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88" r:id="rId4"/>
  </p:sldMasterIdLst>
  <p:notesMasterIdLst>
    <p:notesMasterId r:id="rId287"/>
  </p:notesMasterIdLst>
  <p:handoutMasterIdLst>
    <p:handoutMasterId r:id="rId288"/>
  </p:handoutMasterIdLst>
  <p:sldIdLst>
    <p:sldId id="256" r:id="rId5"/>
    <p:sldId id="56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0" r:id="rId49"/>
    <p:sldId id="301" r:id="rId50"/>
    <p:sldId id="302" r:id="rId51"/>
    <p:sldId id="303" r:id="rId52"/>
    <p:sldId id="304" r:id="rId53"/>
    <p:sldId id="305" r:id="rId54"/>
    <p:sldId id="306" r:id="rId55"/>
    <p:sldId id="307" r:id="rId56"/>
    <p:sldId id="308" r:id="rId57"/>
    <p:sldId id="309" r:id="rId58"/>
    <p:sldId id="310" r:id="rId59"/>
    <p:sldId id="311" r:id="rId60"/>
    <p:sldId id="312" r:id="rId61"/>
    <p:sldId id="313" r:id="rId62"/>
    <p:sldId id="314" r:id="rId63"/>
    <p:sldId id="315" r:id="rId64"/>
    <p:sldId id="316" r:id="rId65"/>
    <p:sldId id="317" r:id="rId66"/>
    <p:sldId id="318" r:id="rId67"/>
    <p:sldId id="320" r:id="rId68"/>
    <p:sldId id="321" r:id="rId69"/>
    <p:sldId id="322" r:id="rId70"/>
    <p:sldId id="324" r:id="rId71"/>
    <p:sldId id="325" r:id="rId72"/>
    <p:sldId id="327" r:id="rId73"/>
    <p:sldId id="328" r:id="rId74"/>
    <p:sldId id="329" r:id="rId75"/>
    <p:sldId id="330" r:id="rId76"/>
    <p:sldId id="332" r:id="rId77"/>
    <p:sldId id="333" r:id="rId78"/>
    <p:sldId id="334" r:id="rId79"/>
    <p:sldId id="336" r:id="rId80"/>
    <p:sldId id="337" r:id="rId81"/>
    <p:sldId id="338" r:id="rId82"/>
    <p:sldId id="339" r:id="rId83"/>
    <p:sldId id="340" r:id="rId84"/>
    <p:sldId id="341" r:id="rId85"/>
    <p:sldId id="342" r:id="rId86"/>
    <p:sldId id="344" r:id="rId87"/>
    <p:sldId id="345" r:id="rId88"/>
    <p:sldId id="346" r:id="rId89"/>
    <p:sldId id="347" r:id="rId90"/>
    <p:sldId id="348" r:id="rId91"/>
    <p:sldId id="349" r:id="rId92"/>
    <p:sldId id="350" r:id="rId93"/>
    <p:sldId id="351" r:id="rId94"/>
    <p:sldId id="352" r:id="rId95"/>
    <p:sldId id="353" r:id="rId96"/>
    <p:sldId id="354" r:id="rId97"/>
    <p:sldId id="355" r:id="rId98"/>
    <p:sldId id="356" r:id="rId99"/>
    <p:sldId id="357" r:id="rId100"/>
    <p:sldId id="358" r:id="rId101"/>
    <p:sldId id="359" r:id="rId102"/>
    <p:sldId id="360" r:id="rId103"/>
    <p:sldId id="361" r:id="rId104"/>
    <p:sldId id="362" r:id="rId105"/>
    <p:sldId id="363" r:id="rId106"/>
    <p:sldId id="364" r:id="rId107"/>
    <p:sldId id="365" r:id="rId108"/>
    <p:sldId id="366" r:id="rId109"/>
    <p:sldId id="367" r:id="rId110"/>
    <p:sldId id="368" r:id="rId111"/>
    <p:sldId id="369" r:id="rId112"/>
    <p:sldId id="370" r:id="rId113"/>
    <p:sldId id="371" r:id="rId114"/>
    <p:sldId id="372" r:id="rId115"/>
    <p:sldId id="373" r:id="rId116"/>
    <p:sldId id="374" r:id="rId117"/>
    <p:sldId id="375" r:id="rId118"/>
    <p:sldId id="376" r:id="rId119"/>
    <p:sldId id="377" r:id="rId120"/>
    <p:sldId id="378" r:id="rId121"/>
    <p:sldId id="379" r:id="rId122"/>
    <p:sldId id="380" r:id="rId123"/>
    <p:sldId id="381" r:id="rId124"/>
    <p:sldId id="382" r:id="rId125"/>
    <p:sldId id="383" r:id="rId126"/>
    <p:sldId id="384" r:id="rId127"/>
    <p:sldId id="385" r:id="rId128"/>
    <p:sldId id="386" r:id="rId129"/>
    <p:sldId id="387" r:id="rId130"/>
    <p:sldId id="388" r:id="rId131"/>
    <p:sldId id="389" r:id="rId132"/>
    <p:sldId id="390" r:id="rId133"/>
    <p:sldId id="391" r:id="rId134"/>
    <p:sldId id="392" r:id="rId135"/>
    <p:sldId id="393" r:id="rId136"/>
    <p:sldId id="394" r:id="rId137"/>
    <p:sldId id="395" r:id="rId138"/>
    <p:sldId id="396" r:id="rId139"/>
    <p:sldId id="397" r:id="rId140"/>
    <p:sldId id="398" r:id="rId141"/>
    <p:sldId id="399" r:id="rId142"/>
    <p:sldId id="400" r:id="rId143"/>
    <p:sldId id="401" r:id="rId144"/>
    <p:sldId id="402" r:id="rId145"/>
    <p:sldId id="403" r:id="rId146"/>
    <p:sldId id="404" r:id="rId147"/>
    <p:sldId id="405" r:id="rId148"/>
    <p:sldId id="406" r:id="rId149"/>
    <p:sldId id="407" r:id="rId150"/>
    <p:sldId id="408" r:id="rId151"/>
    <p:sldId id="409" r:id="rId152"/>
    <p:sldId id="410" r:id="rId153"/>
    <p:sldId id="411" r:id="rId154"/>
    <p:sldId id="412" r:id="rId155"/>
    <p:sldId id="413" r:id="rId156"/>
    <p:sldId id="414" r:id="rId157"/>
    <p:sldId id="415" r:id="rId158"/>
    <p:sldId id="416" r:id="rId159"/>
    <p:sldId id="417" r:id="rId160"/>
    <p:sldId id="420" r:id="rId161"/>
    <p:sldId id="421" r:id="rId162"/>
    <p:sldId id="422" r:id="rId163"/>
    <p:sldId id="424" r:id="rId164"/>
    <p:sldId id="425" r:id="rId165"/>
    <p:sldId id="426" r:id="rId166"/>
    <p:sldId id="427" r:id="rId167"/>
    <p:sldId id="430" r:id="rId168"/>
    <p:sldId id="431" r:id="rId169"/>
    <p:sldId id="432" r:id="rId170"/>
    <p:sldId id="434" r:id="rId171"/>
    <p:sldId id="435" r:id="rId172"/>
    <p:sldId id="436" r:id="rId173"/>
    <p:sldId id="437" r:id="rId174"/>
    <p:sldId id="440" r:id="rId175"/>
    <p:sldId id="441" r:id="rId176"/>
    <p:sldId id="442" r:id="rId177"/>
    <p:sldId id="444" r:id="rId178"/>
    <p:sldId id="445" r:id="rId179"/>
    <p:sldId id="446" r:id="rId180"/>
    <p:sldId id="447" r:id="rId181"/>
    <p:sldId id="448" r:id="rId182"/>
    <p:sldId id="449" r:id="rId183"/>
    <p:sldId id="450" r:id="rId184"/>
    <p:sldId id="452" r:id="rId185"/>
    <p:sldId id="453" r:id="rId186"/>
    <p:sldId id="454" r:id="rId187"/>
    <p:sldId id="455" r:id="rId188"/>
    <p:sldId id="456" r:id="rId189"/>
    <p:sldId id="457" r:id="rId190"/>
    <p:sldId id="458" r:id="rId191"/>
    <p:sldId id="459" r:id="rId192"/>
    <p:sldId id="460" r:id="rId193"/>
    <p:sldId id="461" r:id="rId194"/>
    <p:sldId id="462" r:id="rId195"/>
    <p:sldId id="463" r:id="rId196"/>
    <p:sldId id="464" r:id="rId197"/>
    <p:sldId id="465" r:id="rId198"/>
    <p:sldId id="466" r:id="rId199"/>
    <p:sldId id="467" r:id="rId200"/>
    <p:sldId id="468" r:id="rId201"/>
    <p:sldId id="469" r:id="rId202"/>
    <p:sldId id="470" r:id="rId203"/>
    <p:sldId id="563" r:id="rId204"/>
    <p:sldId id="471" r:id="rId205"/>
    <p:sldId id="472" r:id="rId206"/>
    <p:sldId id="473" r:id="rId207"/>
    <p:sldId id="474" r:id="rId208"/>
    <p:sldId id="475" r:id="rId209"/>
    <p:sldId id="476" r:id="rId210"/>
    <p:sldId id="477" r:id="rId211"/>
    <p:sldId id="478" r:id="rId212"/>
    <p:sldId id="479" r:id="rId213"/>
    <p:sldId id="480" r:id="rId214"/>
    <p:sldId id="481" r:id="rId215"/>
    <p:sldId id="482" r:id="rId216"/>
    <p:sldId id="483" r:id="rId217"/>
    <p:sldId id="484" r:id="rId218"/>
    <p:sldId id="485" r:id="rId219"/>
    <p:sldId id="486" r:id="rId220"/>
    <p:sldId id="487" r:id="rId221"/>
    <p:sldId id="488" r:id="rId222"/>
    <p:sldId id="564" r:id="rId223"/>
    <p:sldId id="489" r:id="rId224"/>
    <p:sldId id="490" r:id="rId225"/>
    <p:sldId id="491" r:id="rId226"/>
    <p:sldId id="492" r:id="rId227"/>
    <p:sldId id="493" r:id="rId228"/>
    <p:sldId id="494" r:id="rId229"/>
    <p:sldId id="495" r:id="rId230"/>
    <p:sldId id="496" r:id="rId231"/>
    <p:sldId id="497" r:id="rId232"/>
    <p:sldId id="498" r:id="rId233"/>
    <p:sldId id="499" r:id="rId234"/>
    <p:sldId id="500" r:id="rId235"/>
    <p:sldId id="501" r:id="rId236"/>
    <p:sldId id="502" r:id="rId237"/>
    <p:sldId id="503" r:id="rId238"/>
    <p:sldId id="504" r:id="rId239"/>
    <p:sldId id="505" r:id="rId240"/>
    <p:sldId id="506" r:id="rId241"/>
    <p:sldId id="507" r:id="rId242"/>
    <p:sldId id="565" r:id="rId243"/>
    <p:sldId id="508" r:id="rId244"/>
    <p:sldId id="509" r:id="rId245"/>
    <p:sldId id="510" r:id="rId246"/>
    <p:sldId id="511" r:id="rId247"/>
    <p:sldId id="512" r:id="rId248"/>
    <p:sldId id="513" r:id="rId249"/>
    <p:sldId id="514" r:id="rId250"/>
    <p:sldId id="515" r:id="rId251"/>
    <p:sldId id="516" r:id="rId252"/>
    <p:sldId id="517" r:id="rId253"/>
    <p:sldId id="518" r:id="rId254"/>
    <p:sldId id="519" r:id="rId255"/>
    <p:sldId id="520" r:id="rId256"/>
    <p:sldId id="521" r:id="rId257"/>
    <p:sldId id="522" r:id="rId258"/>
    <p:sldId id="523" r:id="rId259"/>
    <p:sldId id="524" r:id="rId260"/>
    <p:sldId id="525" r:id="rId261"/>
    <p:sldId id="526" r:id="rId262"/>
    <p:sldId id="527" r:id="rId263"/>
    <p:sldId id="531" r:id="rId264"/>
    <p:sldId id="532" r:id="rId265"/>
    <p:sldId id="533" r:id="rId266"/>
    <p:sldId id="535" r:id="rId267"/>
    <p:sldId id="536" r:id="rId268"/>
    <p:sldId id="537" r:id="rId269"/>
    <p:sldId id="538" r:id="rId270"/>
    <p:sldId id="539" r:id="rId271"/>
    <p:sldId id="543" r:id="rId272"/>
    <p:sldId id="544" r:id="rId273"/>
    <p:sldId id="545" r:id="rId274"/>
    <p:sldId id="547" r:id="rId275"/>
    <p:sldId id="548" r:id="rId276"/>
    <p:sldId id="549" r:id="rId277"/>
    <p:sldId id="550" r:id="rId278"/>
    <p:sldId id="551" r:id="rId279"/>
    <p:sldId id="555" r:id="rId280"/>
    <p:sldId id="556" r:id="rId281"/>
    <p:sldId id="557" r:id="rId282"/>
    <p:sldId id="559" r:id="rId283"/>
    <p:sldId id="560" r:id="rId284"/>
    <p:sldId id="561" r:id="rId285"/>
    <p:sldId id="568" r:id="rId286"/>
  </p:sldIdLst>
  <p:sldSz cx="10972800" cy="8229600" type="B4JIS"/>
  <p:notesSz cx="6858000" cy="9144000"/>
  <p:embeddedFontLst>
    <p:embeddedFont>
      <p:font typeface="Segoe Semibold" pitchFamily="34" charset="0"/>
      <p:bold r:id="rId289"/>
      <p:boldItalic r:id="rId290"/>
    </p:embeddedFont>
    <p:embeddedFont>
      <p:font typeface="Segoe" pitchFamily="34" charset="0"/>
      <p:regular r:id="rId291"/>
      <p:bold r:id="rId292"/>
      <p:italic r:id="rId293"/>
      <p:boldItalic r:id="rId294"/>
    </p:embeddedFont>
  </p:embeddedFontLst>
  <p:defaultTextStyle>
    <a:defPPr>
      <a:defRPr lang="en-US"/>
    </a:defPPr>
    <a:lvl1pPr algn="l" rtl="0" fontAlgn="base">
      <a:spcBef>
        <a:spcPct val="0"/>
      </a:spcBef>
      <a:spcAft>
        <a:spcPct val="0"/>
      </a:spcAft>
      <a:defRPr sz="2900" kern="1200">
        <a:solidFill>
          <a:schemeClr val="bg2"/>
        </a:solidFill>
        <a:latin typeface="Segoe Semibold" pitchFamily="34" charset="0"/>
        <a:ea typeface="+mn-ea"/>
        <a:cs typeface="+mn-cs"/>
      </a:defRPr>
    </a:lvl1pPr>
    <a:lvl2pPr marL="457146" algn="l" rtl="0" fontAlgn="base">
      <a:spcBef>
        <a:spcPct val="0"/>
      </a:spcBef>
      <a:spcAft>
        <a:spcPct val="0"/>
      </a:spcAft>
      <a:defRPr sz="2900" kern="1200">
        <a:solidFill>
          <a:schemeClr val="bg2"/>
        </a:solidFill>
        <a:latin typeface="Segoe Semibold" pitchFamily="34" charset="0"/>
        <a:ea typeface="+mn-ea"/>
        <a:cs typeface="+mn-cs"/>
      </a:defRPr>
    </a:lvl2pPr>
    <a:lvl3pPr marL="914292" algn="l" rtl="0" fontAlgn="base">
      <a:spcBef>
        <a:spcPct val="0"/>
      </a:spcBef>
      <a:spcAft>
        <a:spcPct val="0"/>
      </a:spcAft>
      <a:defRPr sz="2900" kern="1200">
        <a:solidFill>
          <a:schemeClr val="bg2"/>
        </a:solidFill>
        <a:latin typeface="Segoe Semibold" pitchFamily="34" charset="0"/>
        <a:ea typeface="+mn-ea"/>
        <a:cs typeface="+mn-cs"/>
      </a:defRPr>
    </a:lvl3pPr>
    <a:lvl4pPr marL="1371436" algn="l" rtl="0" fontAlgn="base">
      <a:spcBef>
        <a:spcPct val="0"/>
      </a:spcBef>
      <a:spcAft>
        <a:spcPct val="0"/>
      </a:spcAft>
      <a:defRPr sz="2900" kern="1200">
        <a:solidFill>
          <a:schemeClr val="bg2"/>
        </a:solidFill>
        <a:latin typeface="Segoe Semibold" pitchFamily="34" charset="0"/>
        <a:ea typeface="+mn-ea"/>
        <a:cs typeface="+mn-cs"/>
      </a:defRPr>
    </a:lvl4pPr>
    <a:lvl5pPr marL="1828580" algn="l" rtl="0" fontAlgn="base">
      <a:spcBef>
        <a:spcPct val="0"/>
      </a:spcBef>
      <a:spcAft>
        <a:spcPct val="0"/>
      </a:spcAft>
      <a:defRPr sz="2900" kern="1200">
        <a:solidFill>
          <a:schemeClr val="bg2"/>
        </a:solidFill>
        <a:latin typeface="Segoe Semibold" pitchFamily="34" charset="0"/>
        <a:ea typeface="+mn-ea"/>
        <a:cs typeface="+mn-cs"/>
      </a:defRPr>
    </a:lvl5pPr>
    <a:lvl6pPr marL="2285726" algn="l" defTabSz="914292" rtl="0" eaLnBrk="1" latinLnBrk="0" hangingPunct="1">
      <a:defRPr sz="2900" kern="1200">
        <a:solidFill>
          <a:schemeClr val="bg2"/>
        </a:solidFill>
        <a:latin typeface="Segoe Semibold" pitchFamily="34" charset="0"/>
        <a:ea typeface="+mn-ea"/>
        <a:cs typeface="+mn-cs"/>
      </a:defRPr>
    </a:lvl6pPr>
    <a:lvl7pPr marL="2742872" algn="l" defTabSz="914292" rtl="0" eaLnBrk="1" latinLnBrk="0" hangingPunct="1">
      <a:defRPr sz="2900" kern="1200">
        <a:solidFill>
          <a:schemeClr val="bg2"/>
        </a:solidFill>
        <a:latin typeface="Segoe Semibold" pitchFamily="34" charset="0"/>
        <a:ea typeface="+mn-ea"/>
        <a:cs typeface="+mn-cs"/>
      </a:defRPr>
    </a:lvl7pPr>
    <a:lvl8pPr marL="3200016" algn="l" defTabSz="914292" rtl="0" eaLnBrk="1" latinLnBrk="0" hangingPunct="1">
      <a:defRPr sz="2900" kern="1200">
        <a:solidFill>
          <a:schemeClr val="bg2"/>
        </a:solidFill>
        <a:latin typeface="Segoe Semibold" pitchFamily="34" charset="0"/>
        <a:ea typeface="+mn-ea"/>
        <a:cs typeface="+mn-cs"/>
      </a:defRPr>
    </a:lvl8pPr>
    <a:lvl9pPr marL="3657161" algn="l" defTabSz="914292" rtl="0" eaLnBrk="1" latinLnBrk="0" hangingPunct="1">
      <a:defRPr sz="2900" kern="1200">
        <a:solidFill>
          <a:schemeClr val="bg2"/>
        </a:solidFill>
        <a:latin typeface="Segoe Semibold" pitchFamily="34" charset="0"/>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Mary Feil-Jacobs" initials="" lastIdx="1" clrIdx="0"/>
  <p:cmAuthor id="7" name="Gaurav.Bhasin" initials="G" lastIdx="14" clrIdx="7"/>
  <p:cmAuthor id="1" name="Andrea" initials="A" lastIdx="3" clrIdx="1"/>
  <p:cmAuthor id="8" name="Juhi" initials="J" lastIdx="1" clrIdx="8"/>
  <p:cmAuthor id="2" name="nisha.shantilal" initials="n" lastIdx="23" clrIdx="2"/>
  <p:cmAuthor id="9" name="Vishal Soni" initials="VS" lastIdx="3" clrIdx="9"/>
  <p:cmAuthor id="3" name="Vikram Jain" initials="A" lastIdx="1" clrIdx="3"/>
  <p:cmAuthor id="10" name="Arihant Dugar" initials="AD" lastIdx="11" clrIdx="10"/>
  <p:cmAuthor id="4" name="Kamal.Paliwal" initials="K" lastIdx="3" clrIdx="4"/>
  <p:cmAuthor id="11" name="Preksha Porwal" initials="PP" lastIdx="28" clrIdx="11"/>
  <p:cmAuthor id="5" name="avinash.kumar" initials="a" lastIdx="5" clrIdx="5"/>
  <p:cmAuthor id="6" name="surbhi.yadav" initials="s" lastIdx="5" clrIdx="6"/>
</p:cmAuthorLst>
</file>

<file path=ppt/presProps.xml><?xml version="1.0" encoding="utf-8"?>
<p:presentationPr xmlns:a="http://schemas.openxmlformats.org/drawingml/2006/main" xmlns:r="http://schemas.openxmlformats.org/officeDocument/2006/relationships" xmlns:p="http://schemas.openxmlformats.org/presentationml/2006/main">
  <p:prnPr prnWhat="handouts6" clrMode="bw" hiddenSlides="1" frame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8D246"/>
    <a:srgbClr val="1455B4"/>
    <a:srgbClr val="0A2752"/>
    <a:srgbClr val="0D3571"/>
    <a:srgbClr val="033C8F"/>
    <a:srgbClr val="0042AC"/>
    <a:srgbClr val="00307E"/>
    <a:srgbClr val="002664"/>
    <a:srgbClr val="0564FF"/>
    <a:srgbClr val="004CC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9779" autoAdjust="0"/>
    <p:restoredTop sz="94532" autoAdjust="0"/>
  </p:normalViewPr>
  <p:slideViewPr>
    <p:cSldViewPr>
      <p:cViewPr varScale="1">
        <p:scale>
          <a:sx n="84" d="100"/>
          <a:sy n="84" d="100"/>
        </p:scale>
        <p:origin x="-102" y="-222"/>
      </p:cViewPr>
      <p:guideLst>
        <p:guide orient="horz" pos="172"/>
        <p:guide orient="horz" pos="1069"/>
        <p:guide orient="horz" pos="1439"/>
        <p:guide orient="horz" pos="1780"/>
        <p:guide orient="horz" pos="3455"/>
        <p:guide orient="horz" pos="2208"/>
        <p:guide orient="horz" pos="4373"/>
        <p:guide pos="288"/>
        <p:guide pos="530"/>
        <p:guide pos="6624"/>
        <p:guide pos="1036"/>
        <p:guide pos="3452"/>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0" d="100"/>
        <a:sy n="60" d="100"/>
      </p:scale>
      <p:origin x="0" y="10020"/>
    </p:cViewPr>
  </p:sorterViewPr>
  <p:notesViewPr>
    <p:cSldViewPr>
      <p:cViewPr>
        <p:scale>
          <a:sx n="100" d="100"/>
          <a:sy n="100" d="100"/>
        </p:scale>
        <p:origin x="-3468" y="624"/>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99" Type="http://schemas.openxmlformats.org/officeDocument/2006/relationships/tableStyles" Target="tableStyles.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247" Type="http://schemas.openxmlformats.org/officeDocument/2006/relationships/slide" Target="slides/slide243.xml"/><Relationship Id="rId107" Type="http://schemas.openxmlformats.org/officeDocument/2006/relationships/slide" Target="slides/slide103.xml"/><Relationship Id="rId268" Type="http://schemas.openxmlformats.org/officeDocument/2006/relationships/slide" Target="slides/slide264.xml"/><Relationship Id="rId289" Type="http://schemas.openxmlformats.org/officeDocument/2006/relationships/font" Target="fonts/font1.fntdata"/><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58" Type="http://schemas.openxmlformats.org/officeDocument/2006/relationships/slide" Target="slides/slide254.xml"/><Relationship Id="rId279" Type="http://schemas.openxmlformats.org/officeDocument/2006/relationships/slide" Target="slides/slide275.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290" Type="http://schemas.openxmlformats.org/officeDocument/2006/relationships/font" Target="fonts/font2.fntdata"/><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openxmlformats.org/officeDocument/2006/relationships/slide" Target="slides/slide244.xml"/><Relationship Id="rId269" Type="http://schemas.openxmlformats.org/officeDocument/2006/relationships/slide" Target="slides/slide265.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280" Type="http://schemas.openxmlformats.org/officeDocument/2006/relationships/slide" Target="slides/slide276.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59" Type="http://schemas.openxmlformats.org/officeDocument/2006/relationships/slide" Target="slides/slide255.xml"/><Relationship Id="rId23" Type="http://schemas.openxmlformats.org/officeDocument/2006/relationships/slide" Target="slides/slide19.xml"/><Relationship Id="rId119" Type="http://schemas.openxmlformats.org/officeDocument/2006/relationships/slide" Target="slides/slide115.xml"/><Relationship Id="rId270" Type="http://schemas.openxmlformats.org/officeDocument/2006/relationships/slide" Target="slides/slide266.xml"/><Relationship Id="rId291" Type="http://schemas.openxmlformats.org/officeDocument/2006/relationships/font" Target="fonts/font3.fntdata"/><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slide" Target="slides/slide245.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281" Type="http://schemas.openxmlformats.org/officeDocument/2006/relationships/slide" Target="slides/slide277.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183" Type="http://schemas.openxmlformats.org/officeDocument/2006/relationships/slide" Target="slides/slide179.xml"/><Relationship Id="rId213" Type="http://schemas.openxmlformats.org/officeDocument/2006/relationships/slide" Target="slides/slide209.xml"/><Relationship Id="rId218" Type="http://schemas.openxmlformats.org/officeDocument/2006/relationships/slide" Target="slides/slide214.xml"/><Relationship Id="rId234" Type="http://schemas.openxmlformats.org/officeDocument/2006/relationships/slide" Target="slides/slide230.xml"/><Relationship Id="rId239" Type="http://schemas.openxmlformats.org/officeDocument/2006/relationships/slide" Target="slides/slide235.xml"/><Relationship Id="rId2" Type="http://schemas.openxmlformats.org/officeDocument/2006/relationships/customXml" Target="../customXml/item2.xml"/><Relationship Id="rId29" Type="http://schemas.openxmlformats.org/officeDocument/2006/relationships/slide" Target="slides/slide25.xml"/><Relationship Id="rId250" Type="http://schemas.openxmlformats.org/officeDocument/2006/relationships/slide" Target="slides/slide246.xml"/><Relationship Id="rId255" Type="http://schemas.openxmlformats.org/officeDocument/2006/relationships/slide" Target="slides/slide251.xml"/><Relationship Id="rId271" Type="http://schemas.openxmlformats.org/officeDocument/2006/relationships/slide" Target="slides/slide267.xml"/><Relationship Id="rId276" Type="http://schemas.openxmlformats.org/officeDocument/2006/relationships/slide" Target="slides/slide272.xml"/><Relationship Id="rId292" Type="http://schemas.openxmlformats.org/officeDocument/2006/relationships/font" Target="fonts/font4.fntdata"/><Relationship Id="rId297" Type="http://schemas.openxmlformats.org/officeDocument/2006/relationships/viewProps" Target="viewProps.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199" Type="http://schemas.openxmlformats.org/officeDocument/2006/relationships/slide" Target="slides/slide195.xml"/><Relationship Id="rId203" Type="http://schemas.openxmlformats.org/officeDocument/2006/relationships/slide" Target="slides/slide199.xml"/><Relationship Id="rId208" Type="http://schemas.openxmlformats.org/officeDocument/2006/relationships/slide" Target="slides/slide204.xml"/><Relationship Id="rId229" Type="http://schemas.openxmlformats.org/officeDocument/2006/relationships/slide" Target="slides/slide225.xml"/><Relationship Id="rId19" Type="http://schemas.openxmlformats.org/officeDocument/2006/relationships/slide" Target="slides/slide15.xml"/><Relationship Id="rId224" Type="http://schemas.openxmlformats.org/officeDocument/2006/relationships/slide" Target="slides/slide220.xml"/><Relationship Id="rId240" Type="http://schemas.openxmlformats.org/officeDocument/2006/relationships/slide" Target="slides/slide236.xml"/><Relationship Id="rId245" Type="http://schemas.openxmlformats.org/officeDocument/2006/relationships/slide" Target="slides/slide241.xml"/><Relationship Id="rId261" Type="http://schemas.openxmlformats.org/officeDocument/2006/relationships/slide" Target="slides/slide257.xml"/><Relationship Id="rId266" Type="http://schemas.openxmlformats.org/officeDocument/2006/relationships/slide" Target="slides/slide262.xml"/><Relationship Id="rId287" Type="http://schemas.openxmlformats.org/officeDocument/2006/relationships/notesMaster" Target="notesMasters/notesMaster1.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282" Type="http://schemas.openxmlformats.org/officeDocument/2006/relationships/slide" Target="slides/slide278.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189" Type="http://schemas.openxmlformats.org/officeDocument/2006/relationships/slide" Target="slides/slide185.xml"/><Relationship Id="rId219" Type="http://schemas.openxmlformats.org/officeDocument/2006/relationships/slide" Target="slides/slide215.xml"/><Relationship Id="rId3" Type="http://schemas.openxmlformats.org/officeDocument/2006/relationships/customXml" Target="../customXml/item3.xml"/><Relationship Id="rId214" Type="http://schemas.openxmlformats.org/officeDocument/2006/relationships/slide" Target="slides/slide210.xml"/><Relationship Id="rId230" Type="http://schemas.openxmlformats.org/officeDocument/2006/relationships/slide" Target="slides/slide226.xml"/><Relationship Id="rId235" Type="http://schemas.openxmlformats.org/officeDocument/2006/relationships/slide" Target="slides/slide231.xml"/><Relationship Id="rId251" Type="http://schemas.openxmlformats.org/officeDocument/2006/relationships/slide" Target="slides/slide247.xml"/><Relationship Id="rId256" Type="http://schemas.openxmlformats.org/officeDocument/2006/relationships/slide" Target="slides/slide252.xml"/><Relationship Id="rId277" Type="http://schemas.openxmlformats.org/officeDocument/2006/relationships/slide" Target="slides/slide273.xml"/><Relationship Id="rId298" Type="http://schemas.openxmlformats.org/officeDocument/2006/relationships/theme" Target="theme/theme1.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72" Type="http://schemas.openxmlformats.org/officeDocument/2006/relationships/slide" Target="slides/slide268.xml"/><Relationship Id="rId293" Type="http://schemas.openxmlformats.org/officeDocument/2006/relationships/font" Target="fonts/font5.fntdata"/><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slide" Target="slides/slide221.xml"/><Relationship Id="rId241" Type="http://schemas.openxmlformats.org/officeDocument/2006/relationships/slide" Target="slides/slide237.xml"/><Relationship Id="rId246" Type="http://schemas.openxmlformats.org/officeDocument/2006/relationships/slide" Target="slides/slide242.xml"/><Relationship Id="rId267" Type="http://schemas.openxmlformats.org/officeDocument/2006/relationships/slide" Target="slides/slide263.xml"/><Relationship Id="rId288" Type="http://schemas.openxmlformats.org/officeDocument/2006/relationships/handoutMaster" Target="handoutMasters/handoutMaster1.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262" Type="http://schemas.openxmlformats.org/officeDocument/2006/relationships/slide" Target="slides/slide258.xml"/><Relationship Id="rId283" Type="http://schemas.openxmlformats.org/officeDocument/2006/relationships/slide" Target="slides/slide279.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slide" Target="slides/slide232.xml"/><Relationship Id="rId257" Type="http://schemas.openxmlformats.org/officeDocument/2006/relationships/slide" Target="slides/slide253.xml"/><Relationship Id="rId278" Type="http://schemas.openxmlformats.org/officeDocument/2006/relationships/slide" Target="slides/slide274.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slide" Target="slides/slide248.xml"/><Relationship Id="rId273" Type="http://schemas.openxmlformats.org/officeDocument/2006/relationships/slide" Target="slides/slide269.xml"/><Relationship Id="rId294" Type="http://schemas.openxmlformats.org/officeDocument/2006/relationships/font" Target="fonts/font6.fntdata"/><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263" Type="http://schemas.openxmlformats.org/officeDocument/2006/relationships/slide" Target="slides/slide259.xml"/><Relationship Id="rId284" Type="http://schemas.openxmlformats.org/officeDocument/2006/relationships/slide" Target="slides/slide280.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slide" Target="slides/slide249.xml"/><Relationship Id="rId274" Type="http://schemas.openxmlformats.org/officeDocument/2006/relationships/slide" Target="slides/slide270.xml"/><Relationship Id="rId295" Type="http://schemas.openxmlformats.org/officeDocument/2006/relationships/commentAuthors" Target="commentAuthors.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264" Type="http://schemas.openxmlformats.org/officeDocument/2006/relationships/slide" Target="slides/slide260.xml"/><Relationship Id="rId285" Type="http://schemas.openxmlformats.org/officeDocument/2006/relationships/slide" Target="slides/slide28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slide" Target="slides/slide250.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275" Type="http://schemas.openxmlformats.org/officeDocument/2006/relationships/slide" Target="slides/slide271.xml"/><Relationship Id="rId296" Type="http://schemas.openxmlformats.org/officeDocument/2006/relationships/presProps" Target="presProps.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265" Type="http://schemas.openxmlformats.org/officeDocument/2006/relationships/slide" Target="slides/slide261.xml"/><Relationship Id="rId286" Type="http://schemas.openxmlformats.org/officeDocument/2006/relationships/slide" Target="slides/slide282.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solidFill>
                  <a:schemeClr val="tx1"/>
                </a:solidFill>
              </a:defRPr>
            </a:lvl1pPr>
          </a:lstStyle>
          <a:p>
            <a:r>
              <a:rPr lang="en-US" dirty="0" smtClean="0"/>
              <a:t>Workload Name</a:t>
            </a:r>
            <a:endParaRPr lang="en-US" dirty="0"/>
          </a:p>
        </p:txBody>
      </p:sp>
      <p:sp>
        <p:nvSpPr>
          <p:cNvPr id="19459"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chemeClr val="tx1"/>
                </a:solidFill>
              </a:defRPr>
            </a:lvl1pPr>
          </a:lstStyle>
          <a:p>
            <a:fld id="{B8988EE8-69E4-45D3-BF91-4B3FFB4DCC2B}" type="datetime8">
              <a:rPr lang="en-US"/>
              <a:pPr/>
              <a:t>9/24/2012 1:40 PM</a:t>
            </a:fld>
            <a:endParaRPr lang="en-US" dirty="0"/>
          </a:p>
        </p:txBody>
      </p:sp>
      <p:sp>
        <p:nvSpPr>
          <p:cNvPr id="19460" name="Rectangle 4"/>
          <p:cNvSpPr>
            <a:spLocks noGrp="1" noChangeArrowheads="1"/>
          </p:cNvSpPr>
          <p:nvPr>
            <p:ph type="ftr" sz="quarter" idx="2"/>
          </p:nvPr>
        </p:nvSpPr>
        <p:spPr bwMode="auto">
          <a:xfrm>
            <a:off x="0" y="8686800"/>
            <a:ext cx="61849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500">
                <a:latin typeface="Segoe" pitchFamily="34" charset="0"/>
                <a:cs typeface="Arial" charset="0"/>
              </a:defRPr>
            </a:lvl1pPr>
          </a:lstStyle>
          <a:p>
            <a:r>
              <a:rPr lang="en-US" dirty="0" smtClean="0"/>
              <a:t>© 2010 Microsoft </a:t>
            </a:r>
            <a:r>
              <a:rPr lang="en-US" dirty="0"/>
              <a:t>Corporation. All rights reserved. Microsoft, Windows, Windows Vista and other product names are or may be registered trademarks and/or trademarks in the U.S. and/or other countries.</a:t>
            </a:r>
          </a:p>
          <a:p>
            <a:r>
              <a:rPr lang="en-US" dirty="0"/>
              <a:t>The information herein is for informational purposes only and represents the current view of Microsoft Corporation as of the date of this presentation</a:t>
            </a:r>
            <a:r>
              <a:rPr lang="en-US" dirty="0" smtClean="0"/>
              <a:t>. Because </a:t>
            </a:r>
            <a:r>
              <a:rPr lang="en-US" dirty="0"/>
              <a:t>Microsoft must respond to changing market conditions, it should not be interpreted to be a commitment on the part of Microsoft, and Microsoft cannot guarantee the accuracy of any information provided after the date of this presentation</a:t>
            </a:r>
            <a:r>
              <a:rPr lang="en-US" dirty="0" smtClean="0"/>
              <a:t>. </a:t>
            </a:r>
            <a:r>
              <a:rPr lang="en-US" dirty="0"/>
              <a:t/>
            </a:r>
            <a:br>
              <a:rPr lang="en-US" dirty="0"/>
            </a:br>
            <a:r>
              <a:rPr lang="en-US" dirty="0"/>
              <a:t>MICROSOFT MAKES NO WARRANTIES, EXPRESS, IMPLIED OR STATUTORY, AS TO THE INFORMATION IN THIS PRESENTATION.</a:t>
            </a:r>
          </a:p>
        </p:txBody>
      </p:sp>
      <p:sp>
        <p:nvSpPr>
          <p:cNvPr id="19461" name="Rectangle 5"/>
          <p:cNvSpPr>
            <a:spLocks noGrp="1" noChangeArrowheads="1"/>
          </p:cNvSpPr>
          <p:nvPr>
            <p:ph type="sldNum" sz="quarter" idx="3"/>
          </p:nvPr>
        </p:nvSpPr>
        <p:spPr bwMode="auto">
          <a:xfrm>
            <a:off x="6246813" y="8686800"/>
            <a:ext cx="611187"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a:solidFill>
                  <a:schemeClr val="tx1"/>
                </a:solidFill>
              </a:defRPr>
            </a:lvl1pPr>
          </a:lstStyle>
          <a:p>
            <a:fld id="{5EF78607-D618-46D0-8905-7FF36D10D114}" type="slidenum">
              <a:rPr lang="en-US"/>
              <a:pPr/>
              <a:t>‹#›</a:t>
            </a:fld>
            <a:endParaRPr lang="en-US" dirty="0"/>
          </a:p>
        </p:txBody>
      </p:sp>
    </p:spTree>
    <p:extLst>
      <p:ext uri="{BB962C8B-B14F-4D97-AF65-F5344CB8AC3E}">
        <p14:creationId xmlns:p14="http://schemas.microsoft.com/office/powerpoint/2010/main" val="175222626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solidFill>
                  <a:schemeClr val="tx1"/>
                </a:solidFill>
              </a:defRPr>
            </a:lvl1pPr>
          </a:lstStyle>
          <a:p>
            <a:r>
              <a:rPr lang="en-US" dirty="0" smtClean="0"/>
              <a:t>Interactive Experience and Navigation</a:t>
            </a:r>
          </a:p>
        </p:txBody>
      </p:sp>
      <p:sp>
        <p:nvSpPr>
          <p:cNvPr id="29699"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solidFill>
                  <a:schemeClr val="tx1"/>
                </a:solidFill>
              </a:defRPr>
            </a:lvl1pPr>
          </a:lstStyle>
          <a:p>
            <a:fld id="{81331B57-0BE5-4F82-AA58-76F53EFF3ADA}" type="datetime8">
              <a:rPr lang="en-US"/>
              <a:pPr/>
              <a:t>9/24/2012 1:40 PM</a:t>
            </a:fld>
            <a:endParaRPr lang="en-US" dirty="0"/>
          </a:p>
        </p:txBody>
      </p:sp>
      <p:sp>
        <p:nvSpPr>
          <p:cNvPr id="29700" name="Rectangle 4"/>
          <p:cNvSpPr>
            <a:spLocks noGrp="1" noRot="1" noChangeAspect="1" noChangeArrowheads="1" noTextEdit="1"/>
          </p:cNvSpPr>
          <p:nvPr>
            <p:ph type="sldImg" idx="2"/>
          </p:nvPr>
        </p:nvSpPr>
        <p:spPr bwMode="auto">
          <a:xfrm>
            <a:off x="1241425" y="558800"/>
            <a:ext cx="4183063" cy="3136900"/>
          </a:xfrm>
          <a:prstGeom prst="rect">
            <a:avLst/>
          </a:prstGeom>
          <a:noFill/>
          <a:ln w="9525">
            <a:solidFill>
              <a:srgbClr val="000000"/>
            </a:solidFill>
            <a:miter lim="800000"/>
            <a:headEnd/>
            <a:tailEnd/>
          </a:ln>
          <a:effectLst/>
        </p:spPr>
      </p:sp>
      <p:sp>
        <p:nvSpPr>
          <p:cNvPr id="29701" name="Rectangle 5"/>
          <p:cNvSpPr>
            <a:spLocks noGrp="1" noChangeArrowheads="1"/>
          </p:cNvSpPr>
          <p:nvPr>
            <p:ph type="body" sz="quarter" idx="3"/>
          </p:nvPr>
        </p:nvSpPr>
        <p:spPr bwMode="auto">
          <a:xfrm>
            <a:off x="414338" y="3798888"/>
            <a:ext cx="6021387" cy="8953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9702" name="Rectangle 6"/>
          <p:cNvSpPr>
            <a:spLocks noGrp="1" noChangeArrowheads="1"/>
          </p:cNvSpPr>
          <p:nvPr>
            <p:ph type="ftr" sz="quarter" idx="4"/>
          </p:nvPr>
        </p:nvSpPr>
        <p:spPr bwMode="auto">
          <a:xfrm>
            <a:off x="0" y="8791575"/>
            <a:ext cx="5959475" cy="35083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500">
                <a:latin typeface="Segoe" pitchFamily="34" charset="0"/>
                <a:cs typeface="Arial" charset="0"/>
              </a:defRPr>
            </a:lvl1pPr>
          </a:lstStyle>
          <a:p>
            <a:r>
              <a:rPr lang="en-US" dirty="0" smtClean="0"/>
              <a:t>© 2010 Microsoft Corporation. All rights reserved. Microsoft, Windows, Windows Vista and other product names are or may be registered trademarks and/or trademarks in the U.S. and/or other countries.</a:t>
            </a:r>
          </a:p>
          <a:p>
            <a:r>
              <a:rPr lang="en-US" dirty="0" smtClean="0"/>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br>
            <a:r>
              <a:rPr lang="en-US" dirty="0" smtClean="0"/>
              <a:t>MICROSOFT MAKES NO WARRANTIES, EXPRESS, IMPLIED OR STATUTORY, AS TO THE INFORMATION IN THIS PRESENTATION.</a:t>
            </a:r>
            <a:endParaRPr lang="en-US" dirty="0"/>
          </a:p>
        </p:txBody>
      </p:sp>
      <p:sp>
        <p:nvSpPr>
          <p:cNvPr id="29703" name="Rectangle 7"/>
          <p:cNvSpPr>
            <a:spLocks noGrp="1" noChangeArrowheads="1"/>
          </p:cNvSpPr>
          <p:nvPr>
            <p:ph type="sldNum" sz="quarter" idx="5"/>
          </p:nvPr>
        </p:nvSpPr>
        <p:spPr bwMode="auto">
          <a:xfrm>
            <a:off x="5583238" y="8685213"/>
            <a:ext cx="1273175"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chemeClr val="tx1"/>
                </a:solidFill>
              </a:defRPr>
            </a:lvl1pPr>
          </a:lstStyle>
          <a:p>
            <a:fld id="{EC87E0CF-87F6-4B58-B8B8-DCAB2DAAF3CA}" type="slidenum">
              <a:rPr lang="en-US"/>
              <a:pPr/>
              <a:t>‹#›</a:t>
            </a:fld>
            <a:endParaRPr lang="en-US" dirty="0"/>
          </a:p>
        </p:txBody>
      </p:sp>
    </p:spTree>
    <p:extLst>
      <p:ext uri="{BB962C8B-B14F-4D97-AF65-F5344CB8AC3E}">
        <p14:creationId xmlns:p14="http://schemas.microsoft.com/office/powerpoint/2010/main" val="1030005156"/>
      </p:ext>
    </p:extLst>
  </p:cSld>
  <p:clrMap bg1="lt1" tx1="dk1" bg2="lt2" tx2="dk2" accent1="accent1" accent2="accent2" accent3="accent3" accent4="accent4" accent5="accent5" accent6="accent6" hlink="hlink" folHlink="folHlink"/>
  <p:hf/>
  <p:notesStyle>
    <a:lvl1pPr algn="l" rtl="0" fontAlgn="base">
      <a:lnSpc>
        <a:spcPct val="90000"/>
      </a:lnSpc>
      <a:spcBef>
        <a:spcPct val="20000"/>
      </a:spcBef>
      <a:spcAft>
        <a:spcPct val="0"/>
      </a:spcAft>
      <a:defRPr sz="1000" kern="1200">
        <a:solidFill>
          <a:schemeClr val="tx1"/>
        </a:solidFill>
        <a:latin typeface="Segoe" pitchFamily="34" charset="0"/>
        <a:ea typeface="+mn-ea"/>
        <a:cs typeface="+mn-cs"/>
      </a:defRPr>
    </a:lvl1pPr>
    <a:lvl2pPr marL="198414" indent="-195240" algn="l" rtl="0" fontAlgn="base">
      <a:lnSpc>
        <a:spcPct val="90000"/>
      </a:lnSpc>
      <a:spcBef>
        <a:spcPct val="20000"/>
      </a:spcBef>
      <a:spcAft>
        <a:spcPct val="0"/>
      </a:spcAft>
      <a:buChar char="•"/>
      <a:defRPr sz="1000" kern="1200">
        <a:solidFill>
          <a:schemeClr val="tx1"/>
        </a:solidFill>
        <a:latin typeface="Segoe" pitchFamily="34" charset="0"/>
        <a:ea typeface="+mn-ea"/>
        <a:cs typeface="+mn-cs"/>
      </a:defRPr>
    </a:lvl2pPr>
    <a:lvl3pPr marL="404764" indent="-204764" algn="l" rtl="0" fontAlgn="base">
      <a:lnSpc>
        <a:spcPct val="90000"/>
      </a:lnSpc>
      <a:spcBef>
        <a:spcPct val="20000"/>
      </a:spcBef>
      <a:spcAft>
        <a:spcPct val="0"/>
      </a:spcAft>
      <a:buChar char="•"/>
      <a:defRPr sz="1000" kern="1200">
        <a:solidFill>
          <a:schemeClr val="tx1"/>
        </a:solidFill>
        <a:latin typeface="Segoe" pitchFamily="34" charset="0"/>
        <a:ea typeface="+mn-ea"/>
        <a:cs typeface="+mn-cs"/>
      </a:defRPr>
    </a:lvl3pPr>
    <a:lvl4pPr marL="592067" indent="-185716" algn="l" rtl="0" fontAlgn="base">
      <a:lnSpc>
        <a:spcPct val="90000"/>
      </a:lnSpc>
      <a:spcBef>
        <a:spcPct val="20000"/>
      </a:spcBef>
      <a:spcAft>
        <a:spcPct val="0"/>
      </a:spcAft>
      <a:buChar char="•"/>
      <a:defRPr sz="1000" kern="1200">
        <a:solidFill>
          <a:schemeClr val="tx1"/>
        </a:solidFill>
        <a:latin typeface="Segoe" pitchFamily="34" charset="0"/>
        <a:ea typeface="+mn-ea"/>
        <a:cs typeface="+mn-cs"/>
      </a:defRPr>
    </a:lvl4pPr>
    <a:lvl5pPr marL="768257" indent="-174604" algn="l" rtl="0" fontAlgn="base">
      <a:lnSpc>
        <a:spcPct val="90000"/>
      </a:lnSpc>
      <a:spcBef>
        <a:spcPct val="20000"/>
      </a:spcBef>
      <a:spcAft>
        <a:spcPct val="0"/>
      </a:spcAft>
      <a:buChar char="•"/>
      <a:defRPr sz="1000" kern="1200">
        <a:solidFill>
          <a:schemeClr val="tx1"/>
        </a:solidFill>
        <a:latin typeface="Segoe" pitchFamily="34" charset="0"/>
        <a:ea typeface="+mn-ea"/>
        <a:cs typeface="+mn-cs"/>
      </a:defRPr>
    </a:lvl5pPr>
    <a:lvl6pPr marL="2285726" algn="l" defTabSz="914292" rtl="0" eaLnBrk="1" latinLnBrk="0" hangingPunct="1">
      <a:defRPr sz="1200" kern="1200">
        <a:solidFill>
          <a:schemeClr val="tx1"/>
        </a:solidFill>
        <a:latin typeface="+mn-lt"/>
        <a:ea typeface="+mn-ea"/>
        <a:cs typeface="+mn-cs"/>
      </a:defRPr>
    </a:lvl6pPr>
    <a:lvl7pPr marL="2742872" algn="l" defTabSz="914292" rtl="0" eaLnBrk="1" latinLnBrk="0" hangingPunct="1">
      <a:defRPr sz="1200" kern="1200">
        <a:solidFill>
          <a:schemeClr val="tx1"/>
        </a:solidFill>
        <a:latin typeface="+mn-lt"/>
        <a:ea typeface="+mn-ea"/>
        <a:cs typeface="+mn-cs"/>
      </a:defRPr>
    </a:lvl7pPr>
    <a:lvl8pPr marL="3200016" algn="l" defTabSz="914292" rtl="0" eaLnBrk="1" latinLnBrk="0" hangingPunct="1">
      <a:defRPr sz="1200" kern="1200">
        <a:solidFill>
          <a:schemeClr val="tx1"/>
        </a:solidFill>
        <a:latin typeface="+mn-lt"/>
        <a:ea typeface="+mn-ea"/>
        <a:cs typeface="+mn-cs"/>
      </a:defRPr>
    </a:lvl8pPr>
    <a:lvl9pPr marL="3657161" algn="l" defTabSz="91429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Interactive Experience and Navigation</a:t>
            </a:r>
          </a:p>
        </p:txBody>
      </p:sp>
      <p:sp>
        <p:nvSpPr>
          <p:cNvPr id="5" name="Date Placeholder 4"/>
          <p:cNvSpPr>
            <a:spLocks noGrp="1"/>
          </p:cNvSpPr>
          <p:nvPr>
            <p:ph type="dt" idx="11"/>
          </p:nvPr>
        </p:nvSpPr>
        <p:spPr/>
        <p:txBody>
          <a:bodyPr/>
          <a:lstStyle/>
          <a:p>
            <a:fld id="{81331B57-0BE5-4F82-AA58-76F53EFF3ADA}" type="datetime8">
              <a:rPr lang="en-US" smtClean="0"/>
              <a:pPr/>
              <a:t>9/24/2012 1:40 PM</a:t>
            </a:fld>
            <a:endParaRPr lang="en-US" dirty="0"/>
          </a:p>
        </p:txBody>
      </p:sp>
      <p:sp>
        <p:nvSpPr>
          <p:cNvPr id="6" name="Footer Placeholder 5"/>
          <p:cNvSpPr>
            <a:spLocks noGrp="1"/>
          </p:cNvSpPr>
          <p:nvPr>
            <p:ph type="ftr" sz="quarter" idx="12"/>
          </p:nvPr>
        </p:nvSpPr>
        <p:spPr/>
        <p:txBody>
          <a:bodyPr/>
          <a:lstStyle/>
          <a:p>
            <a:r>
              <a:rPr lang="en-US" dirty="0" smtClean="0"/>
              <a:t>© 2010 Microsoft Corporation. All rights reserved. Microsoft, Windows, Windows Vista and other product names are or may be registered trademarks and/or trademarks in the U.S. and/or other countries.</a:t>
            </a:r>
          </a:p>
          <a:p>
            <a:r>
              <a:rPr lang="en-US" dirty="0" smtClean="0"/>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br>
            <a:r>
              <a:rPr lang="en-US" dirty="0" smtClean="0"/>
              <a:t>MICROSOFT MAKES NO WARRANTIES, EXPRESS, IMPLIED OR STATUTORY, AS TO THE INFORMATION IN THIS PRESENTATION.</a:t>
            </a:r>
            <a:endParaRPr lang="en-US" dirty="0"/>
          </a:p>
        </p:txBody>
      </p:sp>
      <p:sp>
        <p:nvSpPr>
          <p:cNvPr id="7" name="Slide Number Placeholder 6"/>
          <p:cNvSpPr>
            <a:spLocks noGrp="1"/>
          </p:cNvSpPr>
          <p:nvPr>
            <p:ph type="sldNum" sz="quarter" idx="13"/>
          </p:nvPr>
        </p:nvSpPr>
        <p:spPr/>
        <p:txBody>
          <a:bodyPr/>
          <a:lstStyle/>
          <a:p>
            <a:fld id="{EC87E0CF-87F6-4B58-B8B8-DCAB2DAAF3CA}" type="slidenum">
              <a:rPr lang="en-US" smtClean="0"/>
              <a:pPr/>
              <a:t>1</a:t>
            </a:fld>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Child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10</a:t>
            </a:fld>
            <a:endParaRPr lang="en-US" dirty="0">
              <a:solidFill>
                <a:srgbClr val="EEECE1"/>
              </a:solidFill>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100</a:t>
            </a:fld>
            <a:endParaRPr lang="en-US" dirty="0">
              <a:solidFill>
                <a:srgbClr val="EEECE1"/>
              </a:solidFill>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101</a:t>
            </a:fld>
            <a:endParaRPr lang="en-US" dirty="0">
              <a:solidFill>
                <a:srgbClr val="EEECE1"/>
              </a:solidFill>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102</a:t>
            </a:fld>
            <a:endParaRPr lang="en-US" dirty="0">
              <a:solidFill>
                <a:srgbClr val="EEECE1"/>
              </a:solidFill>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103</a:t>
            </a:fld>
            <a:endParaRPr lang="en-US" dirty="0">
              <a:solidFill>
                <a:srgbClr val="EEECE1"/>
              </a:solidFill>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104</a:t>
            </a:fld>
            <a:endParaRPr lang="en-US" dirty="0">
              <a:solidFill>
                <a:srgbClr val="EEECE1"/>
              </a:solidFill>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105</a:t>
            </a:fld>
            <a:endParaRPr lang="en-US" dirty="0">
              <a:solidFill>
                <a:srgbClr val="EEECE1"/>
              </a:solidFill>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106</a:t>
            </a:fld>
            <a:endParaRPr lang="en-US" dirty="0">
              <a:solidFill>
                <a:srgbClr val="EEECE1"/>
              </a:solidFill>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107</a:t>
            </a:fld>
            <a:endParaRPr lang="en-US" dirty="0">
              <a:solidFill>
                <a:srgbClr val="EEECE1"/>
              </a:solidFill>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108</a:t>
            </a:fld>
            <a:endParaRPr lang="en-US" dirty="0">
              <a:solidFill>
                <a:srgbClr val="EEECE1"/>
              </a:solidFill>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109</a:t>
            </a:fld>
            <a:endParaRPr lang="en-US" dirty="0">
              <a:solidFill>
                <a:srgbClr val="EEECE1"/>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Child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11</a:t>
            </a:fld>
            <a:endParaRPr lang="en-US" dirty="0">
              <a:solidFill>
                <a:srgbClr val="EEECE1"/>
              </a:solidFill>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110</a:t>
            </a:fld>
            <a:endParaRPr lang="en-US" dirty="0">
              <a:solidFill>
                <a:srgbClr val="EEECE1"/>
              </a:solidFill>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111</a:t>
            </a:fld>
            <a:endParaRPr lang="en-US" dirty="0">
              <a:solidFill>
                <a:srgbClr val="EEECE1"/>
              </a:solidFill>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112</a:t>
            </a:fld>
            <a:endParaRPr lang="en-US" dirty="0">
              <a:solidFill>
                <a:srgbClr val="EEECE1"/>
              </a:solidFill>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113</a:t>
            </a:fld>
            <a:endParaRPr lang="en-US" dirty="0">
              <a:solidFill>
                <a:srgbClr val="EEECE1"/>
              </a:solidFill>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114</a:t>
            </a:fld>
            <a:endParaRPr lang="en-US" dirty="0">
              <a:solidFill>
                <a:srgbClr val="EEECE1"/>
              </a:solidFill>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115</a:t>
            </a:fld>
            <a:endParaRPr lang="en-US" dirty="0">
              <a:solidFill>
                <a:srgbClr val="EEECE1"/>
              </a:solidFill>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116</a:t>
            </a:fld>
            <a:endParaRPr lang="en-US" dirty="0">
              <a:solidFill>
                <a:srgbClr val="EEECE1"/>
              </a:solidFill>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117</a:t>
            </a:fld>
            <a:endParaRPr lang="en-US" dirty="0">
              <a:solidFill>
                <a:srgbClr val="EEECE1"/>
              </a:solidFill>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118</a:t>
            </a:fld>
            <a:endParaRPr lang="en-US" dirty="0">
              <a:solidFill>
                <a:srgbClr val="EEECE1"/>
              </a:solidFill>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119</a:t>
            </a:fld>
            <a:endParaRPr lang="en-US" dirty="0">
              <a:solidFill>
                <a:srgbClr val="EEECE1"/>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12</a:t>
            </a:fld>
            <a:endParaRPr lang="en-US" dirty="0">
              <a:solidFill>
                <a:srgbClr val="EEECE1"/>
              </a:solidFill>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120</a:t>
            </a:fld>
            <a:endParaRPr lang="en-US" dirty="0">
              <a:solidFill>
                <a:srgbClr val="EEECE1"/>
              </a:solidFill>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121</a:t>
            </a:fld>
            <a:endParaRPr lang="en-US" dirty="0">
              <a:solidFill>
                <a:srgbClr val="EEECE1"/>
              </a:solidFill>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122</a:t>
            </a:fld>
            <a:endParaRPr lang="en-US" dirty="0">
              <a:solidFill>
                <a:srgbClr val="EEECE1"/>
              </a:solidFill>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123</a:t>
            </a:fld>
            <a:endParaRPr lang="en-US" dirty="0">
              <a:solidFill>
                <a:srgbClr val="EEECE1"/>
              </a:solidFill>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124</a:t>
            </a:fld>
            <a:endParaRPr lang="en-US" dirty="0">
              <a:solidFill>
                <a:srgbClr val="EEECE1"/>
              </a:solidFill>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125</a:t>
            </a:fld>
            <a:endParaRPr lang="en-US" dirty="0">
              <a:solidFill>
                <a:srgbClr val="EEECE1"/>
              </a:solidFill>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126</a:t>
            </a:fld>
            <a:endParaRPr lang="en-US" dirty="0">
              <a:solidFill>
                <a:srgbClr val="EEECE1"/>
              </a:solidFill>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127</a:t>
            </a:fld>
            <a:endParaRPr lang="en-US" dirty="0">
              <a:solidFill>
                <a:srgbClr val="EEECE1"/>
              </a:solidFill>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128</a:t>
            </a:fld>
            <a:endParaRPr lang="en-US" dirty="0">
              <a:solidFill>
                <a:srgbClr val="EEECE1"/>
              </a:solidFill>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129</a:t>
            </a:fld>
            <a:endParaRPr lang="en-US" dirty="0">
              <a:solidFill>
                <a:srgbClr val="EEECE1"/>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13</a:t>
            </a:fld>
            <a:endParaRPr lang="en-US" dirty="0">
              <a:solidFill>
                <a:srgbClr val="EEECE1"/>
              </a:solidFill>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130</a:t>
            </a:fld>
            <a:endParaRPr lang="en-US" dirty="0">
              <a:solidFill>
                <a:srgbClr val="EEECE1"/>
              </a:solidFill>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131</a:t>
            </a:fld>
            <a:endParaRPr lang="en-US" dirty="0">
              <a:solidFill>
                <a:srgbClr val="EEECE1"/>
              </a:solidFill>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132</a:t>
            </a:fld>
            <a:endParaRPr lang="en-US" dirty="0">
              <a:solidFill>
                <a:srgbClr val="EEECE1"/>
              </a:solidFill>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133</a:t>
            </a:fld>
            <a:endParaRPr lang="en-US" dirty="0">
              <a:solidFill>
                <a:srgbClr val="EEECE1"/>
              </a:solidFill>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134</a:t>
            </a:fld>
            <a:endParaRPr lang="en-US" dirty="0">
              <a:solidFill>
                <a:srgbClr val="EEECE1"/>
              </a:solidFill>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135</a:t>
            </a:fld>
            <a:endParaRPr lang="en-US" dirty="0">
              <a:solidFill>
                <a:srgbClr val="EEECE1"/>
              </a:solidFill>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136</a:t>
            </a:fld>
            <a:endParaRPr lang="en-US" dirty="0">
              <a:solidFill>
                <a:srgbClr val="EEECE1"/>
              </a:solidFill>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137</a:t>
            </a:fld>
            <a:endParaRPr lang="en-US" dirty="0">
              <a:solidFill>
                <a:srgbClr val="EEECE1"/>
              </a:solidFill>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138</a:t>
            </a:fld>
            <a:endParaRPr lang="en-US" dirty="0">
              <a:solidFill>
                <a:srgbClr val="EEECE1"/>
              </a:solidFill>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139</a:t>
            </a:fld>
            <a:endParaRPr lang="en-US" dirty="0">
              <a:solidFill>
                <a:srgbClr val="EEECE1"/>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14</a:t>
            </a:fld>
            <a:endParaRPr lang="en-US" dirty="0">
              <a:solidFill>
                <a:srgbClr val="EEECE1"/>
              </a:solidFill>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140</a:t>
            </a:fld>
            <a:endParaRPr lang="en-US" dirty="0">
              <a:solidFill>
                <a:srgbClr val="EEECE1"/>
              </a:solidFill>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141</a:t>
            </a:fld>
            <a:endParaRPr lang="en-US" dirty="0">
              <a:solidFill>
                <a:srgbClr val="EEECE1"/>
              </a:solidFill>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142</a:t>
            </a:fld>
            <a:endParaRPr lang="en-US" dirty="0">
              <a:solidFill>
                <a:srgbClr val="EEECE1"/>
              </a:solidFill>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143</a:t>
            </a:fld>
            <a:endParaRPr lang="en-US" dirty="0">
              <a:solidFill>
                <a:srgbClr val="EEECE1"/>
              </a:solidFill>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144</a:t>
            </a:fld>
            <a:endParaRPr lang="en-US" dirty="0">
              <a:solidFill>
                <a:srgbClr val="EEECE1"/>
              </a:solidFill>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145</a:t>
            </a:fld>
            <a:endParaRPr lang="en-US" dirty="0">
              <a:solidFill>
                <a:srgbClr val="EEECE1"/>
              </a:solidFill>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146</a:t>
            </a:fld>
            <a:endParaRPr lang="en-US" dirty="0">
              <a:solidFill>
                <a:srgbClr val="EEECE1"/>
              </a:solidFill>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147</a:t>
            </a:fld>
            <a:endParaRPr lang="en-US" dirty="0">
              <a:solidFill>
                <a:srgbClr val="EEECE1"/>
              </a:solidFill>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148</a:t>
            </a:fld>
            <a:endParaRPr lang="en-US" dirty="0">
              <a:solidFill>
                <a:srgbClr val="EEECE1"/>
              </a:solidFill>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149</a:t>
            </a:fld>
            <a:endParaRPr lang="en-US" dirty="0">
              <a:solidFill>
                <a:srgbClr val="EEECE1"/>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15</a:t>
            </a:fld>
            <a:endParaRPr lang="en-US" dirty="0">
              <a:solidFill>
                <a:srgbClr val="EEECE1"/>
              </a:solidFill>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150</a:t>
            </a:fld>
            <a:endParaRPr lang="en-US" dirty="0">
              <a:solidFill>
                <a:srgbClr val="EEECE1"/>
              </a:solidFill>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151</a:t>
            </a:fld>
            <a:endParaRPr lang="en-US" dirty="0">
              <a:solidFill>
                <a:srgbClr val="EEECE1"/>
              </a:solidFil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152</a:t>
            </a:fld>
            <a:endParaRPr lang="en-US" dirty="0">
              <a:solidFill>
                <a:srgbClr val="EEECE1"/>
              </a:solidFill>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153</a:t>
            </a:fld>
            <a:endParaRPr lang="en-US" dirty="0">
              <a:solidFill>
                <a:srgbClr val="EEECE1"/>
              </a:solidFill>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154</a:t>
            </a:fld>
            <a:endParaRPr lang="en-US" dirty="0">
              <a:solidFill>
                <a:srgbClr val="EEECE1"/>
              </a:solidFill>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155</a:t>
            </a:fld>
            <a:endParaRPr lang="en-US" dirty="0">
              <a:solidFill>
                <a:srgbClr val="EEECE1"/>
              </a:solidFill>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156</a:t>
            </a:fld>
            <a:endParaRPr lang="en-US" dirty="0">
              <a:solidFill>
                <a:srgbClr val="EEECE1"/>
              </a:solidFill>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157</a:t>
            </a:fld>
            <a:endParaRPr lang="en-US" dirty="0">
              <a:solidFill>
                <a:srgbClr val="EEECE1"/>
              </a:solidFill>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158</a:t>
            </a:fld>
            <a:endParaRPr lang="en-US" dirty="0">
              <a:solidFill>
                <a:srgbClr val="EEECE1"/>
              </a:solidFill>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159</a:t>
            </a:fld>
            <a:endParaRPr lang="en-US" dirty="0">
              <a:solidFill>
                <a:srgbClr val="EEECE1"/>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16</a:t>
            </a:fld>
            <a:endParaRPr lang="en-US" dirty="0">
              <a:solidFill>
                <a:srgbClr val="EEECE1"/>
              </a:solidFil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160</a:t>
            </a:fld>
            <a:endParaRPr lang="en-US" dirty="0">
              <a:solidFill>
                <a:srgbClr val="EEECE1"/>
              </a:solidFill>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161</a:t>
            </a:fld>
            <a:endParaRPr lang="en-US" dirty="0">
              <a:solidFill>
                <a:srgbClr val="EEECE1"/>
              </a:solidFill>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162</a:t>
            </a:fld>
            <a:endParaRPr lang="en-US" dirty="0">
              <a:solidFill>
                <a:srgbClr val="EEECE1"/>
              </a:solidFill>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163</a:t>
            </a:fld>
            <a:endParaRPr lang="en-US" dirty="0">
              <a:solidFill>
                <a:srgbClr val="EEECE1"/>
              </a:solidFill>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164</a:t>
            </a:fld>
            <a:endParaRPr lang="en-US" dirty="0">
              <a:solidFill>
                <a:srgbClr val="EEECE1"/>
              </a:solidFill>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165</a:t>
            </a:fld>
            <a:endParaRPr lang="en-US" dirty="0">
              <a:solidFill>
                <a:srgbClr val="EEECE1"/>
              </a:solidFill>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166</a:t>
            </a:fld>
            <a:endParaRPr lang="en-US" dirty="0">
              <a:solidFill>
                <a:srgbClr val="EEECE1"/>
              </a:solidFill>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167</a:t>
            </a:fld>
            <a:endParaRPr lang="en-US" dirty="0">
              <a:solidFill>
                <a:srgbClr val="EEECE1"/>
              </a:solidFill>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168</a:t>
            </a:fld>
            <a:endParaRPr lang="en-US" dirty="0">
              <a:solidFill>
                <a:srgbClr val="EEECE1"/>
              </a:solidFill>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169</a:t>
            </a:fld>
            <a:endParaRPr lang="en-US" dirty="0">
              <a:solidFill>
                <a:srgbClr val="EEECE1"/>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17</a:t>
            </a:fld>
            <a:endParaRPr lang="en-US" dirty="0">
              <a:solidFill>
                <a:srgbClr val="EEECE1"/>
              </a:solidFil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170</a:t>
            </a:fld>
            <a:endParaRPr lang="en-US" dirty="0">
              <a:solidFill>
                <a:srgbClr val="EEECE1"/>
              </a:solidFill>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171</a:t>
            </a:fld>
            <a:endParaRPr lang="en-US" dirty="0">
              <a:solidFill>
                <a:srgbClr val="EEECE1"/>
              </a:solidFill>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172</a:t>
            </a:fld>
            <a:endParaRPr lang="en-US" dirty="0">
              <a:solidFill>
                <a:srgbClr val="EEECE1"/>
              </a:solidFill>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173</a:t>
            </a:fld>
            <a:endParaRPr lang="en-US" dirty="0">
              <a:solidFill>
                <a:srgbClr val="EEECE1"/>
              </a:solidFill>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174</a:t>
            </a:fld>
            <a:endParaRPr lang="en-US" dirty="0">
              <a:solidFill>
                <a:srgbClr val="EEECE1"/>
              </a:solidFill>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175</a:t>
            </a:fld>
            <a:endParaRPr lang="en-US" dirty="0">
              <a:solidFill>
                <a:srgbClr val="EEECE1"/>
              </a:solidFill>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EBCF682-9F4D-4E29-8ECF-E2CE72358643}" type="slidenum">
              <a:rPr lang="en-US" smtClean="0">
                <a:solidFill>
                  <a:srgbClr val="EEECE1"/>
                </a:solidFill>
              </a:rPr>
              <a:pPr/>
              <a:t>176</a:t>
            </a:fld>
            <a:endParaRPr lang="en-US" dirty="0">
              <a:solidFill>
                <a:srgbClr val="EEECE1"/>
              </a:solidFill>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177</a:t>
            </a:fld>
            <a:endParaRPr lang="en-US" dirty="0">
              <a:solidFill>
                <a:srgbClr val="EEECE1"/>
              </a:solidFill>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178</a:t>
            </a:fld>
            <a:endParaRPr lang="en-US" dirty="0">
              <a:solidFill>
                <a:srgbClr val="EEECE1"/>
              </a:solidFill>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179</a:t>
            </a:fld>
            <a:endParaRPr lang="en-US" dirty="0">
              <a:solidFill>
                <a:srgbClr val="EEECE1"/>
              </a:solidFil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18</a:t>
            </a:fld>
            <a:endParaRPr lang="en-US" dirty="0">
              <a:solidFill>
                <a:srgbClr val="EEECE1"/>
              </a:solidFil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Child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180</a:t>
            </a:fld>
            <a:endParaRPr lang="en-US" dirty="0">
              <a:solidFill>
                <a:srgbClr val="EEECE1"/>
              </a:solidFill>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Child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181</a:t>
            </a:fld>
            <a:endParaRPr lang="en-US" dirty="0">
              <a:solidFill>
                <a:srgbClr val="EEECE1"/>
              </a:solidFill>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Child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182</a:t>
            </a:fld>
            <a:endParaRPr lang="en-US" dirty="0">
              <a:solidFill>
                <a:srgbClr val="EEECE1"/>
              </a:solidFill>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183</a:t>
            </a:fld>
            <a:endParaRPr lang="en-US" dirty="0">
              <a:solidFill>
                <a:srgbClr val="EEECE1"/>
              </a:solidFill>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184</a:t>
            </a:fld>
            <a:endParaRPr lang="en-US" dirty="0">
              <a:solidFill>
                <a:srgbClr val="EEECE1"/>
              </a:solidFill>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185</a:t>
            </a:fld>
            <a:endParaRPr lang="en-US" dirty="0">
              <a:solidFill>
                <a:srgbClr val="EEECE1"/>
              </a:solidFill>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186</a:t>
            </a:fld>
            <a:endParaRPr lang="en-US" dirty="0">
              <a:solidFill>
                <a:srgbClr val="EEECE1"/>
              </a:solidFill>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187</a:t>
            </a:fld>
            <a:endParaRPr lang="en-US" dirty="0">
              <a:solidFill>
                <a:srgbClr val="EEECE1"/>
              </a:solidFill>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188</a:t>
            </a:fld>
            <a:endParaRPr lang="en-US" dirty="0">
              <a:solidFill>
                <a:srgbClr val="EEECE1"/>
              </a:solidFill>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189</a:t>
            </a:fld>
            <a:endParaRPr lang="en-US" dirty="0">
              <a:solidFill>
                <a:srgbClr val="EEECE1"/>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19</a:t>
            </a:fld>
            <a:endParaRPr lang="en-US" dirty="0">
              <a:solidFill>
                <a:srgbClr val="EEECE1"/>
              </a:solidFill>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190</a:t>
            </a:fld>
            <a:endParaRPr lang="en-US" dirty="0">
              <a:solidFill>
                <a:srgbClr val="EEECE1"/>
              </a:solidFill>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191</a:t>
            </a:fld>
            <a:endParaRPr lang="en-US" dirty="0">
              <a:solidFill>
                <a:srgbClr val="EEECE1"/>
              </a:solidFill>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192</a:t>
            </a:fld>
            <a:endParaRPr lang="en-US" dirty="0">
              <a:solidFill>
                <a:srgbClr val="EEECE1"/>
              </a:solidFill>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193</a:t>
            </a:fld>
            <a:endParaRPr lang="en-US" dirty="0">
              <a:solidFill>
                <a:srgbClr val="EEECE1"/>
              </a:solidFill>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194</a:t>
            </a:fld>
            <a:endParaRPr lang="en-US" dirty="0">
              <a:solidFill>
                <a:srgbClr val="EEECE1"/>
              </a:solidFill>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195</a:t>
            </a:fld>
            <a:endParaRPr lang="en-US" dirty="0">
              <a:solidFill>
                <a:srgbClr val="EEECE1"/>
              </a:solidFill>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196</a:t>
            </a:fld>
            <a:endParaRPr lang="en-US" dirty="0">
              <a:solidFill>
                <a:srgbClr val="EEECE1"/>
              </a:solidFill>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197</a:t>
            </a:fld>
            <a:endParaRPr lang="en-US" dirty="0">
              <a:solidFill>
                <a:srgbClr val="EEECE1"/>
              </a:solidFill>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198</a:t>
            </a:fld>
            <a:endParaRPr lang="en-US" dirty="0">
              <a:solidFill>
                <a:srgbClr val="EEECE1"/>
              </a:solidFill>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199</a:t>
            </a:fld>
            <a:endParaRPr lang="en-US" dirty="0">
              <a:solidFill>
                <a:srgbClr val="EEECE1"/>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a:t>
            </a:fld>
            <a:endParaRPr lang="en-US" dirty="0">
              <a:solidFill>
                <a:srgbClr val="EEECE1"/>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20</a:t>
            </a:fld>
            <a:endParaRPr lang="en-US" dirty="0">
              <a:solidFill>
                <a:srgbClr val="EEECE1"/>
              </a:solidFill>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200</a:t>
            </a:fld>
            <a:endParaRPr lang="en-US" dirty="0">
              <a:solidFill>
                <a:srgbClr val="EEECE1"/>
              </a:solidFill>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201</a:t>
            </a:fld>
            <a:endParaRPr lang="en-US" dirty="0">
              <a:solidFill>
                <a:srgbClr val="EEECE1"/>
              </a:solidFill>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202</a:t>
            </a:fld>
            <a:endParaRPr lang="en-US" dirty="0">
              <a:solidFill>
                <a:srgbClr val="EEECE1"/>
              </a:solidFill>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203</a:t>
            </a:fld>
            <a:endParaRPr lang="en-US" dirty="0">
              <a:solidFill>
                <a:srgbClr val="EEECE1"/>
              </a:solidFill>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204</a:t>
            </a:fld>
            <a:endParaRPr lang="en-US" dirty="0">
              <a:solidFill>
                <a:srgbClr val="EEECE1"/>
              </a:solidFill>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205</a:t>
            </a:fld>
            <a:endParaRPr lang="en-US" dirty="0">
              <a:solidFill>
                <a:srgbClr val="EEECE1"/>
              </a:solidFill>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206</a:t>
            </a:fld>
            <a:endParaRPr lang="en-US" dirty="0">
              <a:solidFill>
                <a:srgbClr val="EEECE1"/>
              </a:solidFill>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207</a:t>
            </a:fld>
            <a:endParaRPr lang="en-US" dirty="0">
              <a:solidFill>
                <a:srgbClr val="EEECE1"/>
              </a:solidFill>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208</a:t>
            </a:fld>
            <a:endParaRPr lang="en-US" dirty="0">
              <a:solidFill>
                <a:srgbClr val="EEECE1"/>
              </a:solidFill>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209</a:t>
            </a:fld>
            <a:endParaRPr lang="en-US" dirty="0">
              <a:solidFill>
                <a:srgbClr val="EEECE1"/>
              </a:solidFil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21</a:t>
            </a:fld>
            <a:endParaRPr lang="en-US" dirty="0">
              <a:solidFill>
                <a:srgbClr val="EEECE1"/>
              </a:solidFill>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210</a:t>
            </a:fld>
            <a:endParaRPr lang="en-US" dirty="0">
              <a:solidFill>
                <a:srgbClr val="EEECE1"/>
              </a:solidFill>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211</a:t>
            </a:fld>
            <a:endParaRPr lang="en-US" dirty="0">
              <a:solidFill>
                <a:srgbClr val="EEECE1"/>
              </a:solidFill>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212</a:t>
            </a:fld>
            <a:endParaRPr lang="en-US" dirty="0">
              <a:solidFill>
                <a:srgbClr val="EEECE1"/>
              </a:solidFill>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213</a:t>
            </a:fld>
            <a:endParaRPr lang="en-US" dirty="0">
              <a:solidFill>
                <a:srgbClr val="EEECE1"/>
              </a:solidFill>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214</a:t>
            </a:fld>
            <a:endParaRPr lang="en-US" dirty="0">
              <a:solidFill>
                <a:srgbClr val="EEECE1"/>
              </a:solidFill>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215</a:t>
            </a:fld>
            <a:endParaRPr lang="en-US" dirty="0">
              <a:solidFill>
                <a:srgbClr val="EEECE1"/>
              </a:solidFill>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216</a:t>
            </a:fld>
            <a:endParaRPr lang="en-US" dirty="0">
              <a:solidFill>
                <a:srgbClr val="EEECE1"/>
              </a:solidFill>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217</a:t>
            </a:fld>
            <a:endParaRPr lang="en-US" dirty="0">
              <a:solidFill>
                <a:srgbClr val="EEECE1"/>
              </a:solidFill>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218</a:t>
            </a:fld>
            <a:endParaRPr lang="en-US" dirty="0">
              <a:solidFill>
                <a:srgbClr val="EEECE1"/>
              </a:solidFill>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219</a:t>
            </a:fld>
            <a:endParaRPr lang="en-US" dirty="0">
              <a:solidFill>
                <a:srgbClr val="EEECE1"/>
              </a:solidFil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22</a:t>
            </a:fld>
            <a:endParaRPr lang="en-US" dirty="0">
              <a:solidFill>
                <a:srgbClr val="EEECE1"/>
              </a:solidFill>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220</a:t>
            </a:fld>
            <a:endParaRPr lang="en-US" dirty="0">
              <a:solidFill>
                <a:srgbClr val="EEECE1"/>
              </a:solidFill>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221</a:t>
            </a:fld>
            <a:endParaRPr lang="en-US" dirty="0">
              <a:solidFill>
                <a:srgbClr val="EEECE1"/>
              </a:solidFill>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222</a:t>
            </a:fld>
            <a:endParaRPr lang="en-US" dirty="0">
              <a:solidFill>
                <a:srgbClr val="EEECE1"/>
              </a:solidFill>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223</a:t>
            </a:fld>
            <a:endParaRPr lang="en-US" dirty="0">
              <a:solidFill>
                <a:srgbClr val="EEECE1"/>
              </a:solidFill>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224</a:t>
            </a:fld>
            <a:endParaRPr lang="en-US" dirty="0">
              <a:solidFill>
                <a:srgbClr val="EEECE1"/>
              </a:solidFill>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225</a:t>
            </a:fld>
            <a:endParaRPr lang="en-US" dirty="0">
              <a:solidFill>
                <a:srgbClr val="EEECE1"/>
              </a:solidFill>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226</a:t>
            </a:fld>
            <a:endParaRPr lang="en-US" dirty="0">
              <a:solidFill>
                <a:srgbClr val="EEECE1"/>
              </a:solidFill>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227</a:t>
            </a:fld>
            <a:endParaRPr lang="en-US" dirty="0">
              <a:solidFill>
                <a:srgbClr val="EEECE1"/>
              </a:solidFill>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228</a:t>
            </a:fld>
            <a:endParaRPr lang="en-US" dirty="0">
              <a:solidFill>
                <a:srgbClr val="EEECE1"/>
              </a:solidFill>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229</a:t>
            </a:fld>
            <a:endParaRPr lang="en-US" dirty="0">
              <a:solidFill>
                <a:srgbClr val="EEECE1"/>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23</a:t>
            </a:fld>
            <a:endParaRPr lang="en-US" dirty="0">
              <a:solidFill>
                <a:srgbClr val="EEECE1"/>
              </a:solidFill>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230</a:t>
            </a:fld>
            <a:endParaRPr lang="en-US" dirty="0">
              <a:solidFill>
                <a:srgbClr val="EEECE1"/>
              </a:solidFill>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231</a:t>
            </a:fld>
            <a:endParaRPr lang="en-US" dirty="0">
              <a:solidFill>
                <a:srgbClr val="EEECE1"/>
              </a:solidFill>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232</a:t>
            </a:fld>
            <a:endParaRPr lang="en-US" dirty="0">
              <a:solidFill>
                <a:srgbClr val="EEECE1"/>
              </a:solidFill>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233</a:t>
            </a:fld>
            <a:endParaRPr lang="en-US" dirty="0">
              <a:solidFill>
                <a:srgbClr val="EEECE1"/>
              </a:solidFill>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234</a:t>
            </a:fld>
            <a:endParaRPr lang="en-US" dirty="0">
              <a:solidFill>
                <a:srgbClr val="EEECE1"/>
              </a:solidFill>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235</a:t>
            </a:fld>
            <a:endParaRPr lang="en-US" dirty="0">
              <a:solidFill>
                <a:srgbClr val="EEECE1"/>
              </a:solidFill>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236</a:t>
            </a:fld>
            <a:endParaRPr lang="en-US" dirty="0">
              <a:solidFill>
                <a:srgbClr val="EEECE1"/>
              </a:solidFill>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237</a:t>
            </a:fld>
            <a:endParaRPr lang="en-US" dirty="0">
              <a:solidFill>
                <a:srgbClr val="EEECE1"/>
              </a:solidFill>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238</a:t>
            </a:fld>
            <a:endParaRPr lang="en-US" dirty="0">
              <a:solidFill>
                <a:srgbClr val="EEECE1"/>
              </a:solidFill>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239</a:t>
            </a:fld>
            <a:endParaRPr lang="en-US" dirty="0">
              <a:solidFill>
                <a:srgbClr val="EEECE1"/>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24</a:t>
            </a:fld>
            <a:endParaRPr lang="en-US" dirty="0">
              <a:solidFill>
                <a:srgbClr val="EEECE1"/>
              </a:solidFill>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240</a:t>
            </a:fld>
            <a:endParaRPr lang="en-US" dirty="0">
              <a:solidFill>
                <a:srgbClr val="EEECE1"/>
              </a:solidFill>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241</a:t>
            </a:fld>
            <a:endParaRPr lang="en-US" dirty="0">
              <a:solidFill>
                <a:srgbClr val="EEECE1"/>
              </a:solidFill>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242</a:t>
            </a:fld>
            <a:endParaRPr lang="en-US" dirty="0">
              <a:solidFill>
                <a:srgbClr val="EEECE1"/>
              </a:solidFill>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243</a:t>
            </a:fld>
            <a:endParaRPr lang="en-US" dirty="0">
              <a:solidFill>
                <a:srgbClr val="EEECE1"/>
              </a:solidFill>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244</a:t>
            </a:fld>
            <a:endParaRPr lang="en-US" dirty="0">
              <a:solidFill>
                <a:srgbClr val="EEECE1"/>
              </a:solidFill>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245</a:t>
            </a:fld>
            <a:endParaRPr lang="en-US" dirty="0">
              <a:solidFill>
                <a:srgbClr val="EEECE1"/>
              </a:solidFill>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246</a:t>
            </a:fld>
            <a:endParaRPr lang="en-US" dirty="0">
              <a:solidFill>
                <a:srgbClr val="EEECE1"/>
              </a:solidFill>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247</a:t>
            </a:fld>
            <a:endParaRPr lang="en-US" dirty="0">
              <a:solidFill>
                <a:srgbClr val="EEECE1"/>
              </a:solidFill>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248</a:t>
            </a:fld>
            <a:endParaRPr lang="en-US" dirty="0">
              <a:solidFill>
                <a:srgbClr val="EEECE1"/>
              </a:solidFill>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249</a:t>
            </a:fld>
            <a:endParaRPr lang="en-US" dirty="0">
              <a:solidFill>
                <a:srgbClr val="EEECE1"/>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25</a:t>
            </a:fld>
            <a:endParaRPr lang="en-US" dirty="0">
              <a:solidFill>
                <a:srgbClr val="EEECE1"/>
              </a:solidFill>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250</a:t>
            </a:fld>
            <a:endParaRPr lang="en-US" dirty="0">
              <a:solidFill>
                <a:srgbClr val="EEECE1"/>
              </a:solidFill>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251</a:t>
            </a:fld>
            <a:endParaRPr lang="en-US" dirty="0">
              <a:solidFill>
                <a:srgbClr val="EEECE1"/>
              </a:solidFill>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252</a:t>
            </a:fld>
            <a:endParaRPr lang="en-US" dirty="0">
              <a:solidFill>
                <a:srgbClr val="EEECE1"/>
              </a:solidFill>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253</a:t>
            </a:fld>
            <a:endParaRPr lang="en-US" dirty="0">
              <a:solidFill>
                <a:srgbClr val="EEECE1"/>
              </a:solidFill>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254</a:t>
            </a:fld>
            <a:endParaRPr lang="en-US" dirty="0">
              <a:solidFill>
                <a:srgbClr val="EEECE1"/>
              </a:solidFill>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255</a:t>
            </a:fld>
            <a:endParaRPr lang="en-US" dirty="0">
              <a:solidFill>
                <a:srgbClr val="EEECE1"/>
              </a:solidFill>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256</a:t>
            </a:fld>
            <a:endParaRPr lang="en-US" dirty="0">
              <a:solidFill>
                <a:srgbClr val="EEECE1"/>
              </a:solidFill>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257</a:t>
            </a:fld>
            <a:endParaRPr lang="en-US" dirty="0">
              <a:solidFill>
                <a:srgbClr val="EEECE1"/>
              </a:solidFill>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258</a:t>
            </a:fld>
            <a:endParaRPr lang="en-US" dirty="0">
              <a:solidFill>
                <a:srgbClr val="EEECE1"/>
              </a:solidFill>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259</a:t>
            </a:fld>
            <a:endParaRPr lang="en-US" dirty="0">
              <a:solidFill>
                <a:srgbClr val="EEECE1"/>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26</a:t>
            </a:fld>
            <a:endParaRPr lang="en-US" dirty="0">
              <a:solidFill>
                <a:srgbClr val="EEECE1"/>
              </a:solidFill>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260</a:t>
            </a:fld>
            <a:endParaRPr lang="en-US" dirty="0">
              <a:solidFill>
                <a:srgbClr val="EEECE1"/>
              </a:solidFill>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261</a:t>
            </a:fld>
            <a:endParaRPr lang="en-US" dirty="0">
              <a:solidFill>
                <a:srgbClr val="EEECE1"/>
              </a:solidFill>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262</a:t>
            </a:fld>
            <a:endParaRPr lang="en-US" dirty="0">
              <a:solidFill>
                <a:srgbClr val="EEECE1"/>
              </a:solidFill>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263</a:t>
            </a:fld>
            <a:endParaRPr lang="en-US" dirty="0">
              <a:solidFill>
                <a:srgbClr val="EEECE1"/>
              </a:solidFill>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264</a:t>
            </a:fld>
            <a:endParaRPr lang="en-US" dirty="0">
              <a:solidFill>
                <a:srgbClr val="EEECE1"/>
              </a:solidFill>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265</a:t>
            </a:fld>
            <a:endParaRPr lang="en-US" dirty="0">
              <a:solidFill>
                <a:srgbClr val="EEECE1"/>
              </a:solidFill>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266</a:t>
            </a:fld>
            <a:endParaRPr lang="en-US" dirty="0">
              <a:solidFill>
                <a:srgbClr val="EEECE1"/>
              </a:solidFill>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267</a:t>
            </a:fld>
            <a:endParaRPr lang="en-US" dirty="0">
              <a:solidFill>
                <a:srgbClr val="EEECE1"/>
              </a:solidFill>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268</a:t>
            </a:fld>
            <a:endParaRPr lang="en-US" dirty="0">
              <a:solidFill>
                <a:srgbClr val="EEECE1"/>
              </a:solidFill>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269</a:t>
            </a:fld>
            <a:endParaRPr lang="en-US" dirty="0">
              <a:solidFill>
                <a:srgbClr val="EEECE1"/>
              </a:solidFil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27</a:t>
            </a:fld>
            <a:endParaRPr lang="en-US" dirty="0">
              <a:solidFill>
                <a:srgbClr val="EEECE1"/>
              </a:solidFill>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270</a:t>
            </a:fld>
            <a:endParaRPr lang="en-US" dirty="0">
              <a:solidFill>
                <a:srgbClr val="EEECE1"/>
              </a:solidFill>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271</a:t>
            </a:fld>
            <a:endParaRPr lang="en-US" dirty="0">
              <a:solidFill>
                <a:srgbClr val="EEECE1"/>
              </a:solidFill>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272</a:t>
            </a:fld>
            <a:endParaRPr lang="en-US" dirty="0">
              <a:solidFill>
                <a:srgbClr val="EEECE1"/>
              </a:solidFill>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273</a:t>
            </a:fld>
            <a:endParaRPr lang="en-US" dirty="0">
              <a:solidFill>
                <a:srgbClr val="EEECE1"/>
              </a:solidFill>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274</a:t>
            </a:fld>
            <a:endParaRPr lang="en-US" dirty="0">
              <a:solidFill>
                <a:srgbClr val="EEECE1"/>
              </a:solidFill>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275</a:t>
            </a:fld>
            <a:endParaRPr lang="en-US" dirty="0">
              <a:solidFill>
                <a:srgbClr val="EEECE1"/>
              </a:solidFill>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276</a:t>
            </a:fld>
            <a:endParaRPr lang="en-US" dirty="0">
              <a:solidFill>
                <a:srgbClr val="EEECE1"/>
              </a:solidFill>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277</a:t>
            </a:fld>
            <a:endParaRPr lang="en-US" dirty="0">
              <a:solidFill>
                <a:srgbClr val="EEECE1"/>
              </a:solidFill>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278</a:t>
            </a:fld>
            <a:endParaRPr lang="en-US" dirty="0">
              <a:solidFill>
                <a:srgbClr val="EEECE1"/>
              </a:solidFill>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279</a:t>
            </a:fld>
            <a:endParaRPr lang="en-US" dirty="0">
              <a:solidFill>
                <a:srgbClr val="EEECE1"/>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28</a:t>
            </a:fld>
            <a:endParaRPr lang="en-US" dirty="0">
              <a:solidFill>
                <a:srgbClr val="EEECE1"/>
              </a:solidFill>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280</a:t>
            </a:fld>
            <a:endParaRPr lang="en-US" dirty="0">
              <a:solidFill>
                <a:srgbClr val="EEECE1"/>
              </a:solidFill>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EBCF682-9F4D-4E29-8ECF-E2CE72358643}" type="slidenum">
              <a:rPr lang="en-US" smtClean="0">
                <a:solidFill>
                  <a:srgbClr val="EEECE1"/>
                </a:solidFill>
              </a:rPr>
              <a:pPr/>
              <a:t>281</a:t>
            </a:fld>
            <a:endParaRPr lang="en-US" dirty="0">
              <a:solidFill>
                <a:srgbClr val="EEECE1"/>
              </a:solidFill>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pPr defTabSz="914327"/>
            <a:endParaRPr lang="en-US" dirty="0">
              <a:solidFill>
                <a:prstClr val="black"/>
              </a:solidFill>
            </a:endParaRPr>
          </a:p>
        </p:txBody>
      </p:sp>
      <p:sp>
        <p:nvSpPr>
          <p:cNvPr id="5" name="Date Placeholder 4"/>
          <p:cNvSpPr>
            <a:spLocks noGrp="1"/>
          </p:cNvSpPr>
          <p:nvPr>
            <p:ph type="dt" idx="11"/>
          </p:nvPr>
        </p:nvSpPr>
        <p:spPr/>
        <p:txBody>
          <a:bodyPr/>
          <a:lstStyle/>
          <a:p>
            <a:pPr defTabSz="914327"/>
            <a:fld id="{81331B57-0BE5-4F82-AA58-76F53EFF3ADA}" type="datetime8">
              <a:rPr lang="en-US">
                <a:solidFill>
                  <a:prstClr val="black"/>
                </a:solidFill>
              </a:rPr>
              <a:pPr defTabSz="914327"/>
              <a:t>9/24/2012 1:41 PM</a:t>
            </a:fld>
            <a:endParaRPr lang="en-US" dirty="0">
              <a:solidFill>
                <a:prstClr val="black"/>
              </a:solidFill>
            </a:endParaRPr>
          </a:p>
        </p:txBody>
      </p:sp>
      <p:sp>
        <p:nvSpPr>
          <p:cNvPr id="6" name="Footer Placeholder 5"/>
          <p:cNvSpPr>
            <a:spLocks noGrp="1"/>
          </p:cNvSpPr>
          <p:nvPr>
            <p:ph type="ftr" sz="quarter" idx="12"/>
          </p:nvPr>
        </p:nvSpPr>
        <p:spPr/>
        <p:txBody>
          <a:bodyPr/>
          <a:lstStyle/>
          <a:p>
            <a:pPr defTabSz="914327"/>
            <a:r>
              <a:rPr lang="en-US" dirty="0">
                <a:solidFill>
                  <a:srgbClr val="000000"/>
                </a:solidFill>
              </a:rPr>
              <a:t>© 2007 Microsoft Corporation. All rights reserved. Microsoft, Windows, Windows Vista and other product names are or may be registered trademarks and/or trademarks in the U.S. and/or other countries.</a:t>
            </a:r>
          </a:p>
          <a:p>
            <a:pPr defTabSz="914327"/>
            <a:r>
              <a:rPr lang="en-US" dirty="0">
                <a:solidFill>
                  <a:srgbClr val="000000"/>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a:solidFill>
                  <a:srgbClr val="000000"/>
                </a:solidFill>
              </a:rPr>
            </a:br>
            <a:r>
              <a:rPr lang="en-US" dirty="0">
                <a:solidFill>
                  <a:srgbClr val="000000"/>
                </a:solidFill>
              </a:rPr>
              <a:t>MICROSOFT MAKES NO WARRANTIES, EXPRESS, IMPLIED OR STATUTORY, AS TO THE INFORMATION IN THIS PRESENTATION.</a:t>
            </a:r>
          </a:p>
          <a:p>
            <a:pPr defTabSz="914327"/>
            <a:endParaRPr lang="en-US" dirty="0">
              <a:solidFill>
                <a:prstClr val="black"/>
              </a:solidFill>
            </a:endParaRPr>
          </a:p>
        </p:txBody>
      </p:sp>
      <p:sp>
        <p:nvSpPr>
          <p:cNvPr id="7" name="Slide Number Placeholder 6"/>
          <p:cNvSpPr>
            <a:spLocks noGrp="1"/>
          </p:cNvSpPr>
          <p:nvPr>
            <p:ph type="sldNum" sz="quarter" idx="13"/>
          </p:nvPr>
        </p:nvSpPr>
        <p:spPr/>
        <p:txBody>
          <a:bodyPr/>
          <a:lstStyle/>
          <a:p>
            <a:pPr defTabSz="914327"/>
            <a:fld id="{EC87E0CF-87F6-4B58-B8B8-DCAB2DAAF3CA}" type="slidenum">
              <a:rPr lang="en-US">
                <a:solidFill>
                  <a:prstClr val="black"/>
                </a:solidFill>
              </a:rPr>
              <a:pPr defTabSz="914327"/>
              <a:t>282</a:t>
            </a:fld>
            <a:endParaRPr lang="en-US" dirty="0">
              <a:solidFill>
                <a:prstClr val="black"/>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29</a:t>
            </a:fld>
            <a:endParaRPr lang="en-US" dirty="0">
              <a:solidFill>
                <a:srgbClr val="EEECE1"/>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3</a:t>
            </a:fld>
            <a:endParaRPr lang="en-US" dirty="0">
              <a:solidFill>
                <a:srgbClr val="EEECE1"/>
              </a:solidFill>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30</a:t>
            </a:fld>
            <a:endParaRPr lang="en-US" dirty="0">
              <a:solidFill>
                <a:srgbClr val="EEECE1"/>
              </a:solidFil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31</a:t>
            </a:fld>
            <a:endParaRPr lang="en-US" dirty="0">
              <a:solidFill>
                <a:srgbClr val="EEECE1"/>
              </a:solidFil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32</a:t>
            </a:fld>
            <a:endParaRPr lang="en-US" dirty="0">
              <a:solidFill>
                <a:srgbClr val="EEECE1"/>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33</a:t>
            </a:fld>
            <a:endParaRPr lang="en-US" dirty="0">
              <a:solidFill>
                <a:srgbClr val="EEECE1"/>
              </a:solidFil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34</a:t>
            </a:fld>
            <a:endParaRPr lang="en-US" dirty="0">
              <a:solidFill>
                <a:srgbClr val="EEECE1"/>
              </a:solidFil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35</a:t>
            </a:fld>
            <a:endParaRPr lang="en-US" dirty="0">
              <a:solidFill>
                <a:srgbClr val="EEECE1"/>
              </a:solidFil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36</a:t>
            </a:fld>
            <a:endParaRPr lang="en-US" dirty="0">
              <a:solidFill>
                <a:srgbClr val="EEECE1"/>
              </a:solidFil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37</a:t>
            </a:fld>
            <a:endParaRPr lang="en-US" dirty="0">
              <a:solidFill>
                <a:srgbClr val="EEECE1"/>
              </a:solidFil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38</a:t>
            </a:fld>
            <a:endParaRPr lang="en-US" dirty="0">
              <a:solidFill>
                <a:srgbClr val="EEECE1"/>
              </a:solidFil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39</a:t>
            </a:fld>
            <a:endParaRPr lang="en-US" dirty="0">
              <a:solidFill>
                <a:srgbClr val="EEECE1"/>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4</a:t>
            </a:fld>
            <a:endParaRPr lang="en-US" dirty="0">
              <a:solidFill>
                <a:srgbClr val="EEECE1"/>
              </a:solidFill>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40</a:t>
            </a:fld>
            <a:endParaRPr lang="en-US" dirty="0">
              <a:solidFill>
                <a:srgbClr val="EEECE1"/>
              </a:solidFil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41</a:t>
            </a:fld>
            <a:endParaRPr lang="en-US" dirty="0">
              <a:solidFill>
                <a:srgbClr val="EEECE1"/>
              </a:solidFil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42</a:t>
            </a:fld>
            <a:endParaRPr lang="en-US" dirty="0">
              <a:solidFill>
                <a:srgbClr val="EEECE1"/>
              </a:solidFil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43</a:t>
            </a:fld>
            <a:endParaRPr lang="en-US" dirty="0">
              <a:solidFill>
                <a:srgbClr val="EEECE1"/>
              </a:solidFil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44</a:t>
            </a:fld>
            <a:endParaRPr lang="en-US" dirty="0">
              <a:solidFill>
                <a:srgbClr val="EEECE1"/>
              </a:solidFil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45</a:t>
            </a:fld>
            <a:endParaRPr lang="en-US" dirty="0">
              <a:solidFill>
                <a:srgbClr val="EEECE1"/>
              </a:solidFil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46</a:t>
            </a:fld>
            <a:endParaRPr lang="en-US" dirty="0">
              <a:solidFill>
                <a:srgbClr val="EEECE1"/>
              </a:solidFil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47</a:t>
            </a:fld>
            <a:endParaRPr lang="en-US" dirty="0">
              <a:solidFill>
                <a:srgbClr val="EEECE1"/>
              </a:solidFil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48</a:t>
            </a:fld>
            <a:endParaRPr lang="en-US" dirty="0">
              <a:solidFill>
                <a:srgbClr val="EEECE1"/>
              </a:solidFil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49</a:t>
            </a:fld>
            <a:endParaRPr lang="en-US" dirty="0">
              <a:solidFill>
                <a:srgbClr val="EEECE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5</a:t>
            </a:fld>
            <a:endParaRPr lang="en-US" dirty="0">
              <a:solidFill>
                <a:srgbClr val="EEECE1"/>
              </a:solidFil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50</a:t>
            </a:fld>
            <a:endParaRPr lang="en-US" dirty="0">
              <a:solidFill>
                <a:srgbClr val="EEECE1"/>
              </a:solidFil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51</a:t>
            </a:fld>
            <a:endParaRPr lang="en-US" dirty="0">
              <a:solidFill>
                <a:srgbClr val="EEECE1"/>
              </a:solidFil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52</a:t>
            </a:fld>
            <a:endParaRPr lang="en-US" dirty="0">
              <a:solidFill>
                <a:srgbClr val="EEECE1"/>
              </a:solidFil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53</a:t>
            </a:fld>
            <a:endParaRPr lang="en-US" dirty="0">
              <a:solidFill>
                <a:srgbClr val="EEECE1"/>
              </a:solidFil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54</a:t>
            </a:fld>
            <a:endParaRPr lang="en-US" dirty="0">
              <a:solidFill>
                <a:srgbClr val="EEECE1"/>
              </a:solidFil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55</a:t>
            </a:fld>
            <a:endParaRPr lang="en-US" dirty="0">
              <a:solidFill>
                <a:srgbClr val="EEECE1"/>
              </a:solidFil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56</a:t>
            </a:fld>
            <a:endParaRPr lang="en-US" dirty="0">
              <a:solidFill>
                <a:srgbClr val="EEECE1"/>
              </a:solidFil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57</a:t>
            </a:fld>
            <a:endParaRPr lang="en-US" dirty="0">
              <a:solidFill>
                <a:srgbClr val="EEECE1"/>
              </a:solidFill>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58</a:t>
            </a:fld>
            <a:endParaRPr lang="en-US" dirty="0">
              <a:solidFill>
                <a:srgbClr val="EEECE1"/>
              </a:solidFil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59</a:t>
            </a:fld>
            <a:endParaRPr lang="en-US" dirty="0">
              <a:solidFill>
                <a:srgbClr val="EEECE1"/>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6</a:t>
            </a:fld>
            <a:endParaRPr lang="en-US" dirty="0">
              <a:solidFill>
                <a:srgbClr val="EEECE1"/>
              </a:solidFill>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60</a:t>
            </a:fld>
            <a:endParaRPr lang="en-US" dirty="0">
              <a:solidFill>
                <a:srgbClr val="EEECE1"/>
              </a:solidFil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61</a:t>
            </a:fld>
            <a:endParaRPr lang="en-US" dirty="0">
              <a:solidFill>
                <a:srgbClr val="EEECE1"/>
              </a:solidFil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62</a:t>
            </a:fld>
            <a:endParaRPr lang="en-US" dirty="0">
              <a:solidFill>
                <a:srgbClr val="EEECE1"/>
              </a:solidFil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63</a:t>
            </a:fld>
            <a:endParaRPr lang="en-US" dirty="0">
              <a:solidFill>
                <a:srgbClr val="EEECE1"/>
              </a:solidFil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64</a:t>
            </a:fld>
            <a:endParaRPr lang="en-US" dirty="0">
              <a:solidFill>
                <a:srgbClr val="EEECE1"/>
              </a:solidFil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65</a:t>
            </a:fld>
            <a:endParaRPr lang="en-US" dirty="0">
              <a:solidFill>
                <a:srgbClr val="EEECE1"/>
              </a:solidFill>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66</a:t>
            </a:fld>
            <a:endParaRPr lang="en-US" dirty="0">
              <a:solidFill>
                <a:srgbClr val="EEECE1"/>
              </a:solidFil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67</a:t>
            </a:fld>
            <a:endParaRPr lang="en-US" dirty="0">
              <a:solidFill>
                <a:srgbClr val="EEECE1"/>
              </a:solidFil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68</a:t>
            </a:fld>
            <a:endParaRPr lang="en-US" dirty="0">
              <a:solidFill>
                <a:srgbClr val="EEECE1"/>
              </a:solidFil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69</a:t>
            </a:fld>
            <a:endParaRPr lang="en-US" dirty="0">
              <a:solidFill>
                <a:srgbClr val="EEECE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7</a:t>
            </a:fld>
            <a:endParaRPr lang="en-US" dirty="0">
              <a:solidFill>
                <a:srgbClr val="EEECE1"/>
              </a:solidFill>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70</a:t>
            </a:fld>
            <a:endParaRPr lang="en-US" dirty="0">
              <a:solidFill>
                <a:srgbClr val="EEECE1"/>
              </a:solidFill>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71</a:t>
            </a:fld>
            <a:endParaRPr lang="en-US" dirty="0">
              <a:solidFill>
                <a:srgbClr val="EEECE1"/>
              </a:solidFil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72</a:t>
            </a:fld>
            <a:endParaRPr lang="en-US" dirty="0">
              <a:solidFill>
                <a:srgbClr val="EEECE1"/>
              </a:solidFil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73</a:t>
            </a:fld>
            <a:endParaRPr lang="en-US" dirty="0">
              <a:solidFill>
                <a:srgbClr val="EEECE1"/>
              </a:solidFill>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74</a:t>
            </a:fld>
            <a:endParaRPr lang="en-US" dirty="0">
              <a:solidFill>
                <a:srgbClr val="EEECE1"/>
              </a:solidFill>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75</a:t>
            </a:fld>
            <a:endParaRPr lang="en-US" dirty="0">
              <a:solidFill>
                <a:srgbClr val="EEECE1"/>
              </a:solidFill>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76</a:t>
            </a:fld>
            <a:endParaRPr lang="en-US" dirty="0">
              <a:solidFill>
                <a:srgbClr val="EEECE1"/>
              </a:solidFill>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77</a:t>
            </a:fld>
            <a:endParaRPr lang="en-US" dirty="0">
              <a:solidFill>
                <a:srgbClr val="EEECE1"/>
              </a:solidFill>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EBCF682-9F4D-4E29-8ECF-E2CE72358643}" type="slidenum">
              <a:rPr lang="en-US" smtClean="0">
                <a:solidFill>
                  <a:srgbClr val="EEECE1"/>
                </a:solidFill>
              </a:rPr>
              <a:pPr/>
              <a:t>78</a:t>
            </a:fld>
            <a:endParaRPr lang="en-US" dirty="0">
              <a:solidFill>
                <a:srgbClr val="EEECE1"/>
              </a:solidFill>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79</a:t>
            </a:fld>
            <a:endParaRPr lang="en-US" dirty="0">
              <a:solidFill>
                <a:srgbClr val="EEECE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8</a:t>
            </a:fld>
            <a:endParaRPr lang="en-US" dirty="0">
              <a:solidFill>
                <a:srgbClr val="EEECE1"/>
              </a:solidFil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80</a:t>
            </a:fld>
            <a:endParaRPr lang="en-US" dirty="0">
              <a:solidFill>
                <a:srgbClr val="EEECE1"/>
              </a:solidFill>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81</a:t>
            </a:fld>
            <a:endParaRPr lang="en-US" dirty="0">
              <a:solidFill>
                <a:srgbClr val="EEECE1"/>
              </a:solidFill>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Child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82</a:t>
            </a:fld>
            <a:endParaRPr lang="en-US" dirty="0">
              <a:solidFill>
                <a:srgbClr val="EEECE1"/>
              </a:solidFill>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Child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83</a:t>
            </a:fld>
            <a:endParaRPr lang="en-US" dirty="0">
              <a:solidFill>
                <a:srgbClr val="EEECE1"/>
              </a:solidFill>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Child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84</a:t>
            </a:fld>
            <a:endParaRPr lang="en-US" dirty="0">
              <a:solidFill>
                <a:srgbClr val="EEECE1"/>
              </a:solidFill>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85</a:t>
            </a:fld>
            <a:endParaRPr lang="en-US" dirty="0">
              <a:solidFill>
                <a:srgbClr val="EEECE1"/>
              </a:solidFill>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86</a:t>
            </a:fld>
            <a:endParaRPr lang="en-US" dirty="0">
              <a:solidFill>
                <a:srgbClr val="EEECE1"/>
              </a:solidFill>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87</a:t>
            </a:fld>
            <a:endParaRPr lang="en-US" dirty="0">
              <a:solidFill>
                <a:srgbClr val="EEECE1"/>
              </a:solidFill>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88</a:t>
            </a:fld>
            <a:endParaRPr lang="en-US" dirty="0">
              <a:solidFill>
                <a:srgbClr val="EEECE1"/>
              </a:solidFill>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89</a:t>
            </a:fld>
            <a:endParaRPr lang="en-US" dirty="0">
              <a:solidFill>
                <a:srgbClr val="EEECE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Child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9</a:t>
            </a:fld>
            <a:endParaRPr lang="en-US" dirty="0">
              <a:solidFill>
                <a:srgbClr val="EEECE1"/>
              </a:solidFil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90</a:t>
            </a:fld>
            <a:endParaRPr lang="en-US" dirty="0">
              <a:solidFill>
                <a:srgbClr val="EEECE1"/>
              </a:solidFill>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91</a:t>
            </a:fld>
            <a:endParaRPr lang="en-US" dirty="0">
              <a:solidFill>
                <a:srgbClr val="EEECE1"/>
              </a:solidFill>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92</a:t>
            </a:fld>
            <a:endParaRPr lang="en-US" dirty="0">
              <a:solidFill>
                <a:srgbClr val="EEECE1"/>
              </a:solidFill>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93</a:t>
            </a:fld>
            <a:endParaRPr lang="en-US" dirty="0">
              <a:solidFill>
                <a:srgbClr val="EEECE1"/>
              </a:solidFill>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94</a:t>
            </a:fld>
            <a:endParaRPr lang="en-US" dirty="0">
              <a:solidFill>
                <a:srgbClr val="EEECE1"/>
              </a:solidFill>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95</a:t>
            </a:fld>
            <a:endParaRPr lang="en-US" dirty="0">
              <a:solidFill>
                <a:srgbClr val="EEECE1"/>
              </a:solidFill>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96</a:t>
            </a:fld>
            <a:endParaRPr lang="en-US" dirty="0">
              <a:solidFill>
                <a:srgbClr val="EEECE1"/>
              </a:solidFill>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97</a:t>
            </a:fld>
            <a:endParaRPr lang="en-US" dirty="0">
              <a:solidFill>
                <a:srgbClr val="EEECE1"/>
              </a:solidFill>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98</a:t>
            </a:fld>
            <a:endParaRPr lang="en-US" dirty="0">
              <a:solidFill>
                <a:srgbClr val="EEECE1"/>
              </a:solidFill>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solidFill>
                  <a:srgbClr val="EEECE1"/>
                </a:solidFill>
              </a:rPr>
              <a:t>Desktop, Device, and Server Management</a:t>
            </a:r>
            <a:endParaRPr lang="en-US" dirty="0">
              <a:solidFill>
                <a:srgbClr val="EEECE1"/>
              </a:solidFill>
            </a:endParaRPr>
          </a:p>
        </p:txBody>
      </p:sp>
      <p:sp>
        <p:nvSpPr>
          <p:cNvPr id="5" name="Date Placeholder 4"/>
          <p:cNvSpPr>
            <a:spLocks noGrp="1"/>
          </p:cNvSpPr>
          <p:nvPr>
            <p:ph type="dt" idx="11"/>
          </p:nvPr>
        </p:nvSpPr>
        <p:spPr/>
        <p:txBody>
          <a:bodyPr/>
          <a:lstStyle/>
          <a:p>
            <a:fld id="{81331B57-0BE5-4F82-AA58-76F53EFF3ADA}" type="datetime8">
              <a:rPr lang="en-US" smtClean="0">
                <a:solidFill>
                  <a:srgbClr val="EEECE1"/>
                </a:solidFill>
              </a:rPr>
              <a:pPr/>
              <a:t>9/24/2012 1:41 PM</a:t>
            </a:fld>
            <a:endParaRPr lang="en-US" dirty="0">
              <a:solidFill>
                <a:srgbClr val="EEECE1"/>
              </a:solidFill>
            </a:endParaRPr>
          </a:p>
        </p:txBody>
      </p:sp>
      <p:sp>
        <p:nvSpPr>
          <p:cNvPr id="6" name="Footer Placeholder 5"/>
          <p:cNvSpPr>
            <a:spLocks noGrp="1"/>
          </p:cNvSpPr>
          <p:nvPr>
            <p:ph type="ftr" sz="quarter" idx="12"/>
          </p:nvPr>
        </p:nvSpPr>
        <p:spPr/>
        <p:txBody>
          <a:bodyPr/>
          <a:lstStyle/>
          <a:p>
            <a:r>
              <a:rPr lang="en-US" dirty="0" smtClean="0">
                <a:solidFill>
                  <a:srgbClr val="EEECE1"/>
                </a:solidFill>
              </a:rPr>
              <a:t>© 2008 Microsoft Corporation. All rights reserved. Microsoft, Windows, Windows Vista and other product names are or may be registered trademarks and/or trademarks in the U.S. and/or other countries.</a:t>
            </a:r>
          </a:p>
          <a:p>
            <a:r>
              <a:rPr lang="en-US" dirty="0" smtClean="0">
                <a:solidFill>
                  <a:srgbClr val="EEECE1"/>
                </a:soli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dirty="0" smtClean="0">
                <a:solidFill>
                  <a:srgbClr val="EEECE1"/>
                </a:solidFill>
              </a:rPr>
            </a:br>
            <a:r>
              <a:rPr lang="en-US" dirty="0" smtClean="0">
                <a:solidFill>
                  <a:srgbClr val="EEECE1"/>
                </a:solidFill>
              </a:rPr>
              <a:t>MICROSOFT MAKES NO WARRANTIES, EXPRESS, IMPLIED OR STATUTORY, AS TO THE INFORMATION IN THIS PRESENTATION.</a:t>
            </a:r>
            <a:endParaRPr lang="en-US" dirty="0">
              <a:solidFill>
                <a:srgbClr val="EEECE1"/>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srgbClr val="EEECE1"/>
                </a:solidFill>
              </a:rPr>
              <a:pPr/>
              <a:t>99</a:t>
            </a:fld>
            <a:endParaRPr lang="en-US" dirty="0">
              <a:solidFill>
                <a:srgbClr val="EEECE1"/>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Walkin- With Tagline">
    <p:bg bwMode="ltGray">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ubtitle 2"/>
          <p:cNvSpPr>
            <a:spLocks noGrp="1"/>
          </p:cNvSpPr>
          <p:nvPr>
            <p:ph type="subTitle" idx="1"/>
          </p:nvPr>
        </p:nvSpPr>
        <p:spPr>
          <a:xfrm>
            <a:off x="914400" y="4846324"/>
            <a:ext cx="9218296" cy="553998"/>
          </a:xfrm>
        </p:spPr>
        <p:txBody>
          <a:bodyPr>
            <a:noAutofit/>
          </a:bodyPr>
          <a:lstStyle>
            <a:lvl1pPr marL="0" indent="0" algn="l">
              <a:lnSpc>
                <a:spcPct val="90000"/>
              </a:lnSpc>
              <a:spcBef>
                <a:spcPts val="0"/>
              </a:spcBef>
              <a:buNone/>
              <a:defRPr>
                <a:solidFill>
                  <a:schemeClr val="tx1">
                    <a:tint val="75000"/>
                  </a:schemeClr>
                </a:solidFill>
              </a:defRPr>
            </a:lvl1pPr>
            <a:lvl2pPr marL="548530" indent="0" algn="ctr">
              <a:buNone/>
              <a:defRPr>
                <a:solidFill>
                  <a:schemeClr val="tx1">
                    <a:tint val="75000"/>
                  </a:schemeClr>
                </a:solidFill>
              </a:defRPr>
            </a:lvl2pPr>
            <a:lvl3pPr marL="1097060" indent="0" algn="ctr">
              <a:buNone/>
              <a:defRPr>
                <a:solidFill>
                  <a:schemeClr val="tx1">
                    <a:tint val="75000"/>
                  </a:schemeClr>
                </a:solidFill>
              </a:defRPr>
            </a:lvl3pPr>
            <a:lvl4pPr marL="1645590" indent="0" algn="ctr">
              <a:buNone/>
              <a:defRPr>
                <a:solidFill>
                  <a:schemeClr val="tx1">
                    <a:tint val="75000"/>
                  </a:schemeClr>
                </a:solidFill>
              </a:defRPr>
            </a:lvl4pPr>
            <a:lvl5pPr marL="2194122" indent="0" algn="ctr">
              <a:buNone/>
              <a:defRPr>
                <a:solidFill>
                  <a:schemeClr val="tx1">
                    <a:tint val="75000"/>
                  </a:schemeClr>
                </a:solidFill>
              </a:defRPr>
            </a:lvl5pPr>
            <a:lvl6pPr marL="2742653" indent="0" algn="ctr">
              <a:buNone/>
              <a:defRPr>
                <a:solidFill>
                  <a:schemeClr val="tx1">
                    <a:tint val="75000"/>
                  </a:schemeClr>
                </a:solidFill>
              </a:defRPr>
            </a:lvl6pPr>
            <a:lvl7pPr marL="3291180" indent="0" algn="ctr">
              <a:buNone/>
              <a:defRPr>
                <a:solidFill>
                  <a:schemeClr val="tx1">
                    <a:tint val="75000"/>
                  </a:schemeClr>
                </a:solidFill>
              </a:defRPr>
            </a:lvl7pPr>
            <a:lvl8pPr marL="3839712" indent="0" algn="ctr">
              <a:buNone/>
              <a:defRPr>
                <a:solidFill>
                  <a:schemeClr val="tx1">
                    <a:tint val="75000"/>
                  </a:schemeClr>
                </a:solidFill>
              </a:defRPr>
            </a:lvl8pPr>
            <a:lvl9pPr marL="4388243" indent="0" algn="ctr">
              <a:buNone/>
              <a:defRPr>
                <a:solidFill>
                  <a:schemeClr val="tx1">
                    <a:tint val="75000"/>
                  </a:schemeClr>
                </a:solidFill>
              </a:defRPr>
            </a:lvl9pPr>
          </a:lstStyle>
          <a:p>
            <a:r>
              <a:rPr lang="en-US" dirty="0" smtClean="0"/>
              <a:t>Click to edit Master subtitle style</a:t>
            </a:r>
            <a:endParaRPr lang="en-US" dirty="0"/>
          </a:p>
        </p:txBody>
      </p:sp>
      <p:pic>
        <p:nvPicPr>
          <p:cNvPr id="8" name="Picture 7" descr="Optimization_logos.png"/>
          <p:cNvPicPr>
            <a:picLocks noChangeAspect="1"/>
          </p:cNvPicPr>
          <p:nvPr userDrawn="1"/>
        </p:nvPicPr>
        <p:blipFill>
          <a:blip r:embed="rId3" cstate="print"/>
          <a:srcRect l="3878" t="4287" r="67244" b="81177"/>
          <a:stretch>
            <a:fillRect/>
          </a:stretch>
        </p:blipFill>
        <p:spPr>
          <a:xfrm>
            <a:off x="7870800" y="7219234"/>
            <a:ext cx="3102000" cy="1010366"/>
          </a:xfrm>
          <a:prstGeom prst="rect">
            <a:avLst/>
          </a:prstGeom>
        </p:spPr>
      </p:pic>
      <p:sp>
        <p:nvSpPr>
          <p:cNvPr id="9" name="Title 1"/>
          <p:cNvSpPr>
            <a:spLocks noGrp="1"/>
          </p:cNvSpPr>
          <p:nvPr>
            <p:ph type="ctrTitle"/>
          </p:nvPr>
        </p:nvSpPr>
        <p:spPr>
          <a:xfrm>
            <a:off x="876300" y="2286004"/>
            <a:ext cx="9218296" cy="1828194"/>
          </a:xfrm>
        </p:spPr>
        <p:txBody>
          <a:bodyPr>
            <a:noAutofit/>
          </a:bodyPr>
          <a:lstStyle>
            <a:lvl1pPr algn="l" defTabSz="1097060" rtl="0" eaLnBrk="1" latinLnBrk="0" hangingPunct="1">
              <a:lnSpc>
                <a:spcPct val="90000"/>
              </a:lnSpc>
              <a:spcBef>
                <a:spcPct val="0"/>
              </a:spcBef>
              <a:buNone/>
              <a:defRPr lang="en-US" sz="5800" b="0" kern="1200" cap="none" spc="-180" dirty="0">
                <a:ln w="3175">
                  <a:noFill/>
                </a:ln>
                <a:solidFill>
                  <a:srgbClr val="034077"/>
                </a:solidFill>
                <a:effectLst/>
                <a:latin typeface="Segoe" pitchFamily="34" charset="0"/>
                <a:ea typeface="+mn-ea"/>
                <a:cs typeface="Arial" charset="0"/>
              </a:defRPr>
            </a:lvl1pPr>
          </a:lstStyle>
          <a:p>
            <a:r>
              <a:rPr lang="en-US" dirty="0" smtClean="0"/>
              <a:t>Click to edit Master title style</a:t>
            </a:r>
            <a:endParaRPr lang="en-US" dirty="0"/>
          </a:p>
        </p:txBody>
      </p:sp>
    </p:spTree>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Walkin- No Tagline">
    <p:bg bwMode="ltGray">
      <p:bgPr>
        <a:blipFill dpi="0" rotWithShape="1">
          <a:blip r:embed="rId2" cstate="print"/>
          <a:srcRect/>
          <a:stretch>
            <a:fillRect/>
          </a:stretch>
        </a:blipFill>
        <a:effectLst/>
      </p:bgPr>
    </p:bg>
    <p:spTree>
      <p:nvGrpSpPr>
        <p:cNvPr id="1" name=""/>
        <p:cNvGrpSpPr/>
        <p:nvPr/>
      </p:nvGrpSpPr>
      <p:grpSpPr>
        <a:xfrm>
          <a:off x="0" y="0"/>
          <a:ext cx="0" cy="0"/>
          <a:chOff x="0" y="0"/>
          <a:chExt cx="0" cy="0"/>
        </a:xfrm>
      </p:grpSpPr>
    </p:spTree>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p:txBody>
          <a:bodyPr/>
          <a:lstStyle>
            <a:lvl1pPr>
              <a:defRPr>
                <a:solidFill>
                  <a:schemeClr val="tx1"/>
                </a:solidFill>
              </a:defRPr>
            </a:lvl1pPr>
          </a:lstStyle>
          <a:p>
            <a:r>
              <a:rPr lang="en-US" smtClean="0"/>
              <a:t>Click to edit Master title style</a:t>
            </a:r>
            <a:endParaRPr lang="en-US" dirty="0"/>
          </a:p>
        </p:txBody>
      </p:sp>
      <p:sp>
        <p:nvSpPr>
          <p:cNvPr id="6" name="Text Placeholder 5"/>
          <p:cNvSpPr>
            <a:spLocks noGrp="1"/>
          </p:cNvSpPr>
          <p:nvPr>
            <p:ph type="body" sz="quarter" idx="10"/>
          </p:nvPr>
        </p:nvSpPr>
        <p:spPr bwMode="white">
          <a:xfrm>
            <a:off x="457200" y="1693864"/>
            <a:ext cx="10058400" cy="2640722"/>
          </a:xfrm>
        </p:spPr>
        <p:txBody>
          <a:bodyPr/>
          <a:lstStyle>
            <a:lvl1pPr>
              <a:buClr>
                <a:schemeClr val="tx1"/>
              </a:buClr>
              <a:buSzPct val="70000"/>
              <a:buFont typeface="Wingdings" pitchFamily="2" charset="2"/>
              <a:buChar char="l"/>
              <a:defRPr/>
            </a:lvl1pPr>
            <a:lvl2pPr>
              <a:buClr>
                <a:schemeClr val="tx1"/>
              </a:buClr>
              <a:buSzPct val="70000"/>
              <a:buFont typeface="Wingdings" pitchFamily="2" charset="2"/>
              <a:buChar char="l"/>
              <a:defRPr/>
            </a:lvl2pPr>
            <a:lvl3pPr>
              <a:buClr>
                <a:schemeClr val="tx1"/>
              </a:buClr>
              <a:buSzPct val="70000"/>
              <a:buFont typeface="Wingdings" pitchFamily="2" charset="2"/>
              <a:buChar char="l"/>
              <a:defRPr/>
            </a:lvl3pPr>
            <a:lvl4pPr>
              <a:buClr>
                <a:schemeClr val="tx1"/>
              </a:buClr>
              <a:buSzPct val="70000"/>
              <a:buFont typeface="Wingdings" pitchFamily="2" charset="2"/>
              <a:buChar char="l"/>
              <a:defRPr/>
            </a:lvl4pPr>
            <a:lvl5pPr>
              <a:buClr>
                <a:schemeClr val="tx1"/>
              </a:buClr>
              <a:buSzPct val="70000"/>
              <a:buFont typeface="Wingdings" pitchFamily="2" charset="2"/>
              <a:buChar char="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876300" y="2286004"/>
            <a:ext cx="9218296" cy="1828194"/>
          </a:xfrm>
        </p:spPr>
        <p:txBody>
          <a:bodyPr>
            <a:noAutofit/>
          </a:bodyPr>
          <a:lstStyle>
            <a:lvl1pPr algn="l" defTabSz="1097060" rtl="0" eaLnBrk="1" latinLnBrk="0" hangingPunct="1">
              <a:lnSpc>
                <a:spcPct val="90000"/>
              </a:lnSpc>
              <a:spcBef>
                <a:spcPct val="0"/>
              </a:spcBef>
              <a:buNone/>
              <a:defRPr lang="en-US" sz="5800" b="0" kern="1200" cap="none" spc="-180" dirty="0">
                <a:ln w="3175">
                  <a:noFill/>
                </a:ln>
                <a:solidFill>
                  <a:srgbClr val="034077"/>
                </a:solidFill>
                <a:effectLst/>
                <a:latin typeface="Segoe" pitchFamily="34" charset="0"/>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876299" y="4658086"/>
            <a:ext cx="9218296" cy="553998"/>
          </a:xfrm>
        </p:spPr>
        <p:txBody>
          <a:bodyPr>
            <a:noAutofit/>
          </a:bodyPr>
          <a:lstStyle>
            <a:lvl1pPr marL="0" indent="0" algn="l">
              <a:lnSpc>
                <a:spcPct val="90000"/>
              </a:lnSpc>
              <a:spcBef>
                <a:spcPts val="0"/>
              </a:spcBef>
              <a:buNone/>
              <a:defRPr>
                <a:solidFill>
                  <a:schemeClr val="tx1">
                    <a:tint val="75000"/>
                  </a:schemeClr>
                </a:solidFill>
              </a:defRPr>
            </a:lvl1pPr>
            <a:lvl2pPr marL="548530" indent="0" algn="ctr">
              <a:buNone/>
              <a:defRPr>
                <a:solidFill>
                  <a:schemeClr val="tx1">
                    <a:tint val="75000"/>
                  </a:schemeClr>
                </a:solidFill>
              </a:defRPr>
            </a:lvl2pPr>
            <a:lvl3pPr marL="1097060" indent="0" algn="ctr">
              <a:buNone/>
              <a:defRPr>
                <a:solidFill>
                  <a:schemeClr val="tx1">
                    <a:tint val="75000"/>
                  </a:schemeClr>
                </a:solidFill>
              </a:defRPr>
            </a:lvl3pPr>
            <a:lvl4pPr marL="1645590" indent="0" algn="ctr">
              <a:buNone/>
              <a:defRPr>
                <a:solidFill>
                  <a:schemeClr val="tx1">
                    <a:tint val="75000"/>
                  </a:schemeClr>
                </a:solidFill>
              </a:defRPr>
            </a:lvl4pPr>
            <a:lvl5pPr marL="2194122" indent="0" algn="ctr">
              <a:buNone/>
              <a:defRPr>
                <a:solidFill>
                  <a:schemeClr val="tx1">
                    <a:tint val="75000"/>
                  </a:schemeClr>
                </a:solidFill>
              </a:defRPr>
            </a:lvl5pPr>
            <a:lvl6pPr marL="2742653" indent="0" algn="ctr">
              <a:buNone/>
              <a:defRPr>
                <a:solidFill>
                  <a:schemeClr val="tx1">
                    <a:tint val="75000"/>
                  </a:schemeClr>
                </a:solidFill>
              </a:defRPr>
            </a:lvl6pPr>
            <a:lvl7pPr marL="3291180" indent="0" algn="ctr">
              <a:buNone/>
              <a:defRPr>
                <a:solidFill>
                  <a:schemeClr val="tx1">
                    <a:tint val="75000"/>
                  </a:schemeClr>
                </a:solidFill>
              </a:defRPr>
            </a:lvl7pPr>
            <a:lvl8pPr marL="3839712" indent="0" algn="ctr">
              <a:buNone/>
              <a:defRPr>
                <a:solidFill>
                  <a:schemeClr val="tx1">
                    <a:tint val="75000"/>
                  </a:schemeClr>
                </a:solidFill>
              </a:defRPr>
            </a:lvl8pPr>
            <a:lvl9pPr marL="4388243" indent="0" algn="ctr">
              <a:buNone/>
              <a:defRPr>
                <a:solidFill>
                  <a:schemeClr val="tx1">
                    <a:tint val="75000"/>
                  </a:schemeClr>
                </a:solidFill>
              </a:defRPr>
            </a:lvl9pPr>
          </a:lstStyle>
          <a:p>
            <a:r>
              <a:rPr lang="en-US" dirty="0" smtClean="0"/>
              <a:t>Click to edit Master subtitle style</a:t>
            </a:r>
            <a:endParaRPr lang="en-US" dirty="0"/>
          </a:p>
        </p:txBody>
      </p:sp>
    </p:spTree>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643063" y="2103121"/>
            <a:ext cx="8451850" cy="1828193"/>
          </a:xfrm>
        </p:spPr>
        <p:txBody>
          <a:bodyPr anchor="ctr" anchorCtr="0">
            <a:noAutofit/>
          </a:bodyPr>
          <a:lstStyle>
            <a:lvl1pPr>
              <a:lnSpc>
                <a:spcPct val="90000"/>
              </a:lnSpc>
              <a:defRPr sz="5800">
                <a:ln w="3175">
                  <a:noFill/>
                </a:ln>
                <a:solidFill>
                  <a:srgbClr val="034077"/>
                </a:solidFill>
                <a:effectLst/>
              </a:defRPr>
            </a:lvl1pPr>
          </a:lstStyle>
          <a:p>
            <a:r>
              <a:rPr lang="en-US" smtClean="0"/>
              <a:t>Click to edit Master title style</a:t>
            </a:r>
            <a:endParaRPr lang="en-US" dirty="0"/>
          </a:p>
        </p:txBody>
      </p:sp>
      <p:sp>
        <p:nvSpPr>
          <p:cNvPr id="3" name="Subtitle 2"/>
          <p:cNvSpPr>
            <a:spLocks noGrp="1"/>
          </p:cNvSpPr>
          <p:nvPr>
            <p:ph type="subTitle" idx="1"/>
          </p:nvPr>
        </p:nvSpPr>
        <p:spPr>
          <a:xfrm>
            <a:off x="1642746" y="4480564"/>
            <a:ext cx="8451850" cy="553998"/>
          </a:xfrm>
        </p:spPr>
        <p:txBody>
          <a:bodyPr>
            <a:noAutofit/>
          </a:bodyPr>
          <a:lstStyle>
            <a:lvl1pPr marL="0" indent="0" algn="l">
              <a:lnSpc>
                <a:spcPct val="90000"/>
              </a:lnSpc>
              <a:spcBef>
                <a:spcPts val="0"/>
              </a:spcBef>
              <a:buNone/>
              <a:defRPr>
                <a:solidFill>
                  <a:schemeClr val="tx1">
                    <a:tint val="75000"/>
                  </a:schemeClr>
                </a:solidFill>
              </a:defRPr>
            </a:lvl1pPr>
            <a:lvl2pPr marL="548530" indent="0" algn="ctr">
              <a:buNone/>
              <a:defRPr>
                <a:solidFill>
                  <a:schemeClr val="tx1">
                    <a:tint val="75000"/>
                  </a:schemeClr>
                </a:solidFill>
              </a:defRPr>
            </a:lvl2pPr>
            <a:lvl3pPr marL="1097060" indent="0" algn="ctr">
              <a:buNone/>
              <a:defRPr>
                <a:solidFill>
                  <a:schemeClr val="tx1">
                    <a:tint val="75000"/>
                  </a:schemeClr>
                </a:solidFill>
              </a:defRPr>
            </a:lvl3pPr>
            <a:lvl4pPr marL="1645590" indent="0" algn="ctr">
              <a:buNone/>
              <a:defRPr>
                <a:solidFill>
                  <a:schemeClr val="tx1">
                    <a:tint val="75000"/>
                  </a:schemeClr>
                </a:solidFill>
              </a:defRPr>
            </a:lvl4pPr>
            <a:lvl5pPr marL="2194122" indent="0" algn="ctr">
              <a:buNone/>
              <a:defRPr>
                <a:solidFill>
                  <a:schemeClr val="tx1">
                    <a:tint val="75000"/>
                  </a:schemeClr>
                </a:solidFill>
              </a:defRPr>
            </a:lvl5pPr>
            <a:lvl6pPr marL="2742653" indent="0" algn="ctr">
              <a:buNone/>
              <a:defRPr>
                <a:solidFill>
                  <a:schemeClr val="tx1">
                    <a:tint val="75000"/>
                  </a:schemeClr>
                </a:solidFill>
              </a:defRPr>
            </a:lvl6pPr>
            <a:lvl7pPr marL="3291180" indent="0" algn="ctr">
              <a:buNone/>
              <a:defRPr>
                <a:solidFill>
                  <a:schemeClr val="tx1">
                    <a:tint val="75000"/>
                  </a:schemeClr>
                </a:solidFill>
              </a:defRPr>
            </a:lvl7pPr>
            <a:lvl8pPr marL="3839712" indent="0" algn="ctr">
              <a:buNone/>
              <a:defRPr>
                <a:solidFill>
                  <a:schemeClr val="tx1">
                    <a:tint val="75000"/>
                  </a:schemeClr>
                </a:solidFill>
              </a:defRPr>
            </a:lvl8pPr>
            <a:lvl9pPr marL="4388243"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876301" y="5943601"/>
            <a:ext cx="9228137" cy="1661993"/>
          </a:xfrm>
        </p:spPr>
        <p:txBody>
          <a:bodyPr anchor="t" anchorCtr="0">
            <a:noAutofit/>
            <a:scene3d>
              <a:camera prst="orthographicFront"/>
              <a:lightRig rig="freezing" dir="t"/>
            </a:scene3d>
            <a:sp3d extrusionH="25400" prstMaterial="matte">
              <a:bevelT w="25400" h="38100"/>
              <a:contourClr>
                <a:srgbClr val="0681D4"/>
              </a:contourClr>
            </a:sp3d>
          </a:bodyPr>
          <a:lstStyle>
            <a:lvl1pPr marL="0" indent="0" algn="r">
              <a:buFont typeface="Arial" pitchFamily="34" charset="0"/>
              <a:buNone/>
              <a:defRPr kumimoji="0" lang="en-US" sz="12000" b="1" i="1" u="none" strike="noStrike" kern="1200" cap="none" spc="-770" normalizeH="0" baseline="0" noProof="0" dirty="0" smtClean="0">
                <a:ln w="11430">
                  <a:noFill/>
                </a:ln>
                <a:gradFill>
                  <a:gsLst>
                    <a:gs pos="0">
                      <a:schemeClr val="tx1">
                        <a:lumMod val="95000"/>
                      </a:schemeClr>
                    </a:gs>
                    <a:gs pos="28000">
                      <a:schemeClr val="tx1">
                        <a:lumMod val="65000"/>
                      </a:schemeClr>
                    </a:gs>
                    <a:gs pos="62000">
                      <a:schemeClr val="tx1">
                        <a:lumMod val="95000"/>
                      </a:schemeClr>
                    </a:gs>
                    <a:gs pos="88000">
                      <a:schemeClr val="tx1">
                        <a:lumMod val="65000"/>
                      </a:schemeClr>
                    </a:gs>
                  </a:gsLst>
                  <a:lin ang="5400000" scaled="0"/>
                </a:gradFill>
                <a:effectLst/>
                <a:uLnTx/>
                <a:uFillTx/>
                <a:latin typeface="Segoe" pitchFamily="34" charset="0"/>
                <a:ea typeface="+mn-ea"/>
                <a:cs typeface="+mn-cs"/>
              </a:defRPr>
            </a:lvl1pPr>
          </a:lstStyle>
          <a:p>
            <a:pPr lvl="0"/>
            <a:r>
              <a:rPr lang="en-US" dirty="0" smtClean="0"/>
              <a:t>click to…</a:t>
            </a:r>
          </a:p>
        </p:txBody>
      </p:sp>
    </p:spTree>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457200" y="1693863"/>
            <a:ext cx="10058400" cy="2653034"/>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95450"/>
            <a:ext cx="10058400" cy="2653034"/>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93865"/>
            <a:ext cx="4937760" cy="2583784"/>
          </a:xfrm>
        </p:spPr>
        <p:txBody>
          <a:bodyPr/>
          <a:lstStyle>
            <a:lvl1pPr marL="407905" indent="-407905">
              <a:lnSpc>
                <a:spcPct val="90000"/>
              </a:lnSpc>
              <a:defRPr sz="3400"/>
            </a:lvl1pPr>
            <a:lvl2pPr marL="807876" indent="-390446">
              <a:lnSpc>
                <a:spcPct val="90000"/>
              </a:lnSpc>
              <a:defRPr sz="2900"/>
            </a:lvl2pPr>
            <a:lvl3pPr marL="1144360" indent="-346006">
              <a:lnSpc>
                <a:spcPct val="90000"/>
              </a:lnSpc>
              <a:defRPr sz="2400"/>
            </a:lvl3pPr>
            <a:lvl4pPr marL="1472906" indent="-328547">
              <a:lnSpc>
                <a:spcPct val="90000"/>
              </a:lnSpc>
              <a:defRPr sz="2200"/>
            </a:lvl4pPr>
            <a:lvl5pPr marL="1818911" indent="-336482">
              <a:lnSpc>
                <a:spcPct val="90000"/>
              </a:lnSpc>
              <a:defRPr sz="2200"/>
            </a:lvl5pPr>
            <a:lvl6pPr>
              <a:defRPr sz="2200"/>
            </a:lvl6pPr>
            <a:lvl7pPr>
              <a:defRPr sz="2200"/>
            </a:lvl7pPr>
            <a:lvl8pPr>
              <a:defRPr sz="2200"/>
            </a:lvl8pPr>
            <a:lvl9pPr>
              <a:defRPr sz="2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577840" y="1693865"/>
            <a:ext cx="4937760" cy="2583784"/>
          </a:xfrm>
        </p:spPr>
        <p:txBody>
          <a:bodyPr/>
          <a:lstStyle>
            <a:lvl1pPr marL="417430" indent="-417430">
              <a:lnSpc>
                <a:spcPct val="90000"/>
              </a:lnSpc>
              <a:defRPr sz="3400"/>
            </a:lvl1pPr>
            <a:lvl2pPr marL="807876" indent="-407905">
              <a:lnSpc>
                <a:spcPct val="90000"/>
              </a:lnSpc>
              <a:defRPr sz="2900"/>
            </a:lvl2pPr>
            <a:lvl3pPr marL="1153882" indent="-363466">
              <a:lnSpc>
                <a:spcPct val="90000"/>
              </a:lnSpc>
              <a:defRPr sz="2400"/>
            </a:lvl3pPr>
            <a:lvl4pPr marL="1472906" indent="-319025">
              <a:lnSpc>
                <a:spcPct val="90000"/>
              </a:lnSpc>
              <a:defRPr sz="2200"/>
            </a:lvl4pPr>
            <a:lvl5pPr marL="1818911" indent="-328547">
              <a:lnSpc>
                <a:spcPct val="90000"/>
              </a:lnSpc>
              <a:defRPr sz="2200"/>
            </a:lvl5pPr>
            <a:lvl6pPr>
              <a:defRPr sz="2200"/>
            </a:lvl6pPr>
            <a:lvl7pPr>
              <a:defRPr sz="2200"/>
            </a:lvl7pPr>
            <a:lvl8pPr>
              <a:defRPr sz="2200"/>
            </a:lvl8pPr>
            <a:lvl9pPr>
              <a:defRPr sz="2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1693863"/>
            <a:ext cx="4937760" cy="830998"/>
          </a:xfrm>
        </p:spPr>
        <p:txBody>
          <a:bodyPr anchor="b"/>
          <a:lstStyle>
            <a:lvl1pPr marL="0" indent="0">
              <a:lnSpc>
                <a:spcPct val="90000"/>
              </a:lnSpc>
              <a:spcBef>
                <a:spcPts val="0"/>
              </a:spcBef>
              <a:buNone/>
              <a:defRPr sz="3000" b="1"/>
            </a:lvl1pPr>
            <a:lvl2pPr marL="548530" indent="0">
              <a:buNone/>
              <a:defRPr sz="2400" b="1"/>
            </a:lvl2pPr>
            <a:lvl3pPr marL="1097060" indent="0">
              <a:buNone/>
              <a:defRPr sz="2200" b="1"/>
            </a:lvl3pPr>
            <a:lvl4pPr marL="1645590" indent="0">
              <a:buNone/>
              <a:defRPr sz="1900" b="1"/>
            </a:lvl4pPr>
            <a:lvl5pPr marL="2194122" indent="0">
              <a:buNone/>
              <a:defRPr sz="1900" b="1"/>
            </a:lvl5pPr>
            <a:lvl6pPr marL="2742653" indent="0">
              <a:buNone/>
              <a:defRPr sz="1900" b="1"/>
            </a:lvl6pPr>
            <a:lvl7pPr marL="3291180" indent="0">
              <a:buNone/>
              <a:defRPr sz="1900" b="1"/>
            </a:lvl7pPr>
            <a:lvl8pPr marL="3839712" indent="0">
              <a:buNone/>
              <a:defRPr sz="1900" b="1"/>
            </a:lvl8pPr>
            <a:lvl9pPr marL="4388243" indent="0">
              <a:buNone/>
              <a:defRPr sz="1900" b="1"/>
            </a:lvl9pPr>
          </a:lstStyle>
          <a:p>
            <a:pPr lvl="0"/>
            <a:r>
              <a:rPr lang="en-US" smtClean="0"/>
              <a:t>Click to edit Master text styles</a:t>
            </a:r>
          </a:p>
        </p:txBody>
      </p:sp>
      <p:sp>
        <p:nvSpPr>
          <p:cNvPr id="4" name="Content Placeholder 3"/>
          <p:cNvSpPr>
            <a:spLocks noGrp="1"/>
          </p:cNvSpPr>
          <p:nvPr>
            <p:ph sz="half" idx="2"/>
          </p:nvPr>
        </p:nvSpPr>
        <p:spPr>
          <a:xfrm>
            <a:off x="457199" y="2609850"/>
            <a:ext cx="4937760" cy="2231380"/>
          </a:xfrm>
        </p:spPr>
        <p:txBody>
          <a:bodyPr/>
          <a:lstStyle>
            <a:lvl1pPr marL="338070" indent="-338070">
              <a:defRPr sz="2800"/>
            </a:lvl1pPr>
            <a:lvl2pPr marL="674554" indent="-319025">
              <a:defRPr sz="2400"/>
            </a:lvl2pPr>
            <a:lvl3pPr marL="976118" indent="-292040">
              <a:defRPr sz="2200"/>
            </a:lvl3pPr>
            <a:lvl4pPr marL="1260223" indent="-274584">
              <a:defRPr sz="2000"/>
            </a:lvl4pPr>
            <a:lvl5pPr marL="1534807" indent="-247600">
              <a:defRPr sz="2000"/>
            </a:lvl5pPr>
            <a:lvl6pPr>
              <a:defRPr sz="1900"/>
            </a:lvl6pPr>
            <a:lvl7pPr>
              <a:defRPr sz="1900"/>
            </a:lvl7pPr>
            <a:lvl8pPr>
              <a:defRPr sz="1900"/>
            </a:lvl8pPr>
            <a:lvl9pPr>
              <a:defRPr sz="1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575183" y="1693863"/>
            <a:ext cx="4940423" cy="830998"/>
          </a:xfrm>
        </p:spPr>
        <p:txBody>
          <a:bodyPr anchor="b"/>
          <a:lstStyle>
            <a:lvl1pPr marL="0" indent="0">
              <a:lnSpc>
                <a:spcPct val="90000"/>
              </a:lnSpc>
              <a:spcBef>
                <a:spcPts val="0"/>
              </a:spcBef>
              <a:buNone/>
              <a:defRPr sz="3000" b="1"/>
            </a:lvl1pPr>
            <a:lvl2pPr marL="548530" indent="0">
              <a:buNone/>
              <a:defRPr sz="2400" b="1"/>
            </a:lvl2pPr>
            <a:lvl3pPr marL="1097060" indent="0">
              <a:buNone/>
              <a:defRPr sz="2200" b="1"/>
            </a:lvl3pPr>
            <a:lvl4pPr marL="1645590" indent="0">
              <a:buNone/>
              <a:defRPr sz="1900" b="1"/>
            </a:lvl4pPr>
            <a:lvl5pPr marL="2194122" indent="0">
              <a:buNone/>
              <a:defRPr sz="1900" b="1"/>
            </a:lvl5pPr>
            <a:lvl6pPr marL="2742653" indent="0">
              <a:buNone/>
              <a:defRPr sz="1900" b="1"/>
            </a:lvl6pPr>
            <a:lvl7pPr marL="3291180" indent="0">
              <a:buNone/>
              <a:defRPr sz="1900" b="1"/>
            </a:lvl7pPr>
            <a:lvl8pPr marL="3839712" indent="0">
              <a:buNone/>
              <a:defRPr sz="1900" b="1"/>
            </a:lvl8pPr>
            <a:lvl9pPr marL="4388243" indent="0">
              <a:buNone/>
              <a:defRPr sz="1900" b="1"/>
            </a:lvl9pPr>
          </a:lstStyle>
          <a:p>
            <a:pPr lvl="0"/>
            <a:r>
              <a:rPr lang="en-US" smtClean="0"/>
              <a:t>Click to edit Master text styles</a:t>
            </a:r>
          </a:p>
        </p:txBody>
      </p:sp>
      <p:sp>
        <p:nvSpPr>
          <p:cNvPr id="6" name="Content Placeholder 5"/>
          <p:cNvSpPr>
            <a:spLocks noGrp="1"/>
          </p:cNvSpPr>
          <p:nvPr>
            <p:ph sz="quarter" idx="4"/>
          </p:nvPr>
        </p:nvSpPr>
        <p:spPr>
          <a:xfrm>
            <a:off x="5574031" y="2609850"/>
            <a:ext cx="4941569" cy="2231380"/>
          </a:xfrm>
        </p:spPr>
        <p:txBody>
          <a:bodyPr/>
          <a:lstStyle>
            <a:lvl1pPr marL="355528" indent="-355528">
              <a:defRPr sz="2800"/>
            </a:lvl1pPr>
            <a:lvl2pPr marL="684076" indent="-328547">
              <a:defRPr sz="2400"/>
            </a:lvl2pPr>
            <a:lvl3pPr marL="985640" indent="-293628">
              <a:defRPr sz="2200"/>
            </a:lvl3pPr>
            <a:lvl4pPr marL="1260223" indent="-284107">
              <a:defRPr sz="2000"/>
            </a:lvl4pPr>
            <a:lvl5pPr marL="1534807" indent="-265060">
              <a:defRPr sz="2000"/>
            </a:lvl5pPr>
            <a:lvl6pPr>
              <a:defRPr sz="1900"/>
            </a:lvl6pPr>
            <a:lvl7pPr>
              <a:defRPr sz="1900"/>
            </a:lvl7pPr>
            <a:lvl8pPr>
              <a:defRPr sz="1900"/>
            </a:lvl8pPr>
            <a:lvl9pPr>
              <a:defRPr sz="1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cstate="print"/>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6226"/>
            <a:ext cx="10058400" cy="797756"/>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95453"/>
            <a:ext cx="10058400" cy="2563163"/>
          </a:xfrm>
          <a:prstGeom prst="rect">
            <a:avLst/>
          </a:prstGeom>
        </p:spPr>
        <p:txBody>
          <a:bodyPr vert="horz" lIns="0" tIns="0" rIns="0" bIns="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4" name="Picture 3" descr="Optimization_logos.png"/>
          <p:cNvPicPr>
            <a:picLocks noChangeAspect="1"/>
          </p:cNvPicPr>
          <p:nvPr/>
        </p:nvPicPr>
        <p:blipFill>
          <a:blip r:embed="rId14" cstate="print"/>
          <a:srcRect l="3878" t="4287" r="67244" b="81177"/>
          <a:stretch>
            <a:fillRect/>
          </a:stretch>
        </p:blipFill>
        <p:spPr>
          <a:xfrm>
            <a:off x="9059520" y="7606421"/>
            <a:ext cx="1913280" cy="623183"/>
          </a:xfrm>
          <a:prstGeom prst="rect">
            <a:avLst/>
          </a:prstGeom>
        </p:spPr>
      </p:pic>
    </p:spTree>
  </p:cSld>
  <p:clrMap bg1="dk1" tx1="lt1" bg2="dk2" tx2="lt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Lst>
  <p:transition>
    <p:fade/>
  </p:transition>
  <p:txStyles>
    <p:titleStyle>
      <a:lvl1pPr algn="l" defTabSz="1097104"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p:titleStyle>
    <p:bodyStyle>
      <a:lvl1pPr marL="476192" indent="-476192" algn="l" defTabSz="1097104" rtl="0" eaLnBrk="1" latinLnBrk="0" hangingPunct="1">
        <a:lnSpc>
          <a:spcPct val="90000"/>
        </a:lnSpc>
        <a:spcBef>
          <a:spcPct val="20000"/>
        </a:spcBef>
        <a:buFontTx/>
        <a:buBlip>
          <a:blip r:embed="rId15"/>
        </a:buBlip>
        <a:defRPr sz="3800" kern="1200">
          <a:solidFill>
            <a:schemeClr val="tx1"/>
          </a:solidFill>
          <a:latin typeface="+mn-lt"/>
          <a:ea typeface="+mn-ea"/>
          <a:cs typeface="+mn-cs"/>
        </a:defRPr>
      </a:lvl1pPr>
      <a:lvl2pPr marL="1097148" indent="-476192" algn="l" defTabSz="1097104" rtl="0" eaLnBrk="1" latinLnBrk="0" hangingPunct="1">
        <a:lnSpc>
          <a:spcPct val="90000"/>
        </a:lnSpc>
        <a:spcBef>
          <a:spcPct val="20000"/>
        </a:spcBef>
        <a:buFontTx/>
        <a:buBlip>
          <a:blip r:embed="rId16"/>
        </a:buBlip>
        <a:defRPr sz="3400" kern="1200">
          <a:solidFill>
            <a:schemeClr val="tx1"/>
          </a:solidFill>
          <a:latin typeface="+mn-lt"/>
          <a:ea typeface="+mn-ea"/>
          <a:cs typeface="+mn-cs"/>
        </a:defRPr>
      </a:lvl2pPr>
      <a:lvl3pPr marL="1510486" indent="-413336" algn="l" defTabSz="1097104" rtl="0" eaLnBrk="1" latinLnBrk="0" hangingPunct="1">
        <a:lnSpc>
          <a:spcPct val="90000"/>
        </a:lnSpc>
        <a:spcBef>
          <a:spcPct val="20000"/>
        </a:spcBef>
        <a:buFontTx/>
        <a:buBlip>
          <a:blip r:embed="rId16"/>
        </a:buBlip>
        <a:defRPr sz="2900" kern="1200">
          <a:solidFill>
            <a:schemeClr val="tx1"/>
          </a:solidFill>
          <a:latin typeface="+mn-lt"/>
          <a:ea typeface="+mn-ea"/>
          <a:cs typeface="+mn-cs"/>
        </a:defRPr>
      </a:lvl3pPr>
      <a:lvl4pPr marL="1925725" indent="-415240" algn="l" defTabSz="1097104" rtl="0" eaLnBrk="1" latinLnBrk="0" hangingPunct="1">
        <a:lnSpc>
          <a:spcPct val="90000"/>
        </a:lnSpc>
        <a:spcBef>
          <a:spcPct val="20000"/>
        </a:spcBef>
        <a:buFontTx/>
        <a:buBlip>
          <a:blip r:embed="rId16"/>
        </a:buBlip>
        <a:defRPr sz="2900" kern="1200">
          <a:solidFill>
            <a:schemeClr val="tx1"/>
          </a:solidFill>
          <a:latin typeface="+mn-lt"/>
          <a:ea typeface="+mn-ea"/>
          <a:cs typeface="+mn-cs"/>
        </a:defRPr>
      </a:lvl4pPr>
      <a:lvl5pPr marL="2329537" indent="-403812" algn="l" defTabSz="1097104" rtl="0" eaLnBrk="1" latinLnBrk="0" hangingPunct="1">
        <a:lnSpc>
          <a:spcPct val="90000"/>
        </a:lnSpc>
        <a:spcBef>
          <a:spcPct val="20000"/>
        </a:spcBef>
        <a:buFontTx/>
        <a:buBlip>
          <a:blip r:embed="rId16"/>
        </a:buBlip>
        <a:defRPr sz="2900" kern="1200">
          <a:solidFill>
            <a:schemeClr val="tx1"/>
          </a:solidFill>
          <a:latin typeface="+mn-lt"/>
          <a:ea typeface="+mn-ea"/>
          <a:cs typeface="+mn-cs"/>
        </a:defRPr>
      </a:lvl5pPr>
      <a:lvl6pPr marL="3017039" indent="-274277" algn="l" defTabSz="1097104"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65589" indent="-274277" algn="l" defTabSz="1097104"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114142" indent="-274277" algn="l" defTabSz="1097104"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62696" indent="-274277" algn="l" defTabSz="1097104"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97104" rtl="0" eaLnBrk="1" latinLnBrk="0" hangingPunct="1">
        <a:defRPr sz="2200" kern="1200">
          <a:solidFill>
            <a:schemeClr val="tx1"/>
          </a:solidFill>
          <a:latin typeface="+mn-lt"/>
          <a:ea typeface="+mn-ea"/>
          <a:cs typeface="+mn-cs"/>
        </a:defRPr>
      </a:lvl1pPr>
      <a:lvl2pPr marL="548552" algn="l" defTabSz="1097104" rtl="0" eaLnBrk="1" latinLnBrk="0" hangingPunct="1">
        <a:defRPr sz="2200" kern="1200">
          <a:solidFill>
            <a:schemeClr val="tx1"/>
          </a:solidFill>
          <a:latin typeface="+mn-lt"/>
          <a:ea typeface="+mn-ea"/>
          <a:cs typeface="+mn-cs"/>
        </a:defRPr>
      </a:lvl2pPr>
      <a:lvl3pPr marL="1097104" algn="l" defTabSz="1097104" rtl="0" eaLnBrk="1" latinLnBrk="0" hangingPunct="1">
        <a:defRPr sz="2200" kern="1200">
          <a:solidFill>
            <a:schemeClr val="tx1"/>
          </a:solidFill>
          <a:latin typeface="+mn-lt"/>
          <a:ea typeface="+mn-ea"/>
          <a:cs typeface="+mn-cs"/>
        </a:defRPr>
      </a:lvl3pPr>
      <a:lvl4pPr marL="1645656" algn="l" defTabSz="1097104" rtl="0" eaLnBrk="1" latinLnBrk="0" hangingPunct="1">
        <a:defRPr sz="2200" kern="1200">
          <a:solidFill>
            <a:schemeClr val="tx1"/>
          </a:solidFill>
          <a:latin typeface="+mn-lt"/>
          <a:ea typeface="+mn-ea"/>
          <a:cs typeface="+mn-cs"/>
        </a:defRPr>
      </a:lvl4pPr>
      <a:lvl5pPr marL="2194210" algn="l" defTabSz="1097104" rtl="0" eaLnBrk="1" latinLnBrk="0" hangingPunct="1">
        <a:defRPr sz="2200" kern="1200">
          <a:solidFill>
            <a:schemeClr val="tx1"/>
          </a:solidFill>
          <a:latin typeface="+mn-lt"/>
          <a:ea typeface="+mn-ea"/>
          <a:cs typeface="+mn-cs"/>
        </a:defRPr>
      </a:lvl5pPr>
      <a:lvl6pPr marL="2742762" algn="l" defTabSz="1097104" rtl="0" eaLnBrk="1" latinLnBrk="0" hangingPunct="1">
        <a:defRPr sz="2200" kern="1200">
          <a:solidFill>
            <a:schemeClr val="tx1"/>
          </a:solidFill>
          <a:latin typeface="+mn-lt"/>
          <a:ea typeface="+mn-ea"/>
          <a:cs typeface="+mn-cs"/>
        </a:defRPr>
      </a:lvl6pPr>
      <a:lvl7pPr marL="3291312" algn="l" defTabSz="1097104" rtl="0" eaLnBrk="1" latinLnBrk="0" hangingPunct="1">
        <a:defRPr sz="2200" kern="1200">
          <a:solidFill>
            <a:schemeClr val="tx1"/>
          </a:solidFill>
          <a:latin typeface="+mn-lt"/>
          <a:ea typeface="+mn-ea"/>
          <a:cs typeface="+mn-cs"/>
        </a:defRPr>
      </a:lvl7pPr>
      <a:lvl8pPr marL="3839866" algn="l" defTabSz="1097104" rtl="0" eaLnBrk="1" latinLnBrk="0" hangingPunct="1">
        <a:defRPr sz="2200" kern="1200">
          <a:solidFill>
            <a:schemeClr val="tx1"/>
          </a:solidFill>
          <a:latin typeface="+mn-lt"/>
          <a:ea typeface="+mn-ea"/>
          <a:cs typeface="+mn-cs"/>
        </a:defRPr>
      </a:lvl8pPr>
      <a:lvl9pPr marL="4388418" algn="l" defTabSz="1097104" rtl="0" eaLnBrk="1" latinLnBrk="0" hangingPunct="1">
        <a:defRPr sz="22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62.xml"/><Relationship Id="rId3" Type="http://schemas.openxmlformats.org/officeDocument/2006/relationships/image" Target="../media/image16.png"/><Relationship Id="rId7" Type="http://schemas.openxmlformats.org/officeDocument/2006/relationships/slide" Target="slide4.xml"/><Relationship Id="rId12" Type="http://schemas.openxmlformats.org/officeDocument/2006/relationships/slide" Target="slide78.xml"/><Relationship Id="rId2" Type="http://schemas.openxmlformats.org/officeDocument/2006/relationships/notesSlide" Target="../notesSlides/notesSlide10.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76.xml"/><Relationship Id="rId5" Type="http://schemas.openxmlformats.org/officeDocument/2006/relationships/image" Target="../media/image18.png"/><Relationship Id="rId10" Type="http://schemas.openxmlformats.org/officeDocument/2006/relationships/slide" Target="slide53.xml"/><Relationship Id="rId4" Type="http://schemas.openxmlformats.org/officeDocument/2006/relationships/image" Target="../media/image17.png"/><Relationship Id="rId9" Type="http://schemas.openxmlformats.org/officeDocument/2006/relationships/slide" Target="slide14.xml"/><Relationship Id="rId14" Type="http://schemas.openxmlformats.org/officeDocument/2006/relationships/slide" Target="slide3.xml"/></Relationships>
</file>

<file path=ppt/slides/_rels/slide100.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10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101.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10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102.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102.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103.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103.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74.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141.xm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s>
</file>

<file path=ppt/slides/_rels/slide104.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104.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74.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141.xm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s>
</file>

<file path=ppt/slides/_rels/slide105.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0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06.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0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07.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0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08.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0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09.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0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1.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62.xml"/><Relationship Id="rId3" Type="http://schemas.openxmlformats.org/officeDocument/2006/relationships/image" Target="../media/image16.png"/><Relationship Id="rId7" Type="http://schemas.openxmlformats.org/officeDocument/2006/relationships/slide" Target="slide4.xml"/><Relationship Id="rId12" Type="http://schemas.openxmlformats.org/officeDocument/2006/relationships/slide" Target="slide78.xml"/><Relationship Id="rId2" Type="http://schemas.openxmlformats.org/officeDocument/2006/relationships/notesSlide" Target="../notesSlides/notesSlide11.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76.xml"/><Relationship Id="rId5" Type="http://schemas.openxmlformats.org/officeDocument/2006/relationships/image" Target="../media/image18.png"/><Relationship Id="rId10" Type="http://schemas.openxmlformats.org/officeDocument/2006/relationships/slide" Target="slide53.xml"/><Relationship Id="rId4" Type="http://schemas.openxmlformats.org/officeDocument/2006/relationships/image" Target="../media/image17.png"/><Relationship Id="rId9" Type="http://schemas.openxmlformats.org/officeDocument/2006/relationships/slide" Target="slide14.xml"/><Relationship Id="rId14" Type="http://schemas.openxmlformats.org/officeDocument/2006/relationships/slide" Target="slide3.xml"/></Relationships>
</file>

<file path=ppt/slides/_rels/slide110.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1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11.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1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12.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12.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13.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1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14.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1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15.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1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16.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1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17.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1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18.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1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19.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1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2.xml.rels><?xml version="1.0" encoding="UTF-8" standalone="yes"?>
<Relationships xmlns="http://schemas.openxmlformats.org/package/2006/relationships"><Relationship Id="rId8" Type="http://schemas.openxmlformats.org/officeDocument/2006/relationships/slide" Target="slide8.xml"/><Relationship Id="rId13" Type="http://schemas.openxmlformats.org/officeDocument/2006/relationships/slide" Target="slide62.xml"/><Relationship Id="rId3" Type="http://schemas.openxmlformats.org/officeDocument/2006/relationships/image" Target="../media/image16.png"/><Relationship Id="rId7" Type="http://schemas.openxmlformats.org/officeDocument/2006/relationships/slide" Target="slide4.xml"/><Relationship Id="rId12" Type="http://schemas.openxmlformats.org/officeDocument/2006/relationships/slide" Target="slide78.xml"/><Relationship Id="rId2" Type="http://schemas.openxmlformats.org/officeDocument/2006/relationships/notesSlide" Target="../notesSlides/notesSlide12.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76.xml"/><Relationship Id="rId5" Type="http://schemas.openxmlformats.org/officeDocument/2006/relationships/image" Target="../media/image18.png"/><Relationship Id="rId10" Type="http://schemas.openxmlformats.org/officeDocument/2006/relationships/slide" Target="slide53.xml"/><Relationship Id="rId4" Type="http://schemas.openxmlformats.org/officeDocument/2006/relationships/image" Target="../media/image17.png"/><Relationship Id="rId9" Type="http://schemas.openxmlformats.org/officeDocument/2006/relationships/slide" Target="slide14.xml"/><Relationship Id="rId14" Type="http://schemas.openxmlformats.org/officeDocument/2006/relationships/slide" Target="slide3.xml"/></Relationships>
</file>

<file path=ppt/slides/_rels/slide120.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5.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2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21.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121.xml"/><Relationship Id="rId16" Type="http://schemas.openxmlformats.org/officeDocument/2006/relationships/slide" Target="slide145.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74.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141.xm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s>
</file>

<file path=ppt/slides/_rels/slide122.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122.xml"/><Relationship Id="rId16" Type="http://schemas.openxmlformats.org/officeDocument/2006/relationships/slide" Target="slide145.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74.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141.xm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s>
</file>

<file path=ppt/slides/_rels/slide123.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2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24.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2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25.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2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26.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2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27.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2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28.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2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29.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2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3.xml.rels><?xml version="1.0" encoding="UTF-8" standalone="yes"?>
<Relationships xmlns="http://schemas.openxmlformats.org/package/2006/relationships"><Relationship Id="rId8" Type="http://schemas.openxmlformats.org/officeDocument/2006/relationships/slide" Target="slide8.xml"/><Relationship Id="rId13" Type="http://schemas.openxmlformats.org/officeDocument/2006/relationships/slide" Target="slide62.xml"/><Relationship Id="rId3" Type="http://schemas.openxmlformats.org/officeDocument/2006/relationships/image" Target="../media/image16.png"/><Relationship Id="rId7" Type="http://schemas.openxmlformats.org/officeDocument/2006/relationships/slide" Target="slide4.xml"/><Relationship Id="rId12" Type="http://schemas.openxmlformats.org/officeDocument/2006/relationships/slide" Target="slide78.xml"/><Relationship Id="rId2" Type="http://schemas.openxmlformats.org/officeDocument/2006/relationships/notesSlide" Target="../notesSlides/notesSlide13.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76.xml"/><Relationship Id="rId5" Type="http://schemas.openxmlformats.org/officeDocument/2006/relationships/image" Target="../media/image18.png"/><Relationship Id="rId10" Type="http://schemas.openxmlformats.org/officeDocument/2006/relationships/slide" Target="slide53.xml"/><Relationship Id="rId4" Type="http://schemas.openxmlformats.org/officeDocument/2006/relationships/image" Target="../media/image17.png"/><Relationship Id="rId9" Type="http://schemas.openxmlformats.org/officeDocument/2006/relationships/slide" Target="slide14.xml"/><Relationship Id="rId14" Type="http://schemas.openxmlformats.org/officeDocument/2006/relationships/slide" Target="slide3.xml"/></Relationships>
</file>

<file path=ppt/slides/_rels/slide130.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3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31.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3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32.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32.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33.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3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34.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3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35.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3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36.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3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37.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3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38.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49.xml"/><Relationship Id="rId7" Type="http://schemas.openxmlformats.org/officeDocument/2006/relationships/image" Target="../media/image19.png"/><Relationship Id="rId12" Type="http://schemas.openxmlformats.org/officeDocument/2006/relationships/slide" Target="slide174.xml"/><Relationship Id="rId2" Type="http://schemas.openxmlformats.org/officeDocument/2006/relationships/notesSlide" Target="../notesSlides/notesSlide13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1.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39.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139.xml"/><Relationship Id="rId16" Type="http://schemas.openxmlformats.org/officeDocument/2006/relationships/slide" Target="slide149.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74.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141.xm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s>
</file>

<file path=ppt/slides/_rels/slide14.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53.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1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140.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140.xml"/><Relationship Id="rId16" Type="http://schemas.openxmlformats.org/officeDocument/2006/relationships/slide" Target="slide149.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74.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141.xm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s>
</file>

<file path=ppt/slides/_rels/slide141.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87.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14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5" Type="http://schemas.openxmlformats.org/officeDocument/2006/relationships/hyperlink" Target="http://www.microsoftio.com/" TargetMode="Externa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142.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87.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142.xml"/><Relationship Id="rId16" Type="http://schemas.openxmlformats.org/officeDocument/2006/relationships/slide" Target="slide15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5" Type="http://schemas.openxmlformats.org/officeDocument/2006/relationships/hyperlink" Target="http://www.microsoftio.com/" TargetMode="Externa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143.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176.xml"/><Relationship Id="rId3" Type="http://schemas.openxmlformats.org/officeDocument/2006/relationships/slide" Target="slide87.xml"/><Relationship Id="rId7" Type="http://schemas.openxmlformats.org/officeDocument/2006/relationships/image" Target="../media/image18.png"/><Relationship Id="rId12" Type="http://schemas.openxmlformats.org/officeDocument/2006/relationships/slide" Target="slide174.xml"/><Relationship Id="rId2" Type="http://schemas.openxmlformats.org/officeDocument/2006/relationships/notesSlide" Target="../notesSlides/notesSlide143.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80.xml"/><Relationship Id="rId5" Type="http://schemas.openxmlformats.org/officeDocument/2006/relationships/image" Target="../media/image16.png"/><Relationship Id="rId15" Type="http://schemas.openxmlformats.org/officeDocument/2006/relationships/slide" Target="slide3.xml"/><Relationship Id="rId10" Type="http://schemas.openxmlformats.org/officeDocument/2006/relationships/slide" Target="slide85.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5.xml"/><Relationship Id="rId14" Type="http://schemas.openxmlformats.org/officeDocument/2006/relationships/slide" Target="slide153.xml"/></Relationships>
</file>

<file path=ppt/slides/_rels/slide144.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176.xml"/><Relationship Id="rId3" Type="http://schemas.openxmlformats.org/officeDocument/2006/relationships/slide" Target="slide87.xml"/><Relationship Id="rId7" Type="http://schemas.openxmlformats.org/officeDocument/2006/relationships/image" Target="../media/image18.png"/><Relationship Id="rId12" Type="http://schemas.openxmlformats.org/officeDocument/2006/relationships/slide" Target="slide174.xml"/><Relationship Id="rId2" Type="http://schemas.openxmlformats.org/officeDocument/2006/relationships/notesSlide" Target="../notesSlides/notesSlide144.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80.xml"/><Relationship Id="rId5" Type="http://schemas.openxmlformats.org/officeDocument/2006/relationships/image" Target="../media/image16.png"/><Relationship Id="rId15" Type="http://schemas.openxmlformats.org/officeDocument/2006/relationships/slide" Target="slide3.xml"/><Relationship Id="rId10" Type="http://schemas.openxmlformats.org/officeDocument/2006/relationships/slide" Target="slide85.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5.xml"/><Relationship Id="rId14" Type="http://schemas.openxmlformats.org/officeDocument/2006/relationships/slide" Target="slide153.xml"/></Relationships>
</file>

<file path=ppt/slides/_rels/slide145.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05.xml"/><Relationship Id="rId7" Type="http://schemas.openxmlformats.org/officeDocument/2006/relationships/image" Target="../media/image19.png"/><Relationship Id="rId12" Type="http://schemas.openxmlformats.org/officeDocument/2006/relationships/slide" Target="slide174.xml"/><Relationship Id="rId17" Type="http://schemas.openxmlformats.org/officeDocument/2006/relationships/slide" Target="slide160.xml"/><Relationship Id="rId2" Type="http://schemas.openxmlformats.org/officeDocument/2006/relationships/notesSlide" Target="../notesSlides/notesSlide145.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87.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46.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05.xml"/><Relationship Id="rId7" Type="http://schemas.openxmlformats.org/officeDocument/2006/relationships/image" Target="../media/image19.png"/><Relationship Id="rId12" Type="http://schemas.openxmlformats.org/officeDocument/2006/relationships/slide" Target="slide174.xml"/><Relationship Id="rId17" Type="http://schemas.openxmlformats.org/officeDocument/2006/relationships/slide" Target="slide164.xml"/><Relationship Id="rId2" Type="http://schemas.openxmlformats.org/officeDocument/2006/relationships/notesSlide" Target="../notesSlides/notesSlide146.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87.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47.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174.xml"/><Relationship Id="rId3" Type="http://schemas.openxmlformats.org/officeDocument/2006/relationships/slide" Target="slide105.xml"/><Relationship Id="rId7" Type="http://schemas.openxmlformats.org/officeDocument/2006/relationships/image" Target="../media/image18.png"/><Relationship Id="rId12" Type="http://schemas.openxmlformats.org/officeDocument/2006/relationships/slide" Target="slide87.xml"/><Relationship Id="rId17" Type="http://schemas.openxmlformats.org/officeDocument/2006/relationships/hyperlink" Target="http://www.microsoftio.com/" TargetMode="External"/><Relationship Id="rId2" Type="http://schemas.openxmlformats.org/officeDocument/2006/relationships/notesSlide" Target="../notesSlides/notesSlide147.xml"/><Relationship Id="rId16" Type="http://schemas.openxmlformats.org/officeDocument/2006/relationships/slide" Target="slide3.xm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80.xml"/><Relationship Id="rId5" Type="http://schemas.openxmlformats.org/officeDocument/2006/relationships/image" Target="../media/image16.png"/><Relationship Id="rId15" Type="http://schemas.openxmlformats.org/officeDocument/2006/relationships/slide" Target="slide153.xml"/><Relationship Id="rId10" Type="http://schemas.openxmlformats.org/officeDocument/2006/relationships/slide" Target="slide85.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5.xml"/><Relationship Id="rId14" Type="http://schemas.openxmlformats.org/officeDocument/2006/relationships/slide" Target="slide176.xml"/></Relationships>
</file>

<file path=ppt/slides/_rels/slide148.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174.xml"/><Relationship Id="rId3" Type="http://schemas.openxmlformats.org/officeDocument/2006/relationships/slide" Target="slide105.xml"/><Relationship Id="rId7" Type="http://schemas.openxmlformats.org/officeDocument/2006/relationships/image" Target="../media/image18.png"/><Relationship Id="rId12" Type="http://schemas.openxmlformats.org/officeDocument/2006/relationships/slide" Target="slide87.xml"/><Relationship Id="rId17" Type="http://schemas.openxmlformats.org/officeDocument/2006/relationships/hyperlink" Target="http://www.microsoftio.com/" TargetMode="External"/><Relationship Id="rId2" Type="http://schemas.openxmlformats.org/officeDocument/2006/relationships/notesSlide" Target="../notesSlides/notesSlide148.xml"/><Relationship Id="rId16" Type="http://schemas.openxmlformats.org/officeDocument/2006/relationships/slide" Target="slide3.xm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80.xml"/><Relationship Id="rId5" Type="http://schemas.openxmlformats.org/officeDocument/2006/relationships/image" Target="../media/image16.png"/><Relationship Id="rId15" Type="http://schemas.openxmlformats.org/officeDocument/2006/relationships/slide" Target="slide153.xml"/><Relationship Id="rId10" Type="http://schemas.openxmlformats.org/officeDocument/2006/relationships/slide" Target="slide85.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5.xml"/><Relationship Id="rId14" Type="http://schemas.openxmlformats.org/officeDocument/2006/relationships/slide" Target="slide176.xml"/></Relationships>
</file>

<file path=ppt/slides/_rels/slide149.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23.xml"/><Relationship Id="rId7" Type="http://schemas.openxmlformats.org/officeDocument/2006/relationships/image" Target="../media/image19.png"/><Relationship Id="rId12" Type="http://schemas.openxmlformats.org/officeDocument/2006/relationships/slide" Target="slide174.xml"/><Relationship Id="rId17" Type="http://schemas.openxmlformats.org/officeDocument/2006/relationships/slide" Target="slide167.xml"/><Relationship Id="rId2" Type="http://schemas.openxmlformats.org/officeDocument/2006/relationships/notesSlide" Target="../notesSlides/notesSlide149.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87.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5.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53.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1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150.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76.xml"/><Relationship Id="rId3" Type="http://schemas.openxmlformats.org/officeDocument/2006/relationships/slide" Target="slide123.xml"/><Relationship Id="rId7" Type="http://schemas.openxmlformats.org/officeDocument/2006/relationships/image" Target="../media/image19.png"/><Relationship Id="rId12" Type="http://schemas.openxmlformats.org/officeDocument/2006/relationships/slide" Target="slide174.xml"/><Relationship Id="rId17" Type="http://schemas.openxmlformats.org/officeDocument/2006/relationships/slide" Target="slide171.xml"/><Relationship Id="rId2" Type="http://schemas.openxmlformats.org/officeDocument/2006/relationships/notesSlide" Target="../notesSlides/notesSlide150.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87.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153.xml"/></Relationships>
</file>

<file path=ppt/slides/_rels/slide151.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174.xml"/><Relationship Id="rId3" Type="http://schemas.openxmlformats.org/officeDocument/2006/relationships/slide" Target="slide123.xml"/><Relationship Id="rId7" Type="http://schemas.openxmlformats.org/officeDocument/2006/relationships/image" Target="../media/image18.png"/><Relationship Id="rId12" Type="http://schemas.openxmlformats.org/officeDocument/2006/relationships/slide" Target="slide87.xml"/><Relationship Id="rId17" Type="http://schemas.openxmlformats.org/officeDocument/2006/relationships/hyperlink" Target="http://www.microsoftio.com/" TargetMode="External"/><Relationship Id="rId2" Type="http://schemas.openxmlformats.org/officeDocument/2006/relationships/notesSlide" Target="../notesSlides/notesSlide151.xml"/><Relationship Id="rId16" Type="http://schemas.openxmlformats.org/officeDocument/2006/relationships/slide" Target="slide3.xm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80.xml"/><Relationship Id="rId5" Type="http://schemas.openxmlformats.org/officeDocument/2006/relationships/image" Target="../media/image16.png"/><Relationship Id="rId15" Type="http://schemas.openxmlformats.org/officeDocument/2006/relationships/slide" Target="slide153.xml"/><Relationship Id="rId10" Type="http://schemas.openxmlformats.org/officeDocument/2006/relationships/slide" Target="slide85.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5.xml"/><Relationship Id="rId14" Type="http://schemas.openxmlformats.org/officeDocument/2006/relationships/slide" Target="slide176.xml"/></Relationships>
</file>

<file path=ppt/slides/_rels/slide152.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174.xml"/><Relationship Id="rId3" Type="http://schemas.openxmlformats.org/officeDocument/2006/relationships/slide" Target="slide123.xml"/><Relationship Id="rId7" Type="http://schemas.openxmlformats.org/officeDocument/2006/relationships/image" Target="../media/image18.png"/><Relationship Id="rId12" Type="http://schemas.openxmlformats.org/officeDocument/2006/relationships/slide" Target="slide87.xml"/><Relationship Id="rId17" Type="http://schemas.openxmlformats.org/officeDocument/2006/relationships/hyperlink" Target="http://www.microsoftio.com/" TargetMode="External"/><Relationship Id="rId2" Type="http://schemas.openxmlformats.org/officeDocument/2006/relationships/notesSlide" Target="../notesSlides/notesSlide152.xml"/><Relationship Id="rId16" Type="http://schemas.openxmlformats.org/officeDocument/2006/relationships/slide" Target="slide3.xm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80.xml"/><Relationship Id="rId5" Type="http://schemas.openxmlformats.org/officeDocument/2006/relationships/image" Target="../media/image16.png"/><Relationship Id="rId15" Type="http://schemas.openxmlformats.org/officeDocument/2006/relationships/slide" Target="slide153.xml"/><Relationship Id="rId10" Type="http://schemas.openxmlformats.org/officeDocument/2006/relationships/slide" Target="slide85.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5.xml"/><Relationship Id="rId14" Type="http://schemas.openxmlformats.org/officeDocument/2006/relationships/slide" Target="slide176.xml"/></Relationships>
</file>

<file path=ppt/slides/_rels/slide153.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msdn.microsoft.com/en-us/library/bb187380.aspx" TargetMode="External"/><Relationship Id="rId26" Type="http://schemas.openxmlformats.org/officeDocument/2006/relationships/hyperlink" Target="http://www.microsoft.com/downloads/details.aspx?FamilyID=3BFE2FB6-493B-42D6-859E-EDDDDF04E2E8&amp;displaylang=en" TargetMode="External"/><Relationship Id="rId3" Type="http://schemas.openxmlformats.org/officeDocument/2006/relationships/image" Target="../media/image16.png"/><Relationship Id="rId21" Type="http://schemas.openxmlformats.org/officeDocument/2006/relationships/hyperlink" Target="http://office.microsoft.com/en-us/livemeeting/FX102414531033.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office.microsoft.com/en-us/livemeeting/default.aspx" TargetMode="External"/><Relationship Id="rId25" Type="http://schemas.openxmlformats.org/officeDocument/2006/relationships/hyperlink" Target="http://msdn.microsoft.com/en-us/office/aa905773.aspx" TargetMode="External"/><Relationship Id="rId2" Type="http://schemas.openxmlformats.org/officeDocument/2006/relationships/notesSlide" Target="../notesSlides/notesSlide153.xml"/><Relationship Id="rId16" Type="http://schemas.openxmlformats.org/officeDocument/2006/relationships/hyperlink" Target="http://lync.microsoft.com/en-in/Product/Workloads/Pages/conferencing-software.aspx" TargetMode="External"/><Relationship Id="rId20" Type="http://schemas.openxmlformats.org/officeDocument/2006/relationships/hyperlink" Target="http://office.microsoft.com/en-us/livemeeting/HA102403231033.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msdn.microsoft.com/en-us/library/bb187367.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technet.microsoft.com/en-us/library/dd250572(office.13).aspx" TargetMode="External"/><Relationship Id="rId10" Type="http://schemas.openxmlformats.org/officeDocument/2006/relationships/slide" Target="slide87.xml"/><Relationship Id="rId19" Type="http://schemas.openxmlformats.org/officeDocument/2006/relationships/hyperlink" Target="http://msdn.microsoft.com/en-us/office/aa905513.aspx"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www.microsoft.com/communicationsserver/en/in/default.aspx" TargetMode="External"/><Relationship Id="rId27" Type="http://schemas.openxmlformats.org/officeDocument/2006/relationships/hyperlink" Target="http://www.microsoft.com/communicationsserver/en/us/videos.aspx" TargetMode="External"/></Relationships>
</file>

<file path=ppt/slides/_rels/slide154.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technet.microsoft.com/en-us/library/ff793475.aspx" TargetMode="External"/><Relationship Id="rId26" Type="http://schemas.openxmlformats.org/officeDocument/2006/relationships/hyperlink" Target="http://office.microsoft.com/en-us/communicator-help/microsoft-office-communicator-2007-r2-product-overview-HA010203715.aspx" TargetMode="External"/><Relationship Id="rId3" Type="http://schemas.openxmlformats.org/officeDocument/2006/relationships/image" Target="../media/image16.png"/><Relationship Id="rId21" Type="http://schemas.openxmlformats.org/officeDocument/2006/relationships/hyperlink" Target="https://msevents.microsoft.com/CUI/WebCastEventDetails.aspx?culture=en-US&amp;EventID=1032458331&amp;CountryCode=US"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edge.technet.com/Media/Whatrsquos-New-in-Conferencing-with-Office-Communications-Server-2007-R2/" TargetMode="External"/><Relationship Id="rId25" Type="http://schemas.openxmlformats.org/officeDocument/2006/relationships/hyperlink" Target="http://lync.microsoft.com/en-us/Pages/videos.aspx" TargetMode="External"/><Relationship Id="rId2" Type="http://schemas.openxmlformats.org/officeDocument/2006/relationships/notesSlide" Target="../notesSlides/notesSlide154.xml"/><Relationship Id="rId16" Type="http://schemas.openxmlformats.org/officeDocument/2006/relationships/hyperlink" Target="http://www.microsoft.com/learning/en/us/training/ocs.aspx" TargetMode="External"/><Relationship Id="rId20" Type="http://schemas.openxmlformats.org/officeDocument/2006/relationships/hyperlink" Target="http://msdn.microsoft.com/en-us/lync/gg132942"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www.demoshowcasesuite.com/Theme/ThemePage/lync"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msdn.microsoft.com/en-us/gg288977" TargetMode="External"/><Relationship Id="rId10" Type="http://schemas.openxmlformats.org/officeDocument/2006/relationships/slide" Target="slide87.xml"/><Relationship Id="rId19" Type="http://schemas.openxmlformats.org/officeDocument/2006/relationships/hyperlink" Target="http://msdn.microsoft.com/en-us/library/gg455051.aspx"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www.microsoft.com/events/podcasts/default.aspx?seriesID=Series-23ac21fd-8750-48d8-bf79-87184fd7e52d.xml&amp;pageId=x7674" TargetMode="External"/><Relationship Id="rId27" Type="http://schemas.openxmlformats.org/officeDocument/2006/relationships/hyperlink" Target="http://technet.microsoft.com/en-us/library/dd250572(v=office.13).aspx" TargetMode="External"/></Relationships>
</file>

<file path=ppt/slides/_rels/slide155.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s://msevents.microsoft.com/CUI/EventDetail.aspx?culture=en-US&amp;EventId=1032402698" TargetMode="External"/><Relationship Id="rId3" Type="http://schemas.openxmlformats.org/officeDocument/2006/relationships/image" Target="../media/image16.png"/><Relationship Id="rId21" Type="http://schemas.openxmlformats.org/officeDocument/2006/relationships/hyperlink" Target="http://office.microsoft.com/en-us/live-meeting-help/demo-microsoft-office-communications-server-2007-r2-dial-in-conferencing-HA010354697.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msdn.microsoft.com/en-us/library/dd146567(v=office.13).aspx" TargetMode="External"/><Relationship Id="rId2" Type="http://schemas.openxmlformats.org/officeDocument/2006/relationships/notesSlide" Target="../notesSlides/notesSlide155.xml"/><Relationship Id="rId16" Type="http://schemas.openxmlformats.org/officeDocument/2006/relationships/hyperlink" Target="http://msdn.microsoft.com/en-us/library/bb758719(v=office.12).aspx" TargetMode="External"/><Relationship Id="rId20" Type="http://schemas.openxmlformats.org/officeDocument/2006/relationships/hyperlink" Target="http://www.microsoft.com/en-in/download/details.aspx?id=10202"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technet.microsoft.com/en-us/library/gg398996.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resources/technet/en-us/Live%20Meeting/OC2007R2HDT/WebHelp_Pro/Microsoft_Office_Communicator_2007_R2_Help_Desk_Training.htm" TargetMode="External"/><Relationship Id="rId10" Type="http://schemas.openxmlformats.org/officeDocument/2006/relationships/slide" Target="slide87.xml"/><Relationship Id="rId19" Type="http://schemas.openxmlformats.org/officeDocument/2006/relationships/hyperlink" Target="http://www.microsoft.com/communicationsserver/en/au/virtual-labs.aspx"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technet.microsoft.com/en-us/video/what-new-in-administration-and-management-with-office-communications-server-2007-r2.aspx" TargetMode="External"/></Relationships>
</file>

<file path=ppt/slides/_rels/slide156.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office.microsoft.com/en-us/outlook/HA101672681033.aspx" TargetMode="External"/><Relationship Id="rId3" Type="http://schemas.openxmlformats.org/officeDocument/2006/relationships/image" Target="../media/image16.png"/><Relationship Id="rId21" Type="http://schemas.openxmlformats.org/officeDocument/2006/relationships/hyperlink" Target="http://technet.microsoft.com/en-us/library/cc179110(office.14).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msdn.microsoft.com/hi-in/office/aa905463(en-us).aspx" TargetMode="External"/><Relationship Id="rId2" Type="http://schemas.openxmlformats.org/officeDocument/2006/relationships/notesSlide" Target="../notesSlides/notesSlide156.xml"/><Relationship Id="rId16" Type="http://schemas.openxmlformats.org/officeDocument/2006/relationships/hyperlink" Target="http://office.microsoft.com/en-us/outlook/default.aspx" TargetMode="External"/><Relationship Id="rId20" Type="http://schemas.openxmlformats.org/officeDocument/2006/relationships/hyperlink" Target="http://office.microsoft.com/en-us/outlook/"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87.xml"/><Relationship Id="rId19" Type="http://schemas.openxmlformats.org/officeDocument/2006/relationships/hyperlink" Target="http://office.microsoft.com/en-us/training/CR100654581033.aspx"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events.microsoft.com/Pages/Home.aspx" TargetMode="External"/></Relationships>
</file>

<file path=ppt/slides/_rels/slide157.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s://partner.microsoft.com/download/HK/40165187" TargetMode="External"/><Relationship Id="rId26" Type="http://schemas.openxmlformats.org/officeDocument/2006/relationships/hyperlink" Target="http://msdn.microsoft.com/en-us/hh181578" TargetMode="External"/><Relationship Id="rId3" Type="http://schemas.openxmlformats.org/officeDocument/2006/relationships/image" Target="../media/image16.png"/><Relationship Id="rId21" Type="http://schemas.openxmlformats.org/officeDocument/2006/relationships/hyperlink" Target="http://msdn.microsoft.com/en-us/office/aa905513.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www.microsoft.com/en-us/office365/lync-online.aspx" TargetMode="External"/><Relationship Id="rId25" Type="http://schemas.openxmlformats.org/officeDocument/2006/relationships/hyperlink" Target="http://lynconline.pinpoint.microsoft.com/en-US/default.aspx" TargetMode="External"/><Relationship Id="rId2" Type="http://schemas.openxmlformats.org/officeDocument/2006/relationships/notesSlide" Target="../notesSlides/notesSlide157.xml"/><Relationship Id="rId16" Type="http://schemas.openxmlformats.org/officeDocument/2006/relationships/slide" Target="slide142.xml"/><Relationship Id="rId20" Type="http://schemas.openxmlformats.org/officeDocument/2006/relationships/hyperlink" Target="http://msdn.microsoft.com/en-us/library/bb187380.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technet.microsoft.com/en-us/lync/gg348843"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office.microsoft.com/en-us/livemeeting/FX102414531033.aspx" TargetMode="External"/><Relationship Id="rId28" Type="http://schemas.openxmlformats.org/officeDocument/2006/relationships/hyperlink" Target="http://www.microsoft.com/en-ca/office365/enterprise/lync-online.aspx" TargetMode="External"/><Relationship Id="rId10" Type="http://schemas.openxmlformats.org/officeDocument/2006/relationships/slide" Target="slide87.xml"/><Relationship Id="rId19" Type="http://schemas.openxmlformats.org/officeDocument/2006/relationships/hyperlink" Target="http://office.microsoft.com/en-us/livemeeting/default.aspx"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office.microsoft.com/en-us/livemeeting/HA102403231033.aspx" TargetMode="External"/><Relationship Id="rId27" Type="http://schemas.openxmlformats.org/officeDocument/2006/relationships/hyperlink" Target="http://events.microsoft.com/Pages/Home.aspx" TargetMode="External"/></Relationships>
</file>

<file path=ppt/slides/_rels/slide158.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www.microsoft.com/online/legal/v2/en-us/MOS_PTC_Not_Applicable.htm" TargetMode="External"/><Relationship Id="rId26" Type="http://schemas.openxmlformats.org/officeDocument/2006/relationships/hyperlink" Target="http://technet.microsoft.com/en-us/cloud/gg671923.aspx" TargetMode="External"/><Relationship Id="rId3" Type="http://schemas.openxmlformats.org/officeDocument/2006/relationships/image" Target="../media/image16.png"/><Relationship Id="rId21" Type="http://schemas.openxmlformats.org/officeDocument/2006/relationships/hyperlink" Target="http://www.microsoft.com/en-us/office365/compare-plans.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social.msdn.microsoft.com/Forums/hu-HU/sharepoint2010general/thread/0726efdb-8a1d-46de-9228-0cbe952ae4da" TargetMode="External"/><Relationship Id="rId25" Type="http://schemas.openxmlformats.org/officeDocument/2006/relationships/hyperlink" Target="http://lync.microsoft.com/en-us/Pages/unified-communications.aspx" TargetMode="External"/><Relationship Id="rId2" Type="http://schemas.openxmlformats.org/officeDocument/2006/relationships/notesSlide" Target="../notesSlides/notesSlide158.xml"/><Relationship Id="rId16" Type="http://schemas.openxmlformats.org/officeDocument/2006/relationships/slide" Target="slide142.xml"/><Relationship Id="rId20" Type="http://schemas.openxmlformats.org/officeDocument/2006/relationships/hyperlink" Target="https://msevents.microsoft.com/CUI/EventDetail.aspx?culture=en-US&amp;EventID=1032486368&amp;CountryCode=US"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www.microsoft.com/en-us/download/details.aspx?id=14889"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en-us/office365/video-enterprise.aspx" TargetMode="External"/><Relationship Id="rId28" Type="http://schemas.openxmlformats.org/officeDocument/2006/relationships/hyperlink" Target="http://msdn.microsoft.com/en-us/lync/default.aspx" TargetMode="External"/><Relationship Id="rId10" Type="http://schemas.openxmlformats.org/officeDocument/2006/relationships/slide" Target="slide87.xml"/><Relationship Id="rId19" Type="http://schemas.openxmlformats.org/officeDocument/2006/relationships/hyperlink" Target="http://www.microsoft.com/en-us/download/developer-tools.aspx?q=developer+tools"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technet.microsoft.com/en-us/office365/hh699847.aspx" TargetMode="External"/><Relationship Id="rId27" Type="http://schemas.openxmlformats.org/officeDocument/2006/relationships/hyperlink" Target="http://msdn.microsoft.com/en-us/library/hh467894.aspx" TargetMode="External"/></Relationships>
</file>

<file path=ppt/slides/_rels/slide159.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technet.microsoft.com/en-us/virtuallabs/gg720285.aspx" TargetMode="External"/><Relationship Id="rId3" Type="http://schemas.openxmlformats.org/officeDocument/2006/relationships/image" Target="../media/image16.png"/><Relationship Id="rId21" Type="http://schemas.openxmlformats.org/officeDocument/2006/relationships/hyperlink" Target="http://www.microsoft.com/en-us/showcase/channeldetails.aspx?channelid=lync"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blogs.technet.com/b/nexthop/archive/2012/04/27/lync-and-learn-session-delivering-professional-quality-webcasts-using-lync-online.aspx" TargetMode="External"/><Relationship Id="rId2" Type="http://schemas.openxmlformats.org/officeDocument/2006/relationships/notesSlide" Target="../notesSlides/notesSlide159.xml"/><Relationship Id="rId16" Type="http://schemas.openxmlformats.org/officeDocument/2006/relationships/slide" Target="slide142.xml"/><Relationship Id="rId20" Type="http://schemas.openxmlformats.org/officeDocument/2006/relationships/hyperlink" Target="http://office-365-site-demo.prontopreview.com/office-365-services/lync-online/"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87.xml"/><Relationship Id="rId19" Type="http://schemas.openxmlformats.org/officeDocument/2006/relationships/hyperlink" Target="http://www.microsoft.com/en-us/download/details.aspx?id=28350"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www.microsoft.com/en-in/download/details.aspx?id=26205" TargetMode="External"/></Relationships>
</file>

<file path=ppt/slides/_rels/slide16.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53.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1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160.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www.microsoft.com/communicationsserver/en/in/default.aspx" TargetMode="External"/><Relationship Id="rId26" Type="http://schemas.openxmlformats.org/officeDocument/2006/relationships/hyperlink" Target="http://technet.microsoft.com/en-us/library/ff793475.aspx" TargetMode="External"/><Relationship Id="rId3" Type="http://schemas.openxmlformats.org/officeDocument/2006/relationships/image" Target="../media/image16.png"/><Relationship Id="rId21" Type="http://schemas.openxmlformats.org/officeDocument/2006/relationships/hyperlink" Target="http://msdn.microsoft.com/en-us/office/aa905773.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lync.microsoft.com/en-in/Product/Workloads/Pages/conferencing-software.aspx" TargetMode="External"/><Relationship Id="rId25" Type="http://schemas.openxmlformats.org/officeDocument/2006/relationships/hyperlink" Target="http://edge.technet.com/Media/Whatrsquos-New-in-Conferencing-with-Office-Communications-Server-2007-R2/" TargetMode="External"/><Relationship Id="rId2" Type="http://schemas.openxmlformats.org/officeDocument/2006/relationships/notesSlide" Target="../notesSlides/notesSlide160.xml"/><Relationship Id="rId16" Type="http://schemas.openxmlformats.org/officeDocument/2006/relationships/slide" Target="slide145.xml"/><Relationship Id="rId20" Type="http://schemas.openxmlformats.org/officeDocument/2006/relationships/hyperlink" Target="http://msdn.microsoft.com/en-us/library/bb187367.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www.microsoft.com/learning/en/us/training/ocs.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communicationsserver/en/us/videos.aspx" TargetMode="External"/><Relationship Id="rId28" Type="http://schemas.openxmlformats.org/officeDocument/2006/relationships/hyperlink" Target="http://msdn.microsoft.com/en-us/lync/gg132942" TargetMode="External"/><Relationship Id="rId10" Type="http://schemas.openxmlformats.org/officeDocument/2006/relationships/slide" Target="slide87.xml"/><Relationship Id="rId19" Type="http://schemas.openxmlformats.org/officeDocument/2006/relationships/hyperlink" Target="http://technet.microsoft.com/en-us/library/dd250572(office.13).aspx"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www.microsoft.com/downloads/details.aspx?FamilyID=3BFE2FB6-493B-42D6-859E-EDDDDF04E2E8&amp;displaylang=en" TargetMode="External"/><Relationship Id="rId27" Type="http://schemas.openxmlformats.org/officeDocument/2006/relationships/hyperlink" Target="http://msdn.microsoft.com/en-us/library/gg455051.aspx" TargetMode="External"/></Relationships>
</file>

<file path=ppt/slides/_rels/slide161.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www.microsoft.com/events/podcasts/default.aspx?seriesID=Series-23ac21fd-8750-48d8-bf79-87184fd7e52d.xml&amp;pageId=x7674" TargetMode="External"/><Relationship Id="rId26" Type="http://schemas.openxmlformats.org/officeDocument/2006/relationships/hyperlink" Target="https://msevents.microsoft.com/CUI/EventDetail.aspx?culture=en-US&amp;EventId=1032402698" TargetMode="External"/><Relationship Id="rId3" Type="http://schemas.openxmlformats.org/officeDocument/2006/relationships/image" Target="../media/image16.png"/><Relationship Id="rId21" Type="http://schemas.openxmlformats.org/officeDocument/2006/relationships/hyperlink" Target="http://lync.microsoft.com/en-us/Pages/videos.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s://msevents.microsoft.com/CUI/WebCastEventDetails.aspx?culture=en-US&amp;EventID=1032458331&amp;CountryCode=US" TargetMode="External"/><Relationship Id="rId25" Type="http://schemas.openxmlformats.org/officeDocument/2006/relationships/hyperlink" Target="http://msdn.microsoft.com/en-us/library/dd146567(v=office.13).aspx" TargetMode="External"/><Relationship Id="rId2" Type="http://schemas.openxmlformats.org/officeDocument/2006/relationships/notesSlide" Target="../notesSlides/notesSlide161.xml"/><Relationship Id="rId16" Type="http://schemas.openxmlformats.org/officeDocument/2006/relationships/slide" Target="slide145.xml"/><Relationship Id="rId20" Type="http://schemas.openxmlformats.org/officeDocument/2006/relationships/hyperlink" Target="http://www.demoshowcasesuite.com/Theme/ThemePage/lync"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msdn.microsoft.com/en-us/library/bb758719(v=office.12).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technet.microsoft.com/en-us/library/dd250572(v=office.13).aspx" TargetMode="External"/><Relationship Id="rId28" Type="http://schemas.openxmlformats.org/officeDocument/2006/relationships/hyperlink" Target="http://www.microsoft.com/en-in/download/details.aspx?id=10202" TargetMode="External"/><Relationship Id="rId10" Type="http://schemas.openxmlformats.org/officeDocument/2006/relationships/slide" Target="slide87.xml"/><Relationship Id="rId19" Type="http://schemas.openxmlformats.org/officeDocument/2006/relationships/hyperlink" Target="http://msdn.microsoft.com/en-us/gg288977"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office.microsoft.com/en-us/communicator-help/microsoft-office-communicator-2007-r2-product-overview-HA010203715.aspx" TargetMode="External"/><Relationship Id="rId27" Type="http://schemas.openxmlformats.org/officeDocument/2006/relationships/hyperlink" Target="http://www.microsoft.com/communicationsserver/en/au/virtual-labs.aspx" TargetMode="External"/></Relationships>
</file>

<file path=ppt/slides/_rels/slide162.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technet.microsoft.com/en-us/video/what-new-in-administration-and-management-with-office-communications-server-2007-r2.aspx" TargetMode="External"/><Relationship Id="rId26" Type="http://schemas.openxmlformats.org/officeDocument/2006/relationships/hyperlink" Target="http://office.microsoft.com/en-us/outlook/" TargetMode="External"/><Relationship Id="rId3" Type="http://schemas.openxmlformats.org/officeDocument/2006/relationships/image" Target="../media/image16.png"/><Relationship Id="rId21" Type="http://schemas.openxmlformats.org/officeDocument/2006/relationships/hyperlink" Target="http://office.microsoft.com/en-us/livemeeting/default.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office.microsoft.com/en-us/live-meeting-help/demo-microsoft-office-communications-server-2007-r2-dial-in-conferencing-HA010354697.aspx" TargetMode="External"/><Relationship Id="rId25" Type="http://schemas.openxmlformats.org/officeDocument/2006/relationships/hyperlink" Target="http://office.microsoft.com/en-us/livemeeting/FX102414531033.aspx" TargetMode="External"/><Relationship Id="rId2" Type="http://schemas.openxmlformats.org/officeDocument/2006/relationships/notesSlide" Target="../notesSlides/notesSlide162.xml"/><Relationship Id="rId16" Type="http://schemas.openxmlformats.org/officeDocument/2006/relationships/slide" Target="slide145.xml"/><Relationship Id="rId20" Type="http://schemas.openxmlformats.org/officeDocument/2006/relationships/hyperlink" Target="http://technet.microsoft.com/en-us/library/gg398996.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office.microsoft.com/en-us/livemeeting/HA102403231033.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msdn.microsoft.com/en-us/office/aa905513.aspx" TargetMode="External"/><Relationship Id="rId28" Type="http://schemas.openxmlformats.org/officeDocument/2006/relationships/hyperlink" Target="http://events.microsoft.com/Pages/Home.aspx" TargetMode="External"/><Relationship Id="rId10" Type="http://schemas.openxmlformats.org/officeDocument/2006/relationships/slide" Target="slide87.xml"/><Relationship Id="rId19" Type="http://schemas.openxmlformats.org/officeDocument/2006/relationships/hyperlink" Target="http://www.microsoft.com/resources/technet/en-us/Live%20Meeting/OC2007R2HDT/WebHelp_Pro/Microsoft_Office_Communicator_2007_R2_Help_Desk_Training.htm"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msdn.microsoft.com/en-us/library/bb187380.aspx" TargetMode="External"/><Relationship Id="rId27" Type="http://schemas.openxmlformats.org/officeDocument/2006/relationships/hyperlink" Target="http://technet.microsoft.com/en-us/library/cc179110(office.14).aspx" TargetMode="External"/></Relationships>
</file>

<file path=ppt/slides/_rels/slide163.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msdn.microsoft.com/hi-in/office/aa905463(en-us).aspx" TargetMode="Externa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office.microsoft.com/en-us/outlook/default.aspx" TargetMode="External"/><Relationship Id="rId2" Type="http://schemas.openxmlformats.org/officeDocument/2006/relationships/notesSlide" Target="../notesSlides/notesSlide163.xml"/><Relationship Id="rId16" Type="http://schemas.openxmlformats.org/officeDocument/2006/relationships/slide" Target="slide145.xml"/><Relationship Id="rId20" Type="http://schemas.openxmlformats.org/officeDocument/2006/relationships/hyperlink" Target="http://office.microsoft.com/en-us/training/CR100654581033.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87.xml"/><Relationship Id="rId19" Type="http://schemas.openxmlformats.org/officeDocument/2006/relationships/hyperlink" Target="http://office.microsoft.com/en-us/outlook/HA101672681033.aspx"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s>
</file>

<file path=ppt/slides/_rels/slide164.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s://partner.microsoft.com/download/HK/40165187" TargetMode="External"/><Relationship Id="rId26" Type="http://schemas.openxmlformats.org/officeDocument/2006/relationships/hyperlink" Target="http://msdn.microsoft.com/en-us/hh181578" TargetMode="External"/><Relationship Id="rId3" Type="http://schemas.openxmlformats.org/officeDocument/2006/relationships/image" Target="../media/image16.png"/><Relationship Id="rId21" Type="http://schemas.openxmlformats.org/officeDocument/2006/relationships/hyperlink" Target="http://msdn.microsoft.com/en-us/office/aa905513.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www.microsoft.com/en-us/office365/lync-online.aspx" TargetMode="External"/><Relationship Id="rId25" Type="http://schemas.openxmlformats.org/officeDocument/2006/relationships/hyperlink" Target="http://lynconline.pinpoint.microsoft.com/en-US/default.aspx" TargetMode="External"/><Relationship Id="rId2" Type="http://schemas.openxmlformats.org/officeDocument/2006/relationships/notesSlide" Target="../notesSlides/notesSlide164.xml"/><Relationship Id="rId16" Type="http://schemas.openxmlformats.org/officeDocument/2006/relationships/slide" Target="slide146.xml"/><Relationship Id="rId20" Type="http://schemas.openxmlformats.org/officeDocument/2006/relationships/hyperlink" Target="http://msdn.microsoft.com/en-us/library/bb187380.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technet.microsoft.com/en-us/lync/gg348843"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office.microsoft.com/en-us/livemeeting/FX102414531033.aspx" TargetMode="External"/><Relationship Id="rId28" Type="http://schemas.openxmlformats.org/officeDocument/2006/relationships/hyperlink" Target="http://www.microsoft.com/en-ca/office365/enterprise/lync-online.aspx" TargetMode="External"/><Relationship Id="rId10" Type="http://schemas.openxmlformats.org/officeDocument/2006/relationships/slide" Target="slide87.xml"/><Relationship Id="rId19" Type="http://schemas.openxmlformats.org/officeDocument/2006/relationships/hyperlink" Target="http://office.microsoft.com/en-us/livemeeting/default.aspx"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office.microsoft.com/en-us/livemeeting/HA102403231033.aspx" TargetMode="External"/><Relationship Id="rId27" Type="http://schemas.openxmlformats.org/officeDocument/2006/relationships/hyperlink" Target="http://events.microsoft.com/Pages/Home.aspx" TargetMode="External"/></Relationships>
</file>

<file path=ppt/slides/_rels/slide165.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www.microsoft.com/online/legal/v2/en-us/MOS_PTC_Not_Applicable.htm" TargetMode="External"/><Relationship Id="rId26" Type="http://schemas.openxmlformats.org/officeDocument/2006/relationships/hyperlink" Target="http://technet.microsoft.com/en-us/cloud/gg671923.aspx" TargetMode="External"/><Relationship Id="rId3" Type="http://schemas.openxmlformats.org/officeDocument/2006/relationships/image" Target="../media/image16.png"/><Relationship Id="rId21" Type="http://schemas.openxmlformats.org/officeDocument/2006/relationships/hyperlink" Target="http://www.microsoft.com/en-us/office365/compare-plans.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social.msdn.microsoft.com/Forums/hu-HU/sharepoint2010general/thread/0726efdb-8a1d-46de-9228-0cbe952ae4da" TargetMode="External"/><Relationship Id="rId25" Type="http://schemas.openxmlformats.org/officeDocument/2006/relationships/hyperlink" Target="http://lync.microsoft.com/en-us/Pages/unified-communications.aspx" TargetMode="External"/><Relationship Id="rId2" Type="http://schemas.openxmlformats.org/officeDocument/2006/relationships/notesSlide" Target="../notesSlides/notesSlide165.xml"/><Relationship Id="rId16" Type="http://schemas.openxmlformats.org/officeDocument/2006/relationships/slide" Target="slide146.xml"/><Relationship Id="rId20" Type="http://schemas.openxmlformats.org/officeDocument/2006/relationships/hyperlink" Target="https://msevents.microsoft.com/CUI/EventDetail.aspx?culture=en-US&amp;EventID=1032486368&amp;CountryCode=US"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www.microsoft.com/en-us/download/details.aspx?id=14889"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en-us/office365/video-enterprise.aspx" TargetMode="External"/><Relationship Id="rId28" Type="http://schemas.openxmlformats.org/officeDocument/2006/relationships/hyperlink" Target="http://msdn.microsoft.com/en-us/lync/default.aspx" TargetMode="External"/><Relationship Id="rId10" Type="http://schemas.openxmlformats.org/officeDocument/2006/relationships/slide" Target="slide87.xml"/><Relationship Id="rId19" Type="http://schemas.openxmlformats.org/officeDocument/2006/relationships/hyperlink" Target="http://www.microsoft.com/en-us/download/developer-tools.aspx?q=developer+tools"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technet.microsoft.com/en-us/office365/hh699847.aspx" TargetMode="External"/><Relationship Id="rId27" Type="http://schemas.openxmlformats.org/officeDocument/2006/relationships/hyperlink" Target="http://msdn.microsoft.com/en-us/library/hh467894.aspx" TargetMode="External"/></Relationships>
</file>

<file path=ppt/slides/_rels/slide166.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technet.microsoft.com/en-us/virtuallabs/gg720285.aspx" TargetMode="External"/><Relationship Id="rId3" Type="http://schemas.openxmlformats.org/officeDocument/2006/relationships/image" Target="../media/image16.png"/><Relationship Id="rId21" Type="http://schemas.openxmlformats.org/officeDocument/2006/relationships/hyperlink" Target="http://www.microsoft.com/en-us/showcase/channeldetails.aspx?channelid=lync"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blogs.technet.com/b/nexthop/archive/2012/04/27/lync-and-learn-session-delivering-professional-quality-webcasts-using-lync-online.aspx" TargetMode="External"/><Relationship Id="rId2" Type="http://schemas.openxmlformats.org/officeDocument/2006/relationships/notesSlide" Target="../notesSlides/notesSlide166.xml"/><Relationship Id="rId16" Type="http://schemas.openxmlformats.org/officeDocument/2006/relationships/slide" Target="slide146.xml"/><Relationship Id="rId20" Type="http://schemas.openxmlformats.org/officeDocument/2006/relationships/hyperlink" Target="http://office-365-site-demo.prontopreview.com/office-365-services/lync-online/"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87.xml"/><Relationship Id="rId19" Type="http://schemas.openxmlformats.org/officeDocument/2006/relationships/hyperlink" Target="http://www.microsoft.com/en-us/download/details.aspx?id=28350"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www.microsoft.com/en-in/download/details.aspx?id=26205" TargetMode="External"/></Relationships>
</file>

<file path=ppt/slides/_rels/slide167.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www.microsoft.com/communicationsserver/en/in/default.aspx" TargetMode="External"/><Relationship Id="rId26" Type="http://schemas.openxmlformats.org/officeDocument/2006/relationships/hyperlink" Target="http://technet.microsoft.com/en-us/library/ff793475.aspx" TargetMode="External"/><Relationship Id="rId3" Type="http://schemas.openxmlformats.org/officeDocument/2006/relationships/image" Target="../media/image16.png"/><Relationship Id="rId21" Type="http://schemas.openxmlformats.org/officeDocument/2006/relationships/hyperlink" Target="http://msdn.microsoft.com/en-us/office/aa905773.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lync.microsoft.com/en-in/Product/Workloads/Pages/conferencing-software.aspx" TargetMode="External"/><Relationship Id="rId25" Type="http://schemas.openxmlformats.org/officeDocument/2006/relationships/hyperlink" Target="http://edge.technet.com/Media/Whatrsquos-New-in-Conferencing-with-Office-Communications-Server-2007-R2/" TargetMode="External"/><Relationship Id="rId2" Type="http://schemas.openxmlformats.org/officeDocument/2006/relationships/notesSlide" Target="../notesSlides/notesSlide167.xml"/><Relationship Id="rId16" Type="http://schemas.openxmlformats.org/officeDocument/2006/relationships/slide" Target="slide149.xml"/><Relationship Id="rId20" Type="http://schemas.openxmlformats.org/officeDocument/2006/relationships/hyperlink" Target="http://msdn.microsoft.com/en-us/library/bb187367.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www.microsoft.com/learning/en/us/training/ocs.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communicationsserver/en/us/videos.aspx" TargetMode="External"/><Relationship Id="rId28" Type="http://schemas.openxmlformats.org/officeDocument/2006/relationships/hyperlink" Target="http://msdn.microsoft.com/en-us/lync/gg132942" TargetMode="External"/><Relationship Id="rId10" Type="http://schemas.openxmlformats.org/officeDocument/2006/relationships/slide" Target="slide87.xml"/><Relationship Id="rId19" Type="http://schemas.openxmlformats.org/officeDocument/2006/relationships/hyperlink" Target="http://technet.microsoft.com/en-us/library/dd250572(office.13).aspx"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www.microsoft.com/downloads/details.aspx?FamilyID=3BFE2FB6-493B-42D6-859E-EDDDDF04E2E8&amp;displaylang=en" TargetMode="External"/><Relationship Id="rId27" Type="http://schemas.openxmlformats.org/officeDocument/2006/relationships/hyperlink" Target="http://msdn.microsoft.com/en-us/library/gg455051.aspx" TargetMode="External"/></Relationships>
</file>

<file path=ppt/slides/_rels/slide168.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www.microsoft.com/events/podcasts/default.aspx?seriesID=Series-23ac21fd-8750-48d8-bf79-87184fd7e52d.xml&amp;pageId=x7674" TargetMode="External"/><Relationship Id="rId26" Type="http://schemas.openxmlformats.org/officeDocument/2006/relationships/hyperlink" Target="https://msevents.microsoft.com/CUI/EventDetail.aspx?culture=en-US&amp;EventId=1032402698" TargetMode="External"/><Relationship Id="rId3" Type="http://schemas.openxmlformats.org/officeDocument/2006/relationships/image" Target="../media/image16.png"/><Relationship Id="rId21" Type="http://schemas.openxmlformats.org/officeDocument/2006/relationships/hyperlink" Target="http://lync.microsoft.com/en-us/Pages/videos.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s://msevents.microsoft.com/CUI/WebCastEventDetails.aspx?culture=en-US&amp;EventID=1032458331&amp;CountryCode=US" TargetMode="External"/><Relationship Id="rId25" Type="http://schemas.openxmlformats.org/officeDocument/2006/relationships/hyperlink" Target="http://msdn.microsoft.com/en-us/library/dd146567(v=office.13).aspx" TargetMode="External"/><Relationship Id="rId2" Type="http://schemas.openxmlformats.org/officeDocument/2006/relationships/notesSlide" Target="../notesSlides/notesSlide168.xml"/><Relationship Id="rId16" Type="http://schemas.openxmlformats.org/officeDocument/2006/relationships/slide" Target="slide149.xml"/><Relationship Id="rId20" Type="http://schemas.openxmlformats.org/officeDocument/2006/relationships/hyperlink" Target="http://www.demoshowcasesuite.com/Theme/ThemePage/lync"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msdn.microsoft.com/en-us/library/bb758719(v=office.12).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technet.microsoft.com/en-us/library/dd250572(v=office.13).aspx" TargetMode="External"/><Relationship Id="rId28" Type="http://schemas.openxmlformats.org/officeDocument/2006/relationships/hyperlink" Target="http://www.microsoft.com/en-in/download/details.aspx?id=10202" TargetMode="External"/><Relationship Id="rId10" Type="http://schemas.openxmlformats.org/officeDocument/2006/relationships/slide" Target="slide87.xml"/><Relationship Id="rId19" Type="http://schemas.openxmlformats.org/officeDocument/2006/relationships/hyperlink" Target="http://msdn.microsoft.com/en-us/gg288977"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office.microsoft.com/en-us/communicator-help/microsoft-office-communicator-2007-r2-product-overview-HA010203715.aspx" TargetMode="External"/><Relationship Id="rId27" Type="http://schemas.openxmlformats.org/officeDocument/2006/relationships/hyperlink" Target="http://www.microsoft.com/communicationsserver/en/au/virtual-labs.aspx" TargetMode="External"/></Relationships>
</file>

<file path=ppt/slides/_rels/slide169.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technet.microsoft.com/en-us/video/what-new-in-administration-and-management-with-office-communications-server-2007-r2.aspx" TargetMode="External"/><Relationship Id="rId26" Type="http://schemas.openxmlformats.org/officeDocument/2006/relationships/hyperlink" Target="http://office.microsoft.com/en-us/outlook/" TargetMode="External"/><Relationship Id="rId3" Type="http://schemas.openxmlformats.org/officeDocument/2006/relationships/image" Target="../media/image16.png"/><Relationship Id="rId21" Type="http://schemas.openxmlformats.org/officeDocument/2006/relationships/hyperlink" Target="http://office.microsoft.com/en-us/livemeeting/default.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office.microsoft.com/en-us/live-meeting-help/demo-microsoft-office-communications-server-2007-r2-dial-in-conferencing-HA010354697.aspx" TargetMode="External"/><Relationship Id="rId25" Type="http://schemas.openxmlformats.org/officeDocument/2006/relationships/hyperlink" Target="http://office.microsoft.com/en-us/livemeeting/FX102414531033.aspx" TargetMode="External"/><Relationship Id="rId2" Type="http://schemas.openxmlformats.org/officeDocument/2006/relationships/notesSlide" Target="../notesSlides/notesSlide169.xml"/><Relationship Id="rId16" Type="http://schemas.openxmlformats.org/officeDocument/2006/relationships/slide" Target="slide149.xml"/><Relationship Id="rId20" Type="http://schemas.openxmlformats.org/officeDocument/2006/relationships/hyperlink" Target="http://technet.microsoft.com/en-us/library/gg398996.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office.microsoft.com/en-us/livemeeting/HA102403231033.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msdn.microsoft.com/en-us/office/aa905513.aspx" TargetMode="External"/><Relationship Id="rId28" Type="http://schemas.openxmlformats.org/officeDocument/2006/relationships/hyperlink" Target="http://events.microsoft.com/Pages/Home.aspx" TargetMode="External"/><Relationship Id="rId10" Type="http://schemas.openxmlformats.org/officeDocument/2006/relationships/slide" Target="slide87.xml"/><Relationship Id="rId19" Type="http://schemas.openxmlformats.org/officeDocument/2006/relationships/hyperlink" Target="http://www.microsoft.com/resources/technet/en-us/Live%20Meeting/OC2007R2HDT/WebHelp_Pro/Microsoft_Office_Communicator_2007_R2_Help_Desk_Training.htm"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msdn.microsoft.com/en-us/library/bb187380.aspx" TargetMode="External"/><Relationship Id="rId27" Type="http://schemas.openxmlformats.org/officeDocument/2006/relationships/hyperlink" Target="http://technet.microsoft.com/en-us/library/cc179110(office.14).aspx" TargetMode="External"/></Relationships>
</file>

<file path=ppt/slides/_rels/slide17.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53.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1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170.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msdn.microsoft.com/hi-in/office/aa905463(en-us).aspx" TargetMode="Externa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office.microsoft.com/en-us/outlook/default.aspx" TargetMode="External"/><Relationship Id="rId2" Type="http://schemas.openxmlformats.org/officeDocument/2006/relationships/notesSlide" Target="../notesSlides/notesSlide170.xml"/><Relationship Id="rId16" Type="http://schemas.openxmlformats.org/officeDocument/2006/relationships/slide" Target="slide149.xml"/><Relationship Id="rId20" Type="http://schemas.openxmlformats.org/officeDocument/2006/relationships/hyperlink" Target="http://office.microsoft.com/en-us/training/CR100654581033.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87.xml"/><Relationship Id="rId19" Type="http://schemas.openxmlformats.org/officeDocument/2006/relationships/hyperlink" Target="http://office.microsoft.com/en-us/outlook/HA101672681033.aspx"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s>
</file>

<file path=ppt/slides/_rels/slide171.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s://partner.microsoft.com/download/HK/40165187" TargetMode="External"/><Relationship Id="rId26" Type="http://schemas.openxmlformats.org/officeDocument/2006/relationships/hyperlink" Target="http://msdn.microsoft.com/en-us/hh181578" TargetMode="External"/><Relationship Id="rId3" Type="http://schemas.openxmlformats.org/officeDocument/2006/relationships/image" Target="../media/image16.png"/><Relationship Id="rId21" Type="http://schemas.openxmlformats.org/officeDocument/2006/relationships/hyperlink" Target="http://msdn.microsoft.com/en-us/office/aa905513.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www.microsoft.com/en-us/office365/lync-online.aspx" TargetMode="External"/><Relationship Id="rId25" Type="http://schemas.openxmlformats.org/officeDocument/2006/relationships/hyperlink" Target="http://lynconline.pinpoint.microsoft.com/en-US/default.aspx" TargetMode="External"/><Relationship Id="rId2" Type="http://schemas.openxmlformats.org/officeDocument/2006/relationships/notesSlide" Target="../notesSlides/notesSlide171.xml"/><Relationship Id="rId16" Type="http://schemas.openxmlformats.org/officeDocument/2006/relationships/slide" Target="slide150.xml"/><Relationship Id="rId20" Type="http://schemas.openxmlformats.org/officeDocument/2006/relationships/hyperlink" Target="http://msdn.microsoft.com/en-us/library/bb187380.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technet.microsoft.com/en-us/lync/gg348843"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office.microsoft.com/en-us/livemeeting/FX102414531033.aspx" TargetMode="External"/><Relationship Id="rId28" Type="http://schemas.openxmlformats.org/officeDocument/2006/relationships/hyperlink" Target="http://www.microsoft.com/en-ca/office365/enterprise/lync-online.aspx" TargetMode="External"/><Relationship Id="rId10" Type="http://schemas.openxmlformats.org/officeDocument/2006/relationships/slide" Target="slide87.xml"/><Relationship Id="rId19" Type="http://schemas.openxmlformats.org/officeDocument/2006/relationships/hyperlink" Target="http://office.microsoft.com/en-us/livemeeting/default.aspx"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office.microsoft.com/en-us/livemeeting/HA102403231033.aspx" TargetMode="External"/><Relationship Id="rId27" Type="http://schemas.openxmlformats.org/officeDocument/2006/relationships/hyperlink" Target="http://events.microsoft.com/Pages/Home.aspx" TargetMode="External"/></Relationships>
</file>

<file path=ppt/slides/_rels/slide172.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www.microsoft.com/online/legal/v2/en-us/MOS_PTC_Not_Applicable.htm" TargetMode="External"/><Relationship Id="rId26" Type="http://schemas.openxmlformats.org/officeDocument/2006/relationships/hyperlink" Target="http://technet.microsoft.com/en-us/cloud/gg671923.aspx" TargetMode="External"/><Relationship Id="rId3" Type="http://schemas.openxmlformats.org/officeDocument/2006/relationships/image" Target="../media/image16.png"/><Relationship Id="rId21" Type="http://schemas.openxmlformats.org/officeDocument/2006/relationships/hyperlink" Target="http://www.microsoft.com/en-us/office365/compare-plans.aspx"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social.msdn.microsoft.com/Forums/hu-HU/sharepoint2010general/thread/0726efdb-8a1d-46de-9228-0cbe952ae4da" TargetMode="External"/><Relationship Id="rId25" Type="http://schemas.openxmlformats.org/officeDocument/2006/relationships/hyperlink" Target="http://lync.microsoft.com/en-us/Pages/unified-communications.aspx" TargetMode="External"/><Relationship Id="rId2" Type="http://schemas.openxmlformats.org/officeDocument/2006/relationships/notesSlide" Target="../notesSlides/notesSlide172.xml"/><Relationship Id="rId16" Type="http://schemas.openxmlformats.org/officeDocument/2006/relationships/slide" Target="slide150.xml"/><Relationship Id="rId20" Type="http://schemas.openxmlformats.org/officeDocument/2006/relationships/hyperlink" Target="https://msevents.microsoft.com/CUI/EventDetail.aspx?culture=en-US&amp;EventID=1032486368&amp;CountryCode=US"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24" Type="http://schemas.openxmlformats.org/officeDocument/2006/relationships/hyperlink" Target="http://www.microsoft.com/en-us/download/details.aspx?id=14889"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en-us/office365/video-enterprise.aspx" TargetMode="External"/><Relationship Id="rId28" Type="http://schemas.openxmlformats.org/officeDocument/2006/relationships/hyperlink" Target="http://msdn.microsoft.com/en-us/lync/default.aspx" TargetMode="External"/><Relationship Id="rId10" Type="http://schemas.openxmlformats.org/officeDocument/2006/relationships/slide" Target="slide87.xml"/><Relationship Id="rId19" Type="http://schemas.openxmlformats.org/officeDocument/2006/relationships/hyperlink" Target="http://www.microsoft.com/en-us/download/developer-tools.aspx?q=developer+tools"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technet.microsoft.com/en-us/office365/hh699847.aspx" TargetMode="External"/><Relationship Id="rId27" Type="http://schemas.openxmlformats.org/officeDocument/2006/relationships/hyperlink" Target="http://msdn.microsoft.com/en-us/library/hh467894.aspx" TargetMode="External"/></Relationships>
</file>

<file path=ppt/slides/_rels/slide173.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76.xml"/><Relationship Id="rId18" Type="http://schemas.openxmlformats.org/officeDocument/2006/relationships/hyperlink" Target="http://technet.microsoft.com/en-us/virtuallabs/gg720285.aspx" TargetMode="External"/><Relationship Id="rId3" Type="http://schemas.openxmlformats.org/officeDocument/2006/relationships/image" Target="../media/image16.png"/><Relationship Id="rId21" Type="http://schemas.openxmlformats.org/officeDocument/2006/relationships/hyperlink" Target="http://www.microsoft.com/en-us/showcase/channeldetails.aspx?channelid=lync" TargetMode="External"/><Relationship Id="rId7" Type="http://schemas.openxmlformats.org/officeDocument/2006/relationships/slide" Target="slide5.xml"/><Relationship Id="rId12" Type="http://schemas.openxmlformats.org/officeDocument/2006/relationships/slide" Target="slide174.xml"/><Relationship Id="rId17" Type="http://schemas.openxmlformats.org/officeDocument/2006/relationships/hyperlink" Target="http://blogs.technet.com/b/nexthop/archive/2012/04/27/lync-and-learn-session-delivering-professional-quality-webcasts-using-lync-online.aspx" TargetMode="External"/><Relationship Id="rId2" Type="http://schemas.openxmlformats.org/officeDocument/2006/relationships/notesSlide" Target="../notesSlides/notesSlide173.xml"/><Relationship Id="rId16" Type="http://schemas.openxmlformats.org/officeDocument/2006/relationships/slide" Target="slide150.xml"/><Relationship Id="rId20" Type="http://schemas.openxmlformats.org/officeDocument/2006/relationships/hyperlink" Target="http://office-365-site-demo.prontopreview.com/office-365-services/lync-online/"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87.xml"/><Relationship Id="rId19" Type="http://schemas.openxmlformats.org/officeDocument/2006/relationships/hyperlink" Target="http://www.microsoft.com/en-us/download/details.aspx?id=28350" TargetMode="Externa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 Id="rId22" Type="http://schemas.openxmlformats.org/officeDocument/2006/relationships/hyperlink" Target="http://www.microsoft.com/en-in/download/details.aspx?id=26205" TargetMode="External"/></Relationships>
</file>

<file path=ppt/slides/_rels/slide174.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174.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5" Type="http://schemas.openxmlformats.org/officeDocument/2006/relationships/image" Target="../media/image18.png"/><Relationship Id="rId10" Type="http://schemas.openxmlformats.org/officeDocument/2006/relationships/slide" Target="slide87.xm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s>
</file>

<file path=ppt/slides/_rels/slide175.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175.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41.xml"/><Relationship Id="rId5" Type="http://schemas.openxmlformats.org/officeDocument/2006/relationships/image" Target="../media/image18.png"/><Relationship Id="rId10" Type="http://schemas.openxmlformats.org/officeDocument/2006/relationships/slide" Target="slide87.xml"/><Relationship Id="rId4" Type="http://schemas.openxmlformats.org/officeDocument/2006/relationships/image" Target="../media/image17.png"/><Relationship Id="rId9" Type="http://schemas.openxmlformats.org/officeDocument/2006/relationships/slide" Target="slide80.xml"/><Relationship Id="rId14" Type="http://schemas.openxmlformats.org/officeDocument/2006/relationships/slide" Target="slide3.xml"/></Relationships>
</file>

<file path=ppt/slides/_rels/slide176.xml.rels><?xml version="1.0" encoding="UTF-8" standalone="yes"?>
<Relationships xmlns="http://schemas.openxmlformats.org/package/2006/relationships"><Relationship Id="rId8" Type="http://schemas.openxmlformats.org/officeDocument/2006/relationships/hyperlink" Target="http://office.microsoft.com/en-gb/sharepointserver/default.aspx?ofcresset=1" TargetMode="External"/><Relationship Id="rId13" Type="http://schemas.openxmlformats.org/officeDocument/2006/relationships/slide" Target="slide5.xml"/><Relationship Id="rId18" Type="http://schemas.openxmlformats.org/officeDocument/2006/relationships/slide" Target="slide174.xml"/><Relationship Id="rId3" Type="http://schemas.openxmlformats.org/officeDocument/2006/relationships/hyperlink" Target="http://lync.microsoft.com/en-us/what-is-lync/Pages/what-is-lync.aspx" TargetMode="External"/><Relationship Id="rId21" Type="http://schemas.openxmlformats.org/officeDocument/2006/relationships/image" Target="../media/image21.png"/><Relationship Id="rId7" Type="http://schemas.openxmlformats.org/officeDocument/2006/relationships/hyperlink" Target="http://office.microsoft.com/en-us/outlook/" TargetMode="External"/><Relationship Id="rId12" Type="http://schemas.openxmlformats.org/officeDocument/2006/relationships/image" Target="../media/image19.png"/><Relationship Id="rId17" Type="http://schemas.openxmlformats.org/officeDocument/2006/relationships/slide" Target="slide141.xml"/><Relationship Id="rId2" Type="http://schemas.openxmlformats.org/officeDocument/2006/relationships/notesSlide" Target="../notesSlides/notesSlide176.xml"/><Relationship Id="rId16" Type="http://schemas.openxmlformats.org/officeDocument/2006/relationships/slide" Target="slide87.xml"/><Relationship Id="rId20" Type="http://schemas.openxmlformats.org/officeDocument/2006/relationships/slide" Target="slide3.xml"/><Relationship Id="rId1" Type="http://schemas.openxmlformats.org/officeDocument/2006/relationships/slideLayout" Target="../slideLayouts/slideLayout8.xml"/><Relationship Id="rId6" Type="http://schemas.openxmlformats.org/officeDocument/2006/relationships/hyperlink" Target="http://www.microsoft.com/en-in/office365/what-is-office365.aspx" TargetMode="External"/><Relationship Id="rId11" Type="http://schemas.openxmlformats.org/officeDocument/2006/relationships/image" Target="../media/image18.png"/><Relationship Id="rId5" Type="http://schemas.openxmlformats.org/officeDocument/2006/relationships/hyperlink" Target="http://technet.microsoft.com/en-us/library/gg398616(OCS.14).aspx" TargetMode="External"/><Relationship Id="rId15" Type="http://schemas.openxmlformats.org/officeDocument/2006/relationships/slide" Target="slide80.xml"/><Relationship Id="rId10" Type="http://schemas.openxmlformats.org/officeDocument/2006/relationships/image" Target="../media/image17.png"/><Relationship Id="rId19" Type="http://schemas.openxmlformats.org/officeDocument/2006/relationships/slide" Target="slide153.xml"/><Relationship Id="rId4" Type="http://schemas.openxmlformats.org/officeDocument/2006/relationships/hyperlink" Target="http://www.microsoft.com/en-in/office365/lync-online.aspx" TargetMode="External"/><Relationship Id="rId9" Type="http://schemas.openxmlformats.org/officeDocument/2006/relationships/image" Target="../media/image16.png"/><Relationship Id="rId14" Type="http://schemas.openxmlformats.org/officeDocument/2006/relationships/slide" Target="slide85.xml"/><Relationship Id="rId22" Type="http://schemas.openxmlformats.org/officeDocument/2006/relationships/image" Target="file:///C:\MK%20Projects\ppt%20generation\JIRA\HTTGReportPPT\bin\Debug\ArchitectureDiagram\FY13_UC_Conferencing_Rationalized.png" TargetMode="External"/></Relationships>
</file>

<file path=ppt/slides/_rels/slide177.xml.rels><?xml version="1.0" encoding="UTF-8" standalone="yes"?>
<Relationships xmlns="http://schemas.openxmlformats.org/package/2006/relationships"><Relationship Id="rId8" Type="http://schemas.openxmlformats.org/officeDocument/2006/relationships/slide" Target="slide5.xml"/><Relationship Id="rId3" Type="http://schemas.openxmlformats.org/officeDocument/2006/relationships/image" Target="../media/image16.png"/><Relationship Id="rId7" Type="http://schemas.openxmlformats.org/officeDocument/2006/relationships/slide" Target="slide6.xml"/><Relationship Id="rId2" Type="http://schemas.openxmlformats.org/officeDocument/2006/relationships/notesSlide" Target="../notesSlides/notesSlide177.xml"/><Relationship Id="rId1" Type="http://schemas.openxmlformats.org/officeDocument/2006/relationships/slideLayout" Target="../slideLayouts/slideLayout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178.xml.rels><?xml version="1.0" encoding="UTF-8" standalone="yes"?>
<Relationships xmlns="http://schemas.openxmlformats.org/package/2006/relationships"><Relationship Id="rId8" Type="http://schemas.openxmlformats.org/officeDocument/2006/relationships/slide" Target="slide255.xml"/><Relationship Id="rId13" Type="http://schemas.openxmlformats.org/officeDocument/2006/relationships/slide" Target="slide6.xml"/><Relationship Id="rId3" Type="http://schemas.openxmlformats.org/officeDocument/2006/relationships/slide" Target="slide183.xml"/><Relationship Id="rId7" Type="http://schemas.openxmlformats.org/officeDocument/2006/relationships/slide" Target="slide281.xml"/><Relationship Id="rId12" Type="http://schemas.openxmlformats.org/officeDocument/2006/relationships/image" Target="../media/image19.png"/><Relationship Id="rId2" Type="http://schemas.openxmlformats.org/officeDocument/2006/relationships/notesSlide" Target="../notesSlides/notesSlide178.xml"/><Relationship Id="rId1" Type="http://schemas.openxmlformats.org/officeDocument/2006/relationships/slideLayout" Target="../slideLayouts/slideLayout8.xml"/><Relationship Id="rId6" Type="http://schemas.openxmlformats.org/officeDocument/2006/relationships/slide" Target="slide279.xml"/><Relationship Id="rId11" Type="http://schemas.openxmlformats.org/officeDocument/2006/relationships/image" Target="../media/image18.png"/><Relationship Id="rId5" Type="http://schemas.openxmlformats.org/officeDocument/2006/relationships/slide" Target="slide243.xml"/><Relationship Id="rId10" Type="http://schemas.openxmlformats.org/officeDocument/2006/relationships/image" Target="../media/image17.png"/><Relationship Id="rId4" Type="http://schemas.openxmlformats.org/officeDocument/2006/relationships/slide" Target="slide185.xml"/><Relationship Id="rId9" Type="http://schemas.openxmlformats.org/officeDocument/2006/relationships/image" Target="../media/image16.png"/><Relationship Id="rId14" Type="http://schemas.openxmlformats.org/officeDocument/2006/relationships/slide" Target="slide3.xml"/></Relationships>
</file>

<file path=ppt/slides/_rels/slide179.xml.rels><?xml version="1.0" encoding="UTF-8" standalone="yes"?>
<Relationships xmlns="http://schemas.openxmlformats.org/package/2006/relationships"><Relationship Id="rId8" Type="http://schemas.openxmlformats.org/officeDocument/2006/relationships/slide" Target="slide255.xml"/><Relationship Id="rId13" Type="http://schemas.openxmlformats.org/officeDocument/2006/relationships/slide" Target="slide6.xml"/><Relationship Id="rId3" Type="http://schemas.openxmlformats.org/officeDocument/2006/relationships/slide" Target="slide183.xml"/><Relationship Id="rId7" Type="http://schemas.openxmlformats.org/officeDocument/2006/relationships/slide" Target="slide281.xml"/><Relationship Id="rId12" Type="http://schemas.openxmlformats.org/officeDocument/2006/relationships/image" Target="../media/image19.png"/><Relationship Id="rId2" Type="http://schemas.openxmlformats.org/officeDocument/2006/relationships/notesSlide" Target="../notesSlides/notesSlide179.xml"/><Relationship Id="rId1" Type="http://schemas.openxmlformats.org/officeDocument/2006/relationships/slideLayout" Target="../slideLayouts/slideLayout8.xml"/><Relationship Id="rId6" Type="http://schemas.openxmlformats.org/officeDocument/2006/relationships/slide" Target="slide279.xml"/><Relationship Id="rId11" Type="http://schemas.openxmlformats.org/officeDocument/2006/relationships/image" Target="../media/image18.png"/><Relationship Id="rId5" Type="http://schemas.openxmlformats.org/officeDocument/2006/relationships/slide" Target="slide243.xml"/><Relationship Id="rId10" Type="http://schemas.openxmlformats.org/officeDocument/2006/relationships/image" Target="../media/image17.png"/><Relationship Id="rId4" Type="http://schemas.openxmlformats.org/officeDocument/2006/relationships/slide" Target="slide185.xml"/><Relationship Id="rId9" Type="http://schemas.openxmlformats.org/officeDocument/2006/relationships/image" Target="../media/image16.png"/><Relationship Id="rId14" Type="http://schemas.openxmlformats.org/officeDocument/2006/relationships/slide" Target="slide3.xml"/></Relationships>
</file>

<file path=ppt/slides/_rels/slide18.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53.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1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180.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180.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79.xml"/><Relationship Id="rId5" Type="http://schemas.openxmlformats.org/officeDocument/2006/relationships/image" Target="../media/image18.png"/><Relationship Id="rId10" Type="http://schemas.openxmlformats.org/officeDocument/2006/relationships/slide" Target="slide243.xml"/><Relationship Id="rId4" Type="http://schemas.openxmlformats.org/officeDocument/2006/relationships/image" Target="../media/image17.png"/><Relationship Id="rId9" Type="http://schemas.openxmlformats.org/officeDocument/2006/relationships/slide" Target="slide185.xml"/><Relationship Id="rId14" Type="http://schemas.openxmlformats.org/officeDocument/2006/relationships/slide" Target="slide3.xml"/></Relationships>
</file>

<file path=ppt/slides/_rels/slide181.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181.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79.xml"/><Relationship Id="rId5" Type="http://schemas.openxmlformats.org/officeDocument/2006/relationships/image" Target="../media/image18.png"/><Relationship Id="rId10" Type="http://schemas.openxmlformats.org/officeDocument/2006/relationships/slide" Target="slide243.xml"/><Relationship Id="rId4" Type="http://schemas.openxmlformats.org/officeDocument/2006/relationships/image" Target="../media/image17.png"/><Relationship Id="rId9" Type="http://schemas.openxmlformats.org/officeDocument/2006/relationships/slide" Target="slide185.xml"/><Relationship Id="rId14" Type="http://schemas.openxmlformats.org/officeDocument/2006/relationships/slide" Target="slide3.xml"/></Relationships>
</file>

<file path=ppt/slides/_rels/slide182.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182.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79.xml"/><Relationship Id="rId5" Type="http://schemas.openxmlformats.org/officeDocument/2006/relationships/image" Target="../media/image18.png"/><Relationship Id="rId10" Type="http://schemas.openxmlformats.org/officeDocument/2006/relationships/slide" Target="slide243.xml"/><Relationship Id="rId4" Type="http://schemas.openxmlformats.org/officeDocument/2006/relationships/image" Target="../media/image17.png"/><Relationship Id="rId9" Type="http://schemas.openxmlformats.org/officeDocument/2006/relationships/slide" Target="slide185.xml"/><Relationship Id="rId14" Type="http://schemas.openxmlformats.org/officeDocument/2006/relationships/slide" Target="slide3.xml"/></Relationships>
</file>

<file path=ppt/slides/_rels/slide183.xml.rels><?xml version="1.0" encoding="UTF-8" standalone="yes"?>
<Relationships xmlns="http://schemas.openxmlformats.org/package/2006/relationships"><Relationship Id="rId8" Type="http://schemas.openxmlformats.org/officeDocument/2006/relationships/slide" Target="slide178.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183.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79.xml"/><Relationship Id="rId5" Type="http://schemas.openxmlformats.org/officeDocument/2006/relationships/image" Target="../media/image18.png"/><Relationship Id="rId10" Type="http://schemas.openxmlformats.org/officeDocument/2006/relationships/slide" Target="slide243.xml"/><Relationship Id="rId4" Type="http://schemas.openxmlformats.org/officeDocument/2006/relationships/image" Target="../media/image17.png"/><Relationship Id="rId9" Type="http://schemas.openxmlformats.org/officeDocument/2006/relationships/slide" Target="slide185.xml"/><Relationship Id="rId14" Type="http://schemas.openxmlformats.org/officeDocument/2006/relationships/slide" Target="slide3.xml"/></Relationships>
</file>

<file path=ppt/slides/_rels/slide184.xml.rels><?xml version="1.0" encoding="UTF-8" standalone="yes"?>
<Relationships xmlns="http://schemas.openxmlformats.org/package/2006/relationships"><Relationship Id="rId8" Type="http://schemas.openxmlformats.org/officeDocument/2006/relationships/slide" Target="slide178.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184.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79.xml"/><Relationship Id="rId5" Type="http://schemas.openxmlformats.org/officeDocument/2006/relationships/image" Target="../media/image18.png"/><Relationship Id="rId10" Type="http://schemas.openxmlformats.org/officeDocument/2006/relationships/slide" Target="slide243.xml"/><Relationship Id="rId4" Type="http://schemas.openxmlformats.org/officeDocument/2006/relationships/image" Target="../media/image17.png"/><Relationship Id="rId9" Type="http://schemas.openxmlformats.org/officeDocument/2006/relationships/slide" Target="slide185.xml"/><Relationship Id="rId14" Type="http://schemas.openxmlformats.org/officeDocument/2006/relationships/slide" Target="slide3.xml"/></Relationships>
</file>

<file path=ppt/slides/_rels/slide185.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8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86.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8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87.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8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88.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8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89.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8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9.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53.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1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190.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9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91.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9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92.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92.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93.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9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94.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9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95.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9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96.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9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97.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9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98.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9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199.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19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53.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2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200.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20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201.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243.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20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202.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202.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79.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243.xm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s>
</file>

<file path=ppt/slides/_rels/slide203.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203.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79.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243.xm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s>
</file>

<file path=ppt/slides/_rels/slide204.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0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05.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0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06.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0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07.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0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08.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0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09.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0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1.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53.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2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210.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1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11.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1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12.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12.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13.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1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14.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1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15.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1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16.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1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17.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1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18.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1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19.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1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2.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53.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22.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220.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47.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2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21.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221.xml"/><Relationship Id="rId16" Type="http://schemas.openxmlformats.org/officeDocument/2006/relationships/slide" Target="slide247.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79.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243.xm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s>
</file>

<file path=ppt/slides/_rels/slide222.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222.xml"/><Relationship Id="rId16" Type="http://schemas.openxmlformats.org/officeDocument/2006/relationships/slide" Target="slide247.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79.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243.xm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s>
</file>

<file path=ppt/slides/_rels/slide223.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2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24.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2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25.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2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26.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2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27.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2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28.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2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29.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2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3.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53.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2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230.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3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31.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3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32.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32.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33.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3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34.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3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35.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3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36.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3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37.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3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38.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3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39.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3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4.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53.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2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240.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51.xml"/><Relationship Id="rId7" Type="http://schemas.openxmlformats.org/officeDocument/2006/relationships/image" Target="../media/image19.png"/><Relationship Id="rId12" Type="http://schemas.openxmlformats.org/officeDocument/2006/relationships/slide" Target="slide279.xml"/><Relationship Id="rId2" Type="http://schemas.openxmlformats.org/officeDocument/2006/relationships/notesSlide" Target="../notesSlides/notesSlide24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4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41.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241.xml"/><Relationship Id="rId16" Type="http://schemas.openxmlformats.org/officeDocument/2006/relationships/slide" Target="slide251.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79.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243.xm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s>
</file>

<file path=ppt/slides/_rels/slide242.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242.xml"/><Relationship Id="rId16" Type="http://schemas.openxmlformats.org/officeDocument/2006/relationships/slide" Target="slide251.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79.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243.xm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s>
</file>

<file path=ppt/slides/_rels/slide243.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185.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24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5" Type="http://schemas.openxmlformats.org/officeDocument/2006/relationships/hyperlink" Target="http://www.microsoftio.com/" TargetMode="Externa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244.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55.xml"/><Relationship Id="rId3" Type="http://schemas.openxmlformats.org/officeDocument/2006/relationships/slide" Target="slide185.xml"/><Relationship Id="rId7" Type="http://schemas.openxmlformats.org/officeDocument/2006/relationships/image" Target="../media/image19.png"/><Relationship Id="rId12" Type="http://schemas.openxmlformats.org/officeDocument/2006/relationships/slide" Target="slide281.xml"/><Relationship Id="rId2" Type="http://schemas.openxmlformats.org/officeDocument/2006/relationships/notesSlide" Target="../notesSlides/notesSlide244.xml"/><Relationship Id="rId16" Type="http://schemas.openxmlformats.org/officeDocument/2006/relationships/slide" Target="slide26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279.xml"/><Relationship Id="rId5" Type="http://schemas.openxmlformats.org/officeDocument/2006/relationships/image" Target="../media/image17.png"/><Relationship Id="rId15" Type="http://schemas.openxmlformats.org/officeDocument/2006/relationships/hyperlink" Target="http://www.microsoftio.com/" TargetMode="Externa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3.xml"/></Relationships>
</file>

<file path=ppt/slides/_rels/slide245.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281.xml"/><Relationship Id="rId3" Type="http://schemas.openxmlformats.org/officeDocument/2006/relationships/slide" Target="slide185.xml"/><Relationship Id="rId7" Type="http://schemas.openxmlformats.org/officeDocument/2006/relationships/image" Target="../media/image18.png"/><Relationship Id="rId12" Type="http://schemas.openxmlformats.org/officeDocument/2006/relationships/slide" Target="slide279.xml"/><Relationship Id="rId2" Type="http://schemas.openxmlformats.org/officeDocument/2006/relationships/notesSlide" Target="../notesSlides/notesSlide245.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178.xml"/><Relationship Id="rId5" Type="http://schemas.openxmlformats.org/officeDocument/2006/relationships/image" Target="../media/image16.png"/><Relationship Id="rId15" Type="http://schemas.openxmlformats.org/officeDocument/2006/relationships/slide" Target="slide3.xml"/><Relationship Id="rId10" Type="http://schemas.openxmlformats.org/officeDocument/2006/relationships/slide" Target="slide183.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6.xml"/><Relationship Id="rId14" Type="http://schemas.openxmlformats.org/officeDocument/2006/relationships/slide" Target="slide255.xml"/></Relationships>
</file>

<file path=ppt/slides/_rels/slide246.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281.xml"/><Relationship Id="rId3" Type="http://schemas.openxmlformats.org/officeDocument/2006/relationships/slide" Target="slide185.xml"/><Relationship Id="rId7" Type="http://schemas.openxmlformats.org/officeDocument/2006/relationships/image" Target="../media/image18.png"/><Relationship Id="rId12" Type="http://schemas.openxmlformats.org/officeDocument/2006/relationships/slide" Target="slide279.xml"/><Relationship Id="rId2" Type="http://schemas.openxmlformats.org/officeDocument/2006/relationships/notesSlide" Target="../notesSlides/notesSlide246.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178.xml"/><Relationship Id="rId5" Type="http://schemas.openxmlformats.org/officeDocument/2006/relationships/image" Target="../media/image16.png"/><Relationship Id="rId15" Type="http://schemas.openxmlformats.org/officeDocument/2006/relationships/slide" Target="slide3.xml"/><Relationship Id="rId10" Type="http://schemas.openxmlformats.org/officeDocument/2006/relationships/slide" Target="slide183.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6.xml"/><Relationship Id="rId14" Type="http://schemas.openxmlformats.org/officeDocument/2006/relationships/slide" Target="slide255.xml"/></Relationships>
</file>

<file path=ppt/slides/_rels/slide247.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04.xml"/><Relationship Id="rId7" Type="http://schemas.openxmlformats.org/officeDocument/2006/relationships/image" Target="../media/image19.png"/><Relationship Id="rId12" Type="http://schemas.openxmlformats.org/officeDocument/2006/relationships/slide" Target="slide279.xml"/><Relationship Id="rId17" Type="http://schemas.openxmlformats.org/officeDocument/2006/relationships/slide" Target="slide263.xml"/><Relationship Id="rId2" Type="http://schemas.openxmlformats.org/officeDocument/2006/relationships/notesSlide" Target="../notesSlides/notesSlide247.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85.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48.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04.xml"/><Relationship Id="rId7" Type="http://schemas.openxmlformats.org/officeDocument/2006/relationships/image" Target="../media/image19.png"/><Relationship Id="rId12" Type="http://schemas.openxmlformats.org/officeDocument/2006/relationships/slide" Target="slide279.xml"/><Relationship Id="rId17" Type="http://schemas.openxmlformats.org/officeDocument/2006/relationships/slide" Target="slide268.xml"/><Relationship Id="rId2" Type="http://schemas.openxmlformats.org/officeDocument/2006/relationships/notesSlide" Target="../notesSlides/notesSlide248.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85.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49.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279.xml"/><Relationship Id="rId3" Type="http://schemas.openxmlformats.org/officeDocument/2006/relationships/slide" Target="slide204.xml"/><Relationship Id="rId7" Type="http://schemas.openxmlformats.org/officeDocument/2006/relationships/image" Target="../media/image18.png"/><Relationship Id="rId12" Type="http://schemas.openxmlformats.org/officeDocument/2006/relationships/slide" Target="slide185.xml"/><Relationship Id="rId17" Type="http://schemas.openxmlformats.org/officeDocument/2006/relationships/hyperlink" Target="http://www.microsoftio.com/" TargetMode="External"/><Relationship Id="rId2" Type="http://schemas.openxmlformats.org/officeDocument/2006/relationships/notesSlide" Target="../notesSlides/notesSlide249.xml"/><Relationship Id="rId16" Type="http://schemas.openxmlformats.org/officeDocument/2006/relationships/slide" Target="slide3.xm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178.xml"/><Relationship Id="rId5" Type="http://schemas.openxmlformats.org/officeDocument/2006/relationships/image" Target="../media/image16.png"/><Relationship Id="rId15" Type="http://schemas.openxmlformats.org/officeDocument/2006/relationships/slide" Target="slide255.xml"/><Relationship Id="rId10" Type="http://schemas.openxmlformats.org/officeDocument/2006/relationships/slide" Target="slide183.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6.xml"/><Relationship Id="rId14" Type="http://schemas.openxmlformats.org/officeDocument/2006/relationships/slide" Target="slide281.xml"/></Relationships>
</file>

<file path=ppt/slides/_rels/slide25.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62.xml"/><Relationship Id="rId3" Type="http://schemas.openxmlformats.org/officeDocument/2006/relationships/image" Target="../media/image16.png"/><Relationship Id="rId7" Type="http://schemas.openxmlformats.org/officeDocument/2006/relationships/slide" Target="slide4.xml"/><Relationship Id="rId12" Type="http://schemas.openxmlformats.org/officeDocument/2006/relationships/slide" Target="slide78.xml"/><Relationship Id="rId2" Type="http://schemas.openxmlformats.org/officeDocument/2006/relationships/notesSlide" Target="../notesSlides/notesSlide25.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76.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53.xm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s>
</file>

<file path=ppt/slides/_rels/slide250.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279.xml"/><Relationship Id="rId3" Type="http://schemas.openxmlformats.org/officeDocument/2006/relationships/slide" Target="slide204.xml"/><Relationship Id="rId7" Type="http://schemas.openxmlformats.org/officeDocument/2006/relationships/image" Target="../media/image18.png"/><Relationship Id="rId12" Type="http://schemas.openxmlformats.org/officeDocument/2006/relationships/slide" Target="slide185.xml"/><Relationship Id="rId17" Type="http://schemas.openxmlformats.org/officeDocument/2006/relationships/hyperlink" Target="http://www.microsoftio.com/" TargetMode="External"/><Relationship Id="rId2" Type="http://schemas.openxmlformats.org/officeDocument/2006/relationships/notesSlide" Target="../notesSlides/notesSlide250.xml"/><Relationship Id="rId16" Type="http://schemas.openxmlformats.org/officeDocument/2006/relationships/slide" Target="slide3.xm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178.xml"/><Relationship Id="rId5" Type="http://schemas.openxmlformats.org/officeDocument/2006/relationships/image" Target="../media/image16.png"/><Relationship Id="rId15" Type="http://schemas.openxmlformats.org/officeDocument/2006/relationships/slide" Target="slide255.xml"/><Relationship Id="rId10" Type="http://schemas.openxmlformats.org/officeDocument/2006/relationships/slide" Target="slide183.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6.xml"/><Relationship Id="rId14" Type="http://schemas.openxmlformats.org/officeDocument/2006/relationships/slide" Target="slide281.xml"/></Relationships>
</file>

<file path=ppt/slides/_rels/slide251.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23.xml"/><Relationship Id="rId7" Type="http://schemas.openxmlformats.org/officeDocument/2006/relationships/image" Target="../media/image19.png"/><Relationship Id="rId12" Type="http://schemas.openxmlformats.org/officeDocument/2006/relationships/slide" Target="slide279.xml"/><Relationship Id="rId17" Type="http://schemas.openxmlformats.org/officeDocument/2006/relationships/slide" Target="slide271.xml"/><Relationship Id="rId2" Type="http://schemas.openxmlformats.org/officeDocument/2006/relationships/notesSlide" Target="../notesSlides/notesSlide251.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85.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52.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281.xml"/><Relationship Id="rId3" Type="http://schemas.openxmlformats.org/officeDocument/2006/relationships/slide" Target="slide223.xml"/><Relationship Id="rId7" Type="http://schemas.openxmlformats.org/officeDocument/2006/relationships/image" Target="../media/image19.png"/><Relationship Id="rId12" Type="http://schemas.openxmlformats.org/officeDocument/2006/relationships/slide" Target="slide279.xml"/><Relationship Id="rId17" Type="http://schemas.openxmlformats.org/officeDocument/2006/relationships/slide" Target="slide276.xml"/><Relationship Id="rId2" Type="http://schemas.openxmlformats.org/officeDocument/2006/relationships/notesSlide" Target="../notesSlides/notesSlide252.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85.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178.xml"/><Relationship Id="rId4" Type="http://schemas.openxmlformats.org/officeDocument/2006/relationships/image" Target="../media/image16.png"/><Relationship Id="rId9" Type="http://schemas.openxmlformats.org/officeDocument/2006/relationships/slide" Target="slide183.xml"/><Relationship Id="rId14" Type="http://schemas.openxmlformats.org/officeDocument/2006/relationships/slide" Target="slide255.xml"/></Relationships>
</file>

<file path=ppt/slides/_rels/slide253.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279.xml"/><Relationship Id="rId3" Type="http://schemas.openxmlformats.org/officeDocument/2006/relationships/slide" Target="slide223.xml"/><Relationship Id="rId7" Type="http://schemas.openxmlformats.org/officeDocument/2006/relationships/image" Target="../media/image18.png"/><Relationship Id="rId12" Type="http://schemas.openxmlformats.org/officeDocument/2006/relationships/slide" Target="slide185.xml"/><Relationship Id="rId17" Type="http://schemas.openxmlformats.org/officeDocument/2006/relationships/hyperlink" Target="http://www.microsoftio.com/" TargetMode="External"/><Relationship Id="rId2" Type="http://schemas.openxmlformats.org/officeDocument/2006/relationships/notesSlide" Target="../notesSlides/notesSlide253.xml"/><Relationship Id="rId16" Type="http://schemas.openxmlformats.org/officeDocument/2006/relationships/slide" Target="slide3.xm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178.xml"/><Relationship Id="rId5" Type="http://schemas.openxmlformats.org/officeDocument/2006/relationships/image" Target="../media/image16.png"/><Relationship Id="rId15" Type="http://schemas.openxmlformats.org/officeDocument/2006/relationships/slide" Target="slide255.xml"/><Relationship Id="rId10" Type="http://schemas.openxmlformats.org/officeDocument/2006/relationships/slide" Target="slide183.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6.xml"/><Relationship Id="rId14" Type="http://schemas.openxmlformats.org/officeDocument/2006/relationships/slide" Target="slide281.xml"/></Relationships>
</file>

<file path=ppt/slides/_rels/slide254.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279.xml"/><Relationship Id="rId3" Type="http://schemas.openxmlformats.org/officeDocument/2006/relationships/slide" Target="slide223.xml"/><Relationship Id="rId7" Type="http://schemas.openxmlformats.org/officeDocument/2006/relationships/image" Target="../media/image18.png"/><Relationship Id="rId12" Type="http://schemas.openxmlformats.org/officeDocument/2006/relationships/slide" Target="slide185.xml"/><Relationship Id="rId17" Type="http://schemas.openxmlformats.org/officeDocument/2006/relationships/hyperlink" Target="http://www.microsoftio.com/" TargetMode="External"/><Relationship Id="rId2" Type="http://schemas.openxmlformats.org/officeDocument/2006/relationships/notesSlide" Target="../notesSlides/notesSlide254.xml"/><Relationship Id="rId16" Type="http://schemas.openxmlformats.org/officeDocument/2006/relationships/slide" Target="slide3.xm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178.xml"/><Relationship Id="rId5" Type="http://schemas.openxmlformats.org/officeDocument/2006/relationships/image" Target="../media/image16.png"/><Relationship Id="rId15" Type="http://schemas.openxmlformats.org/officeDocument/2006/relationships/slide" Target="slide255.xml"/><Relationship Id="rId10" Type="http://schemas.openxmlformats.org/officeDocument/2006/relationships/slide" Target="slide183.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6.xml"/><Relationship Id="rId14" Type="http://schemas.openxmlformats.org/officeDocument/2006/relationships/slide" Target="slide281.xml"/></Relationships>
</file>

<file path=ppt/slides/_rels/slide255.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technet.microsoft.com/en-us/library/dd250572(office.13).aspx" TargetMode="External"/><Relationship Id="rId26" Type="http://schemas.openxmlformats.org/officeDocument/2006/relationships/hyperlink" Target="http://msdn.microsoft.com/en-us/library/gg455051.aspx" TargetMode="External"/><Relationship Id="rId3" Type="http://schemas.openxmlformats.org/officeDocument/2006/relationships/image" Target="../media/image16.png"/><Relationship Id="rId21" Type="http://schemas.openxmlformats.org/officeDocument/2006/relationships/hyperlink" Target="http://www.microsoft.com/downloads/details.aspx?FamilyID=3BFE2FB6-493B-42D6-859E-EDDDDF04E2E8&amp;displaylang=en"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www.microsoft.com/communicationsserver/en/in/default.aspx" TargetMode="External"/><Relationship Id="rId25" Type="http://schemas.openxmlformats.org/officeDocument/2006/relationships/hyperlink" Target="http://technet.microsoft.com/en-us/library/ff793475.aspx" TargetMode="External"/><Relationship Id="rId2" Type="http://schemas.openxmlformats.org/officeDocument/2006/relationships/notesSlide" Target="../notesSlides/notesSlide255.xml"/><Relationship Id="rId16" Type="http://schemas.openxmlformats.org/officeDocument/2006/relationships/hyperlink" Target="http://www.microsoft.com/communicationsserver/en/au/audio-video-web-conferencing.aspx" TargetMode="External"/><Relationship Id="rId20" Type="http://schemas.openxmlformats.org/officeDocument/2006/relationships/hyperlink" Target="http://msdn.microsoft.com/en-us/office/aa905773.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edge.technet.com/Media/Whatrsquos-New-in-Conferencing-with-Office-Communications-Server-2007-R2/"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learning/en/us/training/ocs.aspx" TargetMode="External"/><Relationship Id="rId10" Type="http://schemas.openxmlformats.org/officeDocument/2006/relationships/slide" Target="slide185.xml"/><Relationship Id="rId19" Type="http://schemas.openxmlformats.org/officeDocument/2006/relationships/hyperlink" Target="http://msdn.microsoft.com/en-us/library/bb187367.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www.microsoft.com/communicationsserver/en/us/videos.aspx" TargetMode="External"/><Relationship Id="rId27" Type="http://schemas.openxmlformats.org/officeDocument/2006/relationships/hyperlink" Target="http://msdn.microsoft.com/en-us/lync/gg132942" TargetMode="External"/></Relationships>
</file>

<file path=ppt/slides/_rels/slide256.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msdn.microsoft.com/en-us/gg288977" TargetMode="External"/><Relationship Id="rId26" Type="http://schemas.openxmlformats.org/officeDocument/2006/relationships/hyperlink" Target="http://www.microsoft.com/communicationsserver/en/au/virtual-labs.aspx" TargetMode="External"/><Relationship Id="rId3" Type="http://schemas.openxmlformats.org/officeDocument/2006/relationships/image" Target="../media/image16.png"/><Relationship Id="rId21" Type="http://schemas.openxmlformats.org/officeDocument/2006/relationships/hyperlink" Target="http://office.microsoft.com/en-us/communicator-help/microsoft-office-communicator-2007-r2-product-overview-HA010203715.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www.microsoft.com/events/podcasts/default.aspx?seriesID=Series-23ac21fd-8750-48d8-bf79-87184fd7e52d.xml&amp;pageId=x7674" TargetMode="External"/><Relationship Id="rId25" Type="http://schemas.openxmlformats.org/officeDocument/2006/relationships/hyperlink" Target="https://msevents.microsoft.com/CUI/EventDetail.aspx?culture=en-US&amp;EventId=1032402698" TargetMode="External"/><Relationship Id="rId2" Type="http://schemas.openxmlformats.org/officeDocument/2006/relationships/notesSlide" Target="../notesSlides/notesSlide256.xml"/><Relationship Id="rId16" Type="http://schemas.openxmlformats.org/officeDocument/2006/relationships/hyperlink" Target="https://msevents.microsoft.com/CUI/WebCastEventDetails.aspx?culture=en-US&amp;EventID=1032458331&amp;CountryCode=US" TargetMode="External"/><Relationship Id="rId20" Type="http://schemas.openxmlformats.org/officeDocument/2006/relationships/hyperlink" Target="http://lync.microsoft.com/en-us/Pages/videos.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msdn.microsoft.com/en-us/library/dd146567(v=office.13).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msdn.microsoft.com/en-us/library/bb758719(v=office.12).aspx" TargetMode="External"/><Relationship Id="rId10" Type="http://schemas.openxmlformats.org/officeDocument/2006/relationships/slide" Target="slide185.xml"/><Relationship Id="rId19" Type="http://schemas.openxmlformats.org/officeDocument/2006/relationships/hyperlink" Target="http://www.demoshowcasesuite.com/Theme/ThemePage/lync"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technet.microsoft.com/en-us/library/dd250572(v=office.13).aspx" TargetMode="External"/><Relationship Id="rId27" Type="http://schemas.openxmlformats.org/officeDocument/2006/relationships/hyperlink" Target="http://www.microsoft.com/en-in/download/details.aspx?id=10202" TargetMode="External"/></Relationships>
</file>

<file path=ppt/slides/_rels/slide257.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www.microsoft.com/resources/technet/en-us/Live%20Meeting/OC2007R2HDT/WebHelp_Pro/Microsoft_Office_Communicator_2007_R2_Help_Desk_Training.htm" TargetMode="External"/><Relationship Id="rId26" Type="http://schemas.openxmlformats.org/officeDocument/2006/relationships/hyperlink" Target="http://msdn.microsoft.com/library/ee364741.aspx" TargetMode="External"/><Relationship Id="rId3" Type="http://schemas.openxmlformats.org/officeDocument/2006/relationships/image" Target="../media/image16.png"/><Relationship Id="rId21" Type="http://schemas.openxmlformats.org/officeDocument/2006/relationships/hyperlink" Target="http://msdn.microsoft.com/en-us/library/bb187380.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technet.microsoft.com/en-us/video/what-new-in-administration-and-management-with-office-communications-server-2007-r2.aspx" TargetMode="External"/><Relationship Id="rId25" Type="http://schemas.openxmlformats.org/officeDocument/2006/relationships/hyperlink" Target="http://technet.microsoft.com/library/cc303422(office.12).aspx" TargetMode="External"/><Relationship Id="rId2" Type="http://schemas.openxmlformats.org/officeDocument/2006/relationships/notesSlide" Target="../notesSlides/notesSlide257.xml"/><Relationship Id="rId16" Type="http://schemas.openxmlformats.org/officeDocument/2006/relationships/hyperlink" Target="http://office.microsoft.com/en-us/live-meeting-help/demo-microsoft-office-communications-server-2007-r2-dial-in-conferencing-HA010354697.aspx" TargetMode="External"/><Relationship Id="rId20" Type="http://schemas.openxmlformats.org/officeDocument/2006/relationships/hyperlink" Target="http://office.microsoft.com/en-us/livemeeting/default.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office.microsoft.com/en-us/livemeeting/FX102414531033.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office.microsoft.com/en-us/livemeeting/HA102403231033.aspx" TargetMode="External"/><Relationship Id="rId10" Type="http://schemas.openxmlformats.org/officeDocument/2006/relationships/slide" Target="slide185.xml"/><Relationship Id="rId19" Type="http://schemas.openxmlformats.org/officeDocument/2006/relationships/hyperlink" Target="http://technet.microsoft.com/en-us/library/gg398996.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msdn.microsoft.com/en-us/office/aa905513.aspx" TargetMode="External"/><Relationship Id="rId27" Type="http://schemas.openxmlformats.org/officeDocument/2006/relationships/hyperlink" Target="http://sharepoint.microsoft.com/blog/Pages/BlogPost.aspx?pID=737" TargetMode="External"/></Relationships>
</file>

<file path=ppt/slides/_rels/slide258.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www.microsoft.com/learning/en/us/training/sharepoint.aspx" TargetMode="External"/><Relationship Id="rId26" Type="http://schemas.openxmlformats.org/officeDocument/2006/relationships/hyperlink" Target="http://office.microsoft.com/en-us/outlook/default.aspx" TargetMode="External"/><Relationship Id="rId3" Type="http://schemas.openxmlformats.org/officeDocument/2006/relationships/image" Target="../media/image16.png"/><Relationship Id="rId21" Type="http://schemas.openxmlformats.org/officeDocument/2006/relationships/hyperlink" Target="http://technet.microsoft.com/hi-in/sharepoint/ee263917(en-us).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msdn.microsoft.com/en-us/office/aa940989.aspx" TargetMode="External"/><Relationship Id="rId25" Type="http://schemas.openxmlformats.org/officeDocument/2006/relationships/hyperlink" Target="http://msdn.microsoft.com/en-us/library/cc264326.aspx" TargetMode="External"/><Relationship Id="rId2" Type="http://schemas.openxmlformats.org/officeDocument/2006/relationships/notesSlide" Target="../notesSlides/notesSlide258.xml"/><Relationship Id="rId16" Type="http://schemas.openxmlformats.org/officeDocument/2006/relationships/hyperlink" Target="http://office.microsoft.com/en-us/sharepoint-server-help/microsoft-office-sharepoint-server-2007-demo-HA010167272.aspx" TargetMode="External"/><Relationship Id="rId20" Type="http://schemas.openxmlformats.org/officeDocument/2006/relationships/hyperlink" Target="http://sharepoint2010.microsoft.com/Pages/default.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technet.microsoft.com/en-us/library/hh206325.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msdn.microsoft.com/en-us/sharepoint/ee514561.aspx" TargetMode="External"/><Relationship Id="rId10" Type="http://schemas.openxmlformats.org/officeDocument/2006/relationships/slide" Target="slide185.xml"/><Relationship Id="rId19" Type="http://schemas.openxmlformats.org/officeDocument/2006/relationships/hyperlink" Target="http://technet.microsoft.com/en-us/office/sharepointserver/bb544954.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msdn.microsoft.com/en-us/sharepoint/default.aspx" TargetMode="External"/><Relationship Id="rId27" Type="http://schemas.openxmlformats.org/officeDocument/2006/relationships/hyperlink" Target="http://msdn.microsoft.com/hi-in/office/aa905463(en-us).aspx" TargetMode="External"/></Relationships>
</file>

<file path=ppt/slides/_rels/slide259.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office.microsoft.com/en-us/outlook/" TargetMode="Externa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office.microsoft.com/en-us/training/CR100654581033.aspx" TargetMode="External"/><Relationship Id="rId2" Type="http://schemas.openxmlformats.org/officeDocument/2006/relationships/notesSlide" Target="../notesSlides/notesSlide259.xml"/><Relationship Id="rId16" Type="http://schemas.openxmlformats.org/officeDocument/2006/relationships/hyperlink" Target="http://office.microsoft.com/en-us/outlook/HA101672681033.aspx" TargetMode="External"/><Relationship Id="rId20" Type="http://schemas.openxmlformats.org/officeDocument/2006/relationships/hyperlink" Target="http://events.microsoft.com/Pages/Home.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185.xml"/><Relationship Id="rId19" Type="http://schemas.openxmlformats.org/officeDocument/2006/relationships/hyperlink" Target="http://technet.microsoft.com/en-us/library/cc179110(office.14).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s>
</file>

<file path=ppt/slides/_rels/slide26.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6.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2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260.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s://partner.microsoft.com/download/HK/40165187" TargetMode="External"/><Relationship Id="rId26" Type="http://schemas.openxmlformats.org/officeDocument/2006/relationships/hyperlink" Target="http://msdn.microsoft.com/en-us/hh181578" TargetMode="External"/><Relationship Id="rId3" Type="http://schemas.openxmlformats.org/officeDocument/2006/relationships/image" Target="../media/image16.png"/><Relationship Id="rId21" Type="http://schemas.openxmlformats.org/officeDocument/2006/relationships/hyperlink" Target="http://msdn.microsoft.com/en-us/office/aa905513.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www.microsoft.com/en-us/office365/lync-online.aspx" TargetMode="External"/><Relationship Id="rId25" Type="http://schemas.openxmlformats.org/officeDocument/2006/relationships/hyperlink" Target="http://lynconline.pinpoint.microsoft.com/en-US/default.aspx" TargetMode="External"/><Relationship Id="rId2" Type="http://schemas.openxmlformats.org/officeDocument/2006/relationships/notesSlide" Target="../notesSlides/notesSlide260.xml"/><Relationship Id="rId16" Type="http://schemas.openxmlformats.org/officeDocument/2006/relationships/slide" Target="slide244.xml"/><Relationship Id="rId20" Type="http://schemas.openxmlformats.org/officeDocument/2006/relationships/hyperlink" Target="http://msdn.microsoft.com/en-us/library/bb187380.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technet.microsoft.com/en-us/lync/gg348843"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office.microsoft.com/en-us/livemeeting/FX102414531033.aspx" TargetMode="External"/><Relationship Id="rId28" Type="http://schemas.openxmlformats.org/officeDocument/2006/relationships/hyperlink" Target="http://www.microsoft.com/en-ca/office365/enterprise/lync-online.aspx" TargetMode="External"/><Relationship Id="rId10" Type="http://schemas.openxmlformats.org/officeDocument/2006/relationships/slide" Target="slide185.xml"/><Relationship Id="rId19" Type="http://schemas.openxmlformats.org/officeDocument/2006/relationships/hyperlink" Target="http://office.microsoft.com/en-us/livemeeting/default.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office.microsoft.com/en-us/livemeeting/HA102403231033.aspx" TargetMode="External"/><Relationship Id="rId27" Type="http://schemas.openxmlformats.org/officeDocument/2006/relationships/hyperlink" Target="http://events.microsoft.com/Pages/Home.aspx" TargetMode="External"/></Relationships>
</file>

<file path=ppt/slides/_rels/slide261.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www.microsoft.com/online/legal/v2/en-us/MOS_PTC_Not_Applicable.htm" TargetMode="External"/><Relationship Id="rId26" Type="http://schemas.openxmlformats.org/officeDocument/2006/relationships/hyperlink" Target="http://technet.microsoft.com/en-us/cloud/gg671923.aspx" TargetMode="External"/><Relationship Id="rId3" Type="http://schemas.openxmlformats.org/officeDocument/2006/relationships/image" Target="../media/image16.png"/><Relationship Id="rId21" Type="http://schemas.openxmlformats.org/officeDocument/2006/relationships/hyperlink" Target="http://www.microsoft.com/en-us/office365/compare-plans.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social.msdn.microsoft.com/Forums/hu-HU/sharepoint2010general/thread/0726efdb-8a1d-46de-9228-0cbe952ae4da" TargetMode="External"/><Relationship Id="rId25" Type="http://schemas.openxmlformats.org/officeDocument/2006/relationships/hyperlink" Target="http://lync.microsoft.com/en-us/Pages/unified-communications.aspx" TargetMode="External"/><Relationship Id="rId2" Type="http://schemas.openxmlformats.org/officeDocument/2006/relationships/notesSlide" Target="../notesSlides/notesSlide261.xml"/><Relationship Id="rId16" Type="http://schemas.openxmlformats.org/officeDocument/2006/relationships/slide" Target="slide244.xml"/><Relationship Id="rId20" Type="http://schemas.openxmlformats.org/officeDocument/2006/relationships/hyperlink" Target="https://msevents.microsoft.com/CUI/EventDetail.aspx?culture=en-US&amp;EventID=1032486368&amp;CountryCode=US"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www.microsoft.com/en-us/download/details.aspx?id=14889"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en-us/office365/video-enterprise.aspx" TargetMode="External"/><Relationship Id="rId28" Type="http://schemas.openxmlformats.org/officeDocument/2006/relationships/hyperlink" Target="http://msdn.microsoft.com/en-us/lync/default.aspx" TargetMode="External"/><Relationship Id="rId10" Type="http://schemas.openxmlformats.org/officeDocument/2006/relationships/slide" Target="slide185.xml"/><Relationship Id="rId19" Type="http://schemas.openxmlformats.org/officeDocument/2006/relationships/hyperlink" Target="http://www.microsoft.com/en-us/download/developer-tools.aspx?q=developer+tools"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technet.microsoft.com/en-us/office365/hh699847.aspx" TargetMode="External"/><Relationship Id="rId27" Type="http://schemas.openxmlformats.org/officeDocument/2006/relationships/hyperlink" Target="http://msdn.microsoft.com/en-us/library/hh467894.aspx" TargetMode="External"/></Relationships>
</file>

<file path=ppt/slides/_rels/slide262.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technet.microsoft.com/en-us/virtuallabs/gg720285.aspx" TargetMode="External"/><Relationship Id="rId3" Type="http://schemas.openxmlformats.org/officeDocument/2006/relationships/image" Target="../media/image16.png"/><Relationship Id="rId21" Type="http://schemas.openxmlformats.org/officeDocument/2006/relationships/hyperlink" Target="http://www.microsoft.com/en-us/showcase/channeldetails.aspx?channelid=lync"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blogs.technet.com/b/nexthop/archive/2012/04/27/lync-and-learn-session-delivering-professional-quality-webcasts-using-lync-online.aspx" TargetMode="External"/><Relationship Id="rId2" Type="http://schemas.openxmlformats.org/officeDocument/2006/relationships/notesSlide" Target="../notesSlides/notesSlide262.xml"/><Relationship Id="rId16" Type="http://schemas.openxmlformats.org/officeDocument/2006/relationships/slide" Target="slide244.xml"/><Relationship Id="rId20" Type="http://schemas.openxmlformats.org/officeDocument/2006/relationships/hyperlink" Target="http://office-365-site-demo.prontopreview.com/office-365-services/lync-online/"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185.xml"/><Relationship Id="rId19" Type="http://schemas.openxmlformats.org/officeDocument/2006/relationships/hyperlink" Target="http://www.microsoft.com/en-us/download/details.aspx?id=28350"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www.microsoft.com/en-in/download/details.aspx?id=26205" TargetMode="External"/></Relationships>
</file>

<file path=ppt/slides/_rels/slide263.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www.microsoft.com/communicationsserver/en/in/default.aspx" TargetMode="External"/><Relationship Id="rId26" Type="http://schemas.openxmlformats.org/officeDocument/2006/relationships/hyperlink" Target="http://technet.microsoft.com/en-us/library/ff793475.aspx" TargetMode="External"/><Relationship Id="rId3" Type="http://schemas.openxmlformats.org/officeDocument/2006/relationships/image" Target="../media/image16.png"/><Relationship Id="rId21" Type="http://schemas.openxmlformats.org/officeDocument/2006/relationships/hyperlink" Target="http://msdn.microsoft.com/en-us/office/aa905773.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www.microsoft.com/communicationsserver/en/au/audio-video-web-conferencing.aspx" TargetMode="External"/><Relationship Id="rId25" Type="http://schemas.openxmlformats.org/officeDocument/2006/relationships/hyperlink" Target="http://edge.technet.com/Media/Whatrsquos-New-in-Conferencing-with-Office-Communications-Server-2007-R2/" TargetMode="External"/><Relationship Id="rId2" Type="http://schemas.openxmlformats.org/officeDocument/2006/relationships/notesSlide" Target="../notesSlides/notesSlide263.xml"/><Relationship Id="rId16" Type="http://schemas.openxmlformats.org/officeDocument/2006/relationships/slide" Target="slide247.xml"/><Relationship Id="rId20" Type="http://schemas.openxmlformats.org/officeDocument/2006/relationships/hyperlink" Target="http://msdn.microsoft.com/en-us/library/bb187367.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www.microsoft.com/learning/en/us/training/ocs.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communicationsserver/en/us/videos.aspx" TargetMode="External"/><Relationship Id="rId28" Type="http://schemas.openxmlformats.org/officeDocument/2006/relationships/hyperlink" Target="http://msdn.microsoft.com/en-us/lync/gg132942" TargetMode="External"/><Relationship Id="rId10" Type="http://schemas.openxmlformats.org/officeDocument/2006/relationships/slide" Target="slide185.xml"/><Relationship Id="rId19" Type="http://schemas.openxmlformats.org/officeDocument/2006/relationships/hyperlink" Target="http://technet.microsoft.com/en-us/library/dd250572(office.13).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www.microsoft.com/downloads/details.aspx?FamilyID=3BFE2FB6-493B-42D6-859E-EDDDDF04E2E8&amp;displaylang=en" TargetMode="External"/><Relationship Id="rId27" Type="http://schemas.openxmlformats.org/officeDocument/2006/relationships/hyperlink" Target="http://msdn.microsoft.com/en-us/library/gg455051.aspx" TargetMode="External"/></Relationships>
</file>

<file path=ppt/slides/_rels/slide264.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www.microsoft.com/events/podcasts/default.aspx?seriesID=Series-23ac21fd-8750-48d8-bf79-87184fd7e52d.xml&amp;pageId=x7674" TargetMode="External"/><Relationship Id="rId26" Type="http://schemas.openxmlformats.org/officeDocument/2006/relationships/hyperlink" Target="https://msevents.microsoft.com/CUI/EventDetail.aspx?culture=en-US&amp;EventId=1032402698" TargetMode="External"/><Relationship Id="rId3" Type="http://schemas.openxmlformats.org/officeDocument/2006/relationships/image" Target="../media/image16.png"/><Relationship Id="rId21" Type="http://schemas.openxmlformats.org/officeDocument/2006/relationships/hyperlink" Target="http://lync.microsoft.com/en-us/Pages/videos.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s://msevents.microsoft.com/CUI/WebCastEventDetails.aspx?culture=en-US&amp;EventID=1032458331&amp;CountryCode=US" TargetMode="External"/><Relationship Id="rId25" Type="http://schemas.openxmlformats.org/officeDocument/2006/relationships/hyperlink" Target="http://msdn.microsoft.com/en-us/library/dd146567(v=office.13).aspx" TargetMode="External"/><Relationship Id="rId2" Type="http://schemas.openxmlformats.org/officeDocument/2006/relationships/notesSlide" Target="../notesSlides/notesSlide264.xml"/><Relationship Id="rId16" Type="http://schemas.openxmlformats.org/officeDocument/2006/relationships/slide" Target="slide247.xml"/><Relationship Id="rId20" Type="http://schemas.openxmlformats.org/officeDocument/2006/relationships/hyperlink" Target="http://www.demoshowcasesuite.com/Theme/ThemePage/lync"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msdn.microsoft.com/en-us/library/bb758719(v=office.12).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technet.microsoft.com/en-us/library/dd250572(v=office.13).aspx" TargetMode="External"/><Relationship Id="rId28" Type="http://schemas.openxmlformats.org/officeDocument/2006/relationships/hyperlink" Target="http://www.microsoft.com/en-in/download/details.aspx?id=10202" TargetMode="External"/><Relationship Id="rId10" Type="http://schemas.openxmlformats.org/officeDocument/2006/relationships/slide" Target="slide185.xml"/><Relationship Id="rId19" Type="http://schemas.openxmlformats.org/officeDocument/2006/relationships/hyperlink" Target="http://msdn.microsoft.com/en-us/gg288977"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office.microsoft.com/en-us/communicator-help/microsoft-office-communicator-2007-r2-product-overview-HA010203715.aspx" TargetMode="External"/><Relationship Id="rId27" Type="http://schemas.openxmlformats.org/officeDocument/2006/relationships/hyperlink" Target="http://www.microsoft.com/communicationsserver/en/au/virtual-labs.aspx" TargetMode="External"/></Relationships>
</file>

<file path=ppt/slides/_rels/slide265.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technet.microsoft.com/en-us/video/what-new-in-administration-and-management-with-office-communications-server-2007-r2.aspx" TargetMode="External"/><Relationship Id="rId26" Type="http://schemas.openxmlformats.org/officeDocument/2006/relationships/hyperlink" Target="http://www.microsoft.com/learning/en/us/training/sharepoint.aspx" TargetMode="External"/><Relationship Id="rId3" Type="http://schemas.openxmlformats.org/officeDocument/2006/relationships/image" Target="../media/image16.png"/><Relationship Id="rId21" Type="http://schemas.openxmlformats.org/officeDocument/2006/relationships/hyperlink" Target="http://technet.microsoft.com/library/cc303422(office.12).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office.microsoft.com/en-us/live-meeting-help/demo-microsoft-office-communications-server-2007-r2-dial-in-conferencing-HA010354697.aspx" TargetMode="External"/><Relationship Id="rId25" Type="http://schemas.openxmlformats.org/officeDocument/2006/relationships/hyperlink" Target="http://msdn.microsoft.com/en-us/office/aa940989.aspx" TargetMode="External"/><Relationship Id="rId2" Type="http://schemas.openxmlformats.org/officeDocument/2006/relationships/notesSlide" Target="../notesSlides/notesSlide265.xml"/><Relationship Id="rId16" Type="http://schemas.openxmlformats.org/officeDocument/2006/relationships/slide" Target="slide247.xml"/><Relationship Id="rId20" Type="http://schemas.openxmlformats.org/officeDocument/2006/relationships/hyperlink" Target="http://technet.microsoft.com/en-us/library/gg398996.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office.microsoft.com/en-us/sharepoint-server-help/microsoft-office-sharepoint-server-2007-demo-HA010167272.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sharepoint.microsoft.com/blog/Pages/BlogPost.aspx?pID=737" TargetMode="External"/><Relationship Id="rId28" Type="http://schemas.openxmlformats.org/officeDocument/2006/relationships/hyperlink" Target="http://sharepoint2010.microsoft.com/Pages/default.aspx" TargetMode="External"/><Relationship Id="rId10" Type="http://schemas.openxmlformats.org/officeDocument/2006/relationships/slide" Target="slide185.xml"/><Relationship Id="rId19" Type="http://schemas.openxmlformats.org/officeDocument/2006/relationships/hyperlink" Target="http://www.microsoft.com/resources/technet/en-us/Live%20Meeting/OC2007R2HDT/WebHelp_Pro/Microsoft_Office_Communicator_2007_R2_Help_Desk_Training.htm"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msdn.microsoft.com/library/ee364741.aspx" TargetMode="External"/><Relationship Id="rId27" Type="http://schemas.openxmlformats.org/officeDocument/2006/relationships/hyperlink" Target="http://technet.microsoft.com/en-us/office/sharepointserver/bb544954.aspx" TargetMode="External"/></Relationships>
</file>

<file path=ppt/slides/_rels/slide266.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msdn.microsoft.com/en-us/sharepoint/default.aspx" TargetMode="External"/><Relationship Id="rId26" Type="http://schemas.openxmlformats.org/officeDocument/2006/relationships/hyperlink" Target="http://office.microsoft.com/en-us/livemeeting/FX102414531033.aspx" TargetMode="External"/><Relationship Id="rId3" Type="http://schemas.openxmlformats.org/officeDocument/2006/relationships/image" Target="../media/image16.png"/><Relationship Id="rId21" Type="http://schemas.openxmlformats.org/officeDocument/2006/relationships/hyperlink" Target="http://msdn.microsoft.com/en-us/library/cc264326.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technet.microsoft.com/hi-in/sharepoint/ee263917(en-us).aspx" TargetMode="External"/><Relationship Id="rId25" Type="http://schemas.openxmlformats.org/officeDocument/2006/relationships/hyperlink" Target="http://office.microsoft.com/en-us/livemeeting/HA102403231033.aspx" TargetMode="External"/><Relationship Id="rId2" Type="http://schemas.openxmlformats.org/officeDocument/2006/relationships/notesSlide" Target="../notesSlides/notesSlide266.xml"/><Relationship Id="rId16" Type="http://schemas.openxmlformats.org/officeDocument/2006/relationships/slide" Target="slide247.xml"/><Relationship Id="rId20" Type="http://schemas.openxmlformats.org/officeDocument/2006/relationships/hyperlink" Target="http://technet.microsoft.com/en-us/library/hh206325.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msdn.microsoft.com/en-us/office/aa905513.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msdn.microsoft.com/en-us/library/bb187380.aspx" TargetMode="External"/><Relationship Id="rId28" Type="http://schemas.openxmlformats.org/officeDocument/2006/relationships/hyperlink" Target="http://technet.microsoft.com/en-us/library/cc179110(office.14).aspx" TargetMode="External"/><Relationship Id="rId10" Type="http://schemas.openxmlformats.org/officeDocument/2006/relationships/slide" Target="slide185.xml"/><Relationship Id="rId19" Type="http://schemas.openxmlformats.org/officeDocument/2006/relationships/hyperlink" Target="http://msdn.microsoft.com/en-us/sharepoint/ee514561.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office.microsoft.com/en-us/livemeeting/default.aspx" TargetMode="External"/><Relationship Id="rId27" Type="http://schemas.openxmlformats.org/officeDocument/2006/relationships/hyperlink" Target="http://office.microsoft.com/en-us/outlook/" TargetMode="External"/></Relationships>
</file>

<file path=ppt/slides/_rels/slide267.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office.microsoft.com/en-us/outlook/default.aspx" TargetMode="External"/><Relationship Id="rId3" Type="http://schemas.openxmlformats.org/officeDocument/2006/relationships/image" Target="../media/image16.png"/><Relationship Id="rId21" Type="http://schemas.openxmlformats.org/officeDocument/2006/relationships/hyperlink" Target="http://office.microsoft.com/en-us/training/CR100654581033.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events.microsoft.com/Pages/Home.aspx" TargetMode="External"/><Relationship Id="rId2" Type="http://schemas.openxmlformats.org/officeDocument/2006/relationships/notesSlide" Target="../notesSlides/notesSlide267.xml"/><Relationship Id="rId16" Type="http://schemas.openxmlformats.org/officeDocument/2006/relationships/slide" Target="slide247.xml"/><Relationship Id="rId20" Type="http://schemas.openxmlformats.org/officeDocument/2006/relationships/hyperlink" Target="http://office.microsoft.com/en-us/outlook/HA101672681033.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185.xml"/><Relationship Id="rId19" Type="http://schemas.openxmlformats.org/officeDocument/2006/relationships/hyperlink" Target="http://msdn.microsoft.com/hi-in/office/aa905463(en-us).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s>
</file>

<file path=ppt/slides/_rels/slide268.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s://partner.microsoft.com/download/HK/40165187" TargetMode="External"/><Relationship Id="rId26" Type="http://schemas.openxmlformats.org/officeDocument/2006/relationships/hyperlink" Target="http://msdn.microsoft.com/en-us/hh181578" TargetMode="External"/><Relationship Id="rId3" Type="http://schemas.openxmlformats.org/officeDocument/2006/relationships/image" Target="../media/image16.png"/><Relationship Id="rId21" Type="http://schemas.openxmlformats.org/officeDocument/2006/relationships/hyperlink" Target="http://msdn.microsoft.com/en-us/office/aa905513.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www.microsoft.com/en-us/office365/lync-online.aspx" TargetMode="External"/><Relationship Id="rId25" Type="http://schemas.openxmlformats.org/officeDocument/2006/relationships/hyperlink" Target="http://lynconline.pinpoint.microsoft.com/en-US/default.aspx" TargetMode="External"/><Relationship Id="rId2" Type="http://schemas.openxmlformats.org/officeDocument/2006/relationships/notesSlide" Target="../notesSlides/notesSlide268.xml"/><Relationship Id="rId16" Type="http://schemas.openxmlformats.org/officeDocument/2006/relationships/slide" Target="slide248.xml"/><Relationship Id="rId20" Type="http://schemas.openxmlformats.org/officeDocument/2006/relationships/hyperlink" Target="http://msdn.microsoft.com/en-us/library/bb187380.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technet.microsoft.com/en-us/lync/gg348843"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office.microsoft.com/en-us/livemeeting/FX102414531033.aspx" TargetMode="External"/><Relationship Id="rId28" Type="http://schemas.openxmlformats.org/officeDocument/2006/relationships/hyperlink" Target="http://www.microsoft.com/en-ca/office365/enterprise/lync-online.aspx" TargetMode="External"/><Relationship Id="rId10" Type="http://schemas.openxmlformats.org/officeDocument/2006/relationships/slide" Target="slide185.xml"/><Relationship Id="rId19" Type="http://schemas.openxmlformats.org/officeDocument/2006/relationships/hyperlink" Target="http://office.microsoft.com/en-us/livemeeting/default.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office.microsoft.com/en-us/livemeeting/HA102403231033.aspx" TargetMode="External"/><Relationship Id="rId27" Type="http://schemas.openxmlformats.org/officeDocument/2006/relationships/hyperlink" Target="http://events.microsoft.com/Pages/Home.aspx" TargetMode="External"/></Relationships>
</file>

<file path=ppt/slides/_rels/slide269.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www.microsoft.com/online/legal/v2/en-us/MOS_PTC_Not_Applicable.htm" TargetMode="External"/><Relationship Id="rId26" Type="http://schemas.openxmlformats.org/officeDocument/2006/relationships/hyperlink" Target="http://technet.microsoft.com/en-us/cloud/gg671923.aspx" TargetMode="External"/><Relationship Id="rId3" Type="http://schemas.openxmlformats.org/officeDocument/2006/relationships/image" Target="../media/image16.png"/><Relationship Id="rId21" Type="http://schemas.openxmlformats.org/officeDocument/2006/relationships/hyperlink" Target="http://www.microsoft.com/en-us/office365/compare-plans.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social.msdn.microsoft.com/Forums/hu-HU/sharepoint2010general/thread/0726efdb-8a1d-46de-9228-0cbe952ae4da" TargetMode="External"/><Relationship Id="rId25" Type="http://schemas.openxmlformats.org/officeDocument/2006/relationships/hyperlink" Target="http://lync.microsoft.com/en-us/Pages/unified-communications.aspx" TargetMode="External"/><Relationship Id="rId2" Type="http://schemas.openxmlformats.org/officeDocument/2006/relationships/notesSlide" Target="../notesSlides/notesSlide269.xml"/><Relationship Id="rId16" Type="http://schemas.openxmlformats.org/officeDocument/2006/relationships/slide" Target="slide248.xml"/><Relationship Id="rId20" Type="http://schemas.openxmlformats.org/officeDocument/2006/relationships/hyperlink" Target="https://msevents.microsoft.com/CUI/EventDetail.aspx?culture=en-US&amp;EventID=1032486368&amp;CountryCode=US"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www.microsoft.com/en-us/download/details.aspx?id=14889"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en-us/office365/video-enterprise.aspx" TargetMode="External"/><Relationship Id="rId28" Type="http://schemas.openxmlformats.org/officeDocument/2006/relationships/hyperlink" Target="http://msdn.microsoft.com/en-us/lync/default.aspx" TargetMode="External"/><Relationship Id="rId10" Type="http://schemas.openxmlformats.org/officeDocument/2006/relationships/slide" Target="slide185.xml"/><Relationship Id="rId19" Type="http://schemas.openxmlformats.org/officeDocument/2006/relationships/hyperlink" Target="http://www.microsoft.com/en-us/download/developer-tools.aspx?q=developer+tools"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technet.microsoft.com/en-us/office365/hh699847.aspx" TargetMode="External"/><Relationship Id="rId27" Type="http://schemas.openxmlformats.org/officeDocument/2006/relationships/hyperlink" Target="http://msdn.microsoft.com/en-us/library/hh467894.aspx" TargetMode="External"/></Relationships>
</file>

<file path=ppt/slides/_rels/slide27.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6.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2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270.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technet.microsoft.com/en-us/virtuallabs/gg720285.aspx" TargetMode="External"/><Relationship Id="rId3" Type="http://schemas.openxmlformats.org/officeDocument/2006/relationships/image" Target="../media/image16.png"/><Relationship Id="rId21" Type="http://schemas.openxmlformats.org/officeDocument/2006/relationships/hyperlink" Target="http://www.microsoft.com/en-us/showcase/channeldetails.aspx?channelid=lync"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blogs.technet.com/b/nexthop/archive/2012/04/27/lync-and-learn-session-delivering-professional-quality-webcasts-using-lync-online.aspx" TargetMode="External"/><Relationship Id="rId2" Type="http://schemas.openxmlformats.org/officeDocument/2006/relationships/notesSlide" Target="../notesSlides/notesSlide270.xml"/><Relationship Id="rId16" Type="http://schemas.openxmlformats.org/officeDocument/2006/relationships/slide" Target="slide248.xml"/><Relationship Id="rId20" Type="http://schemas.openxmlformats.org/officeDocument/2006/relationships/hyperlink" Target="http://office-365-site-demo.prontopreview.com/office-365-services/lync-online/"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185.xml"/><Relationship Id="rId19" Type="http://schemas.openxmlformats.org/officeDocument/2006/relationships/hyperlink" Target="http://www.microsoft.com/en-us/download/details.aspx?id=28350"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www.microsoft.com/en-in/download/details.aspx?id=26205" TargetMode="External"/></Relationships>
</file>

<file path=ppt/slides/_rels/slide271.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www.microsoft.com/communicationsserver/en/in/default.aspx" TargetMode="External"/><Relationship Id="rId26" Type="http://schemas.openxmlformats.org/officeDocument/2006/relationships/hyperlink" Target="http://technet.microsoft.com/en-us/library/ff793475.aspx" TargetMode="External"/><Relationship Id="rId3" Type="http://schemas.openxmlformats.org/officeDocument/2006/relationships/image" Target="../media/image16.png"/><Relationship Id="rId21" Type="http://schemas.openxmlformats.org/officeDocument/2006/relationships/hyperlink" Target="http://msdn.microsoft.com/en-us/office/aa905773.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www.microsoft.com/communicationsserver/en/au/audio-video-web-conferencing.aspx" TargetMode="External"/><Relationship Id="rId25" Type="http://schemas.openxmlformats.org/officeDocument/2006/relationships/hyperlink" Target="http://edge.technet.com/Media/Whatrsquos-New-in-Conferencing-with-Office-Communications-Server-2007-R2/" TargetMode="External"/><Relationship Id="rId2" Type="http://schemas.openxmlformats.org/officeDocument/2006/relationships/notesSlide" Target="../notesSlides/notesSlide271.xml"/><Relationship Id="rId16" Type="http://schemas.openxmlformats.org/officeDocument/2006/relationships/slide" Target="slide251.xml"/><Relationship Id="rId20" Type="http://schemas.openxmlformats.org/officeDocument/2006/relationships/hyperlink" Target="http://msdn.microsoft.com/en-us/library/bb187367.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www.microsoft.com/learning/en/us/training/ocs.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communicationsserver/en/us/videos.aspx" TargetMode="External"/><Relationship Id="rId28" Type="http://schemas.openxmlformats.org/officeDocument/2006/relationships/hyperlink" Target="http://msdn.microsoft.com/en-us/lync/gg132942" TargetMode="External"/><Relationship Id="rId10" Type="http://schemas.openxmlformats.org/officeDocument/2006/relationships/slide" Target="slide185.xml"/><Relationship Id="rId19" Type="http://schemas.openxmlformats.org/officeDocument/2006/relationships/hyperlink" Target="http://technet.microsoft.com/en-us/library/dd250572(office.13).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www.microsoft.com/downloads/details.aspx?FamilyID=3BFE2FB6-493B-42D6-859E-EDDDDF04E2E8&amp;displaylang=en" TargetMode="External"/><Relationship Id="rId27" Type="http://schemas.openxmlformats.org/officeDocument/2006/relationships/hyperlink" Target="http://msdn.microsoft.com/en-us/library/gg455051.aspx" TargetMode="External"/></Relationships>
</file>

<file path=ppt/slides/_rels/slide272.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www.microsoft.com/events/podcasts/default.aspx?seriesID=Series-23ac21fd-8750-48d8-bf79-87184fd7e52d.xml&amp;pageId=x7674" TargetMode="External"/><Relationship Id="rId26" Type="http://schemas.openxmlformats.org/officeDocument/2006/relationships/hyperlink" Target="https://msevents.microsoft.com/CUI/EventDetail.aspx?culture=en-US&amp;EventId=1032402698" TargetMode="External"/><Relationship Id="rId3" Type="http://schemas.openxmlformats.org/officeDocument/2006/relationships/image" Target="../media/image16.png"/><Relationship Id="rId21" Type="http://schemas.openxmlformats.org/officeDocument/2006/relationships/hyperlink" Target="http://lync.microsoft.com/en-us/Pages/videos.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s://msevents.microsoft.com/CUI/WebCastEventDetails.aspx?culture=en-US&amp;EventID=1032458331&amp;CountryCode=US" TargetMode="External"/><Relationship Id="rId25" Type="http://schemas.openxmlformats.org/officeDocument/2006/relationships/hyperlink" Target="http://msdn.microsoft.com/en-us/library/dd146567(v=office.13).aspx" TargetMode="External"/><Relationship Id="rId2" Type="http://schemas.openxmlformats.org/officeDocument/2006/relationships/notesSlide" Target="../notesSlides/notesSlide272.xml"/><Relationship Id="rId16" Type="http://schemas.openxmlformats.org/officeDocument/2006/relationships/slide" Target="slide251.xml"/><Relationship Id="rId20" Type="http://schemas.openxmlformats.org/officeDocument/2006/relationships/hyperlink" Target="http://www.demoshowcasesuite.com/Theme/ThemePage/lync"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msdn.microsoft.com/en-us/library/bb758719(v=office.12).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technet.microsoft.com/en-us/library/dd250572(v=office.13).aspx" TargetMode="External"/><Relationship Id="rId28" Type="http://schemas.openxmlformats.org/officeDocument/2006/relationships/hyperlink" Target="http://www.microsoft.com/en-in/download/details.aspx?id=10202" TargetMode="External"/><Relationship Id="rId10" Type="http://schemas.openxmlformats.org/officeDocument/2006/relationships/slide" Target="slide185.xml"/><Relationship Id="rId19" Type="http://schemas.openxmlformats.org/officeDocument/2006/relationships/hyperlink" Target="http://msdn.microsoft.com/en-us/gg288977"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office.microsoft.com/en-us/communicator-help/microsoft-office-communicator-2007-r2-product-overview-HA010203715.aspx" TargetMode="External"/><Relationship Id="rId27" Type="http://schemas.openxmlformats.org/officeDocument/2006/relationships/hyperlink" Target="http://www.microsoft.com/communicationsserver/en/au/virtual-labs.aspx" TargetMode="External"/></Relationships>
</file>

<file path=ppt/slides/_rels/slide273.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technet.microsoft.com/en-us/video/what-new-in-administration-and-management-with-office-communications-server-2007-r2.aspx" TargetMode="External"/><Relationship Id="rId26" Type="http://schemas.openxmlformats.org/officeDocument/2006/relationships/hyperlink" Target="http://www.microsoft.com/learning/en/us/training/sharepoint.aspx" TargetMode="External"/><Relationship Id="rId3" Type="http://schemas.openxmlformats.org/officeDocument/2006/relationships/image" Target="../media/image16.png"/><Relationship Id="rId21" Type="http://schemas.openxmlformats.org/officeDocument/2006/relationships/hyperlink" Target="http://technet.microsoft.com/library/cc303422(office.12).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office.microsoft.com/en-us/live-meeting-help/demo-microsoft-office-communications-server-2007-r2-dial-in-conferencing-HA010354697.aspx" TargetMode="External"/><Relationship Id="rId25" Type="http://schemas.openxmlformats.org/officeDocument/2006/relationships/hyperlink" Target="http://msdn.microsoft.com/en-us/office/aa940989.aspx" TargetMode="External"/><Relationship Id="rId2" Type="http://schemas.openxmlformats.org/officeDocument/2006/relationships/notesSlide" Target="../notesSlides/notesSlide273.xml"/><Relationship Id="rId16" Type="http://schemas.openxmlformats.org/officeDocument/2006/relationships/slide" Target="slide251.xml"/><Relationship Id="rId20" Type="http://schemas.openxmlformats.org/officeDocument/2006/relationships/hyperlink" Target="http://technet.microsoft.com/en-us/library/gg398996.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office.microsoft.com/en-us/sharepoint-server-help/microsoft-office-sharepoint-server-2007-demo-HA010167272.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sharepoint.microsoft.com/blog/Pages/BlogPost.aspx?pID=737" TargetMode="External"/><Relationship Id="rId28" Type="http://schemas.openxmlformats.org/officeDocument/2006/relationships/hyperlink" Target="http://sharepoint2010.microsoft.com/Pages/default.aspx" TargetMode="External"/><Relationship Id="rId10" Type="http://schemas.openxmlformats.org/officeDocument/2006/relationships/slide" Target="slide185.xml"/><Relationship Id="rId19" Type="http://schemas.openxmlformats.org/officeDocument/2006/relationships/hyperlink" Target="http://www.microsoft.com/resources/technet/en-us/Live%20Meeting/OC2007R2HDT/WebHelp_Pro/Microsoft_Office_Communicator_2007_R2_Help_Desk_Training.htm"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msdn.microsoft.com/library/ee364741.aspx" TargetMode="External"/><Relationship Id="rId27" Type="http://schemas.openxmlformats.org/officeDocument/2006/relationships/hyperlink" Target="http://technet.microsoft.com/en-us/office/sharepointserver/bb544954.aspx" TargetMode="External"/></Relationships>
</file>

<file path=ppt/slides/_rels/slide274.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msdn.microsoft.com/en-us/sharepoint/default.aspx" TargetMode="External"/><Relationship Id="rId26" Type="http://schemas.openxmlformats.org/officeDocument/2006/relationships/hyperlink" Target="http://office.microsoft.com/en-us/livemeeting/FX102414531033.aspx" TargetMode="External"/><Relationship Id="rId3" Type="http://schemas.openxmlformats.org/officeDocument/2006/relationships/image" Target="../media/image16.png"/><Relationship Id="rId21" Type="http://schemas.openxmlformats.org/officeDocument/2006/relationships/hyperlink" Target="http://msdn.microsoft.com/en-us/library/cc264326.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technet.microsoft.com/hi-in/sharepoint/ee263917(en-us).aspx" TargetMode="External"/><Relationship Id="rId25" Type="http://schemas.openxmlformats.org/officeDocument/2006/relationships/hyperlink" Target="http://office.microsoft.com/en-us/livemeeting/HA102403231033.aspx" TargetMode="External"/><Relationship Id="rId2" Type="http://schemas.openxmlformats.org/officeDocument/2006/relationships/notesSlide" Target="../notesSlides/notesSlide274.xml"/><Relationship Id="rId16" Type="http://schemas.openxmlformats.org/officeDocument/2006/relationships/slide" Target="slide251.xml"/><Relationship Id="rId20" Type="http://schemas.openxmlformats.org/officeDocument/2006/relationships/hyperlink" Target="http://technet.microsoft.com/en-us/library/hh206325.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msdn.microsoft.com/en-us/office/aa905513.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msdn.microsoft.com/en-us/library/bb187380.aspx" TargetMode="External"/><Relationship Id="rId28" Type="http://schemas.openxmlformats.org/officeDocument/2006/relationships/hyperlink" Target="http://technet.microsoft.com/en-us/library/cc179110(office.14).aspx" TargetMode="External"/><Relationship Id="rId10" Type="http://schemas.openxmlformats.org/officeDocument/2006/relationships/slide" Target="slide185.xml"/><Relationship Id="rId19" Type="http://schemas.openxmlformats.org/officeDocument/2006/relationships/hyperlink" Target="http://msdn.microsoft.com/en-us/sharepoint/ee514561.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office.microsoft.com/en-us/livemeeting/default.aspx" TargetMode="External"/><Relationship Id="rId27" Type="http://schemas.openxmlformats.org/officeDocument/2006/relationships/hyperlink" Target="http://office.microsoft.com/en-us/outlook/" TargetMode="External"/></Relationships>
</file>

<file path=ppt/slides/_rels/slide275.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office.microsoft.com/en-us/outlook/default.aspx" TargetMode="External"/><Relationship Id="rId3" Type="http://schemas.openxmlformats.org/officeDocument/2006/relationships/image" Target="../media/image16.png"/><Relationship Id="rId21" Type="http://schemas.openxmlformats.org/officeDocument/2006/relationships/hyperlink" Target="http://office.microsoft.com/en-us/training/CR100654581033.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events.microsoft.com/Pages/Home.aspx" TargetMode="External"/><Relationship Id="rId2" Type="http://schemas.openxmlformats.org/officeDocument/2006/relationships/notesSlide" Target="../notesSlides/notesSlide275.xml"/><Relationship Id="rId16" Type="http://schemas.openxmlformats.org/officeDocument/2006/relationships/slide" Target="slide251.xml"/><Relationship Id="rId20" Type="http://schemas.openxmlformats.org/officeDocument/2006/relationships/hyperlink" Target="http://office.microsoft.com/en-us/outlook/HA101672681033.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185.xml"/><Relationship Id="rId19" Type="http://schemas.openxmlformats.org/officeDocument/2006/relationships/hyperlink" Target="http://msdn.microsoft.com/hi-in/office/aa905463(en-us).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s>
</file>

<file path=ppt/slides/_rels/slide276.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s://partner.microsoft.com/download/HK/40165187" TargetMode="External"/><Relationship Id="rId26" Type="http://schemas.openxmlformats.org/officeDocument/2006/relationships/hyperlink" Target="http://msdn.microsoft.com/en-us/hh181578" TargetMode="External"/><Relationship Id="rId3" Type="http://schemas.openxmlformats.org/officeDocument/2006/relationships/image" Target="../media/image16.png"/><Relationship Id="rId21" Type="http://schemas.openxmlformats.org/officeDocument/2006/relationships/hyperlink" Target="http://msdn.microsoft.com/en-us/office/aa905513.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www.microsoft.com/en-us/office365/lync-online.aspx" TargetMode="External"/><Relationship Id="rId25" Type="http://schemas.openxmlformats.org/officeDocument/2006/relationships/hyperlink" Target="http://lynconline.pinpoint.microsoft.com/en-US/default.aspx" TargetMode="External"/><Relationship Id="rId2" Type="http://schemas.openxmlformats.org/officeDocument/2006/relationships/notesSlide" Target="../notesSlides/notesSlide276.xml"/><Relationship Id="rId16" Type="http://schemas.openxmlformats.org/officeDocument/2006/relationships/slide" Target="slide252.xml"/><Relationship Id="rId20" Type="http://schemas.openxmlformats.org/officeDocument/2006/relationships/hyperlink" Target="http://msdn.microsoft.com/en-us/library/bb187380.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technet.microsoft.com/en-us/lync/gg348843"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office.microsoft.com/en-us/livemeeting/FX102414531033.aspx" TargetMode="External"/><Relationship Id="rId28" Type="http://schemas.openxmlformats.org/officeDocument/2006/relationships/hyperlink" Target="http://www.microsoft.com/en-ca/office365/enterprise/lync-online.aspx" TargetMode="External"/><Relationship Id="rId10" Type="http://schemas.openxmlformats.org/officeDocument/2006/relationships/slide" Target="slide185.xml"/><Relationship Id="rId19" Type="http://schemas.openxmlformats.org/officeDocument/2006/relationships/hyperlink" Target="http://office.microsoft.com/en-us/livemeeting/default.aspx"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office.microsoft.com/en-us/livemeeting/HA102403231033.aspx" TargetMode="External"/><Relationship Id="rId27" Type="http://schemas.openxmlformats.org/officeDocument/2006/relationships/hyperlink" Target="http://events.microsoft.com/Pages/Home.aspx" TargetMode="External"/></Relationships>
</file>

<file path=ppt/slides/_rels/slide277.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www.microsoft.com/online/legal/v2/en-us/MOS_PTC_Not_Applicable.htm" TargetMode="External"/><Relationship Id="rId26" Type="http://schemas.openxmlformats.org/officeDocument/2006/relationships/hyperlink" Target="http://technet.microsoft.com/en-us/cloud/gg671923.aspx" TargetMode="External"/><Relationship Id="rId3" Type="http://schemas.openxmlformats.org/officeDocument/2006/relationships/image" Target="../media/image16.png"/><Relationship Id="rId21" Type="http://schemas.openxmlformats.org/officeDocument/2006/relationships/hyperlink" Target="http://www.microsoft.com/en-us/office365/compare-plans.aspx"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social.msdn.microsoft.com/Forums/hu-HU/sharepoint2010general/thread/0726efdb-8a1d-46de-9228-0cbe952ae4da" TargetMode="External"/><Relationship Id="rId25" Type="http://schemas.openxmlformats.org/officeDocument/2006/relationships/hyperlink" Target="http://lync.microsoft.com/en-us/Pages/unified-communications.aspx" TargetMode="External"/><Relationship Id="rId2" Type="http://schemas.openxmlformats.org/officeDocument/2006/relationships/notesSlide" Target="../notesSlides/notesSlide277.xml"/><Relationship Id="rId16" Type="http://schemas.openxmlformats.org/officeDocument/2006/relationships/slide" Target="slide252.xml"/><Relationship Id="rId20" Type="http://schemas.openxmlformats.org/officeDocument/2006/relationships/hyperlink" Target="https://msevents.microsoft.com/CUI/EventDetail.aspx?culture=en-US&amp;EventID=1032486368&amp;CountryCode=US"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24" Type="http://schemas.openxmlformats.org/officeDocument/2006/relationships/hyperlink" Target="http://www.microsoft.com/en-us/download/details.aspx?id=14889"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en-us/office365/video-enterprise.aspx" TargetMode="External"/><Relationship Id="rId28" Type="http://schemas.openxmlformats.org/officeDocument/2006/relationships/hyperlink" Target="http://msdn.microsoft.com/en-us/lync/default.aspx" TargetMode="External"/><Relationship Id="rId10" Type="http://schemas.openxmlformats.org/officeDocument/2006/relationships/slide" Target="slide185.xml"/><Relationship Id="rId19" Type="http://schemas.openxmlformats.org/officeDocument/2006/relationships/hyperlink" Target="http://www.microsoft.com/en-us/download/developer-tools.aspx?q=developer+tools"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technet.microsoft.com/en-us/office365/hh699847.aspx" TargetMode="External"/><Relationship Id="rId27" Type="http://schemas.openxmlformats.org/officeDocument/2006/relationships/hyperlink" Target="http://msdn.microsoft.com/en-us/library/hh467894.aspx" TargetMode="External"/></Relationships>
</file>

<file path=ppt/slides/_rels/slide278.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81.xml"/><Relationship Id="rId18" Type="http://schemas.openxmlformats.org/officeDocument/2006/relationships/hyperlink" Target="http://technet.microsoft.com/en-us/virtuallabs/gg720285.aspx" TargetMode="External"/><Relationship Id="rId3" Type="http://schemas.openxmlformats.org/officeDocument/2006/relationships/image" Target="../media/image16.png"/><Relationship Id="rId21" Type="http://schemas.openxmlformats.org/officeDocument/2006/relationships/hyperlink" Target="http://www.microsoft.com/en-us/showcase/channeldetails.aspx?channelid=lync" TargetMode="External"/><Relationship Id="rId7" Type="http://schemas.openxmlformats.org/officeDocument/2006/relationships/slide" Target="slide6.xml"/><Relationship Id="rId12" Type="http://schemas.openxmlformats.org/officeDocument/2006/relationships/slide" Target="slide279.xml"/><Relationship Id="rId17" Type="http://schemas.openxmlformats.org/officeDocument/2006/relationships/hyperlink" Target="http://blogs.technet.com/b/nexthop/archive/2012/04/27/lync-and-learn-session-delivering-professional-quality-webcasts-using-lync-online.aspx" TargetMode="External"/><Relationship Id="rId2" Type="http://schemas.openxmlformats.org/officeDocument/2006/relationships/notesSlide" Target="../notesSlides/notesSlide278.xml"/><Relationship Id="rId16" Type="http://schemas.openxmlformats.org/officeDocument/2006/relationships/slide" Target="slide252.xml"/><Relationship Id="rId20" Type="http://schemas.openxmlformats.org/officeDocument/2006/relationships/hyperlink" Target="http://office-365-site-demo.prontopreview.com/office-365-services/lync-online/"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185.xml"/><Relationship Id="rId19" Type="http://schemas.openxmlformats.org/officeDocument/2006/relationships/hyperlink" Target="http://www.microsoft.com/en-us/download/details.aspx?id=28350" TargetMode="Externa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 Id="rId22" Type="http://schemas.openxmlformats.org/officeDocument/2006/relationships/hyperlink" Target="http://www.microsoft.com/en-in/download/details.aspx?id=26205" TargetMode="External"/></Relationships>
</file>

<file path=ppt/slides/_rels/slide279.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279.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5" Type="http://schemas.openxmlformats.org/officeDocument/2006/relationships/image" Target="../media/image18.png"/><Relationship Id="rId10" Type="http://schemas.openxmlformats.org/officeDocument/2006/relationships/slide" Target="slide185.xm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s>
</file>

<file path=ppt/slides/_rels/slide28.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6.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2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280.xml.rels><?xml version="1.0" encoding="UTF-8" standalone="yes"?>
<Relationships xmlns="http://schemas.openxmlformats.org/package/2006/relationships"><Relationship Id="rId8" Type="http://schemas.openxmlformats.org/officeDocument/2006/relationships/slide" Target="slide183.xml"/><Relationship Id="rId13" Type="http://schemas.openxmlformats.org/officeDocument/2006/relationships/slide" Target="slide255.xml"/><Relationship Id="rId3" Type="http://schemas.openxmlformats.org/officeDocument/2006/relationships/image" Target="../media/image16.png"/><Relationship Id="rId7" Type="http://schemas.openxmlformats.org/officeDocument/2006/relationships/slide" Target="slide6.xml"/><Relationship Id="rId12" Type="http://schemas.openxmlformats.org/officeDocument/2006/relationships/slide" Target="slide281.xml"/><Relationship Id="rId2" Type="http://schemas.openxmlformats.org/officeDocument/2006/relationships/notesSlide" Target="../notesSlides/notesSlide280.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243.xml"/><Relationship Id="rId5" Type="http://schemas.openxmlformats.org/officeDocument/2006/relationships/image" Target="../media/image18.png"/><Relationship Id="rId10" Type="http://schemas.openxmlformats.org/officeDocument/2006/relationships/slide" Target="slide185.xml"/><Relationship Id="rId4" Type="http://schemas.openxmlformats.org/officeDocument/2006/relationships/image" Target="../media/image17.png"/><Relationship Id="rId9" Type="http://schemas.openxmlformats.org/officeDocument/2006/relationships/slide" Target="slide178.xml"/><Relationship Id="rId14" Type="http://schemas.openxmlformats.org/officeDocument/2006/relationships/slide" Target="slide3.xml"/></Relationships>
</file>

<file path=ppt/slides/_rels/slide281.xml.rels><?xml version="1.0" encoding="UTF-8" standalone="yes"?>
<Relationships xmlns="http://schemas.openxmlformats.org/package/2006/relationships"><Relationship Id="rId8" Type="http://schemas.openxmlformats.org/officeDocument/2006/relationships/hyperlink" Target="http://office.microsoft.com/en-us/outlook/" TargetMode="External"/><Relationship Id="rId13" Type="http://schemas.openxmlformats.org/officeDocument/2006/relationships/image" Target="../media/image18.png"/><Relationship Id="rId18" Type="http://schemas.openxmlformats.org/officeDocument/2006/relationships/slide" Target="slide185.xml"/><Relationship Id="rId3" Type="http://schemas.openxmlformats.org/officeDocument/2006/relationships/hyperlink" Target="http://lync.microsoft.com/en-us/what-is-lync/Pages/what-is-lync.aspx" TargetMode="External"/><Relationship Id="rId21" Type="http://schemas.openxmlformats.org/officeDocument/2006/relationships/slide" Target="slide255.xml"/><Relationship Id="rId7" Type="http://schemas.openxmlformats.org/officeDocument/2006/relationships/hyperlink" Target="http://www.microsoft.com/en-in/office365/what-is-office365.aspx" TargetMode="External"/><Relationship Id="rId12" Type="http://schemas.openxmlformats.org/officeDocument/2006/relationships/image" Target="../media/image17.png"/><Relationship Id="rId17" Type="http://schemas.openxmlformats.org/officeDocument/2006/relationships/slide" Target="slide178.xml"/><Relationship Id="rId2" Type="http://schemas.openxmlformats.org/officeDocument/2006/relationships/notesSlide" Target="../notesSlides/notesSlide281.xml"/><Relationship Id="rId16" Type="http://schemas.openxmlformats.org/officeDocument/2006/relationships/slide" Target="slide183.xml"/><Relationship Id="rId20" Type="http://schemas.openxmlformats.org/officeDocument/2006/relationships/slide" Target="slide279.xml"/><Relationship Id="rId1" Type="http://schemas.openxmlformats.org/officeDocument/2006/relationships/slideLayout" Target="../slideLayouts/slideLayout8.xml"/><Relationship Id="rId6" Type="http://schemas.openxmlformats.org/officeDocument/2006/relationships/hyperlink" Target="http://technet.microsoft.com/en-us/library/gg398616(OCS.14).aspx" TargetMode="External"/><Relationship Id="rId11" Type="http://schemas.openxmlformats.org/officeDocument/2006/relationships/image" Target="../media/image16.png"/><Relationship Id="rId24" Type="http://schemas.openxmlformats.org/officeDocument/2006/relationships/image" Target="file:///C:\MK%20Projects\ppt%20generation\JIRA\HTTGReportPPT\bin\Debug\ArchitectureDiagram\FY13_UC_Conferencing_Dynamic.png" TargetMode="External"/><Relationship Id="rId5" Type="http://schemas.openxmlformats.org/officeDocument/2006/relationships/hyperlink" Target="http://www.microsoft.com/en-in/office365/lync-online.aspx" TargetMode="External"/><Relationship Id="rId15" Type="http://schemas.openxmlformats.org/officeDocument/2006/relationships/slide" Target="slide6.xml"/><Relationship Id="rId23" Type="http://schemas.openxmlformats.org/officeDocument/2006/relationships/image" Target="../media/image22.png"/><Relationship Id="rId10" Type="http://schemas.openxmlformats.org/officeDocument/2006/relationships/hyperlink" Target="http://sharepoint2010.microsoft.com/Pages/default.aspx" TargetMode="External"/><Relationship Id="rId19" Type="http://schemas.openxmlformats.org/officeDocument/2006/relationships/slide" Target="slide243.xml"/><Relationship Id="rId4" Type="http://schemas.openxmlformats.org/officeDocument/2006/relationships/hyperlink" Target="http://office.microsoft.com/en-gb/sharepointserver/default.aspx?ofcresset=1" TargetMode="External"/><Relationship Id="rId9" Type="http://schemas.openxmlformats.org/officeDocument/2006/relationships/hyperlink" Target="http://technet.microsoft.com/en-us/library/ff793475.aspx" TargetMode="External"/><Relationship Id="rId14" Type="http://schemas.openxmlformats.org/officeDocument/2006/relationships/image" Target="../media/image19.png"/><Relationship Id="rId22" Type="http://schemas.openxmlformats.org/officeDocument/2006/relationships/slide" Target="slide3.xml"/></Relationships>
</file>

<file path=ppt/slides/_rels/slide28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82.xml"/><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6.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2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3.xml.rels><?xml version="1.0" encoding="UTF-8" standalone="yes"?>
<Relationships xmlns="http://schemas.openxmlformats.org/package/2006/relationships"><Relationship Id="rId8" Type="http://schemas.openxmlformats.org/officeDocument/2006/relationships/slide" Target="slide5.xml"/><Relationship Id="rId3" Type="http://schemas.openxmlformats.org/officeDocument/2006/relationships/image" Target="../media/image8.png"/><Relationship Id="rId7" Type="http://schemas.openxmlformats.org/officeDocument/2006/relationships/slide" Target="slide4.xml"/><Relationship Id="rId2" Type="http://schemas.openxmlformats.org/officeDocument/2006/relationships/notesSlide" Target="../notesSlides/notesSlide3.xml"/><Relationship Id="rId1" Type="http://schemas.openxmlformats.org/officeDocument/2006/relationships/slideLayout" Target="../slideLayouts/slideLayout8.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 Id="rId9" Type="http://schemas.openxmlformats.org/officeDocument/2006/relationships/slide" Target="slide6.xml"/></Relationships>
</file>

<file path=ppt/slides/_rels/slide30.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6.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3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31.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6.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3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32.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6.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32.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33.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6.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3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34.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6.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3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35.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6.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3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36.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6.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3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37.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62.xml"/><Relationship Id="rId3" Type="http://schemas.openxmlformats.org/officeDocument/2006/relationships/image" Target="../media/image16.png"/><Relationship Id="rId7" Type="http://schemas.openxmlformats.org/officeDocument/2006/relationships/slide" Target="slide4.xml"/><Relationship Id="rId12" Type="http://schemas.openxmlformats.org/officeDocument/2006/relationships/slide" Target="slide78.xml"/><Relationship Id="rId2" Type="http://schemas.openxmlformats.org/officeDocument/2006/relationships/notesSlide" Target="../notesSlides/notesSlide37.xml"/><Relationship Id="rId16" Type="http://schemas.openxmlformats.org/officeDocument/2006/relationships/slide" Target="slide56.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76.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53.xm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s>
</file>

<file path=ppt/slides/_rels/slide38.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3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39.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3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4.xml.rels><?xml version="1.0" encoding="UTF-8" standalone="yes"?>
<Relationships xmlns="http://schemas.openxmlformats.org/package/2006/relationships"><Relationship Id="rId8" Type="http://schemas.openxmlformats.org/officeDocument/2006/relationships/slide" Target="slide67.xml"/><Relationship Id="rId13" Type="http://schemas.openxmlformats.org/officeDocument/2006/relationships/image" Target="../media/image13.png"/><Relationship Id="rId3" Type="http://schemas.openxmlformats.org/officeDocument/2006/relationships/slide" Target="slide14.xml"/><Relationship Id="rId7" Type="http://schemas.openxmlformats.org/officeDocument/2006/relationships/slide" Target="slide56.xml"/><Relationship Id="rId12"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8.xml"/><Relationship Id="rId6" Type="http://schemas.openxmlformats.org/officeDocument/2006/relationships/slide" Target="slide26.xml"/><Relationship Id="rId11" Type="http://schemas.openxmlformats.org/officeDocument/2006/relationships/slide" Target="slide71.xml"/><Relationship Id="rId5" Type="http://schemas.openxmlformats.org/officeDocument/2006/relationships/slide" Target="slide62.xml"/><Relationship Id="rId10" Type="http://schemas.openxmlformats.org/officeDocument/2006/relationships/slide" Target="slide59.xml"/><Relationship Id="rId4" Type="http://schemas.openxmlformats.org/officeDocument/2006/relationships/slide" Target="slide53.xml"/><Relationship Id="rId9" Type="http://schemas.openxmlformats.org/officeDocument/2006/relationships/slide" Target="slide38.xml"/><Relationship Id="rId14" Type="http://schemas.microsoft.com/office/2007/relationships/hdphoto" Target="../media/hdphoto1.wdp"/></Relationships>
</file>

<file path=ppt/slides/_rels/slide40.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4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41.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4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42.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42.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43.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4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44.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4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45.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4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46.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4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47.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4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48.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4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49.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4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5.xml.rels><?xml version="1.0" encoding="UTF-8" standalone="yes"?>
<Relationships xmlns="http://schemas.openxmlformats.org/package/2006/relationships"><Relationship Id="rId8" Type="http://schemas.openxmlformats.org/officeDocument/2006/relationships/slide" Target="slide160.xml"/><Relationship Id="rId13" Type="http://schemas.openxmlformats.org/officeDocument/2006/relationships/image" Target="../media/image13.png"/><Relationship Id="rId3" Type="http://schemas.openxmlformats.org/officeDocument/2006/relationships/slide" Target="slide87.xml"/><Relationship Id="rId7" Type="http://schemas.openxmlformats.org/officeDocument/2006/relationships/slide" Target="slide145.xml"/><Relationship Id="rId12"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8.xml"/><Relationship Id="rId6" Type="http://schemas.openxmlformats.org/officeDocument/2006/relationships/slide" Target="slide105.xml"/><Relationship Id="rId11" Type="http://schemas.openxmlformats.org/officeDocument/2006/relationships/slide" Target="slide167.xml"/><Relationship Id="rId5" Type="http://schemas.openxmlformats.org/officeDocument/2006/relationships/slide" Target="slide153.xml"/><Relationship Id="rId10" Type="http://schemas.openxmlformats.org/officeDocument/2006/relationships/slide" Target="slide149.xml"/><Relationship Id="rId4" Type="http://schemas.openxmlformats.org/officeDocument/2006/relationships/slide" Target="slide141.xml"/><Relationship Id="rId9" Type="http://schemas.openxmlformats.org/officeDocument/2006/relationships/slide" Target="slide123.xml"/><Relationship Id="rId14" Type="http://schemas.microsoft.com/office/2007/relationships/hdphoto" Target="../media/hdphoto1.wdp"/></Relationships>
</file>

<file path=ppt/slides/_rels/slide50.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5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51.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59.xml"/><Relationship Id="rId7" Type="http://schemas.openxmlformats.org/officeDocument/2006/relationships/image" Target="../media/image19.png"/><Relationship Id="rId12" Type="http://schemas.openxmlformats.org/officeDocument/2006/relationships/slide" Target="slide76.xml"/><Relationship Id="rId2" Type="http://schemas.openxmlformats.org/officeDocument/2006/relationships/notesSlide" Target="../notesSlides/notesSlide5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53.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52.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62.xml"/><Relationship Id="rId3" Type="http://schemas.openxmlformats.org/officeDocument/2006/relationships/image" Target="../media/image16.png"/><Relationship Id="rId7" Type="http://schemas.openxmlformats.org/officeDocument/2006/relationships/slide" Target="slide4.xml"/><Relationship Id="rId12" Type="http://schemas.openxmlformats.org/officeDocument/2006/relationships/slide" Target="slide78.xml"/><Relationship Id="rId2" Type="http://schemas.openxmlformats.org/officeDocument/2006/relationships/notesSlide" Target="../notesSlides/notesSlide52.xml"/><Relationship Id="rId16" Type="http://schemas.openxmlformats.org/officeDocument/2006/relationships/slide" Target="slide59.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76.xml"/><Relationship Id="rId5" Type="http://schemas.openxmlformats.org/officeDocument/2006/relationships/image" Target="../media/image18.png"/><Relationship Id="rId15" Type="http://schemas.openxmlformats.org/officeDocument/2006/relationships/hyperlink" Target="https://mspartner.microsoft.com/en/us/pages/training/practice-accelerator-for-exchange-server-2010.aspx" TargetMode="External"/><Relationship Id="rId10" Type="http://schemas.openxmlformats.org/officeDocument/2006/relationships/slide" Target="slide53.xm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s>
</file>

<file path=ppt/slides/_rels/slide53.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14.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5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5" Type="http://schemas.openxmlformats.org/officeDocument/2006/relationships/hyperlink" Target="http://www.microsoftio.com/" TargetMode="Externa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54.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62.xml"/><Relationship Id="rId3" Type="http://schemas.openxmlformats.org/officeDocument/2006/relationships/slide" Target="slide14.xml"/><Relationship Id="rId7" Type="http://schemas.openxmlformats.org/officeDocument/2006/relationships/image" Target="../media/image19.png"/><Relationship Id="rId12" Type="http://schemas.openxmlformats.org/officeDocument/2006/relationships/slide" Target="slide78.xml"/><Relationship Id="rId2" Type="http://schemas.openxmlformats.org/officeDocument/2006/relationships/notesSlide" Target="../notesSlides/notesSlide54.xml"/><Relationship Id="rId16" Type="http://schemas.openxmlformats.org/officeDocument/2006/relationships/slide" Target="slide6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76.xml"/><Relationship Id="rId5" Type="http://schemas.openxmlformats.org/officeDocument/2006/relationships/image" Target="../media/image17.png"/><Relationship Id="rId15" Type="http://schemas.openxmlformats.org/officeDocument/2006/relationships/hyperlink" Target="http://www.microsoftio.com/" TargetMode="Externa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3.xml"/></Relationships>
</file>

<file path=ppt/slides/_rels/slide55.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78.xml"/><Relationship Id="rId3" Type="http://schemas.openxmlformats.org/officeDocument/2006/relationships/slide" Target="slide14.xml"/><Relationship Id="rId7" Type="http://schemas.openxmlformats.org/officeDocument/2006/relationships/image" Target="../media/image18.png"/><Relationship Id="rId12" Type="http://schemas.openxmlformats.org/officeDocument/2006/relationships/slide" Target="slide76.xml"/><Relationship Id="rId2" Type="http://schemas.openxmlformats.org/officeDocument/2006/relationships/notesSlide" Target="../notesSlides/notesSlide55.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8.xml"/><Relationship Id="rId5" Type="http://schemas.openxmlformats.org/officeDocument/2006/relationships/image" Target="../media/image16.png"/><Relationship Id="rId15" Type="http://schemas.openxmlformats.org/officeDocument/2006/relationships/slide" Target="slide3.xml"/><Relationship Id="rId10" Type="http://schemas.openxmlformats.org/officeDocument/2006/relationships/slide" Target="slide12.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4.xml"/><Relationship Id="rId14" Type="http://schemas.openxmlformats.org/officeDocument/2006/relationships/slide" Target="slide62.xml"/></Relationships>
</file>

<file path=ppt/slides/_rels/slide56.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26.xml"/><Relationship Id="rId7" Type="http://schemas.openxmlformats.org/officeDocument/2006/relationships/image" Target="../media/image19.png"/><Relationship Id="rId12" Type="http://schemas.openxmlformats.org/officeDocument/2006/relationships/slide" Target="slide76.xml"/><Relationship Id="rId17" Type="http://schemas.openxmlformats.org/officeDocument/2006/relationships/slide" Target="slide67.xml"/><Relationship Id="rId2" Type="http://schemas.openxmlformats.org/officeDocument/2006/relationships/notesSlide" Target="../notesSlides/notesSlide56.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57.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26.xml"/><Relationship Id="rId7" Type="http://schemas.openxmlformats.org/officeDocument/2006/relationships/image" Target="../media/image19.png"/><Relationship Id="rId12" Type="http://schemas.openxmlformats.org/officeDocument/2006/relationships/slide" Target="slide76.xml"/><Relationship Id="rId17" Type="http://schemas.openxmlformats.org/officeDocument/2006/relationships/slide" Target="slide69.xml"/><Relationship Id="rId2" Type="http://schemas.openxmlformats.org/officeDocument/2006/relationships/notesSlide" Target="../notesSlides/notesSlide57.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58.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76.xml"/><Relationship Id="rId3" Type="http://schemas.openxmlformats.org/officeDocument/2006/relationships/slide" Target="slide26.xml"/><Relationship Id="rId7" Type="http://schemas.openxmlformats.org/officeDocument/2006/relationships/image" Target="../media/image18.png"/><Relationship Id="rId12" Type="http://schemas.openxmlformats.org/officeDocument/2006/relationships/slide" Target="slide14.xml"/><Relationship Id="rId17" Type="http://schemas.openxmlformats.org/officeDocument/2006/relationships/hyperlink" Target="http://www.microsoftio.com/" TargetMode="External"/><Relationship Id="rId2" Type="http://schemas.openxmlformats.org/officeDocument/2006/relationships/notesSlide" Target="../notesSlides/notesSlide58.xml"/><Relationship Id="rId16" Type="http://schemas.openxmlformats.org/officeDocument/2006/relationships/slide" Target="slide3.xm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8.xml"/><Relationship Id="rId5" Type="http://schemas.openxmlformats.org/officeDocument/2006/relationships/image" Target="../media/image16.png"/><Relationship Id="rId15" Type="http://schemas.openxmlformats.org/officeDocument/2006/relationships/slide" Target="slide62.xml"/><Relationship Id="rId10" Type="http://schemas.openxmlformats.org/officeDocument/2006/relationships/slide" Target="slide12.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4.xml"/><Relationship Id="rId14" Type="http://schemas.openxmlformats.org/officeDocument/2006/relationships/slide" Target="slide78.xml"/></Relationships>
</file>

<file path=ppt/slides/_rels/slide59.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38.xml"/><Relationship Id="rId7" Type="http://schemas.openxmlformats.org/officeDocument/2006/relationships/image" Target="../media/image19.png"/><Relationship Id="rId12" Type="http://schemas.openxmlformats.org/officeDocument/2006/relationships/slide" Target="slide76.xml"/><Relationship Id="rId17" Type="http://schemas.openxmlformats.org/officeDocument/2006/relationships/slide" Target="slide71.xml"/><Relationship Id="rId2" Type="http://schemas.openxmlformats.org/officeDocument/2006/relationships/notesSlide" Target="../notesSlides/notesSlide59.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6.xml.rels><?xml version="1.0" encoding="UTF-8" standalone="yes"?>
<Relationships xmlns="http://schemas.openxmlformats.org/package/2006/relationships"><Relationship Id="rId8" Type="http://schemas.openxmlformats.org/officeDocument/2006/relationships/slide" Target="slide263.xml"/><Relationship Id="rId13" Type="http://schemas.openxmlformats.org/officeDocument/2006/relationships/image" Target="../media/image13.png"/><Relationship Id="rId3" Type="http://schemas.openxmlformats.org/officeDocument/2006/relationships/slide" Target="slide185.xml"/><Relationship Id="rId7" Type="http://schemas.openxmlformats.org/officeDocument/2006/relationships/slide" Target="slide247.xml"/><Relationship Id="rId12"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slide" Target="slide204.xml"/><Relationship Id="rId11" Type="http://schemas.openxmlformats.org/officeDocument/2006/relationships/slide" Target="slide271.xml"/><Relationship Id="rId5" Type="http://schemas.openxmlformats.org/officeDocument/2006/relationships/slide" Target="slide255.xml"/><Relationship Id="rId10" Type="http://schemas.openxmlformats.org/officeDocument/2006/relationships/slide" Target="slide251.xml"/><Relationship Id="rId4" Type="http://schemas.openxmlformats.org/officeDocument/2006/relationships/slide" Target="slide243.xml"/><Relationship Id="rId9" Type="http://schemas.openxmlformats.org/officeDocument/2006/relationships/slide" Target="slide223.xml"/><Relationship Id="rId14" Type="http://schemas.microsoft.com/office/2007/relationships/hdphoto" Target="../media/hdphoto1.wdp"/></Relationships>
</file>

<file path=ppt/slides/_rels/slide60.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78.xml"/><Relationship Id="rId3" Type="http://schemas.openxmlformats.org/officeDocument/2006/relationships/slide" Target="slide38.xml"/><Relationship Id="rId7" Type="http://schemas.openxmlformats.org/officeDocument/2006/relationships/image" Target="../media/image19.png"/><Relationship Id="rId12" Type="http://schemas.openxmlformats.org/officeDocument/2006/relationships/slide" Target="slide76.xml"/><Relationship Id="rId17" Type="http://schemas.openxmlformats.org/officeDocument/2006/relationships/slide" Target="slide73.xml"/><Relationship Id="rId2" Type="http://schemas.openxmlformats.org/officeDocument/2006/relationships/notesSlide" Target="../notesSlides/notesSlide60.xml"/><Relationship Id="rId16" Type="http://schemas.openxmlformats.org/officeDocument/2006/relationships/hyperlink" Target="http://www.microsoftio.com/" TargetMode="Externa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4.xml"/><Relationship Id="rId5" Type="http://schemas.openxmlformats.org/officeDocument/2006/relationships/image" Target="../media/image17.png"/><Relationship Id="rId15" Type="http://schemas.openxmlformats.org/officeDocument/2006/relationships/slide" Target="slide3.xml"/><Relationship Id="rId10" Type="http://schemas.openxmlformats.org/officeDocument/2006/relationships/slide" Target="slide8.xml"/><Relationship Id="rId4" Type="http://schemas.openxmlformats.org/officeDocument/2006/relationships/image" Target="../media/image16.png"/><Relationship Id="rId9" Type="http://schemas.openxmlformats.org/officeDocument/2006/relationships/slide" Target="slide12.xml"/><Relationship Id="rId14" Type="http://schemas.openxmlformats.org/officeDocument/2006/relationships/slide" Target="slide62.xml"/></Relationships>
</file>

<file path=ppt/slides/_rels/slide61.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slide" Target="slide76.xml"/><Relationship Id="rId3" Type="http://schemas.openxmlformats.org/officeDocument/2006/relationships/slide" Target="slide38.xml"/><Relationship Id="rId7" Type="http://schemas.openxmlformats.org/officeDocument/2006/relationships/image" Target="../media/image18.png"/><Relationship Id="rId12" Type="http://schemas.openxmlformats.org/officeDocument/2006/relationships/slide" Target="slide14.xml"/><Relationship Id="rId17" Type="http://schemas.openxmlformats.org/officeDocument/2006/relationships/hyperlink" Target="http://www.microsoftio.com/" TargetMode="External"/><Relationship Id="rId2" Type="http://schemas.openxmlformats.org/officeDocument/2006/relationships/notesSlide" Target="../notesSlides/notesSlide61.xml"/><Relationship Id="rId16" Type="http://schemas.openxmlformats.org/officeDocument/2006/relationships/slide" Target="slide3.xml"/><Relationship Id="rId1" Type="http://schemas.openxmlformats.org/officeDocument/2006/relationships/slideLayout" Target="../slideLayouts/slideLayout8.xml"/><Relationship Id="rId6" Type="http://schemas.openxmlformats.org/officeDocument/2006/relationships/image" Target="../media/image17.png"/><Relationship Id="rId11" Type="http://schemas.openxmlformats.org/officeDocument/2006/relationships/slide" Target="slide8.xml"/><Relationship Id="rId5" Type="http://schemas.openxmlformats.org/officeDocument/2006/relationships/image" Target="../media/image16.png"/><Relationship Id="rId15" Type="http://schemas.openxmlformats.org/officeDocument/2006/relationships/slide" Target="slide62.xml"/><Relationship Id="rId10" Type="http://schemas.openxmlformats.org/officeDocument/2006/relationships/slide" Target="slide12.xml"/><Relationship Id="rId4" Type="http://schemas.openxmlformats.org/officeDocument/2006/relationships/hyperlink" Target="https://mspartner.microsoft.com/en/us/pages/training/practice-accelerator-for-exchange-server-2010.aspx" TargetMode="External"/><Relationship Id="rId9" Type="http://schemas.openxmlformats.org/officeDocument/2006/relationships/slide" Target="slide4.xml"/><Relationship Id="rId14" Type="http://schemas.openxmlformats.org/officeDocument/2006/relationships/slide" Target="slide78.xml"/></Relationships>
</file>

<file path=ppt/slides/_rels/slide62.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office.microsoft.com/en-us/livemeeting/default.aspx" TargetMode="External"/><Relationship Id="rId26" Type="http://schemas.openxmlformats.org/officeDocument/2006/relationships/hyperlink" Target="http://msdn.microsoft.com/en-us/office/aa905773.aspx" TargetMode="External"/><Relationship Id="rId3" Type="http://schemas.openxmlformats.org/officeDocument/2006/relationships/image" Target="../media/image16.png"/><Relationship Id="rId21" Type="http://schemas.openxmlformats.org/officeDocument/2006/relationships/hyperlink" Target="http://office.microsoft.com/en-us/livemeeting/HA102403231033.aspx"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lync.microsoft.com/en-in/Product/Workloads/Pages/conferencing-software.aspx" TargetMode="External"/><Relationship Id="rId25" Type="http://schemas.openxmlformats.org/officeDocument/2006/relationships/hyperlink" Target="http://msdn.microsoft.com/en-us/library/bb187367.aspx" TargetMode="External"/><Relationship Id="rId2" Type="http://schemas.openxmlformats.org/officeDocument/2006/relationships/notesSlide" Target="../notesSlides/notesSlide62.xml"/><Relationship Id="rId16" Type="http://schemas.openxmlformats.org/officeDocument/2006/relationships/hyperlink" Target="http://office.microsoft.com/en-us/live-meeting-help/top-10-reasons-to-try-microsoft-office-live-meeting-HA010201956.aspx?CTT=1" TargetMode="External"/><Relationship Id="rId20" Type="http://schemas.openxmlformats.org/officeDocument/2006/relationships/hyperlink" Target="http://msdn.microsoft.com/en-us/office/aa905513.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24" Type="http://schemas.openxmlformats.org/officeDocument/2006/relationships/hyperlink" Target="http://technet.microsoft.com/en-us/library/dd250572(office.13).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communicationsserver/en/in/default.aspx" TargetMode="External"/><Relationship Id="rId10" Type="http://schemas.openxmlformats.org/officeDocument/2006/relationships/slide" Target="slide14.xml"/><Relationship Id="rId19" Type="http://schemas.openxmlformats.org/officeDocument/2006/relationships/hyperlink" Target="http://msdn.microsoft.com/en-us/library/bb187380.aspx"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office.microsoft.com/en-us/livemeeting/FX102414531033.aspx" TargetMode="External"/><Relationship Id="rId27" Type="http://schemas.openxmlformats.org/officeDocument/2006/relationships/hyperlink" Target="http://www.microsoft.com/downloads/details.aspx?FamilyID=3BFE2FB6-493B-42D6-859E-EDDDDF04E2E8&amp;displaylang=en" TargetMode="External"/></Relationships>
</file>

<file path=ppt/slides/_rels/slide63.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edge.technet.com/Media/Whatrsquos-New-in-Conferencing-with-Office-Communications-Server-2007-R2/" TargetMode="External"/><Relationship Id="rId26" Type="http://schemas.openxmlformats.org/officeDocument/2006/relationships/hyperlink" Target="http://lync.microsoft.com/en-us/Pages/videos.aspx" TargetMode="External"/><Relationship Id="rId3" Type="http://schemas.openxmlformats.org/officeDocument/2006/relationships/image" Target="../media/image16.png"/><Relationship Id="rId21" Type="http://schemas.openxmlformats.org/officeDocument/2006/relationships/hyperlink" Target="http://msdn.microsoft.com/en-us/lync/gg132942"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www.microsoft.com/learning/en/us/training/ocs.aspx" TargetMode="External"/><Relationship Id="rId25" Type="http://schemas.openxmlformats.org/officeDocument/2006/relationships/hyperlink" Target="http://www.demoshowcasesuite.com/Theme/ThemePage/lync" TargetMode="External"/><Relationship Id="rId2" Type="http://schemas.openxmlformats.org/officeDocument/2006/relationships/notesSlide" Target="../notesSlides/notesSlide63.xml"/><Relationship Id="rId16" Type="http://schemas.openxmlformats.org/officeDocument/2006/relationships/hyperlink" Target="http://www.microsoft.com/communicationsserver/en/us/videos.aspx" TargetMode="External"/><Relationship Id="rId20" Type="http://schemas.openxmlformats.org/officeDocument/2006/relationships/hyperlink" Target="http://msdn.microsoft.com/en-us/library/gg455051.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24" Type="http://schemas.openxmlformats.org/officeDocument/2006/relationships/hyperlink" Target="http://msdn.microsoft.com/en-us/gg288977"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events/podcasts/default.aspx?seriesID=Series-23ac21fd-8750-48d8-bf79-87184fd7e52d.xml&amp;pageId=x7674" TargetMode="External"/><Relationship Id="rId10" Type="http://schemas.openxmlformats.org/officeDocument/2006/relationships/slide" Target="slide14.xml"/><Relationship Id="rId19" Type="http://schemas.openxmlformats.org/officeDocument/2006/relationships/hyperlink" Target="http://technet.microsoft.com/en-us/library/ff793475.aspx"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s://msevents.microsoft.com/CUI/WebCastEventDetails.aspx?culture=en-US&amp;EventID=1032458331&amp;CountryCode=US" TargetMode="External"/></Relationships>
</file>

<file path=ppt/slides/_rels/slide64.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s://partner.microsoft.com/download/HK/40165187" TargetMode="External"/><Relationship Id="rId26" Type="http://schemas.openxmlformats.org/officeDocument/2006/relationships/hyperlink" Target="http://msdn.microsoft.com/en-us/hh181578" TargetMode="External"/><Relationship Id="rId3" Type="http://schemas.openxmlformats.org/officeDocument/2006/relationships/image" Target="../media/image16.png"/><Relationship Id="rId21" Type="http://schemas.openxmlformats.org/officeDocument/2006/relationships/hyperlink" Target="http://msdn.microsoft.com/en-us/office/aa905513.aspx"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www.microsoft.com/en-us/office365/lync-online.aspx" TargetMode="External"/><Relationship Id="rId25" Type="http://schemas.openxmlformats.org/officeDocument/2006/relationships/hyperlink" Target="http://lynconline.pinpoint.microsoft.com/en-US/default.aspx" TargetMode="External"/><Relationship Id="rId2" Type="http://schemas.openxmlformats.org/officeDocument/2006/relationships/notesSlide" Target="../notesSlides/notesSlide64.xml"/><Relationship Id="rId16" Type="http://schemas.openxmlformats.org/officeDocument/2006/relationships/slide" Target="slide54.xml"/><Relationship Id="rId20" Type="http://schemas.openxmlformats.org/officeDocument/2006/relationships/hyperlink" Target="http://msdn.microsoft.com/en-us/library/bb187380.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24" Type="http://schemas.openxmlformats.org/officeDocument/2006/relationships/hyperlink" Target="http://technet.microsoft.com/en-us/lync/gg348843"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office.microsoft.com/en-us/livemeeting/FX102414531033.aspx" TargetMode="External"/><Relationship Id="rId28" Type="http://schemas.openxmlformats.org/officeDocument/2006/relationships/hyperlink" Target="http://www.microsoft.com/en-ca/office365/enterprise/lync-online.aspx" TargetMode="External"/><Relationship Id="rId10" Type="http://schemas.openxmlformats.org/officeDocument/2006/relationships/slide" Target="slide14.xml"/><Relationship Id="rId19" Type="http://schemas.openxmlformats.org/officeDocument/2006/relationships/hyperlink" Target="http://office.microsoft.com/en-us/livemeeting/default.aspx"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office.microsoft.com/en-us/livemeeting/HA102403231033.aspx" TargetMode="External"/><Relationship Id="rId27" Type="http://schemas.openxmlformats.org/officeDocument/2006/relationships/hyperlink" Target="http://events.microsoft.com/Pages/Home.aspx" TargetMode="External"/></Relationships>
</file>

<file path=ppt/slides/_rels/slide65.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www.microsoft.com/online/legal/v2/en-us/MOS_PTC_Not_Applicable.htm" TargetMode="External"/><Relationship Id="rId26" Type="http://schemas.openxmlformats.org/officeDocument/2006/relationships/hyperlink" Target="http://technet.microsoft.com/en-us/cloud/gg671923.aspx" TargetMode="External"/><Relationship Id="rId3" Type="http://schemas.openxmlformats.org/officeDocument/2006/relationships/image" Target="../media/image16.png"/><Relationship Id="rId21" Type="http://schemas.openxmlformats.org/officeDocument/2006/relationships/hyperlink" Target="http://www.microsoft.com/en-us/office365/compare-plans.aspx"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social.msdn.microsoft.com/Forums/hu-HU/sharepoint2010general/thread/0726efdb-8a1d-46de-9228-0cbe952ae4da" TargetMode="External"/><Relationship Id="rId25" Type="http://schemas.openxmlformats.org/officeDocument/2006/relationships/hyperlink" Target="http://lync.microsoft.com/en-us/Pages/unified-communications.aspx" TargetMode="External"/><Relationship Id="rId2" Type="http://schemas.openxmlformats.org/officeDocument/2006/relationships/notesSlide" Target="../notesSlides/notesSlide65.xml"/><Relationship Id="rId16" Type="http://schemas.openxmlformats.org/officeDocument/2006/relationships/slide" Target="slide54.xml"/><Relationship Id="rId20" Type="http://schemas.openxmlformats.org/officeDocument/2006/relationships/hyperlink" Target="https://msevents.microsoft.com/CUI/EventDetail.aspx?culture=en-US&amp;EventID=1032486368&amp;CountryCode=US"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24" Type="http://schemas.openxmlformats.org/officeDocument/2006/relationships/hyperlink" Target="http://www.microsoft.com/en-us/download/details.aspx?id=14889"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en-us/office365/video-enterprise.aspx" TargetMode="External"/><Relationship Id="rId10" Type="http://schemas.openxmlformats.org/officeDocument/2006/relationships/slide" Target="slide14.xml"/><Relationship Id="rId19" Type="http://schemas.openxmlformats.org/officeDocument/2006/relationships/hyperlink" Target="http://www.microsoft.com/en-us/download/developer-tools.aspx?q=developer+tools"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technet.microsoft.com/en-us/office365/hh699847.aspx" TargetMode="External"/><Relationship Id="rId27" Type="http://schemas.openxmlformats.org/officeDocument/2006/relationships/hyperlink" Target="http://msdn.microsoft.com/en-us/library/hh467894.aspx" TargetMode="External"/></Relationships>
</file>

<file path=ppt/slides/_rels/slide66.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blogs.technet.com/b/nexthop/archive/2012/04/27/lync-and-learn-session-delivering-professional-quality-webcasts-using-lync-online.aspx" TargetMode="External"/><Relationship Id="rId3" Type="http://schemas.openxmlformats.org/officeDocument/2006/relationships/image" Target="../media/image16.png"/><Relationship Id="rId21" Type="http://schemas.openxmlformats.org/officeDocument/2006/relationships/hyperlink" Target="http://office-365-site-demo.prontopreview.com/office-365-services/lync-online/"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msdn.microsoft.com/en-us/lync/default.aspx" TargetMode="External"/><Relationship Id="rId2" Type="http://schemas.openxmlformats.org/officeDocument/2006/relationships/notesSlide" Target="../notesSlides/notesSlide66.xml"/><Relationship Id="rId16" Type="http://schemas.openxmlformats.org/officeDocument/2006/relationships/slide" Target="slide54.xml"/><Relationship Id="rId20" Type="http://schemas.openxmlformats.org/officeDocument/2006/relationships/hyperlink" Target="http://www.microsoft.com/en-us/download/details.aspx?id=28350"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en-in/download/details.aspx?id=26205" TargetMode="External"/><Relationship Id="rId10" Type="http://schemas.openxmlformats.org/officeDocument/2006/relationships/slide" Target="slide14.xml"/><Relationship Id="rId19" Type="http://schemas.openxmlformats.org/officeDocument/2006/relationships/hyperlink" Target="http://technet.microsoft.com/en-us/virtuallabs/gg720285.aspx"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www.microsoft.com/en-us/showcase/channeldetails.aspx?channelid=lync" TargetMode="External"/></Relationships>
</file>

<file path=ppt/slides/_rels/slide67.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www.microsoft.com/communicationsserver/en/in/default.aspx" TargetMode="External"/><Relationship Id="rId26" Type="http://schemas.openxmlformats.org/officeDocument/2006/relationships/hyperlink" Target="http://technet.microsoft.com/en-us/library/ff793475.aspx" TargetMode="External"/><Relationship Id="rId3" Type="http://schemas.openxmlformats.org/officeDocument/2006/relationships/image" Target="../media/image16.png"/><Relationship Id="rId21" Type="http://schemas.openxmlformats.org/officeDocument/2006/relationships/hyperlink" Target="http://msdn.microsoft.com/en-us/office/aa905773.aspx"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lync.microsoft.com/en-in/Product/Workloads/Pages/conferencing-software.aspx" TargetMode="External"/><Relationship Id="rId25" Type="http://schemas.openxmlformats.org/officeDocument/2006/relationships/hyperlink" Target="http://edge.technet.com/Media/Whatrsquos-New-in-Conferencing-with-Office-Communications-Server-2007-R2/" TargetMode="External"/><Relationship Id="rId2" Type="http://schemas.openxmlformats.org/officeDocument/2006/relationships/notesSlide" Target="../notesSlides/notesSlide67.xml"/><Relationship Id="rId16" Type="http://schemas.openxmlformats.org/officeDocument/2006/relationships/slide" Target="slide56.xml"/><Relationship Id="rId20" Type="http://schemas.openxmlformats.org/officeDocument/2006/relationships/hyperlink" Target="http://msdn.microsoft.com/en-us/library/bb187367.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24" Type="http://schemas.openxmlformats.org/officeDocument/2006/relationships/hyperlink" Target="http://www.microsoft.com/learning/en/us/training/ocs.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communicationsserver/en/us/videos.aspx" TargetMode="External"/><Relationship Id="rId10" Type="http://schemas.openxmlformats.org/officeDocument/2006/relationships/slide" Target="slide14.xml"/><Relationship Id="rId19" Type="http://schemas.openxmlformats.org/officeDocument/2006/relationships/hyperlink" Target="http://technet.microsoft.com/en-us/library/dd250572(office.13).aspx"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www.microsoft.com/downloads/details.aspx?FamilyID=3BFE2FB6-493B-42D6-859E-EDDDDF04E2E8&amp;displaylang=en" TargetMode="External"/><Relationship Id="rId27" Type="http://schemas.openxmlformats.org/officeDocument/2006/relationships/hyperlink" Target="http://msdn.microsoft.com/en-us/library/gg455051.aspx" TargetMode="External"/></Relationships>
</file>

<file path=ppt/slides/_rels/slide68.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s://msevents.microsoft.com/CUI/WebCastEventDetails.aspx?culture=en-US&amp;EventID=1032458331&amp;CountryCode=US" TargetMode="External"/><Relationship Id="rId3" Type="http://schemas.openxmlformats.org/officeDocument/2006/relationships/image" Target="../media/image16.png"/><Relationship Id="rId21" Type="http://schemas.openxmlformats.org/officeDocument/2006/relationships/hyperlink" Target="http://www.demoshowcasesuite.com/Theme/ThemePage/lync"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msdn.microsoft.com/en-us/lync/gg132942" TargetMode="External"/><Relationship Id="rId2" Type="http://schemas.openxmlformats.org/officeDocument/2006/relationships/notesSlide" Target="../notesSlides/notesSlide68.xml"/><Relationship Id="rId16" Type="http://schemas.openxmlformats.org/officeDocument/2006/relationships/slide" Target="slide56.xml"/><Relationship Id="rId20" Type="http://schemas.openxmlformats.org/officeDocument/2006/relationships/hyperlink" Target="http://msdn.microsoft.com/en-us/gg288977"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14.xml"/><Relationship Id="rId19" Type="http://schemas.openxmlformats.org/officeDocument/2006/relationships/hyperlink" Target="http://www.microsoft.com/events/podcasts/default.aspx?seriesID=Series-23ac21fd-8750-48d8-bf79-87184fd7e52d.xml&amp;pageId=x7674"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lync.microsoft.com/en-us/Pages/videos.aspx" TargetMode="External"/></Relationships>
</file>

<file path=ppt/slides/_rels/slide69.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s://partner.microsoft.com/download/HK/40165187" TargetMode="External"/><Relationship Id="rId26" Type="http://schemas.openxmlformats.org/officeDocument/2006/relationships/hyperlink" Target="http://www.microsoft.com/en-us/download/details.aspx?id=14889" TargetMode="External"/><Relationship Id="rId3" Type="http://schemas.openxmlformats.org/officeDocument/2006/relationships/image" Target="../media/image16.png"/><Relationship Id="rId21" Type="http://schemas.openxmlformats.org/officeDocument/2006/relationships/hyperlink" Target="http://www.microsoft.com/en-us/download/developer-tools.aspx?q=developer+tools"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www.microsoft.com/en-us/office365/lync-online.aspx" TargetMode="External"/><Relationship Id="rId25" Type="http://schemas.openxmlformats.org/officeDocument/2006/relationships/hyperlink" Target="http://www.microsoft.com/en-us/office365/video-enterprise.aspx" TargetMode="External"/><Relationship Id="rId2" Type="http://schemas.openxmlformats.org/officeDocument/2006/relationships/notesSlide" Target="../notesSlides/notesSlide69.xml"/><Relationship Id="rId16" Type="http://schemas.openxmlformats.org/officeDocument/2006/relationships/slide" Target="slide57.xml"/><Relationship Id="rId20" Type="http://schemas.openxmlformats.org/officeDocument/2006/relationships/hyperlink" Target="http://www.microsoft.com/online/legal/v2/en-us/MOS_PTC_Not_Applicable.htm"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24" Type="http://schemas.openxmlformats.org/officeDocument/2006/relationships/hyperlink" Target="http://technet.microsoft.com/en-us/office365/hh699847.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en-us/office365/compare-plans.aspx" TargetMode="External"/><Relationship Id="rId10" Type="http://schemas.openxmlformats.org/officeDocument/2006/relationships/slide" Target="slide14.xml"/><Relationship Id="rId19" Type="http://schemas.openxmlformats.org/officeDocument/2006/relationships/hyperlink" Target="http://social.msdn.microsoft.com/Forums/hu-HU/sharepoint2010general/thread/0726efdb-8a1d-46de-9228-0cbe952ae4da"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s://msevents.microsoft.com/CUI/EventDetail.aspx?culture=en-US&amp;EventID=1032486368&amp;CountryCode=US" TargetMode="External"/><Relationship Id="rId27" Type="http://schemas.openxmlformats.org/officeDocument/2006/relationships/hyperlink" Target="http://lync.microsoft.com/en-us/Pages/unified-communications.aspx" TargetMode="External"/></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slide" Target="slide4.xml"/><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70.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msdn.microsoft.com/en-us/library/hh467894.aspx" TargetMode="External"/><Relationship Id="rId3" Type="http://schemas.openxmlformats.org/officeDocument/2006/relationships/image" Target="../media/image16.png"/><Relationship Id="rId21" Type="http://schemas.openxmlformats.org/officeDocument/2006/relationships/hyperlink" Target="http://technet.microsoft.com/en-us/virtuallabs/gg720285.aspx"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technet.microsoft.com/en-us/cloud/gg671923.aspx" TargetMode="External"/><Relationship Id="rId25" Type="http://schemas.openxmlformats.org/officeDocument/2006/relationships/hyperlink" Target="http://www.microsoft.com/en-in/download/details.aspx?id=26205" TargetMode="External"/><Relationship Id="rId2" Type="http://schemas.openxmlformats.org/officeDocument/2006/relationships/notesSlide" Target="../notesSlides/notesSlide70.xml"/><Relationship Id="rId16" Type="http://schemas.openxmlformats.org/officeDocument/2006/relationships/slide" Target="slide57.xml"/><Relationship Id="rId20" Type="http://schemas.openxmlformats.org/officeDocument/2006/relationships/hyperlink" Target="http://blogs.technet.com/b/nexthop/archive/2012/04/27/lync-and-learn-session-delivering-professional-quality-webcasts-using-lync-online.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24" Type="http://schemas.openxmlformats.org/officeDocument/2006/relationships/hyperlink" Target="http://www.microsoft.com/en-us/showcase/channeldetails.aspx?channelid=lync"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office-365-site-demo.prontopreview.com/office-365-services/lync-online/" TargetMode="External"/><Relationship Id="rId10" Type="http://schemas.openxmlformats.org/officeDocument/2006/relationships/slide" Target="slide14.xml"/><Relationship Id="rId19" Type="http://schemas.openxmlformats.org/officeDocument/2006/relationships/hyperlink" Target="http://msdn.microsoft.com/en-us/lync/default.aspx"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www.microsoft.com/en-us/download/details.aspx?id=28350" TargetMode="External"/></Relationships>
</file>

<file path=ppt/slides/_rels/slide71.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www.microsoft.com/communicationsserver/en/in/default.aspx" TargetMode="External"/><Relationship Id="rId26" Type="http://schemas.openxmlformats.org/officeDocument/2006/relationships/hyperlink" Target="http://technet.microsoft.com/en-us/library/ff793475.aspx" TargetMode="External"/><Relationship Id="rId3" Type="http://schemas.openxmlformats.org/officeDocument/2006/relationships/image" Target="../media/image16.png"/><Relationship Id="rId21" Type="http://schemas.openxmlformats.org/officeDocument/2006/relationships/hyperlink" Target="http://msdn.microsoft.com/en-us/office/aa905773.aspx"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lync.microsoft.com/en-in/Product/Workloads/Pages/conferencing-software.aspx" TargetMode="External"/><Relationship Id="rId25" Type="http://schemas.openxmlformats.org/officeDocument/2006/relationships/hyperlink" Target="http://edge.technet.com/Media/Whatrsquos-New-in-Conferencing-with-Office-Communications-Server-2007-R2/" TargetMode="External"/><Relationship Id="rId2" Type="http://schemas.openxmlformats.org/officeDocument/2006/relationships/notesSlide" Target="../notesSlides/notesSlide71.xml"/><Relationship Id="rId16" Type="http://schemas.openxmlformats.org/officeDocument/2006/relationships/slide" Target="slide59.xml"/><Relationship Id="rId20" Type="http://schemas.openxmlformats.org/officeDocument/2006/relationships/hyperlink" Target="http://msdn.microsoft.com/en-us/library/bb187367.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24" Type="http://schemas.openxmlformats.org/officeDocument/2006/relationships/hyperlink" Target="http://www.microsoft.com/learning/en/us/training/ocs.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communicationsserver/en/us/videos.aspx" TargetMode="External"/><Relationship Id="rId10" Type="http://schemas.openxmlformats.org/officeDocument/2006/relationships/slide" Target="slide14.xml"/><Relationship Id="rId19" Type="http://schemas.openxmlformats.org/officeDocument/2006/relationships/hyperlink" Target="http://technet.microsoft.com/en-us/library/dd250572(office.13).aspx"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www.microsoft.com/downloads/details.aspx?FamilyID=3BFE2FB6-493B-42D6-859E-EDDDDF04E2E8&amp;displaylang=en" TargetMode="External"/><Relationship Id="rId27" Type="http://schemas.openxmlformats.org/officeDocument/2006/relationships/hyperlink" Target="http://msdn.microsoft.com/en-us/library/gg455051.aspx" TargetMode="External"/></Relationships>
</file>

<file path=ppt/slides/_rels/slide72.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s://msevents.microsoft.com/CUI/WebCastEventDetails.aspx?culture=en-US&amp;EventID=1032458331&amp;CountryCode=US" TargetMode="External"/><Relationship Id="rId26" Type="http://schemas.openxmlformats.org/officeDocument/2006/relationships/hyperlink" Target="http://office.microsoft.com/en-us/livemeeting/HA102403231033.aspx" TargetMode="External"/><Relationship Id="rId3" Type="http://schemas.openxmlformats.org/officeDocument/2006/relationships/image" Target="../media/image16.png"/><Relationship Id="rId21" Type="http://schemas.openxmlformats.org/officeDocument/2006/relationships/hyperlink" Target="http://www.demoshowcasesuite.com/Theme/ThemePage/lync"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msdn.microsoft.com/en-us/lync/gg132942" TargetMode="External"/><Relationship Id="rId25" Type="http://schemas.openxmlformats.org/officeDocument/2006/relationships/hyperlink" Target="http://msdn.microsoft.com/en-us/office/aa905513.aspx" TargetMode="External"/><Relationship Id="rId2" Type="http://schemas.openxmlformats.org/officeDocument/2006/relationships/notesSlide" Target="../notesSlides/notesSlide72.xml"/><Relationship Id="rId16" Type="http://schemas.openxmlformats.org/officeDocument/2006/relationships/slide" Target="slide59.xml"/><Relationship Id="rId20" Type="http://schemas.openxmlformats.org/officeDocument/2006/relationships/hyperlink" Target="http://msdn.microsoft.com/en-us/gg288977"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24" Type="http://schemas.openxmlformats.org/officeDocument/2006/relationships/hyperlink" Target="http://msdn.microsoft.com/en-us/library/bb187380.aspx"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office.microsoft.com/en-us/livemeeting/default.aspx" TargetMode="External"/><Relationship Id="rId10" Type="http://schemas.openxmlformats.org/officeDocument/2006/relationships/slide" Target="slide14.xml"/><Relationship Id="rId19" Type="http://schemas.openxmlformats.org/officeDocument/2006/relationships/hyperlink" Target="http://www.microsoft.com/events/podcasts/default.aspx?seriesID=Series-23ac21fd-8750-48d8-bf79-87184fd7e52d.xml&amp;pageId=x7674"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lync.microsoft.com/en-us/Pages/videos.aspx" TargetMode="External"/><Relationship Id="rId27" Type="http://schemas.openxmlformats.org/officeDocument/2006/relationships/hyperlink" Target="http://office.microsoft.com/en-us/livemeeting/FX102414531033.aspx" TargetMode="External"/></Relationships>
</file>

<file path=ppt/slides/_rels/slide73.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s://partner.microsoft.com/download/HK/40165187" TargetMode="External"/><Relationship Id="rId26" Type="http://schemas.openxmlformats.org/officeDocument/2006/relationships/hyperlink" Target="http://msdn.microsoft.com/en-us/hh181578" TargetMode="External"/><Relationship Id="rId3" Type="http://schemas.openxmlformats.org/officeDocument/2006/relationships/image" Target="../media/image16.png"/><Relationship Id="rId21" Type="http://schemas.openxmlformats.org/officeDocument/2006/relationships/hyperlink" Target="http://msdn.microsoft.com/en-us/office/aa905513.aspx"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www.microsoft.com/en-us/office365/lync-online.aspx" TargetMode="External"/><Relationship Id="rId25" Type="http://schemas.openxmlformats.org/officeDocument/2006/relationships/hyperlink" Target="http://lynconline.pinpoint.microsoft.com/en-US/default.aspx" TargetMode="External"/><Relationship Id="rId2" Type="http://schemas.openxmlformats.org/officeDocument/2006/relationships/notesSlide" Target="../notesSlides/notesSlide73.xml"/><Relationship Id="rId16" Type="http://schemas.openxmlformats.org/officeDocument/2006/relationships/slide" Target="slide60.xml"/><Relationship Id="rId20" Type="http://schemas.openxmlformats.org/officeDocument/2006/relationships/hyperlink" Target="http://msdn.microsoft.com/en-us/library/bb187380.aspx"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24" Type="http://schemas.openxmlformats.org/officeDocument/2006/relationships/hyperlink" Target="http://technet.microsoft.com/en-us/lync/gg348843"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office.microsoft.com/en-us/livemeeting/FX102414531033.aspx" TargetMode="External"/><Relationship Id="rId28" Type="http://schemas.openxmlformats.org/officeDocument/2006/relationships/hyperlink" Target="http://www.microsoft.com/en-ca/office365/enterprise/lync-online.aspx" TargetMode="External"/><Relationship Id="rId10" Type="http://schemas.openxmlformats.org/officeDocument/2006/relationships/slide" Target="slide14.xml"/><Relationship Id="rId19" Type="http://schemas.openxmlformats.org/officeDocument/2006/relationships/hyperlink" Target="http://office.microsoft.com/en-us/livemeeting/default.aspx"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office.microsoft.com/en-us/livemeeting/HA102403231033.aspx" TargetMode="External"/><Relationship Id="rId27" Type="http://schemas.openxmlformats.org/officeDocument/2006/relationships/hyperlink" Target="http://events.microsoft.com/Pages/Home.aspx" TargetMode="External"/></Relationships>
</file>

<file path=ppt/slides/_rels/slide74.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www.microsoft.com/online/legal/v2/en-us/MOS_PTC_Not_Applicable.htm" TargetMode="External"/><Relationship Id="rId26" Type="http://schemas.openxmlformats.org/officeDocument/2006/relationships/hyperlink" Target="http://technet.microsoft.com/en-us/cloud/gg671923.aspx" TargetMode="External"/><Relationship Id="rId3" Type="http://schemas.openxmlformats.org/officeDocument/2006/relationships/image" Target="../media/image16.png"/><Relationship Id="rId21" Type="http://schemas.openxmlformats.org/officeDocument/2006/relationships/hyperlink" Target="http://www.microsoft.com/en-us/office365/compare-plans.aspx"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social.msdn.microsoft.com/Forums/hu-HU/sharepoint2010general/thread/0726efdb-8a1d-46de-9228-0cbe952ae4da" TargetMode="External"/><Relationship Id="rId25" Type="http://schemas.openxmlformats.org/officeDocument/2006/relationships/hyperlink" Target="http://lync.microsoft.com/en-us/Pages/unified-communications.aspx" TargetMode="External"/><Relationship Id="rId2" Type="http://schemas.openxmlformats.org/officeDocument/2006/relationships/notesSlide" Target="../notesSlides/notesSlide74.xml"/><Relationship Id="rId16" Type="http://schemas.openxmlformats.org/officeDocument/2006/relationships/slide" Target="slide60.xml"/><Relationship Id="rId20" Type="http://schemas.openxmlformats.org/officeDocument/2006/relationships/hyperlink" Target="https://msevents.microsoft.com/CUI/EventDetail.aspx?culture=en-US&amp;EventID=1032486368&amp;CountryCode=US"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24" Type="http://schemas.openxmlformats.org/officeDocument/2006/relationships/hyperlink" Target="http://www.microsoft.com/en-us/download/details.aspx?id=14889" TargetMode="External"/><Relationship Id="rId5" Type="http://schemas.openxmlformats.org/officeDocument/2006/relationships/image" Target="../media/image18.png"/><Relationship Id="rId15" Type="http://schemas.openxmlformats.org/officeDocument/2006/relationships/hyperlink" Target="http://www.microsoftio.com/" TargetMode="External"/><Relationship Id="rId23" Type="http://schemas.openxmlformats.org/officeDocument/2006/relationships/hyperlink" Target="http://www.microsoft.com/en-us/office365/video-enterprise.aspx" TargetMode="External"/><Relationship Id="rId28" Type="http://schemas.openxmlformats.org/officeDocument/2006/relationships/hyperlink" Target="http://msdn.microsoft.com/en-us/lync/default.aspx" TargetMode="External"/><Relationship Id="rId10" Type="http://schemas.openxmlformats.org/officeDocument/2006/relationships/slide" Target="slide14.xml"/><Relationship Id="rId19" Type="http://schemas.openxmlformats.org/officeDocument/2006/relationships/hyperlink" Target="http://www.microsoft.com/en-us/download/developer-tools.aspx?q=developer+tools"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technet.microsoft.com/en-us/office365/hh699847.aspx" TargetMode="External"/><Relationship Id="rId27" Type="http://schemas.openxmlformats.org/officeDocument/2006/relationships/hyperlink" Target="http://msdn.microsoft.com/en-us/library/hh467894.aspx" TargetMode="External"/></Relationships>
</file>

<file path=ppt/slides/_rels/slide75.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78.xml"/><Relationship Id="rId18" Type="http://schemas.openxmlformats.org/officeDocument/2006/relationships/hyperlink" Target="http://technet.microsoft.com/en-us/virtuallabs/gg720285.aspx" TargetMode="External"/><Relationship Id="rId3" Type="http://schemas.openxmlformats.org/officeDocument/2006/relationships/image" Target="../media/image16.png"/><Relationship Id="rId21" Type="http://schemas.openxmlformats.org/officeDocument/2006/relationships/hyperlink" Target="http://www.microsoft.com/en-us/showcase/channeldetails.aspx?channelid=lync" TargetMode="External"/><Relationship Id="rId7" Type="http://schemas.openxmlformats.org/officeDocument/2006/relationships/slide" Target="slide4.xml"/><Relationship Id="rId12" Type="http://schemas.openxmlformats.org/officeDocument/2006/relationships/slide" Target="slide76.xml"/><Relationship Id="rId17" Type="http://schemas.openxmlformats.org/officeDocument/2006/relationships/hyperlink" Target="http://blogs.technet.com/b/nexthop/archive/2012/04/27/lync-and-learn-session-delivering-professional-quality-webcasts-using-lync-online.aspx" TargetMode="External"/><Relationship Id="rId2" Type="http://schemas.openxmlformats.org/officeDocument/2006/relationships/notesSlide" Target="../notesSlides/notesSlide75.xml"/><Relationship Id="rId16" Type="http://schemas.openxmlformats.org/officeDocument/2006/relationships/slide" Target="slide60.xml"/><Relationship Id="rId20" Type="http://schemas.openxmlformats.org/officeDocument/2006/relationships/hyperlink" Target="http://office-365-site-demo.prontopreview.com/office-365-services/lync-online/" TargetMode="Externa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5" Type="http://schemas.openxmlformats.org/officeDocument/2006/relationships/image" Target="../media/image18.png"/><Relationship Id="rId15" Type="http://schemas.openxmlformats.org/officeDocument/2006/relationships/hyperlink" Target="http://www.microsoftio.com/" TargetMode="External"/><Relationship Id="rId10" Type="http://schemas.openxmlformats.org/officeDocument/2006/relationships/slide" Target="slide14.xml"/><Relationship Id="rId19" Type="http://schemas.openxmlformats.org/officeDocument/2006/relationships/hyperlink" Target="http://www.microsoft.com/en-us/download/details.aspx?id=28350" TargetMode="Externa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 Id="rId22" Type="http://schemas.openxmlformats.org/officeDocument/2006/relationships/hyperlink" Target="http://www.microsoft.com/en-in/download/details.aspx?id=26205" TargetMode="External"/></Relationships>
</file>

<file path=ppt/slides/_rels/slide76.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62.xml"/><Relationship Id="rId3" Type="http://schemas.openxmlformats.org/officeDocument/2006/relationships/image" Target="../media/image16.png"/><Relationship Id="rId7" Type="http://schemas.openxmlformats.org/officeDocument/2006/relationships/slide" Target="slide4.xml"/><Relationship Id="rId12" Type="http://schemas.openxmlformats.org/officeDocument/2006/relationships/slide" Target="slide78.xml"/><Relationship Id="rId2" Type="http://schemas.openxmlformats.org/officeDocument/2006/relationships/notesSlide" Target="../notesSlides/notesSlide76.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5" Type="http://schemas.openxmlformats.org/officeDocument/2006/relationships/image" Target="../media/image18.png"/><Relationship Id="rId10" Type="http://schemas.openxmlformats.org/officeDocument/2006/relationships/slide" Target="slide14.xm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s>
</file>

<file path=ppt/slides/_rels/slide77.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62.xml"/><Relationship Id="rId3" Type="http://schemas.openxmlformats.org/officeDocument/2006/relationships/image" Target="../media/image16.png"/><Relationship Id="rId7" Type="http://schemas.openxmlformats.org/officeDocument/2006/relationships/slide" Target="slide4.xml"/><Relationship Id="rId12" Type="http://schemas.openxmlformats.org/officeDocument/2006/relationships/slide" Target="slide78.xml"/><Relationship Id="rId2" Type="http://schemas.openxmlformats.org/officeDocument/2006/relationships/notesSlide" Target="../notesSlides/notesSlide77.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53.xml"/><Relationship Id="rId5" Type="http://schemas.openxmlformats.org/officeDocument/2006/relationships/image" Target="../media/image18.png"/><Relationship Id="rId10" Type="http://schemas.openxmlformats.org/officeDocument/2006/relationships/slide" Target="slide14.xml"/><Relationship Id="rId4" Type="http://schemas.openxmlformats.org/officeDocument/2006/relationships/image" Target="../media/image17.png"/><Relationship Id="rId9" Type="http://schemas.openxmlformats.org/officeDocument/2006/relationships/slide" Target="slide8.xml"/><Relationship Id="rId14" Type="http://schemas.openxmlformats.org/officeDocument/2006/relationships/slide" Target="slide3.xml"/></Relationships>
</file>

<file path=ppt/slides/_rels/slide78.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slide" Target="slide12.xml"/><Relationship Id="rId18" Type="http://schemas.openxmlformats.org/officeDocument/2006/relationships/slide" Target="slide62.xml"/><Relationship Id="rId3" Type="http://schemas.openxmlformats.org/officeDocument/2006/relationships/hyperlink" Target="http://www.microsoft.com/en-in/office365/lync-online.aspx" TargetMode="External"/><Relationship Id="rId21" Type="http://schemas.openxmlformats.org/officeDocument/2006/relationships/image" Target="file:///C:\MK%20Projects\ppt%20generation\JIRA\HTTGReportPPT\bin\Debug\ArchitectureDiagram\FY13_UC_Conferencing_Standardized.png" TargetMode="External"/><Relationship Id="rId7" Type="http://schemas.openxmlformats.org/officeDocument/2006/relationships/hyperlink" Target="http://office.microsoft.com/en-gb/sharepointserver/default.aspx?ofcresset=1" TargetMode="External"/><Relationship Id="rId12" Type="http://schemas.openxmlformats.org/officeDocument/2006/relationships/slide" Target="slide4.xml"/><Relationship Id="rId17" Type="http://schemas.openxmlformats.org/officeDocument/2006/relationships/slide" Target="slide76.xml"/><Relationship Id="rId2" Type="http://schemas.openxmlformats.org/officeDocument/2006/relationships/notesSlide" Target="../notesSlides/notesSlide78.xml"/><Relationship Id="rId16" Type="http://schemas.openxmlformats.org/officeDocument/2006/relationships/slide" Target="slide53.xml"/><Relationship Id="rId20" Type="http://schemas.openxmlformats.org/officeDocument/2006/relationships/image" Target="../media/image20.png"/><Relationship Id="rId1" Type="http://schemas.openxmlformats.org/officeDocument/2006/relationships/slideLayout" Target="../slideLayouts/slideLayout8.xml"/><Relationship Id="rId6" Type="http://schemas.openxmlformats.org/officeDocument/2006/relationships/hyperlink" Target="http://lync.microsoft.com/en-us/what-is-lync/Pages/what-is-lync.aspx" TargetMode="External"/><Relationship Id="rId11" Type="http://schemas.openxmlformats.org/officeDocument/2006/relationships/image" Target="../media/image19.png"/><Relationship Id="rId5" Type="http://schemas.openxmlformats.org/officeDocument/2006/relationships/hyperlink" Target="http://www.microsoft.com/en-in/office365/what-is-office365.aspx" TargetMode="External"/><Relationship Id="rId15" Type="http://schemas.openxmlformats.org/officeDocument/2006/relationships/slide" Target="slide14.xml"/><Relationship Id="rId10" Type="http://schemas.openxmlformats.org/officeDocument/2006/relationships/image" Target="../media/image18.png"/><Relationship Id="rId19" Type="http://schemas.openxmlformats.org/officeDocument/2006/relationships/slide" Target="slide3.xml"/><Relationship Id="rId4" Type="http://schemas.openxmlformats.org/officeDocument/2006/relationships/hyperlink" Target="http://technet.microsoft.com/en-us/library/gg398616(OCS.14).aspx" TargetMode="External"/><Relationship Id="rId9" Type="http://schemas.openxmlformats.org/officeDocument/2006/relationships/image" Target="../media/image17.png"/><Relationship Id="rId14" Type="http://schemas.openxmlformats.org/officeDocument/2006/relationships/slide" Target="slide8.xml"/></Relationships>
</file>

<file path=ppt/slides/_rels/slide79.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image" Target="../media/image16.png"/><Relationship Id="rId7" Type="http://schemas.openxmlformats.org/officeDocument/2006/relationships/slide" Target="slide5.xml"/><Relationship Id="rId2" Type="http://schemas.openxmlformats.org/officeDocument/2006/relationships/notesSlide" Target="../notesSlides/notesSlide79.xml"/><Relationship Id="rId1" Type="http://schemas.openxmlformats.org/officeDocument/2006/relationships/slideLayout" Target="../slideLayouts/slideLayout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8.xml.rels><?xml version="1.0" encoding="UTF-8" standalone="yes"?>
<Relationships xmlns="http://schemas.openxmlformats.org/package/2006/relationships"><Relationship Id="rId8" Type="http://schemas.openxmlformats.org/officeDocument/2006/relationships/slide" Target="slide62.xml"/><Relationship Id="rId13" Type="http://schemas.openxmlformats.org/officeDocument/2006/relationships/slide" Target="slide4.xml"/><Relationship Id="rId3" Type="http://schemas.openxmlformats.org/officeDocument/2006/relationships/slide" Target="slide12.xml"/><Relationship Id="rId7" Type="http://schemas.openxmlformats.org/officeDocument/2006/relationships/slide" Target="slide78.xml"/><Relationship Id="rId12"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8.xml"/><Relationship Id="rId6" Type="http://schemas.openxmlformats.org/officeDocument/2006/relationships/slide" Target="slide76.xml"/><Relationship Id="rId11" Type="http://schemas.openxmlformats.org/officeDocument/2006/relationships/image" Target="../media/image18.png"/><Relationship Id="rId5" Type="http://schemas.openxmlformats.org/officeDocument/2006/relationships/slide" Target="slide53.xml"/><Relationship Id="rId10" Type="http://schemas.openxmlformats.org/officeDocument/2006/relationships/image" Target="../media/image17.png"/><Relationship Id="rId4" Type="http://schemas.openxmlformats.org/officeDocument/2006/relationships/slide" Target="slide14.xml"/><Relationship Id="rId9" Type="http://schemas.openxmlformats.org/officeDocument/2006/relationships/image" Target="../media/image16.png"/><Relationship Id="rId14" Type="http://schemas.openxmlformats.org/officeDocument/2006/relationships/slide" Target="slide3.xml"/></Relationships>
</file>

<file path=ppt/slides/_rels/slide80.xml.rels><?xml version="1.0" encoding="UTF-8" standalone="yes"?>
<Relationships xmlns="http://schemas.openxmlformats.org/package/2006/relationships"><Relationship Id="rId8" Type="http://schemas.openxmlformats.org/officeDocument/2006/relationships/slide" Target="slide153.xml"/><Relationship Id="rId13" Type="http://schemas.openxmlformats.org/officeDocument/2006/relationships/slide" Target="slide5.xml"/><Relationship Id="rId3" Type="http://schemas.openxmlformats.org/officeDocument/2006/relationships/slide" Target="slide85.xml"/><Relationship Id="rId7" Type="http://schemas.openxmlformats.org/officeDocument/2006/relationships/slide" Target="slide176.xml"/><Relationship Id="rId12" Type="http://schemas.openxmlformats.org/officeDocument/2006/relationships/image" Target="../media/image19.png"/><Relationship Id="rId2" Type="http://schemas.openxmlformats.org/officeDocument/2006/relationships/notesSlide" Target="../notesSlides/notesSlide80.xml"/><Relationship Id="rId1" Type="http://schemas.openxmlformats.org/officeDocument/2006/relationships/slideLayout" Target="../slideLayouts/slideLayout8.xml"/><Relationship Id="rId6" Type="http://schemas.openxmlformats.org/officeDocument/2006/relationships/slide" Target="slide174.xml"/><Relationship Id="rId11" Type="http://schemas.openxmlformats.org/officeDocument/2006/relationships/image" Target="../media/image18.png"/><Relationship Id="rId5" Type="http://schemas.openxmlformats.org/officeDocument/2006/relationships/slide" Target="slide141.xml"/><Relationship Id="rId10" Type="http://schemas.openxmlformats.org/officeDocument/2006/relationships/image" Target="../media/image17.png"/><Relationship Id="rId4" Type="http://schemas.openxmlformats.org/officeDocument/2006/relationships/slide" Target="slide87.xml"/><Relationship Id="rId9" Type="http://schemas.openxmlformats.org/officeDocument/2006/relationships/image" Target="../media/image16.png"/><Relationship Id="rId14" Type="http://schemas.openxmlformats.org/officeDocument/2006/relationships/slide" Target="slide3.xml"/></Relationships>
</file>

<file path=ppt/slides/_rels/slide81.xml.rels><?xml version="1.0" encoding="UTF-8" standalone="yes"?>
<Relationships xmlns="http://schemas.openxmlformats.org/package/2006/relationships"><Relationship Id="rId8" Type="http://schemas.openxmlformats.org/officeDocument/2006/relationships/slide" Target="slide153.xml"/><Relationship Id="rId13" Type="http://schemas.openxmlformats.org/officeDocument/2006/relationships/slide" Target="slide5.xml"/><Relationship Id="rId3" Type="http://schemas.openxmlformats.org/officeDocument/2006/relationships/slide" Target="slide85.xml"/><Relationship Id="rId7" Type="http://schemas.openxmlformats.org/officeDocument/2006/relationships/slide" Target="slide176.xml"/><Relationship Id="rId12" Type="http://schemas.openxmlformats.org/officeDocument/2006/relationships/image" Target="../media/image19.png"/><Relationship Id="rId2" Type="http://schemas.openxmlformats.org/officeDocument/2006/relationships/notesSlide" Target="../notesSlides/notesSlide81.xml"/><Relationship Id="rId1" Type="http://schemas.openxmlformats.org/officeDocument/2006/relationships/slideLayout" Target="../slideLayouts/slideLayout8.xml"/><Relationship Id="rId6" Type="http://schemas.openxmlformats.org/officeDocument/2006/relationships/slide" Target="slide174.xml"/><Relationship Id="rId11" Type="http://schemas.openxmlformats.org/officeDocument/2006/relationships/image" Target="../media/image18.png"/><Relationship Id="rId5" Type="http://schemas.openxmlformats.org/officeDocument/2006/relationships/slide" Target="slide141.xml"/><Relationship Id="rId10" Type="http://schemas.openxmlformats.org/officeDocument/2006/relationships/image" Target="../media/image17.png"/><Relationship Id="rId4" Type="http://schemas.openxmlformats.org/officeDocument/2006/relationships/slide" Target="slide87.xml"/><Relationship Id="rId9" Type="http://schemas.openxmlformats.org/officeDocument/2006/relationships/image" Target="../media/image16.png"/><Relationship Id="rId14" Type="http://schemas.openxmlformats.org/officeDocument/2006/relationships/slide" Target="slide3.xml"/></Relationships>
</file>

<file path=ppt/slides/_rels/slide82.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82.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74.xml"/><Relationship Id="rId5" Type="http://schemas.openxmlformats.org/officeDocument/2006/relationships/image" Target="../media/image18.png"/><Relationship Id="rId10" Type="http://schemas.openxmlformats.org/officeDocument/2006/relationships/slide" Target="slide141.xml"/><Relationship Id="rId4" Type="http://schemas.openxmlformats.org/officeDocument/2006/relationships/image" Target="../media/image17.png"/><Relationship Id="rId9" Type="http://schemas.openxmlformats.org/officeDocument/2006/relationships/slide" Target="slide87.xml"/><Relationship Id="rId14" Type="http://schemas.openxmlformats.org/officeDocument/2006/relationships/slide" Target="slide3.xml"/></Relationships>
</file>

<file path=ppt/slides/_rels/slide83.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83.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74.xml"/><Relationship Id="rId5" Type="http://schemas.openxmlformats.org/officeDocument/2006/relationships/image" Target="../media/image18.png"/><Relationship Id="rId10" Type="http://schemas.openxmlformats.org/officeDocument/2006/relationships/slide" Target="slide141.xml"/><Relationship Id="rId4" Type="http://schemas.openxmlformats.org/officeDocument/2006/relationships/image" Target="../media/image17.png"/><Relationship Id="rId9" Type="http://schemas.openxmlformats.org/officeDocument/2006/relationships/slide" Target="slide87.xml"/><Relationship Id="rId14" Type="http://schemas.openxmlformats.org/officeDocument/2006/relationships/slide" Target="slide3.xml"/></Relationships>
</file>

<file path=ppt/slides/_rels/slide84.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84.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74.xml"/><Relationship Id="rId5" Type="http://schemas.openxmlformats.org/officeDocument/2006/relationships/image" Target="../media/image18.png"/><Relationship Id="rId10" Type="http://schemas.openxmlformats.org/officeDocument/2006/relationships/slide" Target="slide141.xml"/><Relationship Id="rId4" Type="http://schemas.openxmlformats.org/officeDocument/2006/relationships/image" Target="../media/image17.png"/><Relationship Id="rId9" Type="http://schemas.openxmlformats.org/officeDocument/2006/relationships/slide" Target="slide87.xml"/><Relationship Id="rId14" Type="http://schemas.openxmlformats.org/officeDocument/2006/relationships/slide" Target="slide3.xml"/></Relationships>
</file>

<file path=ppt/slides/_rels/slide85.xml.rels><?xml version="1.0" encoding="UTF-8" standalone="yes"?>
<Relationships xmlns="http://schemas.openxmlformats.org/package/2006/relationships"><Relationship Id="rId8" Type="http://schemas.openxmlformats.org/officeDocument/2006/relationships/slide" Target="slide80.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85.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74.xml"/><Relationship Id="rId5" Type="http://schemas.openxmlformats.org/officeDocument/2006/relationships/image" Target="../media/image18.png"/><Relationship Id="rId10" Type="http://schemas.openxmlformats.org/officeDocument/2006/relationships/slide" Target="slide141.xml"/><Relationship Id="rId4" Type="http://schemas.openxmlformats.org/officeDocument/2006/relationships/image" Target="../media/image17.png"/><Relationship Id="rId9" Type="http://schemas.openxmlformats.org/officeDocument/2006/relationships/slide" Target="slide87.xml"/><Relationship Id="rId14" Type="http://schemas.openxmlformats.org/officeDocument/2006/relationships/slide" Target="slide3.xml"/></Relationships>
</file>

<file path=ppt/slides/_rels/slide86.xml.rels><?xml version="1.0" encoding="UTF-8" standalone="yes"?>
<Relationships xmlns="http://schemas.openxmlformats.org/package/2006/relationships"><Relationship Id="rId8" Type="http://schemas.openxmlformats.org/officeDocument/2006/relationships/slide" Target="slide80.xml"/><Relationship Id="rId13" Type="http://schemas.openxmlformats.org/officeDocument/2006/relationships/slide" Target="slide153.xml"/><Relationship Id="rId3" Type="http://schemas.openxmlformats.org/officeDocument/2006/relationships/image" Target="../media/image16.png"/><Relationship Id="rId7" Type="http://schemas.openxmlformats.org/officeDocument/2006/relationships/slide" Target="slide5.xml"/><Relationship Id="rId12" Type="http://schemas.openxmlformats.org/officeDocument/2006/relationships/slide" Target="slide176.xml"/><Relationship Id="rId2" Type="http://schemas.openxmlformats.org/officeDocument/2006/relationships/notesSlide" Target="../notesSlides/notesSlide86.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174.xml"/><Relationship Id="rId5" Type="http://schemas.openxmlformats.org/officeDocument/2006/relationships/image" Target="../media/image18.png"/><Relationship Id="rId10" Type="http://schemas.openxmlformats.org/officeDocument/2006/relationships/slide" Target="slide141.xml"/><Relationship Id="rId4" Type="http://schemas.openxmlformats.org/officeDocument/2006/relationships/image" Target="../media/image17.png"/><Relationship Id="rId9" Type="http://schemas.openxmlformats.org/officeDocument/2006/relationships/slide" Target="slide87.xml"/><Relationship Id="rId14" Type="http://schemas.openxmlformats.org/officeDocument/2006/relationships/slide" Target="slide3.xml"/></Relationships>
</file>

<file path=ppt/slides/_rels/slide87.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8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88.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8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89.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8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9.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62.xml"/><Relationship Id="rId3" Type="http://schemas.openxmlformats.org/officeDocument/2006/relationships/image" Target="../media/image16.png"/><Relationship Id="rId7" Type="http://schemas.openxmlformats.org/officeDocument/2006/relationships/slide" Target="slide4.xml"/><Relationship Id="rId12" Type="http://schemas.openxmlformats.org/officeDocument/2006/relationships/slide" Target="slide78.xml"/><Relationship Id="rId2" Type="http://schemas.openxmlformats.org/officeDocument/2006/relationships/notesSlide" Target="../notesSlides/notesSlide9.xml"/><Relationship Id="rId1" Type="http://schemas.openxmlformats.org/officeDocument/2006/relationships/slideLayout" Target="../slideLayouts/slideLayout8.xml"/><Relationship Id="rId6" Type="http://schemas.openxmlformats.org/officeDocument/2006/relationships/image" Target="../media/image19.png"/><Relationship Id="rId11" Type="http://schemas.openxmlformats.org/officeDocument/2006/relationships/slide" Target="slide76.xml"/><Relationship Id="rId5" Type="http://schemas.openxmlformats.org/officeDocument/2006/relationships/image" Target="../media/image18.png"/><Relationship Id="rId10" Type="http://schemas.openxmlformats.org/officeDocument/2006/relationships/slide" Target="slide53.xml"/><Relationship Id="rId4" Type="http://schemas.openxmlformats.org/officeDocument/2006/relationships/image" Target="../media/image17.png"/><Relationship Id="rId9" Type="http://schemas.openxmlformats.org/officeDocument/2006/relationships/slide" Target="slide14.xml"/><Relationship Id="rId14" Type="http://schemas.openxmlformats.org/officeDocument/2006/relationships/slide" Target="slide3.xml"/></Relationships>
</file>

<file path=ppt/slides/_rels/slide90.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90.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91.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91.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92.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92.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93.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93.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94.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94.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95.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95.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96.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96.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97.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97.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98.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98.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_rels/slide99.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53.xml"/><Relationship Id="rId3" Type="http://schemas.openxmlformats.org/officeDocument/2006/relationships/slide" Target="slide141.xml"/><Relationship Id="rId7" Type="http://schemas.openxmlformats.org/officeDocument/2006/relationships/image" Target="../media/image19.png"/><Relationship Id="rId12" Type="http://schemas.openxmlformats.org/officeDocument/2006/relationships/slide" Target="slide176.xml"/><Relationship Id="rId2" Type="http://schemas.openxmlformats.org/officeDocument/2006/relationships/notesSlide" Target="../notesSlides/notesSlide99.xml"/><Relationship Id="rId1" Type="http://schemas.openxmlformats.org/officeDocument/2006/relationships/slideLayout" Target="../slideLayouts/slideLayout8.xml"/><Relationship Id="rId6" Type="http://schemas.openxmlformats.org/officeDocument/2006/relationships/image" Target="../media/image18.png"/><Relationship Id="rId11" Type="http://schemas.openxmlformats.org/officeDocument/2006/relationships/slide" Target="slide174.xml"/><Relationship Id="rId5" Type="http://schemas.openxmlformats.org/officeDocument/2006/relationships/image" Target="../media/image17.png"/><Relationship Id="rId10" Type="http://schemas.openxmlformats.org/officeDocument/2006/relationships/slide" Target="slide80.xml"/><Relationship Id="rId4" Type="http://schemas.openxmlformats.org/officeDocument/2006/relationships/image" Target="../media/image16.png"/><Relationship Id="rId9" Type="http://schemas.openxmlformats.org/officeDocument/2006/relationships/slide" Target="slide85.xml"/><Relationship Id="rId14" Type="http://schemas.openxmlformats.org/officeDocument/2006/relationships/slide" Target="slide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4"/>
          <p:cNvSpPr>
            <a:spLocks noGrp="1"/>
          </p:cNvSpPr>
          <p:nvPr>
            <p:ph type="subTitle" idx="1"/>
          </p:nvPr>
        </p:nvSpPr>
        <p:spPr/>
        <p:txBody>
          <a:bodyPr/>
          <a:lstStyle/>
          <a:p>
            <a:r>
              <a:rPr lang="en-US" dirty="0" smtClean="0"/>
              <a:t>Conferencing</a:t>
            </a:r>
          </a:p>
          <a:p>
            <a:r>
              <a:rPr lang="en-US" sz="2400" dirty="0"/>
              <a:t>Unified Communications</a:t>
            </a:r>
          </a:p>
        </p:txBody>
      </p:sp>
      <p:sp>
        <p:nvSpPr>
          <p:cNvPr id="4" name="Title 3"/>
          <p:cNvSpPr>
            <a:spLocks noGrp="1"/>
          </p:cNvSpPr>
          <p:nvPr>
            <p:ph type="ctrTitle"/>
          </p:nvPr>
        </p:nvSpPr>
        <p:spPr/>
        <p:txBody>
          <a:bodyPr/>
          <a:lstStyle/>
          <a:p>
            <a:r>
              <a:rPr dirty="0" smtClean="0"/>
              <a:t>How to Get Going</a:t>
            </a:r>
            <a:endParaRPr lang="en-US" dirty="0"/>
          </a:p>
        </p:txBody>
      </p:sp>
      <p:sp>
        <p:nvSpPr>
          <p:cNvPr id="6" name="TextBox 5"/>
          <p:cNvSpPr txBox="1"/>
          <p:nvPr/>
        </p:nvSpPr>
        <p:spPr>
          <a:xfrm>
            <a:off x="827310" y="7571232"/>
            <a:ext cx="3206338" cy="277000"/>
          </a:xfrm>
          <a:prstGeom prst="rect">
            <a:avLst/>
          </a:prstGeom>
          <a:noFill/>
        </p:spPr>
        <p:txBody>
          <a:bodyPr wrap="square" lIns="91433" tIns="45716" rIns="91433" bIns="45716" rtlCol="0">
            <a:spAutoFit/>
          </a:bodyPr>
          <a:lstStyle/>
          <a:p>
            <a:r>
              <a:rPr lang="en-US" sz="1200" b="1" dirty="0" smtClean="0">
                <a:solidFill>
                  <a:schemeClr val="tx1"/>
                </a:solidFill>
                <a:latin typeface="Segoe"/>
              </a:rPr>
              <a:t> </a:t>
            </a:r>
            <a:endParaRPr lang="en-US" sz="1200" b="1" dirty="0">
              <a:solidFill>
                <a:schemeClr val="tx1"/>
              </a:solidFill>
              <a:latin typeface="Segoe"/>
            </a:endParaRPr>
          </a:p>
        </p:txBody>
      </p:sp>
    </p:spTree>
    <p:extLst>
      <p:ext uri="{BB962C8B-B14F-4D97-AF65-F5344CB8AC3E}">
        <p14:creationId xmlns:p14="http://schemas.microsoft.com/office/powerpoint/2010/main" val="3892536421"/>
      </p:ext>
    </p:extLst>
  </p:cSld>
  <p:clrMapOvr>
    <a:masterClrMapping/>
  </p:clrMapOvr>
  <p:transition>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Round Same Side Corner Rectangle 8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aphicFrame>
        <p:nvGraphicFramePr>
          <p:cNvPr id="46" name="Table 45"/>
          <p:cNvGraphicFramePr>
            <a:graphicFrameLocks noGrp="1"/>
          </p:cNvGraphicFramePr>
          <p:nvPr>
            <p:extLst>
              <p:ext uri="{D42A27DB-BD31-4B8C-83A1-F6EECF244321}">
                <p14:modId xmlns:p14="http://schemas.microsoft.com/office/powerpoint/2010/main" val="1119866061"/>
              </p:ext>
            </p:extLst>
          </p:nvPr>
        </p:nvGraphicFramePr>
        <p:xfrm>
          <a:off x="878688" y="2086040"/>
          <a:ext cx="8971894" cy="2712720"/>
        </p:xfrm>
        <a:graphic>
          <a:graphicData uri="http://schemas.openxmlformats.org/drawingml/2006/table">
            <a:tbl>
              <a:tblPr firstRow="1" bandRow="1">
                <a:tableStyleId>{5C22544A-7EE6-4342-B048-85BDC9FD1C3A}</a:tableStyleId>
              </a:tblPr>
              <a:tblGrid>
                <a:gridCol w="8971894"/>
              </a:tblGrid>
              <a:tr h="106680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Basic to Standardized introduces web conferencing with policy-based access control and IT-managed videoconferencing that drives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Basic to Standardized introduces enterprise-wide audio conferencing that drives Lync Server 2010 Enterprise CAL, Lync Online User Subscription Licenses for P1 or P2, and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9" name="Rectangle 48"/>
          <p:cNvSpPr/>
          <p:nvPr/>
        </p:nvSpPr>
        <p:spPr>
          <a:xfrm>
            <a:off x="457200" y="1399032"/>
            <a:ext cx="2472124" cy="523204"/>
          </a:xfrm>
          <a:prstGeom prst="rect">
            <a:avLst/>
          </a:prstGeom>
        </p:spPr>
        <p:txBody>
          <a:bodyPr wrap="non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Tipping Points</a:t>
            </a:r>
            <a:endParaRPr lang="en-US" sz="2800" b="1" i="1" kern="0" dirty="0">
              <a:solidFill>
                <a:srgbClr val="FFFFFF"/>
              </a:solidFill>
              <a:effectLst>
                <a:outerShdw blurRad="38100" dist="38100" dir="2700000" algn="tl">
                  <a:srgbClr val="000000">
                    <a:alpha val="43137"/>
                  </a:srgbClr>
                </a:outerShdw>
              </a:effectLst>
            </a:endParaRPr>
          </a:p>
        </p:txBody>
      </p:sp>
      <p:grpSp>
        <p:nvGrpSpPr>
          <p:cNvPr id="41" name="Group 52"/>
          <p:cNvGrpSpPr/>
          <p:nvPr/>
        </p:nvGrpSpPr>
        <p:grpSpPr>
          <a:xfrm>
            <a:off x="9743862" y="149764"/>
            <a:ext cx="1098339" cy="816746"/>
            <a:chOff x="9743845" y="149764"/>
            <a:chExt cx="1098336" cy="816746"/>
          </a:xfrm>
        </p:grpSpPr>
        <p:grpSp>
          <p:nvGrpSpPr>
            <p:cNvPr id="42" name="Group 68"/>
            <p:cNvGrpSpPr/>
            <p:nvPr/>
          </p:nvGrpSpPr>
          <p:grpSpPr>
            <a:xfrm>
              <a:off x="9787989" y="149764"/>
              <a:ext cx="1042917" cy="816746"/>
              <a:chOff x="9607229" y="133998"/>
              <a:chExt cx="1042917" cy="816746"/>
            </a:xfrm>
          </p:grpSpPr>
          <p:sp>
            <p:nvSpPr>
              <p:cNvPr id="45" name="Rectangle 44"/>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0" name="Group 53"/>
              <p:cNvGrpSpPr/>
              <p:nvPr/>
            </p:nvGrpSpPr>
            <p:grpSpPr>
              <a:xfrm>
                <a:off x="9607229" y="133998"/>
                <a:ext cx="1042917" cy="816746"/>
                <a:chOff x="9607229" y="133998"/>
                <a:chExt cx="1042917" cy="816746"/>
              </a:xfrm>
            </p:grpSpPr>
            <p:pic>
              <p:nvPicPr>
                <p:cNvPr id="5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6"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8"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3" name="TextBox 42">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44" name="Right Arrow 43">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3" name="Group 73"/>
          <p:cNvGrpSpPr/>
          <p:nvPr/>
        </p:nvGrpSpPr>
        <p:grpSpPr>
          <a:xfrm>
            <a:off x="1661320" y="7287011"/>
            <a:ext cx="1594230" cy="680272"/>
            <a:chOff x="1792010" y="4441101"/>
            <a:chExt cx="1814878" cy="680271"/>
          </a:xfrm>
        </p:grpSpPr>
        <p:sp>
          <p:nvSpPr>
            <p:cNvPr id="64" name="Round Same Side Corner Rectangle 6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5" name="TextBox 64">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66" name="Group 76"/>
          <p:cNvGrpSpPr/>
          <p:nvPr/>
        </p:nvGrpSpPr>
        <p:grpSpPr>
          <a:xfrm>
            <a:off x="120582" y="7287011"/>
            <a:ext cx="1594229" cy="680272"/>
            <a:chOff x="0" y="4441101"/>
            <a:chExt cx="1816316" cy="680271"/>
          </a:xfrm>
        </p:grpSpPr>
        <p:sp>
          <p:nvSpPr>
            <p:cNvPr id="67" name="Round Same Side Corner Rectangle 6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8" name="TextBox 67"/>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69" name="Group 82"/>
          <p:cNvGrpSpPr/>
          <p:nvPr/>
        </p:nvGrpSpPr>
        <p:grpSpPr>
          <a:xfrm>
            <a:off x="3180657" y="729706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2" name="Group 87"/>
          <p:cNvGrpSpPr/>
          <p:nvPr/>
        </p:nvGrpSpPr>
        <p:grpSpPr>
          <a:xfrm>
            <a:off x="4699990" y="7297061"/>
            <a:ext cx="1594230" cy="680272"/>
            <a:chOff x="1792010" y="4441101"/>
            <a:chExt cx="1814878" cy="680271"/>
          </a:xfrm>
        </p:grpSpPr>
        <p:sp>
          <p:nvSpPr>
            <p:cNvPr id="73" name="Round Same Side Corner Rectangle 7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76" name="Group 92"/>
          <p:cNvGrpSpPr/>
          <p:nvPr/>
        </p:nvGrpSpPr>
        <p:grpSpPr>
          <a:xfrm>
            <a:off x="7738659"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8" name="TextBox 77">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9" name="Group 95"/>
          <p:cNvGrpSpPr/>
          <p:nvPr/>
        </p:nvGrpSpPr>
        <p:grpSpPr>
          <a:xfrm>
            <a:off x="9257992" y="7287011"/>
            <a:ext cx="1594230" cy="680272"/>
            <a:chOff x="1792010" y="4441101"/>
            <a:chExt cx="1814878" cy="680271"/>
          </a:xfrm>
        </p:grpSpPr>
        <p:sp>
          <p:nvSpPr>
            <p:cNvPr id="80" name="Round Same Side Corner Rectangle 7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75" name="Round Same Side Corner Rectangle 7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2" name="TextBox 8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83" name="Rectangle 82"/>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84" name="TextBox 8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85" name="Isosceles Triangle 8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4" name="Title 58"/>
          <p:cNvSpPr txBox="1">
            <a:spLocks/>
          </p:cNvSpPr>
          <p:nvPr/>
        </p:nvSpPr>
        <p:spPr>
          <a:xfrm>
            <a:off x="402336" y="219458"/>
            <a:ext cx="9394330"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7" name="Title 58"/>
          <p:cNvSpPr>
            <a:spLocks noGrp="1"/>
          </p:cNvSpPr>
          <p:nvPr>
            <p:ph type="title"/>
          </p:nvPr>
        </p:nvSpPr>
        <p:spPr>
          <a:xfrm>
            <a:off x="420624" y="808341"/>
            <a:ext cx="9394330"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3198030167"/>
      </p:ext>
    </p:extLst>
  </p:cSld>
  <p:clrMapOvr>
    <a:masterClrMapping/>
  </p:clrMapOvr>
  <p:transition>
    <p:fade/>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275682417"/>
              </p:ext>
            </p:extLst>
          </p:nvPr>
        </p:nvGraphicFramePr>
        <p:xfrm>
          <a:off x="570668" y="3346385"/>
          <a:ext cx="9035144" cy="3587815"/>
        </p:xfrm>
        <a:graphic>
          <a:graphicData uri="http://schemas.openxmlformats.org/drawingml/2006/table">
            <a:tbl>
              <a:tblPr firstRow="1" bandRow="1">
                <a:tableStyleId>{5C22544A-7EE6-4342-B048-85BDC9FD1C3A}</a:tableStyleId>
              </a:tblPr>
              <a:tblGrid>
                <a:gridCol w="4158343"/>
                <a:gridCol w="4876801"/>
              </a:tblGrid>
              <a:tr h="335280">
                <a:tc>
                  <a:txBody>
                    <a:bodyPr/>
                    <a:lstStyle/>
                    <a:p>
                      <a:r>
                        <a:rPr lang="en-US" sz="1600" dirty="0" smtClean="0">
                          <a:solidFill>
                            <a:srgbClr val="F8D246"/>
                          </a:solidFill>
                        </a:rPr>
                        <a:t>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COMPETE 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252535">
                <a:tc>
                  <a:txBody>
                    <a:bodyPr/>
                    <a:lstStyle/>
                    <a:p>
                      <a:pPr marL="0" indent="-1371600" algn="l" defTabSz="1097192" rtl="0" eaLnBrk="1" fontAlgn="base" latinLnBrk="0" hangingPunct="1">
                        <a:spcBef>
                          <a:spcPct val="0"/>
                        </a:spcBef>
                        <a:spcAft>
                          <a:spcPts val="0"/>
                        </a:spcAft>
                        <a:buClr>
                          <a:srgbClr val="FFC000"/>
                        </a:buClr>
                        <a:buFont typeface="Arial" pitchFamily="34" charset="0"/>
                        <a:buNone/>
                      </a:pPr>
                      <a:r>
                        <a:rPr lang="en-US" sz="1500" kern="1200" dirty="0" smtClean="0">
                          <a:solidFill>
                            <a:schemeClr val="tx1"/>
                          </a:solidFill>
                          <a:latin typeface="+mn-lt"/>
                          <a:ea typeface="+mn-ea"/>
                          <a:cs typeface="+mn-cs"/>
                        </a:rPr>
                        <a:t>Office Live Meeting 2007
Lync Online
Office Communications Server 2007 R2
Lync Server 2010
Office Communicator 2007 R2
Lync 2010
Outlook 2007 (integrated conferencing)
Outlook 2010 (integrated conferencing)
Office 365 E1
Office 365 E2
Office 365 E3
Office 365 E4
Lync Online P1
Lync Online P2</a:t>
                      </a:r>
                      <a:endParaRPr lang="en-US" sz="1500" kern="1200" dirty="0">
                        <a:solidFill>
                          <a:schemeClr val="tx1"/>
                        </a:solidFill>
                        <a:latin typeface="+mn-lt"/>
                        <a:ea typeface="+mn-ea"/>
                        <a:cs typeface="+mn-cs"/>
                      </a:endParaRPr>
                    </a:p>
                  </a:txBody>
                  <a:tcPr marT="0" marB="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64586" indent="-164586" algn="l" rtl="0" fontAlgn="base">
                        <a:spcBef>
                          <a:spcPct val="0"/>
                        </a:spcBef>
                        <a:spcAft>
                          <a:spcPts val="0"/>
                        </a:spcAft>
                        <a:buClr>
                          <a:srgbClr val="F8D246"/>
                        </a:buClr>
                        <a:buFont typeface="Arial" pitchFamily="34" charset="0"/>
                        <a:buChar char="•"/>
                      </a:pPr>
                      <a:r>
                        <a:rPr lang="en-US" sz="1500" kern="1200" dirty="0" smtClean="0">
                          <a:solidFill>
                            <a:schemeClr val="tx1"/>
                          </a:solidFill>
                          <a:latin typeface="+mn-lt"/>
                          <a:ea typeface="+mn-ea"/>
                          <a:cs typeface="+mn-cs"/>
                        </a:rPr>
                        <a:t>IBM </a:t>
                      </a:r>
                      <a:r>
                        <a:rPr lang="en-US" sz="1500" kern="1200" dirty="0" err="1" smtClean="0">
                          <a:solidFill>
                            <a:schemeClr val="tx1"/>
                          </a:solidFill>
                          <a:latin typeface="+mn-lt"/>
                          <a:ea typeface="+mn-ea"/>
                          <a:cs typeface="+mn-cs"/>
                        </a:rPr>
                        <a:t>Sametime</a:t>
                      </a:r>
                      <a:endParaRPr lang="en-US" sz="1500" kern="1200" dirty="0" smtClean="0">
                        <a:solidFill>
                          <a:schemeClr val="tx1"/>
                        </a:solidFill>
                        <a:latin typeface="+mn-lt"/>
                        <a:ea typeface="+mn-ea"/>
                        <a:cs typeface="+mn-cs"/>
                      </a:endParaRPr>
                    </a:p>
                    <a:p>
                      <a:pPr marL="164586" indent="-164586" algn="l" rtl="0" fontAlgn="base">
                        <a:spcBef>
                          <a:spcPct val="0"/>
                        </a:spcBef>
                        <a:spcAft>
                          <a:spcPts val="0"/>
                        </a:spcAft>
                        <a:buClr>
                          <a:srgbClr val="F8D246"/>
                        </a:buClr>
                        <a:buFont typeface="Arial" pitchFamily="34" charset="0"/>
                        <a:buChar char="•"/>
                      </a:pPr>
                      <a:r>
                        <a:rPr lang="en-US" sz="1500" kern="1200" dirty="0" smtClean="0">
                          <a:solidFill>
                            <a:schemeClr val="tx1"/>
                          </a:solidFill>
                          <a:latin typeface="+mn-lt"/>
                          <a:ea typeface="+mn-ea"/>
                          <a:cs typeface="+mn-cs"/>
                        </a:rPr>
                        <a:t>Cisco WebEx</a:t>
                      </a:r>
                    </a:p>
                    <a:p>
                      <a:pPr marL="164586" indent="-164586" algn="l" rtl="0" fontAlgn="base">
                        <a:spcBef>
                          <a:spcPct val="0"/>
                        </a:spcBef>
                        <a:spcAft>
                          <a:spcPts val="0"/>
                        </a:spcAft>
                        <a:buClr>
                          <a:srgbClr val="F8D246"/>
                        </a:buClr>
                        <a:buFont typeface="Arial" pitchFamily="34" charset="0"/>
                        <a:buChar char="•"/>
                      </a:pPr>
                      <a:r>
                        <a:rPr lang="en-US" sz="1500" kern="1200" dirty="0" smtClean="0">
                          <a:solidFill>
                            <a:schemeClr val="tx1"/>
                          </a:solidFill>
                          <a:latin typeface="+mn-lt"/>
                          <a:ea typeface="+mn-ea"/>
                          <a:cs typeface="+mn-cs"/>
                        </a:rPr>
                        <a:t>Cisco Unified Presence</a:t>
                      </a:r>
                    </a:p>
                    <a:p>
                      <a:pPr marL="164586" indent="-164586" algn="l" rtl="0" fontAlgn="base">
                        <a:spcBef>
                          <a:spcPct val="0"/>
                        </a:spcBef>
                        <a:spcAft>
                          <a:spcPts val="0"/>
                        </a:spcAft>
                        <a:buClr>
                          <a:srgbClr val="F8D246"/>
                        </a:buClr>
                        <a:buFont typeface="Arial" pitchFamily="34" charset="0"/>
                        <a:buChar char="•"/>
                      </a:pPr>
                      <a:r>
                        <a:rPr lang="en-US" sz="1500" kern="1200" dirty="0" smtClean="0">
                          <a:solidFill>
                            <a:schemeClr val="tx1"/>
                          </a:solidFill>
                          <a:latin typeface="+mn-lt"/>
                          <a:ea typeface="+mn-ea"/>
                          <a:cs typeface="+mn-cs"/>
                        </a:rPr>
                        <a:t>Cisco Jabber</a:t>
                      </a:r>
                    </a:p>
                    <a:p>
                      <a:pPr marL="164586" indent="-164586" algn="l" rtl="0" fontAlgn="base">
                        <a:spcBef>
                          <a:spcPct val="0"/>
                        </a:spcBef>
                        <a:spcAft>
                          <a:spcPts val="0"/>
                        </a:spcAft>
                        <a:buClr>
                          <a:srgbClr val="F8D246"/>
                        </a:buClr>
                        <a:buFont typeface="Arial" pitchFamily="34" charset="0"/>
                        <a:buChar char="•"/>
                      </a:pPr>
                      <a:r>
                        <a:rPr lang="en-US" sz="1500" kern="1200" dirty="0" smtClean="0">
                          <a:solidFill>
                            <a:schemeClr val="tx1"/>
                          </a:solidFill>
                          <a:latin typeface="+mn-lt"/>
                          <a:ea typeface="+mn-ea"/>
                          <a:cs typeface="+mn-cs"/>
                        </a:rPr>
                        <a:t>Novell GroupWise</a:t>
                      </a:r>
                    </a:p>
                  </a:txBody>
                  <a:tcPr marT="0" marB="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4265904171"/>
      </p:ext>
    </p:extLst>
  </p:cSld>
  <p:clrMapOvr>
    <a:masterClrMapping/>
  </p:clrMapOvr>
  <p:transition>
    <p:fade/>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2196405534"/>
              </p:ext>
            </p:extLst>
          </p:nvPr>
        </p:nvGraphicFramePr>
        <p:xfrm>
          <a:off x="568543" y="3442637"/>
          <a:ext cx="9467311" cy="2947663"/>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Standardized to Rationalized introduces a unified conferencing platform that drives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Standardized to Rationalized introduces a unified conferencing platform that drives Lync Online.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57912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Standardized to Rationalized introduces integrated conferencing in email that drives Microsoft Office 2010 Professional Edition.</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1310757705"/>
      </p:ext>
    </p:extLst>
  </p:cSld>
  <p:clrMapOvr>
    <a:masterClrMapping/>
  </p:clrMapOvr>
  <p:transition>
    <p:fade/>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940541" cy="1061829"/>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2943932903"/>
              </p:ext>
            </p:extLst>
          </p:nvPr>
        </p:nvGraphicFramePr>
        <p:xfrm>
          <a:off x="567895" y="3442638"/>
          <a:ext cx="9487210" cy="3046681"/>
        </p:xfrm>
        <a:graphic>
          <a:graphicData uri="http://schemas.openxmlformats.org/drawingml/2006/table">
            <a:tbl>
              <a:tblPr firstRow="1" bandRow="1">
                <a:tableStyleId>{5C22544A-7EE6-4342-B048-85BDC9FD1C3A}</a:tableStyleId>
              </a:tblPr>
              <a:tblGrid>
                <a:gridCol w="9487210"/>
              </a:tblGrid>
              <a:tr h="335280">
                <a:tc>
                  <a:txBody>
                    <a:bodyPr/>
                    <a:lstStyle/>
                    <a:p>
                      <a:r>
                        <a:rPr lang="en-US" sz="1600" dirty="0" smtClean="0">
                          <a:solidFill>
                            <a:srgbClr val="F8D246"/>
                          </a:solidFill>
                        </a:rPr>
                        <a:t>LICENSING</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smtClean="0">
                          <a:solidFill>
                            <a:schemeClr val="tx1"/>
                          </a:solidFill>
                          <a:latin typeface="+mn-lt"/>
                          <a:ea typeface="+mn-ea"/>
                          <a:cs typeface="+mn-cs"/>
                        </a:rPr>
                        <a:t>Lync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Office 365 User Subscription Licenses for E1, E2, E3 or E4</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Microsoft Office Professional 2010</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2008 R2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2012</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SQL Server 2012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1979658258"/>
      </p:ext>
    </p:extLst>
  </p:cSld>
  <p:clrMapOvr>
    <a:masterClrMapping/>
  </p:clrMapOvr>
  <p:transition>
    <p:fade/>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1416828851"/>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224462"/>
            <a:ext cx="4304027" cy="3770698"/>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708677"/>
            <a:ext cx="3915850" cy="3236784"/>
          </a:xfrm>
          <a:prstGeom prst="rect">
            <a:avLst/>
          </a:prstGeom>
        </p:spPr>
        <p:txBody>
          <a:bodyPr wrap="square" lIns="0" tIns="0" rIns="0" bIns="0">
            <a:spAutoFit/>
          </a:bodyPr>
          <a:lstStyle/>
          <a:p>
            <a:pPr marL="173020" indent="-173020" defTabSz="1097104">
              <a:spcAft>
                <a:spcPts val="200"/>
              </a:spcAft>
              <a:buClr>
                <a:srgbClr val="F8D246"/>
              </a:buClr>
              <a:buFont typeface="Arial" pitchFamily="34" charset="0"/>
              <a:buChar char="•"/>
            </a:pPr>
            <a:r>
              <a:rPr lang="en-US" sz="1600" dirty="0">
                <a:solidFill>
                  <a:srgbClr val="FFFFFF"/>
                </a:solidFill>
                <a:latin typeface="Segoe (Body)"/>
              </a:rPr>
              <a:t>Office Live Meeting 2007
Lync Online
Office Communications Server 2007 R2
Lync Server 2010
Office Communicator 2007 R2
Lync 2010
Outlook 2007 (integrated conferencing)
Outlook 2010 (integrated conferencing)
Office 365 E1
Office 365 E2
Office 365 E3
Office 365 E4</a:t>
            </a:r>
          </a:p>
        </p:txBody>
      </p:sp>
      <p:sp>
        <p:nvSpPr>
          <p:cNvPr id="60" name="TextBox 59">
            <a:hlinkClick r:id="rId10"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1" name="Isosceles Triangle 60">
            <a:hlinkClick r:id="rId10"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2753330681"/>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214838"/>
            <a:ext cx="4304027" cy="3780322"/>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708677"/>
            <a:ext cx="3915850" cy="55656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Lync Online P1
Lync Online P2</a:t>
            </a:r>
          </a:p>
        </p:txBody>
      </p:sp>
      <p:sp>
        <p:nvSpPr>
          <p:cNvPr id="51" name="TextBox 50">
            <a:hlinkClick r:id="rId10"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0" name="Isosceles Triangle 59">
            <a:hlinkClick r:id="rId10"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67836"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590544"/>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dirty="0" smtClean="0">
                          <a:solidFill>
                            <a:srgbClr val="F8D246"/>
                          </a:solidFill>
                          <a:latin typeface="Segoe (Body)"/>
                        </a:rPr>
                        <a:t>Core IO: 23.</a:t>
                      </a:r>
                      <a:r>
                        <a:rPr lang="en-US" sz="1400" dirty="0" smtClean="0">
                          <a:solidFill>
                            <a:schemeClr val="tx1"/>
                          </a:solidFill>
                          <a:latin typeface="Segoe (Body)"/>
                        </a:rPr>
                        <a:t> What best describes your transport services (</a:t>
                      </a:r>
                      <a:r>
                        <a:rPr lang="en-US" sz="1400" dirty="0" err="1" smtClean="0">
                          <a:solidFill>
                            <a:schemeClr val="tx1"/>
                          </a:solidFill>
                          <a:latin typeface="Segoe (Body)"/>
                        </a:rPr>
                        <a:t>eg</a:t>
                      </a:r>
                      <a:r>
                        <a:rPr lang="en-US" sz="1400" dirty="0" smtClean="0">
                          <a:solidFill>
                            <a:schemeClr val="tx1"/>
                          </a:solidFill>
                          <a:latin typeface="Segoe (Body)"/>
                        </a:rPr>
                        <a:t>. TCP/IP) configuration?</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IPv4 for main transport services, using IPv6 for some transport services (</a:t>
                      </a:r>
                      <a:r>
                        <a:rPr lang="en-US" sz="1400" dirty="0" err="1" smtClean="0">
                          <a:solidFill>
                            <a:schemeClr val="tx1"/>
                          </a:solidFill>
                          <a:latin typeface="Segoe (Body)"/>
                        </a:rPr>
                        <a:t>eg</a:t>
                      </a:r>
                      <a:r>
                        <a:rPr lang="en-US" sz="1400" dirty="0" smtClean="0">
                          <a:solidFill>
                            <a:schemeClr val="tx1"/>
                          </a:solidFill>
                          <a:latin typeface="Segoe (Body)"/>
                        </a:rPr>
                        <a:t>. to achieve larger address range)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3.</a:t>
                      </a:r>
                      <a:r>
                        <a:rPr lang="en-US" sz="1400" smtClean="0">
                          <a:solidFill>
                            <a:schemeClr val="tx1"/>
                          </a:solidFill>
                          <a:latin typeface="Segoe (Body)"/>
                        </a:rPr>
                        <a:t> What best describes your patch and update process strategy for data center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Software update management and auditing are policy-driven and monitored, including automated vulnerability detection. Isolation and remediation of vulnerable and non-compliant systems are automated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52.</a:t>
                      </a:r>
                      <a:r>
                        <a:rPr lang="en-US" sz="1400" smtClean="0">
                          <a:solidFill>
                            <a:schemeClr val="tx1"/>
                          </a:solidFill>
                          <a:latin typeface="Segoe (Body)"/>
                        </a:rPr>
                        <a:t> What best describes your identity provisioning and access management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Provisioning and de-provisioning of user and super-user accounts, certificates, and/or multi-factor authentication is automated</a:t>
                      </a: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dirty="0" smtClean="0">
                          <a:solidFill>
                            <a:srgbClr val="F8D246"/>
                          </a:solidFill>
                          <a:latin typeface="Segoe (Body)"/>
                        </a:rPr>
                        <a:t>Core IO: 8.</a:t>
                      </a:r>
                      <a:r>
                        <a:rPr lang="en-US" sz="1400" dirty="0" smtClean="0">
                          <a:solidFill>
                            <a:schemeClr val="tx1"/>
                          </a:solidFill>
                          <a:latin typeface="Segoe (Body)"/>
                        </a:rPr>
                        <a:t> What best describes your server or service monitoring and control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C.</a:t>
                      </a:r>
                      <a:r>
                        <a:rPr lang="en-US" sz="1400" dirty="0" smtClean="0">
                          <a:solidFill>
                            <a:schemeClr val="tx1"/>
                          </a:solidFill>
                          <a:latin typeface="Segoe (Body)"/>
                        </a:rPr>
                        <a:t> Performance monitoring of applications as well as physical and virtual hardware pools with enforceable SLAs; Service health monitoring with consistent reporting across heterogeneous environments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2486454740"/>
              </p:ext>
            </p:extLst>
          </p:nvPr>
        </p:nvGraphicFramePr>
        <p:xfrm>
          <a:off x="575060" y="3141103"/>
          <a:ext cx="9601678" cy="3791712"/>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792224">
                <a:tc>
                  <a:txBody>
                    <a:bodyPr/>
                    <a:lstStyle/>
                    <a:p>
                      <a:pPr marL="0" indent="-1371600">
                        <a:buClr>
                          <a:srgbClr val="FFC000"/>
                        </a:buClr>
                      </a:pPr>
                      <a:r>
                        <a:rPr lang="en-US" sz="1400" b="1" dirty="0" smtClean="0">
                          <a:solidFill>
                            <a:srgbClr val="F8D246"/>
                          </a:solidFill>
                          <a:latin typeface="Segoe (Body)"/>
                        </a:rPr>
                        <a:t>Core IO: 56.</a:t>
                      </a:r>
                      <a:r>
                        <a:rPr lang="en-US" sz="1400" dirty="0" smtClean="0">
                          <a:solidFill>
                            <a:schemeClr val="tx1"/>
                          </a:solidFill>
                          <a:latin typeface="Segoe (Body)"/>
                        </a:rPr>
                        <a:t> What best describes your directory services strategy?</a:t>
                      </a:r>
                    </a:p>
                    <a:p>
                      <a:pPr marL="0" indent="-1371600">
                        <a:buClr>
                          <a:srgbClr val="FFC000"/>
                        </a:buClr>
                      </a:pPr>
                      <a:endParaRPr lang="en-US" sz="10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C.</a:t>
                      </a:r>
                      <a:r>
                        <a:rPr lang="en-US" sz="1400" dirty="0" smtClean="0">
                          <a:solidFill>
                            <a:schemeClr val="tx1"/>
                          </a:solidFill>
                          <a:latin typeface="Segoe (Body)"/>
                        </a:rPr>
                        <a:t> A scalable directory that is integrated and automatically synchronizes with all remaining directories across multiple geographies and isolated domains for all applications with connectivity to cloud when applicable</a:t>
                      </a:r>
                    </a:p>
                  </a:txBody>
                  <a:tcPr marT="0"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dirty="0" smtClean="0">
                          <a:solidFill>
                            <a:srgbClr val="F8D246"/>
                          </a:solidFill>
                          <a:latin typeface="Segoe (Body)"/>
                        </a:rPr>
                        <a:t>Core IO: 9.</a:t>
                      </a:r>
                      <a:r>
                        <a:rPr lang="en-US" sz="1400" dirty="0" smtClean="0">
                          <a:solidFill>
                            <a:schemeClr val="tx1"/>
                          </a:solidFill>
                          <a:latin typeface="Segoe (Body)"/>
                        </a:rPr>
                        <a:t> What best describes your services compliance policy?</a:t>
                      </a:r>
                    </a:p>
                    <a:p>
                      <a:pPr marL="0" indent="-1371600">
                        <a:buClr>
                          <a:srgbClr val="FFC000"/>
                        </a:buClr>
                      </a:pPr>
                      <a:endParaRPr lang="en-US" sz="10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IT services are audited for compliance based on documented company and industry-standard policies (HIPAA, SOX, and PCI); reports are generated monthly</a:t>
                      </a:r>
                      <a:endParaRPr lang="en-US" sz="1600" b="0" dirty="0" smtClean="0">
                        <a:solidFill>
                          <a:schemeClr val="tx1"/>
                        </a:solidFill>
                        <a:latin typeface="+mn-lt"/>
                      </a:endParaRPr>
                    </a:p>
                  </a:txBody>
                  <a:tcPr marT="0"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53225">
                <a:tc>
                  <a:txBody>
                    <a:bodyPr/>
                    <a:lstStyle/>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b="0" dirty="0" smtClean="0">
                        <a:solidFill>
                          <a:schemeClr val="tx1"/>
                        </a:solidFill>
                        <a:latin typeface="+mn-lt"/>
                      </a:endParaRPr>
                    </a:p>
                  </a:txBody>
                  <a:tcPr marT="0"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dirty="0" smtClean="0">
                          <a:solidFill>
                            <a:srgbClr val="F8D246"/>
                          </a:solidFill>
                          <a:latin typeface="Segoe (Body)"/>
                        </a:rPr>
                        <a:t>Core IO: 10.</a:t>
                      </a:r>
                      <a:r>
                        <a:rPr lang="en-US" sz="1400" dirty="0" smtClean="0">
                          <a:solidFill>
                            <a:schemeClr val="tx1"/>
                          </a:solidFill>
                          <a:latin typeface="Segoe (Body)"/>
                        </a:rPr>
                        <a:t> What best describes your high-availability strategy?</a:t>
                      </a:r>
                    </a:p>
                    <a:p>
                      <a:pPr marL="0" indent="-1371600">
                        <a:buClr>
                          <a:srgbClr val="FFC000"/>
                        </a:buClr>
                      </a:pPr>
                      <a:endParaRPr lang="en-US" sz="10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C.</a:t>
                      </a:r>
                      <a:r>
                        <a:rPr lang="en-US" sz="1400" dirty="0" smtClean="0">
                          <a:solidFill>
                            <a:schemeClr val="tx1"/>
                          </a:solidFill>
                          <a:latin typeface="Segoe (Body)"/>
                        </a:rPr>
                        <a:t> There are multiple levels of service availability clustering or load balancing. Virtualization and management is used to dynamically move applications and services when issues arise with datacenter compute, storage and network resources</a:t>
                      </a:r>
                      <a:endParaRPr lang="en-US" sz="1400" b="0" kern="1200" dirty="0" smtClean="0">
                        <a:solidFill>
                          <a:schemeClr val="tx1"/>
                        </a:solidFill>
                        <a:latin typeface="+mn-lt"/>
                        <a:ea typeface="+mn-ea"/>
                        <a:cs typeface="+mn-cs"/>
                      </a:endParaRPr>
                    </a:p>
                  </a:txBody>
                  <a:tcPr marT="0"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46252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13.</a:t>
                      </a:r>
                      <a:r>
                        <a:rPr lang="en-US" sz="1400" smtClean="0">
                          <a:solidFill>
                            <a:schemeClr val="tx1"/>
                          </a:solidFill>
                          <a:latin typeface="Segoe (Body)"/>
                        </a:rPr>
                        <a:t> What best describes your server operating system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Malware protection is centrally managed across server operating systems within organizations, including host firewall, host IPS/vulnerability shielding, and quarantine, with defined SLAs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14.</a:t>
                      </a:r>
                      <a:r>
                        <a:rPr lang="en-US" sz="1400" smtClean="0">
                          <a:solidFill>
                            <a:schemeClr val="tx1"/>
                          </a:solidFill>
                          <a:latin typeface="Segoe (Body)"/>
                        </a:rPr>
                        <a:t> What best describes your application protection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Protection is deployed and centrally managed for all applications and services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r>
                        <a:rPr lang="en-US" sz="1400" b="1" smtClean="0">
                          <a:solidFill>
                            <a:srgbClr val="F8D246"/>
                          </a:solidFill>
                          <a:latin typeface="Segoe (Body)"/>
                        </a:rPr>
                        <a:t>Core IO: 15.</a:t>
                      </a:r>
                      <a:r>
                        <a:rPr lang="en-US" sz="1400" smtClean="0">
                          <a:solidFill>
                            <a:schemeClr val="tx1"/>
                          </a:solidFill>
                          <a:latin typeface="Segoe (Body)"/>
                        </a:rPr>
                        <a:t> What best describes your network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Integrated perimeter firewall, IPS, Web security, gateway anti-virus, and URL filtering are deployed with support for server and domain isolation; network security, alerts, and compliance are integrated with all other tools to provide a comprehensive scorecard view and threat assessment across datacenter, application, organization, and cloud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67835"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7357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18.</a:t>
                      </a:r>
                      <a:r>
                        <a:rPr lang="en-US" sz="1400" smtClean="0">
                          <a:solidFill>
                            <a:schemeClr val="tx1"/>
                          </a:solidFill>
                          <a:latin typeface="Segoe (Body)"/>
                        </a:rPr>
                        <a:t> What best describes your Domain Name System 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Redundant Domain Name System servers exist to provide fault tolerance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Core IO: 20.</a:t>
                      </a:r>
                      <a:r>
                        <a:rPr lang="en-US" sz="1400" smtClean="0">
                          <a:solidFill>
                            <a:schemeClr val="tx1"/>
                          </a:solidFill>
                          <a:latin typeface="Segoe (Body)"/>
                        </a:rPr>
                        <a:t> What best describes your network allocation, and quality of service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Quality of service is in place for prioritizing applications and services with intelligent allocation of bandwidth. Network capacity is virtualized and available via pools that are consumed by VMs and services based on dynamic management driven by service models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28.</a:t>
                      </a:r>
                      <a:r>
                        <a:rPr lang="en-US" sz="1400" smtClean="0">
                          <a:solidFill>
                            <a:schemeClr val="tx1"/>
                          </a:solidFill>
                          <a:latin typeface="Segoe (Body)"/>
                        </a:rPr>
                        <a:t> What best describes your storage management and allocation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Storage is managed and allocated on highly available servers using virtual disks or dynamic disk volumes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67835"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7357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29.</a:t>
                      </a:r>
                      <a:r>
                        <a:rPr lang="en-US" sz="1400" smtClean="0">
                          <a:solidFill>
                            <a:schemeClr val="tx1"/>
                          </a:solidFill>
                          <a:latin typeface="Segoe (Body)"/>
                        </a:rPr>
                        <a:t> What best describes your backup and recovery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Critical data is backed up on a schedule across the enterprise; backup copies are stored offsite, with fully tested recovery or failover based on service-level agreements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30.</a:t>
                      </a:r>
                      <a:r>
                        <a:rPr lang="en-US" sz="1400" smtClean="0">
                          <a:solidFill>
                            <a:schemeClr val="tx1"/>
                          </a:solidFill>
                          <a:latin typeface="Segoe (Body)"/>
                        </a:rPr>
                        <a:t> What best describes your data archiving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Data is archived automatically based on storage quotas and date of last modification or access using on demand processes to achieve compliancy</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40.</a:t>
                      </a:r>
                      <a:r>
                        <a:rPr lang="en-US" sz="1400" smtClean="0">
                          <a:solidFill>
                            <a:schemeClr val="tx1"/>
                          </a:solidFill>
                          <a:latin typeface="Segoe (Body)"/>
                        </a:rPr>
                        <a:t> What best describes your desktop monitoring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Desktop applications and system events are centrally monitored for critical desktop systems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Round Same Side Corner Rectangle 8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aphicFrame>
        <p:nvGraphicFramePr>
          <p:cNvPr id="46" name="Table 45"/>
          <p:cNvGraphicFramePr>
            <a:graphicFrameLocks noGrp="1"/>
          </p:cNvGraphicFramePr>
          <p:nvPr>
            <p:extLst>
              <p:ext uri="{D42A27DB-BD31-4B8C-83A1-F6EECF244321}">
                <p14:modId xmlns:p14="http://schemas.microsoft.com/office/powerpoint/2010/main" val="3322000944"/>
              </p:ext>
            </p:extLst>
          </p:nvPr>
        </p:nvGraphicFramePr>
        <p:xfrm>
          <a:off x="878688" y="2086042"/>
          <a:ext cx="8971894" cy="2324058"/>
        </p:xfrm>
        <a:graphic>
          <a:graphicData uri="http://schemas.openxmlformats.org/drawingml/2006/table">
            <a:tbl>
              <a:tblPr firstRow="1" bandRow="1">
                <a:tableStyleId>{5C22544A-7EE6-4342-B048-85BDC9FD1C3A}</a:tableStyleId>
              </a:tblPr>
              <a:tblGrid>
                <a:gridCol w="8971894"/>
              </a:tblGrid>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smtClean="0">
                          <a:solidFill>
                            <a:schemeClr val="tx1"/>
                          </a:solidFill>
                          <a:latin typeface="Segoe" pitchFamily="34" charset="0"/>
                        </a:rPr>
                        <a:t>Lync Server 2010 Enterprise CAL</a:t>
                      </a:r>
                      <a:endParaRPr lang="en-US" sz="1600" b="0" dirty="0" smtClean="0">
                        <a:solidFill>
                          <a:schemeClr val="tx1"/>
                        </a:solidFill>
                        <a:latin typeface="Segoe" pitchFamily="34" charset="0"/>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SQL Server 2012 Standard / Enterprise Edition</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Windows Server 2008 R2 Standard / Enterprise Edition</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Windows Server 2012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9" name="Rectangle 48"/>
          <p:cNvSpPr/>
          <p:nvPr/>
        </p:nvSpPr>
        <p:spPr>
          <a:xfrm>
            <a:off x="457200" y="1399032"/>
            <a:ext cx="1656194" cy="523204"/>
          </a:xfrm>
          <a:prstGeom prst="rect">
            <a:avLst/>
          </a:prstGeom>
        </p:spPr>
        <p:txBody>
          <a:bodyPr wrap="non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Licensing</a:t>
            </a:r>
            <a:endParaRPr lang="en-US" sz="2800" b="1" i="1" kern="0" dirty="0">
              <a:solidFill>
                <a:srgbClr val="FFFFFF"/>
              </a:solidFill>
              <a:effectLst>
                <a:outerShdw blurRad="38100" dist="38100" dir="2700000" algn="tl">
                  <a:srgbClr val="000000">
                    <a:alpha val="43137"/>
                  </a:srgbClr>
                </a:outerShdw>
              </a:effectLst>
            </a:endParaRPr>
          </a:p>
        </p:txBody>
      </p:sp>
      <p:grpSp>
        <p:nvGrpSpPr>
          <p:cNvPr id="41" name="Group 52"/>
          <p:cNvGrpSpPr/>
          <p:nvPr/>
        </p:nvGrpSpPr>
        <p:grpSpPr>
          <a:xfrm>
            <a:off x="9743862" y="149764"/>
            <a:ext cx="1098339" cy="816746"/>
            <a:chOff x="9743845" y="149764"/>
            <a:chExt cx="1098336" cy="816746"/>
          </a:xfrm>
        </p:grpSpPr>
        <p:grpSp>
          <p:nvGrpSpPr>
            <p:cNvPr id="42" name="Group 68"/>
            <p:cNvGrpSpPr/>
            <p:nvPr/>
          </p:nvGrpSpPr>
          <p:grpSpPr>
            <a:xfrm>
              <a:off x="9787989" y="149764"/>
              <a:ext cx="1042917" cy="816746"/>
              <a:chOff x="9607229" y="133998"/>
              <a:chExt cx="1042917" cy="816746"/>
            </a:xfrm>
          </p:grpSpPr>
          <p:sp>
            <p:nvSpPr>
              <p:cNvPr id="45" name="Rectangle 44"/>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0" name="Group 53"/>
              <p:cNvGrpSpPr/>
              <p:nvPr/>
            </p:nvGrpSpPr>
            <p:grpSpPr>
              <a:xfrm>
                <a:off x="9607229" y="133998"/>
                <a:ext cx="1042917" cy="816746"/>
                <a:chOff x="9607229" y="133998"/>
                <a:chExt cx="1042917" cy="816746"/>
              </a:xfrm>
            </p:grpSpPr>
            <p:pic>
              <p:nvPicPr>
                <p:cNvPr id="5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6"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8"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3" name="TextBox 42">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44" name="Right Arrow 43">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3" name="Group 73"/>
          <p:cNvGrpSpPr/>
          <p:nvPr/>
        </p:nvGrpSpPr>
        <p:grpSpPr>
          <a:xfrm>
            <a:off x="1661320" y="7287011"/>
            <a:ext cx="1594230" cy="680272"/>
            <a:chOff x="1792010" y="4441101"/>
            <a:chExt cx="1814878" cy="680271"/>
          </a:xfrm>
        </p:grpSpPr>
        <p:sp>
          <p:nvSpPr>
            <p:cNvPr id="64" name="Round Same Side Corner Rectangle 6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5" name="TextBox 64">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66" name="Group 76"/>
          <p:cNvGrpSpPr/>
          <p:nvPr/>
        </p:nvGrpSpPr>
        <p:grpSpPr>
          <a:xfrm>
            <a:off x="120582" y="7287011"/>
            <a:ext cx="1594229" cy="680272"/>
            <a:chOff x="0" y="4441101"/>
            <a:chExt cx="1816316" cy="680271"/>
          </a:xfrm>
        </p:grpSpPr>
        <p:sp>
          <p:nvSpPr>
            <p:cNvPr id="67" name="Round Same Side Corner Rectangle 6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8" name="TextBox 67"/>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69" name="Group 82"/>
          <p:cNvGrpSpPr/>
          <p:nvPr/>
        </p:nvGrpSpPr>
        <p:grpSpPr>
          <a:xfrm>
            <a:off x="3180657" y="729706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2" name="Group 87"/>
          <p:cNvGrpSpPr/>
          <p:nvPr/>
        </p:nvGrpSpPr>
        <p:grpSpPr>
          <a:xfrm>
            <a:off x="4699990" y="7297061"/>
            <a:ext cx="1594230" cy="680272"/>
            <a:chOff x="1792010" y="4441101"/>
            <a:chExt cx="1814878" cy="680271"/>
          </a:xfrm>
        </p:grpSpPr>
        <p:sp>
          <p:nvSpPr>
            <p:cNvPr id="73" name="Round Same Side Corner Rectangle 7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76" name="Group 92"/>
          <p:cNvGrpSpPr/>
          <p:nvPr/>
        </p:nvGrpSpPr>
        <p:grpSpPr>
          <a:xfrm>
            <a:off x="7738659"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8" name="TextBox 77">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9" name="Group 95"/>
          <p:cNvGrpSpPr/>
          <p:nvPr/>
        </p:nvGrpSpPr>
        <p:grpSpPr>
          <a:xfrm>
            <a:off x="9257992" y="7287011"/>
            <a:ext cx="1594230" cy="680272"/>
            <a:chOff x="1792010" y="4441101"/>
            <a:chExt cx="1814878" cy="680271"/>
          </a:xfrm>
        </p:grpSpPr>
        <p:sp>
          <p:nvSpPr>
            <p:cNvPr id="80" name="Round Same Side Corner Rectangle 7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75" name="Round Same Side Corner Rectangle 7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2" name="TextBox 8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83" name="Rectangle 82"/>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84" name="TextBox 8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85" name="Isosceles Triangle 8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4" name="Title 58"/>
          <p:cNvSpPr txBox="1">
            <a:spLocks/>
          </p:cNvSpPr>
          <p:nvPr/>
        </p:nvSpPr>
        <p:spPr>
          <a:xfrm>
            <a:off x="402336" y="219458"/>
            <a:ext cx="9394330"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7" name="Title 58"/>
          <p:cNvSpPr>
            <a:spLocks noGrp="1"/>
          </p:cNvSpPr>
          <p:nvPr>
            <p:ph type="title"/>
          </p:nvPr>
        </p:nvSpPr>
        <p:spPr>
          <a:xfrm>
            <a:off x="420624" y="808341"/>
            <a:ext cx="9394330"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3198030167"/>
      </p:ext>
    </p:extLst>
  </p:cSld>
  <p:clrMapOvr>
    <a:masterClrMapping/>
  </p:clrMapOvr>
  <p:transition>
    <p:fade/>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49.</a:t>
                      </a:r>
                      <a:r>
                        <a:rPr lang="en-US" sz="1400" smtClean="0">
                          <a:solidFill>
                            <a:schemeClr val="tx1"/>
                          </a:solidFill>
                          <a:latin typeface="Segoe (Body)"/>
                        </a:rPr>
                        <a:t> What best describes your strategy for protecting clients against malware?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Protection against malware is centrally managed for desktop systems and laptops and includes a host firewall; non-PC devices are managed and protected through a separate process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53.</a:t>
                      </a:r>
                      <a:r>
                        <a:rPr lang="en-US" sz="1400" smtClean="0">
                          <a:solidFill>
                            <a:schemeClr val="tx1"/>
                          </a:solidFill>
                          <a:latin typeface="Segoe (Body)"/>
                        </a:rPr>
                        <a:t> What best describes your identity federation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Federation exists for selected applications. For consumer facing applications, federating with public providers (such as Facebook)</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54.</a:t>
                      </a:r>
                      <a:r>
                        <a:rPr lang="en-US" sz="1400" smtClean="0">
                          <a:solidFill>
                            <a:schemeClr val="tx1"/>
                          </a:solidFill>
                          <a:latin typeface="Segoe (Body)"/>
                        </a:rPr>
                        <a:t> What best describes your authentication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Multi-factor and certificate-based authentication are applied in some scenarios, such as remote access across boundaries (such as On Prem and Cloud). Self service password resets supported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7357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55.</a:t>
                      </a:r>
                      <a:r>
                        <a:rPr lang="en-US" sz="1400" smtClean="0">
                          <a:solidFill>
                            <a:schemeClr val="tx1"/>
                          </a:solidFill>
                          <a:latin typeface="Segoe (Body)"/>
                        </a:rPr>
                        <a:t> What best describes your authorization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centralized, group/role based access policy is defined for business resources, applications, and information resources, managed through industry accepted processes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60.</a:t>
                      </a:r>
                      <a:r>
                        <a:rPr lang="en-US" sz="1400" smtClean="0">
                          <a:solidFill>
                            <a:schemeClr val="tx1"/>
                          </a:solidFill>
                          <a:latin typeface="Segoe (Body)"/>
                        </a:rPr>
                        <a:t> What best describes your information protection policy?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Persistent information protection exists within the trusted network to enforce policy across key sensitive data (such as documents and e-mail); policy templates are used to standardize rights and control access to information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63.</a:t>
                      </a:r>
                      <a:r>
                        <a:rPr lang="en-US" sz="1400" smtClean="0">
                          <a:solidFill>
                            <a:schemeClr val="tx1"/>
                          </a:solidFill>
                          <a:latin typeface="Segoe (Body)"/>
                        </a:rPr>
                        <a:t> What best describes your strategy to plan for IT service policies and policy based management?</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IT policies are integrated across all IT services, enabling or restricting use of resources as appropriate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64.</a:t>
                      </a:r>
                      <a:r>
                        <a:rPr lang="en-US" sz="1400" smtClean="0">
                          <a:solidFill>
                            <a:schemeClr val="tx1"/>
                          </a:solidFill>
                          <a:latin typeface="Segoe (Body)"/>
                        </a:rPr>
                        <a:t> What best describes your strategy to plan for IT service reliability?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Definitions of reliability for IT services are integrated across IT services and enforceable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68.</a:t>
                      </a:r>
                      <a:r>
                        <a:rPr lang="en-US" sz="1400" smtClean="0">
                          <a:solidFill>
                            <a:schemeClr val="tx1"/>
                          </a:solidFill>
                          <a:latin typeface="Segoe (Body)"/>
                        </a:rPr>
                        <a:t> What best describes your strategy for IT service operations and service-level agreements?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Service-level and operational-level agreements are integrated for IT services; management reviews operational health regularly; some tasks are automated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70.</a:t>
                      </a:r>
                      <a:r>
                        <a:rPr lang="en-US" sz="1400" smtClean="0">
                          <a:solidFill>
                            <a:schemeClr val="tx1"/>
                          </a:solidFill>
                          <a:latin typeface="Segoe (Body)"/>
                        </a:rPr>
                        <a:t> What best describes your strategy for monitoring security and reporting on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Monitoring and flexible, tenant/service reporting are aggregated across individual areas for protection against malware, protection of information, and identity and access technologies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71.</a:t>
                      </a:r>
                      <a:r>
                        <a:rPr lang="en-US" sz="1400" smtClean="0">
                          <a:solidFill>
                            <a:schemeClr val="tx1"/>
                          </a:solidFill>
                          <a:latin typeface="Segoe (Body)"/>
                        </a:rPr>
                        <a:t> What best describes your problem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Problem management processes are integrated across IT services, with incident management integration</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72.</a:t>
                      </a:r>
                      <a:r>
                        <a:rPr lang="en-US" sz="1400" smtClean="0">
                          <a:solidFill>
                            <a:schemeClr val="tx1"/>
                          </a:solidFill>
                          <a:latin typeface="Segoe (Body)"/>
                        </a:rPr>
                        <a:t> What best describes your change and configuration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The change and configuration management process is integrated across IT services; standard changes are identified across IT services and automated with self service where possible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74.</a:t>
                      </a:r>
                      <a:r>
                        <a:rPr lang="en-US" sz="1400" smtClean="0">
                          <a:solidFill>
                            <a:schemeClr val="tx1"/>
                          </a:solidFill>
                          <a:latin typeface="Segoe (Body)"/>
                        </a:rPr>
                        <a:t> What best describes your risk and vulnerability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Risk and vulnerability are formally analyzed across IT services; IT compliance objectives and activities are defined and audited for each IT service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BPIO: 1.</a:t>
                      </a:r>
                      <a:r>
                        <a:rPr lang="en-US" sz="1400" smtClean="0">
                          <a:solidFill>
                            <a:schemeClr val="tx1"/>
                          </a:solidFill>
                          <a:latin typeface="Segoe (Body)"/>
                        </a:rPr>
                        <a:t> What best describes your provisioning and architecture for collaborative workspaces?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Workspaces are managed at the departmental level and are available from individual productivity applications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6.</a:t>
                      </a:r>
                      <a:r>
                        <a:rPr lang="en-US" sz="1400" smtClean="0">
                          <a:solidFill>
                            <a:schemeClr val="tx1"/>
                          </a:solidFill>
                          <a:latin typeface="Segoe (Body)"/>
                        </a:rPr>
                        <a:t> What best describes your provisioning and architecture for portals?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Multiple portals exist; directory services, authentication, and authorization are not uniform across portals, requiring users to sign in multiple times; user management methods are redundant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21.</a:t>
                      </a:r>
                      <a:r>
                        <a:rPr lang="en-US" sz="1400" smtClean="0">
                          <a:solidFill>
                            <a:schemeClr val="tx1"/>
                          </a:solidFill>
                          <a:latin typeface="Segoe (Body)"/>
                        </a:rPr>
                        <a:t> What best describes your strategy for accessing e-mail from anywhere?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Secure, remote, online and offline access to rich mailbox and calendar functionality exists inside and outside the firewall</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46252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24.</a:t>
                      </a:r>
                      <a:r>
                        <a:rPr lang="en-US" sz="1400" smtClean="0">
                          <a:solidFill>
                            <a:schemeClr val="tx1"/>
                          </a:solidFill>
                          <a:latin typeface="Segoe (Body)"/>
                        </a:rPr>
                        <a:t> What best describes your enterprise-level IM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Users have secure access to an enterprise-managed online presence and IM infrastructure from inside and outside the firewall; peer-to-peer voice and video communications are based on a single directory</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26.</a:t>
                      </a:r>
                      <a:r>
                        <a:rPr lang="en-US" sz="1400" smtClean="0">
                          <a:solidFill>
                            <a:schemeClr val="tx1"/>
                          </a:solidFill>
                          <a:latin typeface="Segoe (Body)"/>
                        </a:rPr>
                        <a:t> What best describes your ability to share presence information?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Online presence information (automatically refreshed user availability information based on communications, log-on, and calendar activities) is integrated into the e-mail client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BPIO: 27.</a:t>
                      </a:r>
                      <a:r>
                        <a:rPr lang="en-US" sz="1400" smtClean="0">
                          <a:solidFill>
                            <a:schemeClr val="tx1"/>
                          </a:solidFill>
                          <a:latin typeface="Segoe (Body)"/>
                        </a:rPr>
                        <a:t> What best describes your Web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46252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BPIO: 29.</a:t>
                      </a:r>
                      <a:r>
                        <a:rPr lang="en-US" sz="1400" smtClean="0">
                          <a:solidFill>
                            <a:schemeClr val="tx1"/>
                          </a:solidFill>
                          <a:latin typeface="Segoe (Body)"/>
                        </a:rPr>
                        <a:t> What best describes your video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30.</a:t>
                      </a:r>
                      <a:r>
                        <a:rPr lang="en-US" sz="1400" smtClean="0">
                          <a:solidFill>
                            <a:schemeClr val="tx1"/>
                          </a:solidFill>
                          <a:latin typeface="Segoe (Body)"/>
                        </a:rPr>
                        <a:t> What best describes your solution for voice over IP communications (VOIP)?</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Voice communications are secure, encrypted, extended to remote and mobile workers using different mobile devices and integrated within enterprise productivity and collaboration platforms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32.</a:t>
                      </a:r>
                      <a:r>
                        <a:rPr lang="en-US" sz="1400" smtClean="0">
                          <a:solidFill>
                            <a:schemeClr val="tx1"/>
                          </a:solidFill>
                          <a:latin typeface="Segoe (Body)"/>
                        </a:rPr>
                        <a:t> What best describes the voice quality at your organization?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There is an intelligent, adaptive media stack on phone and PC endpoints to enable high-quality voice communications even on unmanaged networks (such as the Internet)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108508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BPIO: 33.</a:t>
                      </a:r>
                      <a:r>
                        <a:rPr lang="en-US" sz="1400" smtClean="0">
                          <a:solidFill>
                            <a:schemeClr val="tx1"/>
                          </a:solidFill>
                          <a:latin typeface="Segoe (Body)"/>
                        </a:rPr>
                        <a:t> What best describes your call routing mechanism?</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Call routing within an organization is based on identity and online presence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4202764645"/>
              </p:ext>
            </p:extLst>
          </p:nvPr>
        </p:nvGraphicFramePr>
        <p:xfrm>
          <a:off x="570668" y="3346385"/>
          <a:ext cx="9035144" cy="3587815"/>
        </p:xfrm>
        <a:graphic>
          <a:graphicData uri="http://schemas.openxmlformats.org/drawingml/2006/table">
            <a:tbl>
              <a:tblPr firstRow="1" bandRow="1">
                <a:tableStyleId>{5C22544A-7EE6-4342-B048-85BDC9FD1C3A}</a:tableStyleId>
              </a:tblPr>
              <a:tblGrid>
                <a:gridCol w="4158343"/>
                <a:gridCol w="4876801"/>
              </a:tblGrid>
              <a:tr h="335280">
                <a:tc>
                  <a:txBody>
                    <a:bodyPr/>
                    <a:lstStyle/>
                    <a:p>
                      <a:r>
                        <a:rPr lang="en-US" sz="1600" dirty="0" smtClean="0">
                          <a:solidFill>
                            <a:srgbClr val="F8D246"/>
                          </a:solidFill>
                        </a:rPr>
                        <a:t>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COMPETE 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252535">
                <a:tc>
                  <a:txBody>
                    <a:bodyPr/>
                    <a:lstStyle/>
                    <a:p>
                      <a:pPr marL="0" indent="-1371600" algn="l" defTabSz="1097192" rtl="0" eaLnBrk="1" fontAlgn="base" latinLnBrk="0" hangingPunct="1">
                        <a:spcBef>
                          <a:spcPct val="0"/>
                        </a:spcBef>
                        <a:spcAft>
                          <a:spcPts val="0"/>
                        </a:spcAft>
                        <a:buClr>
                          <a:srgbClr val="FFC000"/>
                        </a:buClr>
                        <a:buFont typeface="Arial" pitchFamily="34" charset="0"/>
                        <a:buNone/>
                      </a:pPr>
                      <a:r>
                        <a:rPr lang="en-US" sz="1500" kern="1200" dirty="0" smtClean="0">
                          <a:solidFill>
                            <a:schemeClr val="tx1"/>
                          </a:solidFill>
                          <a:latin typeface="+mn-lt"/>
                          <a:ea typeface="+mn-ea"/>
                          <a:cs typeface="+mn-cs"/>
                        </a:rPr>
                        <a:t>Office Communications Server 2007 R2
Lync Server 2010
Office Communicator 2007 R2
Lync 2010
Office Live Meeting 2007
Lync Online
Outlook 2010 (integrated conferencing)
Outlook 2007 (integrated conferencing)
Office 365 E1
Office 365 E2
Office 365 E3
Office 365 E4
Lync Online P1
Lync Online P2</a:t>
                      </a:r>
                      <a:endParaRPr lang="en-US" sz="1500" kern="1200" dirty="0">
                        <a:solidFill>
                          <a:schemeClr val="tx1"/>
                        </a:solidFill>
                        <a:latin typeface="+mn-lt"/>
                        <a:ea typeface="+mn-ea"/>
                        <a:cs typeface="+mn-cs"/>
                      </a:endParaRPr>
                    </a:p>
                  </a:txBody>
                  <a:tcPr marT="0" marB="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64586" indent="-164586" algn="l" rtl="0" fontAlgn="base">
                        <a:spcBef>
                          <a:spcPct val="0"/>
                        </a:spcBef>
                        <a:spcAft>
                          <a:spcPts val="500"/>
                        </a:spcAft>
                        <a:buClr>
                          <a:srgbClr val="F8D246"/>
                        </a:buClr>
                        <a:buFont typeface="Arial" pitchFamily="34" charset="0"/>
                        <a:buChar char="•"/>
                      </a:pPr>
                      <a:r>
                        <a:rPr lang="en-US" sz="1500" kern="1200" dirty="0" smtClean="0">
                          <a:solidFill>
                            <a:schemeClr val="tx1"/>
                          </a:solidFill>
                          <a:latin typeface="+mn-lt"/>
                          <a:ea typeface="+mn-ea"/>
                          <a:cs typeface="+mn-cs"/>
                        </a:rPr>
                        <a:t>Cisco </a:t>
                      </a:r>
                    </a:p>
                    <a:p>
                      <a:pPr marL="164586" indent="-164586" algn="l" rtl="0" fontAlgn="base">
                        <a:spcBef>
                          <a:spcPct val="0"/>
                        </a:spcBef>
                        <a:spcAft>
                          <a:spcPts val="500"/>
                        </a:spcAft>
                        <a:buClr>
                          <a:srgbClr val="F8D246"/>
                        </a:buClr>
                        <a:buFont typeface="Arial" pitchFamily="34" charset="0"/>
                        <a:buChar char="•"/>
                      </a:pPr>
                      <a:r>
                        <a:rPr lang="en-US" sz="1500" kern="1200" dirty="0" smtClean="0">
                          <a:solidFill>
                            <a:schemeClr val="tx1"/>
                          </a:solidFill>
                          <a:latin typeface="+mn-lt"/>
                          <a:ea typeface="+mn-ea"/>
                          <a:cs typeface="+mn-cs"/>
                        </a:rPr>
                        <a:t>Avaya</a:t>
                      </a:r>
                    </a:p>
                    <a:p>
                      <a:pPr marL="164586" indent="-164586" algn="l" rtl="0" fontAlgn="base">
                        <a:spcBef>
                          <a:spcPct val="0"/>
                        </a:spcBef>
                        <a:spcAft>
                          <a:spcPts val="500"/>
                        </a:spcAft>
                        <a:buClr>
                          <a:srgbClr val="F8D246"/>
                        </a:buClr>
                        <a:buFont typeface="Arial" pitchFamily="34" charset="0"/>
                        <a:buChar char="•"/>
                      </a:pPr>
                      <a:r>
                        <a:rPr lang="en-US" sz="1500" kern="1200" dirty="0" smtClean="0">
                          <a:solidFill>
                            <a:schemeClr val="tx1"/>
                          </a:solidFill>
                          <a:latin typeface="+mn-lt"/>
                          <a:ea typeface="+mn-ea"/>
                          <a:cs typeface="+mn-cs"/>
                        </a:rPr>
                        <a:t>Nortel</a:t>
                      </a:r>
                    </a:p>
                    <a:p>
                      <a:pPr marL="164586" indent="-164586" algn="l" rtl="0" fontAlgn="base">
                        <a:spcBef>
                          <a:spcPct val="0"/>
                        </a:spcBef>
                        <a:spcAft>
                          <a:spcPts val="500"/>
                        </a:spcAft>
                        <a:buClr>
                          <a:srgbClr val="F8D246"/>
                        </a:buClr>
                        <a:buFont typeface="Arial" pitchFamily="34" charset="0"/>
                        <a:buChar char="•"/>
                      </a:pPr>
                      <a:r>
                        <a:rPr lang="en-US" sz="1500" kern="1200" dirty="0" smtClean="0">
                          <a:solidFill>
                            <a:schemeClr val="tx1"/>
                          </a:solidFill>
                          <a:latin typeface="+mn-lt"/>
                          <a:ea typeface="+mn-ea"/>
                          <a:cs typeface="+mn-cs"/>
                        </a:rPr>
                        <a:t>Siemens</a:t>
                      </a:r>
                    </a:p>
                  </a:txBody>
                  <a:tcPr marT="0" marB="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4265904171"/>
      </p:ext>
    </p:extLst>
  </p:cSld>
  <p:clrMapOvr>
    <a:masterClrMapping/>
  </p:clrMapOvr>
  <p:transition>
    <p:fade/>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880236847"/>
              </p:ext>
            </p:extLst>
          </p:nvPr>
        </p:nvGraphicFramePr>
        <p:xfrm>
          <a:off x="568543" y="3442637"/>
          <a:ext cx="9467311" cy="2947663"/>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Standardized to Rationalized introduces a unified conferencing platform that drives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Standardized to Rationalized introduces a unified conferencing platform that drives Lync Online.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57912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Standardized to Rationalized introduces integrated conferencing in email that drives Microsoft Office 2010 Professional Edition.</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1310757705"/>
      </p:ext>
    </p:extLst>
  </p:cSld>
  <p:clrMapOvr>
    <a:masterClrMapping/>
  </p:clrMapOvr>
  <p:transition>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3" name="Round Same Side Corner Rectangle 62"/>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2"/>
            <a:ext cx="1930308" cy="523204"/>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Challenges</a:t>
            </a:r>
          </a:p>
        </p:txBody>
      </p:sp>
      <p:sp>
        <p:nvSpPr>
          <p:cNvPr id="38" name="Rectangle 37"/>
          <p:cNvSpPr/>
          <p:nvPr/>
        </p:nvSpPr>
        <p:spPr>
          <a:xfrm>
            <a:off x="619875" y="1925464"/>
            <a:ext cx="1249052" cy="369328"/>
          </a:xfrm>
          <a:prstGeom prst="rect">
            <a:avLst/>
          </a:prstGeom>
        </p:spPr>
        <p:txBody>
          <a:bodyPr wrap="none" lIns="91429" tIns="45714" rIns="91429" bIns="45714">
            <a:spAutoFit/>
          </a:bodyPr>
          <a:lstStyle/>
          <a:p>
            <a:r>
              <a:rPr lang="en-US" sz="1800" b="1" dirty="0">
                <a:solidFill>
                  <a:srgbClr val="F8D246"/>
                </a:solidFill>
                <a:latin typeface="Segoe"/>
              </a:rPr>
              <a:t>BUSINESS</a:t>
            </a:r>
            <a:endParaRPr lang="en-US" sz="1800" dirty="0">
              <a:solidFill>
                <a:srgbClr val="F8D246"/>
              </a:solidFill>
            </a:endParaRPr>
          </a:p>
        </p:txBody>
      </p:sp>
      <p:sp>
        <p:nvSpPr>
          <p:cNvPr id="41" name="Rectangle 40"/>
          <p:cNvSpPr/>
          <p:nvPr/>
        </p:nvSpPr>
        <p:spPr>
          <a:xfrm>
            <a:off x="698534" y="2269588"/>
            <a:ext cx="8917414" cy="1605564"/>
          </a:xfrm>
          <a:prstGeom prst="rect">
            <a:avLst/>
          </a:prstGeom>
        </p:spPr>
        <p:txBody>
          <a:bodyPr wrap="square" lIns="91429" tIns="45714" rIns="91429" bIns="45714">
            <a:spAutoFit/>
          </a:bodyPr>
          <a:lstStyle/>
          <a:p>
            <a:pPr marL="164574" indent="-164574">
              <a:spcAft>
                <a:spcPts val="500"/>
              </a:spcAft>
              <a:buClr>
                <a:srgbClr val="F8D246"/>
              </a:buClr>
              <a:buFont typeface="Arial" pitchFamily="34" charset="0"/>
              <a:buChar char="•"/>
            </a:pPr>
            <a:r>
              <a:rPr lang="en-US" sz="1800">
                <a:solidFill>
                  <a:srgbClr val="FFFFFF"/>
                </a:solidFill>
                <a:latin typeface="Segoe"/>
              </a:rPr>
              <a:t>Inability of users to communicate and collaborate properly due to lack of end-to-end audio, web and video conferencing features
High costs due to sporadic use of audio and video conferencing
Inability to track conferencing activities for different user roles due to lack of enterprise-managed conferencing capabilities</a:t>
            </a:r>
            <a:endParaRPr lang="en-US" sz="1800" dirty="0">
              <a:solidFill>
                <a:srgbClr val="FFFFFF"/>
              </a:solidFill>
              <a:latin typeface="Segoe"/>
            </a:endParaRPr>
          </a:p>
        </p:txBody>
      </p:sp>
      <p:grpSp>
        <p:nvGrpSpPr>
          <p:cNvPr id="45"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2" name="Rectangle 51"/>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3" name="Group 53"/>
              <p:cNvGrpSpPr/>
              <p:nvPr/>
            </p:nvGrpSpPr>
            <p:grpSpPr>
              <a:xfrm>
                <a:off x="9607229" y="133998"/>
                <a:ext cx="1042917" cy="816746"/>
                <a:chOff x="9607229" y="133998"/>
                <a:chExt cx="1042917" cy="816746"/>
              </a:xfrm>
            </p:grpSpPr>
            <p:pic>
              <p:nvPicPr>
                <p:cNvPr id="57"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8"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9"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0" name="TextBox 49">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1" name="Right Arrow 50">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5" name="Group 73"/>
          <p:cNvGrpSpPr/>
          <p:nvPr/>
        </p:nvGrpSpPr>
        <p:grpSpPr>
          <a:xfrm>
            <a:off x="1661320" y="7287011"/>
            <a:ext cx="1594230" cy="680272"/>
            <a:chOff x="1792010" y="4441101"/>
            <a:chExt cx="1814878" cy="680271"/>
          </a:xfrm>
        </p:grpSpPr>
        <p:sp>
          <p:nvSpPr>
            <p:cNvPr id="69" name="Round Same Side Corner Rectangle 6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0" name="TextBox 6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8"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9" name="Group 87"/>
          <p:cNvGrpSpPr/>
          <p:nvPr/>
        </p:nvGrpSpPr>
        <p:grpSpPr>
          <a:xfrm>
            <a:off x="4699990" y="7297061"/>
            <a:ext cx="1594230" cy="680272"/>
            <a:chOff x="1792010" y="4441101"/>
            <a:chExt cx="1814878" cy="680271"/>
          </a:xfrm>
        </p:grpSpPr>
        <p:sp>
          <p:nvSpPr>
            <p:cNvPr id="83" name="Round Same Side Corner Rectangle 8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88" name="Group 92"/>
          <p:cNvGrpSpPr/>
          <p:nvPr/>
        </p:nvGrpSpPr>
        <p:grpSpPr>
          <a:xfrm>
            <a:off x="7738659" y="7287011"/>
            <a:ext cx="1594230" cy="680272"/>
            <a:chOff x="1792010" y="4441101"/>
            <a:chExt cx="1814878" cy="680271"/>
          </a:xfrm>
        </p:grpSpPr>
        <p:sp>
          <p:nvSpPr>
            <p:cNvPr id="92" name="Round Same Side Corner Rectangle 9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7" name="TextBox 9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98" name="Group 95"/>
          <p:cNvGrpSpPr/>
          <p:nvPr/>
        </p:nvGrpSpPr>
        <p:grpSpPr>
          <a:xfrm>
            <a:off x="9257992"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7" name="Round Same Side Corner Rectangle 8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2" name="Rectangle 101"/>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3" name="TextBox 102">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4" name="Isosceles Triangle 103">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0" name="Title 58"/>
          <p:cNvSpPr txBox="1">
            <a:spLocks/>
          </p:cNvSpPr>
          <p:nvPr/>
        </p:nvSpPr>
        <p:spPr>
          <a:xfrm>
            <a:off x="402336" y="219458"/>
            <a:ext cx="9341515"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4" name="Title 58"/>
          <p:cNvSpPr>
            <a:spLocks noGrp="1"/>
          </p:cNvSpPr>
          <p:nvPr>
            <p:ph type="title"/>
          </p:nvPr>
        </p:nvSpPr>
        <p:spPr>
          <a:xfrm>
            <a:off x="420624" y="808341"/>
            <a:ext cx="9341515"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3203954996"/>
      </p:ext>
    </p:extLst>
  </p:cSld>
  <p:clrMapOvr>
    <a:masterClrMapping/>
  </p:clrMapOvr>
  <p:transition>
    <p:fade/>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2943932903"/>
              </p:ext>
            </p:extLst>
          </p:nvPr>
        </p:nvGraphicFramePr>
        <p:xfrm>
          <a:off x="567895" y="3442638"/>
          <a:ext cx="9487210" cy="3046681"/>
        </p:xfrm>
        <a:graphic>
          <a:graphicData uri="http://schemas.openxmlformats.org/drawingml/2006/table">
            <a:tbl>
              <a:tblPr firstRow="1" bandRow="1">
                <a:tableStyleId>{5C22544A-7EE6-4342-B048-85BDC9FD1C3A}</a:tableStyleId>
              </a:tblPr>
              <a:tblGrid>
                <a:gridCol w="9487210"/>
              </a:tblGrid>
              <a:tr h="335280">
                <a:tc>
                  <a:txBody>
                    <a:bodyPr/>
                    <a:lstStyle/>
                    <a:p>
                      <a:r>
                        <a:rPr lang="en-US" sz="1600" dirty="0" smtClean="0">
                          <a:solidFill>
                            <a:srgbClr val="F8D246"/>
                          </a:solidFill>
                        </a:rPr>
                        <a:t>LICENSING</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smtClean="0">
                          <a:solidFill>
                            <a:schemeClr val="tx1"/>
                          </a:solidFill>
                          <a:latin typeface="+mn-lt"/>
                          <a:ea typeface="+mn-ea"/>
                          <a:cs typeface="+mn-cs"/>
                        </a:rPr>
                        <a:t>Lync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Office 365 User Subscription Licenses for E1, E2, E3 or E4</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Microsoft Office Professional 2010</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2008 R2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2012</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SQL Server 2012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1979658258"/>
      </p:ext>
    </p:extLst>
  </p:cSld>
  <p:clrMapOvr>
    <a:masterClrMapping/>
  </p:clrMapOvr>
  <p:transition>
    <p:fade/>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3730654617"/>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708677"/>
            <a:ext cx="3915850" cy="3236784"/>
          </a:xfrm>
          <a:prstGeom prst="rect">
            <a:avLst/>
          </a:prstGeom>
        </p:spPr>
        <p:txBody>
          <a:bodyPr wrap="square" lIns="0" tIns="0" rIns="0" bIns="0">
            <a:spAutoFit/>
          </a:bodyPr>
          <a:lstStyle/>
          <a:p>
            <a:pPr marL="173020" indent="-173020" defTabSz="1097104">
              <a:spcAft>
                <a:spcPts val="20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Live Meeting 2007
Lync Online
Outlook 2010 (integrated conferencing)
Outlook 2007 (integrated conferencing)
Office 365 E1
Office 365 E2
Office 365 E3
Office 365 E4</a:t>
            </a:r>
          </a:p>
        </p:txBody>
      </p:sp>
      <p:sp>
        <p:nvSpPr>
          <p:cNvPr id="60" name="TextBox 59">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1" name="Isosceles Triangle 60">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3895827437"/>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195589"/>
            <a:ext cx="4304027" cy="379957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708677"/>
            <a:ext cx="3915850" cy="55656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Lync Online P1
Lync Online P2</a:t>
            </a:r>
          </a:p>
        </p:txBody>
      </p:sp>
      <p:sp>
        <p:nvSpPr>
          <p:cNvPr id="51" name="TextBox 50">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0" name="Isosceles Triangle 59">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590544"/>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23.</a:t>
                      </a:r>
                      <a:r>
                        <a:rPr lang="en-US" sz="1400" smtClean="0">
                          <a:solidFill>
                            <a:schemeClr val="tx1"/>
                          </a:solidFill>
                          <a:latin typeface="Segoe (Body)"/>
                        </a:rPr>
                        <a:t> What best describes your transport services (eg. TCP/IP) configuration?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IPv4 for main transport services, using IPv6 for some transport services (eg. to achieve larger address range)</a:t>
                      </a:r>
                      <a:endParaRPr lang="en-US" sz="1400" dirty="0" smtClean="0">
                        <a:solidFill>
                          <a:schemeClr val="tx1"/>
                        </a:solidFill>
                        <a:latin typeface="Segoe (Body)"/>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3.</a:t>
                      </a:r>
                      <a:r>
                        <a:rPr lang="en-US" sz="1400" smtClean="0">
                          <a:solidFill>
                            <a:schemeClr val="tx1"/>
                          </a:solidFill>
                          <a:latin typeface="Segoe (Body)"/>
                        </a:rPr>
                        <a:t> What best describes your patch and update process strategy for data center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Software update management and auditing are policy-driven and monitored, including automated vulnerability detection. Isolation and remediation of vulnerable and non-compliant systems are automated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52.</a:t>
                      </a:r>
                      <a:r>
                        <a:rPr lang="en-US" sz="1400" smtClean="0">
                          <a:solidFill>
                            <a:schemeClr val="tx1"/>
                          </a:solidFill>
                          <a:latin typeface="Segoe (Body)"/>
                        </a:rPr>
                        <a:t> What best describes your identity provisioning and access management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Provisioning and de-provisioning of user and super-user accounts, certificates, and/or multi-factor authentication is automated</a:t>
                      </a: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8.</a:t>
                      </a:r>
                      <a:r>
                        <a:rPr lang="en-US" sz="1400" smtClean="0">
                          <a:solidFill>
                            <a:schemeClr val="tx1"/>
                          </a:solidFill>
                          <a:latin typeface="Segoe (Body)"/>
                        </a:rPr>
                        <a:t> What best describes your server or service monitoring and control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Performance monitoring of applications as well as physical and virtual hardware pools with enforceable SLAs; Service health monitoring with consistent reporting across heterogeneous environments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1382703473"/>
              </p:ext>
            </p:extLst>
          </p:nvPr>
        </p:nvGraphicFramePr>
        <p:xfrm>
          <a:off x="575060" y="3152086"/>
          <a:ext cx="9601678" cy="3581400"/>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770434">
                <a:tc>
                  <a:txBody>
                    <a:bodyPr/>
                    <a:lstStyle/>
                    <a:p>
                      <a:pPr marL="0" indent="-1371600">
                        <a:buClr>
                          <a:srgbClr val="FFC000"/>
                        </a:buClr>
                      </a:pPr>
                      <a:r>
                        <a:rPr lang="en-US" sz="1400" b="1" dirty="0" smtClean="0">
                          <a:solidFill>
                            <a:srgbClr val="F8D246"/>
                          </a:solidFill>
                          <a:latin typeface="Segoe (Body)"/>
                        </a:rPr>
                        <a:t>Core IO: 56.</a:t>
                      </a:r>
                      <a:r>
                        <a:rPr lang="en-US" sz="1400" dirty="0" smtClean="0">
                          <a:solidFill>
                            <a:schemeClr val="tx1"/>
                          </a:solidFill>
                          <a:latin typeface="Segoe (Body)"/>
                        </a:rPr>
                        <a:t> What best describes your directory services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C.</a:t>
                      </a:r>
                      <a:r>
                        <a:rPr lang="en-US" sz="1400" dirty="0" smtClean="0">
                          <a:solidFill>
                            <a:schemeClr val="tx1"/>
                          </a:solidFill>
                          <a:latin typeface="Segoe (Body)"/>
                        </a:rPr>
                        <a:t> A scalable directory that is integrated and automatically synchronizes with all remaining directories across multiple geographies and isolated domains for all applications with connectivity to cloud when applicable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dirty="0" smtClean="0">
                          <a:solidFill>
                            <a:srgbClr val="F8D246"/>
                          </a:solidFill>
                          <a:latin typeface="Segoe (Body)"/>
                        </a:rPr>
                        <a:t>Core IO: 10.</a:t>
                      </a:r>
                      <a:r>
                        <a:rPr lang="en-US" sz="1400" dirty="0" smtClean="0">
                          <a:solidFill>
                            <a:schemeClr val="tx1"/>
                          </a:solidFill>
                          <a:latin typeface="Segoe (Body)"/>
                        </a:rPr>
                        <a:t> What best describes your high-availability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C.</a:t>
                      </a:r>
                      <a:r>
                        <a:rPr lang="en-US" sz="1400" dirty="0" smtClean="0">
                          <a:solidFill>
                            <a:schemeClr val="tx1"/>
                          </a:solidFill>
                          <a:latin typeface="Segoe (Body)"/>
                        </a:rPr>
                        <a:t> There are multiple levels of service availability clustering or load balancing. Virtualization and management is used to dynamically move applications and services when issues arise with datacenter compute, storage and network resources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47800">
                <a:tc>
                  <a:txBody>
                    <a:bodyPr/>
                    <a:lstStyle/>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dirty="0" smtClean="0">
                          <a:solidFill>
                            <a:srgbClr val="F8D246"/>
                          </a:solidFill>
                          <a:latin typeface="Segoe (Body)"/>
                        </a:rPr>
                        <a:t>Core IO: 9.</a:t>
                      </a:r>
                      <a:r>
                        <a:rPr lang="en-US" sz="1400" dirty="0" smtClean="0">
                          <a:solidFill>
                            <a:schemeClr val="tx1"/>
                          </a:solidFill>
                          <a:latin typeface="Segoe (Body)"/>
                        </a:rPr>
                        <a:t> What best describes your services compliance policy?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IT services are audited for compliance based on documented company and industry-standard policies (HIPAA, SOX, and PCI); reports are generated monthly</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46252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13.</a:t>
                      </a:r>
                      <a:r>
                        <a:rPr lang="en-US" sz="1400" smtClean="0">
                          <a:solidFill>
                            <a:schemeClr val="tx1"/>
                          </a:solidFill>
                          <a:latin typeface="Segoe (Body)"/>
                        </a:rPr>
                        <a:t> What best describes your server operating system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Malware protection is centrally managed across server operating systems within organizations, including host firewall, host IPS/vulnerability shielding, and quarantine, with defined SLAs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14.</a:t>
                      </a:r>
                      <a:r>
                        <a:rPr lang="en-US" sz="1400" smtClean="0">
                          <a:solidFill>
                            <a:schemeClr val="tx1"/>
                          </a:solidFill>
                          <a:latin typeface="Segoe (Body)"/>
                        </a:rPr>
                        <a:t> What best describes your application protection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Protection is deployed and centrally managed for all applications and services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r>
                        <a:rPr lang="en-US" sz="1400" b="1" smtClean="0">
                          <a:solidFill>
                            <a:srgbClr val="F8D246"/>
                          </a:solidFill>
                          <a:latin typeface="Segoe (Body)"/>
                        </a:rPr>
                        <a:t>Core IO: 15.</a:t>
                      </a:r>
                      <a:r>
                        <a:rPr lang="en-US" sz="1400" smtClean="0">
                          <a:solidFill>
                            <a:schemeClr val="tx1"/>
                          </a:solidFill>
                          <a:latin typeface="Segoe (Body)"/>
                        </a:rPr>
                        <a:t> What best describes your network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Integrated perimeter firewall, IPS, Web security, gateway anti-virus, and URL filtering are deployed with support for server and domain isolation; network security, alerts, and compliance are integrated with all other tools to provide a comprehensive scorecard view and threat assessment across datacenter, application, organization, and cloud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16.</a:t>
                      </a:r>
                      <a:r>
                        <a:rPr lang="en-US" sz="1400" smtClean="0">
                          <a:solidFill>
                            <a:schemeClr val="tx1"/>
                          </a:solidFill>
                          <a:latin typeface="Segoe (Body)"/>
                        </a:rPr>
                        <a:t> What best describes your secure remote access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Secure remote access is integrated with quarantine for compliance with corporate policy</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18.</a:t>
                      </a:r>
                      <a:r>
                        <a:rPr lang="en-US" sz="1400" smtClean="0">
                          <a:solidFill>
                            <a:schemeClr val="tx1"/>
                          </a:solidFill>
                          <a:latin typeface="Segoe (Body)"/>
                        </a:rPr>
                        <a:t> What best describes your Domain Name System 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Redundant Domain Name System servers exist to provide fault tolerance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dirty="0" smtClean="0">
                          <a:solidFill>
                            <a:srgbClr val="F8D246"/>
                          </a:solidFill>
                          <a:latin typeface="Segoe (Body)"/>
                        </a:rPr>
                        <a:t>Core IO: 20.</a:t>
                      </a:r>
                      <a:r>
                        <a:rPr lang="en-US" sz="1400" dirty="0" smtClean="0">
                          <a:solidFill>
                            <a:schemeClr val="tx1"/>
                          </a:solidFill>
                          <a:latin typeface="Segoe (Body)"/>
                        </a:rPr>
                        <a:t> What best describes your network allocation, and quality of service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C.</a:t>
                      </a:r>
                      <a:r>
                        <a:rPr lang="en-US" sz="1400" dirty="0" smtClean="0">
                          <a:solidFill>
                            <a:schemeClr val="tx1"/>
                          </a:solidFill>
                          <a:latin typeface="Segoe (Body)"/>
                        </a:rPr>
                        <a:t> Quality of service is in place for prioritizing applications and services with intelligent allocation of bandwidth. Network capacity is virtualized and available via pools that are consumed by VMs and services based on dynamic management driven by service models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28.</a:t>
                      </a:r>
                      <a:r>
                        <a:rPr lang="en-US" sz="1400" smtClean="0">
                          <a:solidFill>
                            <a:schemeClr val="tx1"/>
                          </a:solidFill>
                          <a:latin typeface="Segoe (Body)"/>
                        </a:rPr>
                        <a:t> What best describes your storage management and allocation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Storage is managed and allocated on highly available servers using virtual disks or dynamic disk volumes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29.</a:t>
                      </a:r>
                      <a:r>
                        <a:rPr lang="en-US" sz="1400" smtClean="0">
                          <a:solidFill>
                            <a:schemeClr val="tx1"/>
                          </a:solidFill>
                          <a:latin typeface="Segoe (Body)"/>
                        </a:rPr>
                        <a:t> What best describes your backup and recovery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Critical data is backed up on a schedule across the enterprise; backup copies are stored offsite, with fully tested recovery or failover based on service-level agreements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30.</a:t>
                      </a:r>
                      <a:r>
                        <a:rPr lang="en-US" sz="1400" smtClean="0">
                          <a:solidFill>
                            <a:schemeClr val="tx1"/>
                          </a:solidFill>
                          <a:latin typeface="Segoe (Body)"/>
                        </a:rPr>
                        <a:t> What best describes your data archiving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Data is archived automatically based on storage quotas and date of last modification or access using on demand processes to achieve compliancy</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40.</a:t>
                      </a:r>
                      <a:r>
                        <a:rPr lang="en-US" sz="1400" smtClean="0">
                          <a:solidFill>
                            <a:schemeClr val="tx1"/>
                          </a:solidFill>
                          <a:latin typeface="Segoe (Body)"/>
                        </a:rPr>
                        <a:t> What best describes your desktop monitoring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Desktop applications and system events are centrally monitored for critical desktop systems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49.</a:t>
                      </a:r>
                      <a:r>
                        <a:rPr lang="en-US" sz="1400" smtClean="0">
                          <a:solidFill>
                            <a:schemeClr val="tx1"/>
                          </a:solidFill>
                          <a:latin typeface="Segoe (Body)"/>
                        </a:rPr>
                        <a:t> What best describes your strategy for protecting clients against malware?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Protection against malware is centrally managed for desktop systems and laptops and includes a host firewall; non-PC devices are managed and protected through a separate process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53.</a:t>
                      </a:r>
                      <a:r>
                        <a:rPr lang="en-US" sz="1400" smtClean="0">
                          <a:solidFill>
                            <a:schemeClr val="tx1"/>
                          </a:solidFill>
                          <a:latin typeface="Segoe (Body)"/>
                        </a:rPr>
                        <a:t> What best describes your identity federation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Federation exists for selected applications. For consumer facing applications, federating with public providers (such as Facebook)</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54.</a:t>
                      </a:r>
                      <a:r>
                        <a:rPr lang="en-US" sz="1400" smtClean="0">
                          <a:solidFill>
                            <a:schemeClr val="tx1"/>
                          </a:solidFill>
                          <a:latin typeface="Segoe (Body)"/>
                        </a:rPr>
                        <a:t> What best describes your authentication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Multi-factor and certificate-based authentication are applied in some scenarios, such as remote access across boundaries (such as On Prem and Cloud). Self service password resets supported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55.</a:t>
                      </a:r>
                      <a:r>
                        <a:rPr lang="en-US" sz="1400" smtClean="0">
                          <a:solidFill>
                            <a:schemeClr val="tx1"/>
                          </a:solidFill>
                          <a:latin typeface="Segoe (Body)"/>
                        </a:rPr>
                        <a:t> What best describes your authorization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centralized, group/role based access policy is defined for business resources, applications, and information resources, managed through industry accepted processes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60.</a:t>
                      </a:r>
                      <a:r>
                        <a:rPr lang="en-US" sz="1400" smtClean="0">
                          <a:solidFill>
                            <a:schemeClr val="tx1"/>
                          </a:solidFill>
                          <a:latin typeface="Segoe (Body)"/>
                        </a:rPr>
                        <a:t> What best describes your information protection policy?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Persistent information protection exists within the trusted network to enforce policy across key sensitive data (such as documents and e-mail); policy templates are used to standardize rights and control access to information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64" name="Rounded Rectangle 63"/>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6" name="Round Same Side Corner Rectangle 6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2"/>
            <a:ext cx="1930308" cy="523204"/>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Challenges</a:t>
            </a:r>
          </a:p>
        </p:txBody>
      </p:sp>
      <p:sp>
        <p:nvSpPr>
          <p:cNvPr id="38" name="Rectangle 37"/>
          <p:cNvSpPr/>
          <p:nvPr/>
        </p:nvSpPr>
        <p:spPr>
          <a:xfrm>
            <a:off x="619876" y="1936755"/>
            <a:ext cx="393048" cy="369328"/>
          </a:xfrm>
          <a:prstGeom prst="rect">
            <a:avLst/>
          </a:prstGeom>
        </p:spPr>
        <p:txBody>
          <a:bodyPr wrap="none" lIns="91429" tIns="45714" rIns="91429" bIns="45714">
            <a:spAutoFit/>
          </a:bodyPr>
          <a:lstStyle/>
          <a:p>
            <a:r>
              <a:rPr lang="en-US" sz="1800" b="1" dirty="0">
                <a:solidFill>
                  <a:srgbClr val="F8D246"/>
                </a:solidFill>
                <a:latin typeface="Segoe"/>
              </a:rPr>
              <a:t>IT</a:t>
            </a:r>
            <a:endParaRPr lang="en-US" sz="1800" dirty="0">
              <a:solidFill>
                <a:srgbClr val="F8D246"/>
              </a:solidFill>
            </a:endParaRPr>
          </a:p>
        </p:txBody>
      </p:sp>
      <p:sp>
        <p:nvSpPr>
          <p:cNvPr id="41" name="Rectangle 40"/>
          <p:cNvSpPr/>
          <p:nvPr/>
        </p:nvSpPr>
        <p:spPr>
          <a:xfrm>
            <a:off x="698534" y="2271255"/>
            <a:ext cx="8917414" cy="710447"/>
          </a:xfrm>
          <a:prstGeom prst="rect">
            <a:avLst/>
          </a:prstGeom>
        </p:spPr>
        <p:txBody>
          <a:bodyPr wrap="square" lIns="91429" tIns="45714" rIns="91429" bIns="45714">
            <a:spAutoFit/>
          </a:bodyPr>
          <a:lstStyle/>
          <a:p>
            <a:pPr marL="164574" indent="-164574">
              <a:spcAft>
                <a:spcPts val="500"/>
              </a:spcAft>
              <a:buClr>
                <a:srgbClr val="F8D246"/>
              </a:buClr>
              <a:buFont typeface="Arial" pitchFamily="34" charset="0"/>
              <a:buChar char="•"/>
            </a:pPr>
            <a:r>
              <a:rPr lang="en-US" sz="1800" dirty="0">
                <a:solidFill>
                  <a:srgbClr val="FFFFFF"/>
                </a:solidFill>
                <a:latin typeface="Segoe"/>
              </a:rPr>
              <a:t>Specialized expertise required to support conferencing sessions
IT required to manage separate infrastructure for audio, video, and web conferencing</a:t>
            </a:r>
          </a:p>
        </p:txBody>
      </p:sp>
      <p:grpSp>
        <p:nvGrpSpPr>
          <p:cNvPr id="45"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2" name="Rectangle 51"/>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3" name="Group 53"/>
              <p:cNvGrpSpPr/>
              <p:nvPr/>
            </p:nvGrpSpPr>
            <p:grpSpPr>
              <a:xfrm>
                <a:off x="9607229" y="133998"/>
                <a:ext cx="1042917" cy="816746"/>
                <a:chOff x="9607229" y="133998"/>
                <a:chExt cx="1042917" cy="816746"/>
              </a:xfrm>
            </p:grpSpPr>
            <p:pic>
              <p:nvPicPr>
                <p:cNvPr id="57"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8"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9"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0" name="TextBox 49">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1" name="Right Arrow 50">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5" name="Group 73"/>
          <p:cNvGrpSpPr/>
          <p:nvPr/>
        </p:nvGrpSpPr>
        <p:grpSpPr>
          <a:xfrm>
            <a:off x="1661320" y="7287011"/>
            <a:ext cx="1594230" cy="680272"/>
            <a:chOff x="1792010" y="4441101"/>
            <a:chExt cx="1814878" cy="680271"/>
          </a:xfrm>
        </p:grpSpPr>
        <p:sp>
          <p:nvSpPr>
            <p:cNvPr id="69" name="Round Same Side Corner Rectangle 6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0" name="TextBox 6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8"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9" name="Group 87"/>
          <p:cNvGrpSpPr/>
          <p:nvPr/>
        </p:nvGrpSpPr>
        <p:grpSpPr>
          <a:xfrm>
            <a:off x="4699990" y="7297061"/>
            <a:ext cx="1594230" cy="680272"/>
            <a:chOff x="1792010" y="4441101"/>
            <a:chExt cx="1814878" cy="680271"/>
          </a:xfrm>
        </p:grpSpPr>
        <p:sp>
          <p:nvSpPr>
            <p:cNvPr id="83" name="Round Same Side Corner Rectangle 8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88" name="Group 92"/>
          <p:cNvGrpSpPr/>
          <p:nvPr/>
        </p:nvGrpSpPr>
        <p:grpSpPr>
          <a:xfrm>
            <a:off x="7738659" y="7287011"/>
            <a:ext cx="1594230" cy="680272"/>
            <a:chOff x="1792010" y="4441101"/>
            <a:chExt cx="1814878" cy="680271"/>
          </a:xfrm>
        </p:grpSpPr>
        <p:sp>
          <p:nvSpPr>
            <p:cNvPr id="92" name="Round Same Side Corner Rectangle 9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7" name="TextBox 9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98" name="Group 95"/>
          <p:cNvGrpSpPr/>
          <p:nvPr/>
        </p:nvGrpSpPr>
        <p:grpSpPr>
          <a:xfrm>
            <a:off x="9257992"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7" name="Round Same Side Corner Rectangle 8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2" name="Rectangle 101"/>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3" name="TextBox 102">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4" name="Isosceles Triangle 103">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0"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a:gradFill flip="none" rotWithShape="1">
                <a:gsLst>
                  <a:gs pos="0">
                    <a:srgbClr val="FFFFFF"/>
                  </a:gs>
                  <a:gs pos="36000">
                    <a:srgbClr val="C9FFFF"/>
                  </a:gs>
                  <a:gs pos="86000">
                    <a:srgbClr val="19B5FB"/>
                  </a:gs>
                </a:gsLst>
                <a:lin ang="5400000" scaled="0"/>
                <a:tileRect/>
              </a:gradFill>
            </a:endParaRPr>
          </a:p>
        </p:txBody>
      </p:sp>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305686956"/>
      </p:ext>
    </p:extLst>
  </p:cSld>
  <p:clrMapOvr>
    <a:masterClrMapping/>
  </p:clrMapOvr>
  <p:transition>
    <p:fade/>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280416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63.</a:t>
                      </a:r>
                      <a:r>
                        <a:rPr lang="en-US" sz="1400" smtClean="0">
                          <a:solidFill>
                            <a:schemeClr val="tx1"/>
                          </a:solidFill>
                          <a:latin typeface="Segoe (Body)"/>
                        </a:rPr>
                        <a:t> What best describes your strategy to plan for IT service policies and policy based management?</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IT policies are integrated across all IT services, enabling or restricting use of resources as appropriate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64.</a:t>
                      </a:r>
                      <a:r>
                        <a:rPr lang="en-US" sz="1400" smtClean="0">
                          <a:solidFill>
                            <a:schemeClr val="tx1"/>
                          </a:solidFill>
                          <a:latin typeface="Segoe (Body)"/>
                        </a:rPr>
                        <a:t> What best describes your strategy to plan for IT service reliability?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Definitions of reliability for IT services are integrated across IT services and enforceable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67.</a:t>
                      </a:r>
                      <a:r>
                        <a:rPr lang="en-US" sz="1400" smtClean="0">
                          <a:solidFill>
                            <a:schemeClr val="tx1"/>
                          </a:solidFill>
                          <a:latin typeface="Segoe (Body)"/>
                        </a:rPr>
                        <a:t> What best describes your strategy for IT services deployment?</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IT service release processes are uniform across IT services; deployment is automated and offers self service where possible; management reviews each service for readiness to release before deployment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7357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68.</a:t>
                      </a:r>
                      <a:r>
                        <a:rPr lang="en-US" sz="1400" smtClean="0">
                          <a:solidFill>
                            <a:schemeClr val="tx1"/>
                          </a:solidFill>
                          <a:latin typeface="Segoe (Body)"/>
                        </a:rPr>
                        <a:t> What best describes your strategy for IT service operations and service-level agreements?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Service-level and operational-level agreements are integrated for IT services; management reviews operational health regularly; some tasks are automated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70.</a:t>
                      </a:r>
                      <a:r>
                        <a:rPr lang="en-US" sz="1400" smtClean="0">
                          <a:solidFill>
                            <a:schemeClr val="tx1"/>
                          </a:solidFill>
                          <a:latin typeface="Segoe (Body)"/>
                        </a:rPr>
                        <a:t> What best describes your strategy for monitoring security and reporting on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Monitoring and flexible, tenant/service reporting are aggregated across individual areas for protection against malware, protection of information, and identity and access technologies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dirty="0" smtClean="0">
                          <a:solidFill>
                            <a:srgbClr val="F8D246"/>
                          </a:solidFill>
                          <a:latin typeface="Segoe (Body)"/>
                        </a:rPr>
                        <a:t>Core IO: 71.</a:t>
                      </a:r>
                      <a:r>
                        <a:rPr lang="en-US" sz="1400" dirty="0" smtClean="0">
                          <a:solidFill>
                            <a:schemeClr val="tx1"/>
                          </a:solidFill>
                          <a:latin typeface="Segoe (Body)"/>
                        </a:rPr>
                        <a:t> What best describes your problem management strategy for IT services?</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C.</a:t>
                      </a:r>
                      <a:r>
                        <a:rPr lang="en-US" sz="1400" dirty="0" smtClean="0">
                          <a:solidFill>
                            <a:schemeClr val="tx1"/>
                          </a:solidFill>
                          <a:latin typeface="Segoe (Body)"/>
                        </a:rPr>
                        <a:t> Problem management processes are integrated across IT services, with incident management integration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7357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72.</a:t>
                      </a:r>
                      <a:r>
                        <a:rPr lang="en-US" sz="1400" smtClean="0">
                          <a:solidFill>
                            <a:schemeClr val="tx1"/>
                          </a:solidFill>
                          <a:latin typeface="Segoe (Body)"/>
                        </a:rPr>
                        <a:t> What best describes your change and configuration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The change and configuration management process is integrated across IT services; standard changes are identified across IT services and automated with self service where possible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74.</a:t>
                      </a:r>
                      <a:r>
                        <a:rPr lang="en-US" sz="1400" smtClean="0">
                          <a:solidFill>
                            <a:schemeClr val="tx1"/>
                          </a:solidFill>
                          <a:latin typeface="Segoe (Body)"/>
                        </a:rPr>
                        <a:t> What best describes your risk and vulnerability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Risk and vulnerability are formally analyzed across IT services; IT compliance objectives and activities are defined and audited for each IT service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BPIO: 1.</a:t>
                      </a:r>
                      <a:r>
                        <a:rPr lang="en-US" sz="1400" smtClean="0">
                          <a:solidFill>
                            <a:schemeClr val="tx1"/>
                          </a:solidFill>
                          <a:latin typeface="Segoe (Body)"/>
                        </a:rPr>
                        <a:t> What best describes your provisioning and architecture for collaborative workspaces?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Workspaces are managed at the departmental level and are available from individual productivity applications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6.</a:t>
                      </a:r>
                      <a:r>
                        <a:rPr lang="en-US" sz="1400" smtClean="0">
                          <a:solidFill>
                            <a:schemeClr val="tx1"/>
                          </a:solidFill>
                          <a:latin typeface="Segoe (Body)"/>
                        </a:rPr>
                        <a:t> What best describes your provisioning and architecture for portals?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Multiple portals exist; directory services, authentication, and authorization are not uniform across portals, requiring users to sign in multiple times; user management methods are redundant</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21.</a:t>
                      </a:r>
                      <a:r>
                        <a:rPr lang="en-US" sz="1400" smtClean="0">
                          <a:solidFill>
                            <a:schemeClr val="tx1"/>
                          </a:solidFill>
                          <a:latin typeface="Segoe (Body)"/>
                        </a:rPr>
                        <a:t> What best describes your strategy for accessing e-mail from anywhere?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Secure, remote, online and offline access to rich mailbox and calendar functionality exists inside and outside the firewall</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24.</a:t>
                      </a:r>
                      <a:r>
                        <a:rPr lang="en-US" sz="1400" smtClean="0">
                          <a:solidFill>
                            <a:schemeClr val="tx1"/>
                          </a:solidFill>
                          <a:latin typeface="Segoe (Body)"/>
                        </a:rPr>
                        <a:t> What best describes your enterprise-level IM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Users have secure access to an enterprise-managed online presence and IM infrastructure from inside and outside the firewall; peer-to-peer voice and video communications are based on a single directory</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681984"/>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26.</a:t>
                      </a:r>
                      <a:r>
                        <a:rPr lang="en-US" sz="1400" smtClean="0">
                          <a:solidFill>
                            <a:schemeClr val="tx1"/>
                          </a:solidFill>
                          <a:latin typeface="Segoe (Body)"/>
                        </a:rPr>
                        <a:t> What best describes your ability to share presence information?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Online presence information (automatically refreshed user availability information based on communications, log-on, and calendar activities) is integrated into the e-mail client</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BPIO: 27.</a:t>
                      </a:r>
                      <a:r>
                        <a:rPr lang="en-US" sz="1400" smtClean="0">
                          <a:solidFill>
                            <a:schemeClr val="tx1"/>
                          </a:solidFill>
                          <a:latin typeface="Segoe (Body)"/>
                        </a:rPr>
                        <a:t> What best describes your Web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BPIO: 28.</a:t>
                      </a:r>
                      <a:r>
                        <a:rPr lang="en-US" sz="1400" smtClean="0">
                          <a:solidFill>
                            <a:schemeClr val="tx1"/>
                          </a:solidFill>
                          <a:latin typeface="Segoe (Body)"/>
                        </a:rPr>
                        <a:t> What best describes your audio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7357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30.</a:t>
                      </a:r>
                      <a:r>
                        <a:rPr lang="en-US" sz="1400" smtClean="0">
                          <a:solidFill>
                            <a:schemeClr val="tx1"/>
                          </a:solidFill>
                          <a:latin typeface="Segoe (Body)"/>
                        </a:rPr>
                        <a:t> What best describes your solution for voice over IP communications (VOIP)?</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Voice communications are secure, encrypted, extended to remote and mobile workers using different mobile devices and integrated within enterprise productivity and collaboration platforms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32.</a:t>
                      </a:r>
                      <a:r>
                        <a:rPr lang="en-US" sz="1400" smtClean="0">
                          <a:solidFill>
                            <a:schemeClr val="tx1"/>
                          </a:solidFill>
                          <a:latin typeface="Segoe (Body)"/>
                        </a:rPr>
                        <a:t> What best describes the voice quality at your organization?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There is an intelligent, adaptive media stack on phone and PC endpoints to enable high-quality voice communications even on unmanaged networks (such as the Internet)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BPIO: 33.</a:t>
                      </a:r>
                      <a:r>
                        <a:rPr lang="en-US" sz="1400" smtClean="0">
                          <a:solidFill>
                            <a:schemeClr val="tx1"/>
                          </a:solidFill>
                          <a:latin typeface="Segoe (Body)"/>
                        </a:rPr>
                        <a:t> What best describes your call routing mechanism?</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Call routing within an organization is based on identity and online presence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145542451"/>
              </p:ext>
            </p:extLst>
          </p:nvPr>
        </p:nvGraphicFramePr>
        <p:xfrm>
          <a:off x="570668" y="3346385"/>
          <a:ext cx="9035144" cy="3587815"/>
        </p:xfrm>
        <a:graphic>
          <a:graphicData uri="http://schemas.openxmlformats.org/drawingml/2006/table">
            <a:tbl>
              <a:tblPr firstRow="1" bandRow="1">
                <a:tableStyleId>{5C22544A-7EE6-4342-B048-85BDC9FD1C3A}</a:tableStyleId>
              </a:tblPr>
              <a:tblGrid>
                <a:gridCol w="4158343"/>
                <a:gridCol w="4876801"/>
              </a:tblGrid>
              <a:tr h="335280">
                <a:tc>
                  <a:txBody>
                    <a:bodyPr/>
                    <a:lstStyle/>
                    <a:p>
                      <a:r>
                        <a:rPr lang="en-US" sz="1600" dirty="0" smtClean="0">
                          <a:solidFill>
                            <a:srgbClr val="F8D246"/>
                          </a:solidFill>
                        </a:rPr>
                        <a:t>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COMPETE 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252535">
                <a:tc>
                  <a:txBody>
                    <a:bodyPr/>
                    <a:lstStyle/>
                    <a:p>
                      <a:pPr marL="0" indent="-1371600" algn="l" defTabSz="1097192" rtl="0" eaLnBrk="1" fontAlgn="base" latinLnBrk="0" hangingPunct="1">
                        <a:spcBef>
                          <a:spcPct val="0"/>
                        </a:spcBef>
                        <a:spcAft>
                          <a:spcPts val="0"/>
                        </a:spcAft>
                        <a:buClr>
                          <a:srgbClr val="FFC000"/>
                        </a:buClr>
                        <a:buFont typeface="Arial" pitchFamily="34" charset="0"/>
                        <a:buNone/>
                      </a:pPr>
                      <a:r>
                        <a:rPr lang="en-US" sz="1500" kern="1200" dirty="0" smtClean="0">
                          <a:solidFill>
                            <a:schemeClr val="tx1"/>
                          </a:solidFill>
                          <a:latin typeface="+mn-lt"/>
                          <a:ea typeface="+mn-ea"/>
                          <a:cs typeface="+mn-cs"/>
                        </a:rPr>
                        <a:t>Office Communications Server 2007 R2
Lync Server 2010
Office Communicator 2007 R2
Lync 2010
Office Live Meeting 2007
Lync Online
Outlook 2010 (integrated conferencing)
Outlook 2007 (integrated conferencing)
Office 365 E1
Office 365 E2
Office 365 E3
Office 365 E4
Lync Online P1
Lync Online P2</a:t>
                      </a:r>
                      <a:endParaRPr lang="en-US" sz="1500" kern="1200" dirty="0">
                        <a:solidFill>
                          <a:schemeClr val="tx1"/>
                        </a:solidFill>
                        <a:latin typeface="+mn-lt"/>
                        <a:ea typeface="+mn-ea"/>
                        <a:cs typeface="+mn-cs"/>
                      </a:endParaRP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64586" indent="-164586" algn="l" rtl="0" fontAlgn="base">
                        <a:spcBef>
                          <a:spcPct val="0"/>
                        </a:spcBef>
                        <a:spcAft>
                          <a:spcPts val="0"/>
                        </a:spcAft>
                        <a:buClr>
                          <a:srgbClr val="F8D246"/>
                        </a:buClr>
                        <a:buFont typeface="Arial" pitchFamily="34" charset="0"/>
                        <a:buChar char="•"/>
                      </a:pPr>
                      <a:r>
                        <a:rPr lang="en-US" sz="1500" kern="1200" dirty="0" smtClean="0">
                          <a:solidFill>
                            <a:schemeClr val="tx1"/>
                          </a:solidFill>
                          <a:latin typeface="+mn-lt"/>
                          <a:ea typeface="+mn-ea"/>
                          <a:cs typeface="+mn-cs"/>
                        </a:rPr>
                        <a:t>Cisco WebEx</a:t>
                      </a:r>
                    </a:p>
                    <a:p>
                      <a:pPr marL="164586" indent="-164586" algn="l" rtl="0" fontAlgn="base">
                        <a:spcBef>
                          <a:spcPct val="0"/>
                        </a:spcBef>
                        <a:spcAft>
                          <a:spcPts val="0"/>
                        </a:spcAft>
                        <a:buClr>
                          <a:srgbClr val="F8D246"/>
                        </a:buClr>
                        <a:buFont typeface="Arial" pitchFamily="34" charset="0"/>
                        <a:buChar char="•"/>
                      </a:pPr>
                      <a:r>
                        <a:rPr lang="en-US" sz="1500" kern="1200" dirty="0" smtClean="0">
                          <a:solidFill>
                            <a:schemeClr val="tx1"/>
                          </a:solidFill>
                          <a:latin typeface="+mn-lt"/>
                          <a:ea typeface="+mn-ea"/>
                          <a:cs typeface="+mn-cs"/>
                        </a:rPr>
                        <a:t>IBM </a:t>
                      </a:r>
                      <a:r>
                        <a:rPr lang="en-US" sz="1500" kern="1200" dirty="0" err="1" smtClean="0">
                          <a:solidFill>
                            <a:schemeClr val="tx1"/>
                          </a:solidFill>
                          <a:latin typeface="+mn-lt"/>
                          <a:ea typeface="+mn-ea"/>
                          <a:cs typeface="+mn-cs"/>
                        </a:rPr>
                        <a:t>Sametime</a:t>
                      </a:r>
                      <a:endParaRPr lang="en-US" sz="1500" kern="1200" dirty="0" smtClean="0">
                        <a:solidFill>
                          <a:schemeClr val="tx1"/>
                        </a:solidFill>
                        <a:latin typeface="+mn-lt"/>
                        <a:ea typeface="+mn-ea"/>
                        <a:cs typeface="+mn-cs"/>
                      </a:endParaRPr>
                    </a:p>
                    <a:p>
                      <a:pPr marL="164586" indent="-164586" algn="l" rtl="0" fontAlgn="base">
                        <a:spcBef>
                          <a:spcPct val="0"/>
                        </a:spcBef>
                        <a:spcAft>
                          <a:spcPts val="0"/>
                        </a:spcAft>
                        <a:buClr>
                          <a:srgbClr val="F8D246"/>
                        </a:buClr>
                        <a:buFont typeface="Arial" pitchFamily="34" charset="0"/>
                        <a:buChar char="•"/>
                      </a:pPr>
                      <a:r>
                        <a:rPr lang="en-US" sz="1500" kern="1200" dirty="0" smtClean="0">
                          <a:solidFill>
                            <a:schemeClr val="tx1"/>
                          </a:solidFill>
                          <a:latin typeface="+mn-lt"/>
                          <a:ea typeface="+mn-ea"/>
                          <a:cs typeface="+mn-cs"/>
                        </a:rPr>
                        <a:t>Avaya</a:t>
                      </a:r>
                    </a:p>
                    <a:p>
                      <a:pPr marL="164586" indent="-164586" algn="l" rtl="0" fontAlgn="base">
                        <a:spcBef>
                          <a:spcPct val="0"/>
                        </a:spcBef>
                        <a:spcAft>
                          <a:spcPts val="0"/>
                        </a:spcAft>
                        <a:buClr>
                          <a:srgbClr val="F8D246"/>
                        </a:buClr>
                        <a:buFont typeface="Arial" pitchFamily="34" charset="0"/>
                        <a:buChar char="•"/>
                      </a:pPr>
                      <a:r>
                        <a:rPr lang="en-US" sz="1500" kern="1200" dirty="0" smtClean="0">
                          <a:solidFill>
                            <a:schemeClr val="tx1"/>
                          </a:solidFill>
                          <a:latin typeface="+mn-lt"/>
                          <a:ea typeface="+mn-ea"/>
                          <a:cs typeface="+mn-cs"/>
                        </a:rPr>
                        <a:t>Nortel</a:t>
                      </a: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4265904171"/>
      </p:ext>
    </p:extLst>
  </p:cSld>
  <p:clrMapOvr>
    <a:masterClrMapping/>
  </p:clrMapOvr>
  <p:transition>
    <p:fade/>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67836"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971150066"/>
              </p:ext>
            </p:extLst>
          </p:nvPr>
        </p:nvGraphicFramePr>
        <p:xfrm>
          <a:off x="568543" y="3442637"/>
          <a:ext cx="9467311" cy="2947663"/>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Standardized to Rationalized introduces a unified conferencing platform that drives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Standardized to Rationalized introduces a unified conferencing platform that drives Lync Online.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57912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Standardized to Rationalized introduces integrated conferencing in email that drives Microsoft Office 2010 Professional Edition.</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1310757705"/>
      </p:ext>
    </p:extLst>
  </p:cSld>
  <p:clrMapOvr>
    <a:masterClrMapping/>
  </p:clrMapOvr>
  <p:transition>
    <p:fade/>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2943932903"/>
              </p:ext>
            </p:extLst>
          </p:nvPr>
        </p:nvGraphicFramePr>
        <p:xfrm>
          <a:off x="567895" y="3442638"/>
          <a:ext cx="9487210" cy="3046681"/>
        </p:xfrm>
        <a:graphic>
          <a:graphicData uri="http://schemas.openxmlformats.org/drawingml/2006/table">
            <a:tbl>
              <a:tblPr firstRow="1" bandRow="1">
                <a:tableStyleId>{5C22544A-7EE6-4342-B048-85BDC9FD1C3A}</a:tableStyleId>
              </a:tblPr>
              <a:tblGrid>
                <a:gridCol w="9487210"/>
              </a:tblGrid>
              <a:tr h="335280">
                <a:tc>
                  <a:txBody>
                    <a:bodyPr/>
                    <a:lstStyle/>
                    <a:p>
                      <a:r>
                        <a:rPr lang="en-US" sz="1600" dirty="0" smtClean="0">
                          <a:solidFill>
                            <a:srgbClr val="F8D246"/>
                          </a:solidFill>
                        </a:rPr>
                        <a:t>LICENSING</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smtClean="0">
                          <a:solidFill>
                            <a:schemeClr val="tx1"/>
                          </a:solidFill>
                          <a:latin typeface="+mn-lt"/>
                          <a:ea typeface="+mn-ea"/>
                          <a:cs typeface="+mn-cs"/>
                        </a:rPr>
                        <a:t>Lync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Office 365 User Subscription Licenses for E1, E2, E3 or E4</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Microsoft Office Professional 2010</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2008 R2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2012</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SQL Server 2012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1979658258"/>
      </p:ext>
    </p:extLst>
  </p:cSld>
  <p:clrMapOvr>
    <a:masterClrMapping/>
  </p:clrMapOvr>
  <p:transition>
    <p:fade/>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4031146192"/>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708677"/>
            <a:ext cx="3915850" cy="3236784"/>
          </a:xfrm>
          <a:prstGeom prst="rect">
            <a:avLst/>
          </a:prstGeom>
        </p:spPr>
        <p:txBody>
          <a:bodyPr wrap="square" lIns="0" tIns="0" rIns="0" bIns="0">
            <a:spAutoFit/>
          </a:bodyPr>
          <a:lstStyle/>
          <a:p>
            <a:pPr marL="173020" indent="-173020" defTabSz="1097104">
              <a:spcAft>
                <a:spcPts val="20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Live Meeting 2007
Lync Online
Outlook 2010 (integrated conferencing)
Outlook 2007 (integrated conferencing)
Office 365 E1
Office 365 E2
Office 365 E3
Office 365 E4</a:t>
            </a:r>
          </a:p>
        </p:txBody>
      </p:sp>
      <p:sp>
        <p:nvSpPr>
          <p:cNvPr id="60" name="TextBox 59">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1" name="Isosceles Triangle 60">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48809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371088"/>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r>
                        <a:rPr lang="en-US" sz="1400" b="1" dirty="0" smtClean="0">
                          <a:solidFill>
                            <a:srgbClr val="F8D246"/>
                          </a:solidFill>
                          <a:latin typeface="Segoe (Body)"/>
                        </a:rPr>
                        <a:t>Core IO: 23.</a:t>
                      </a:r>
                      <a:r>
                        <a:rPr lang="en-US" sz="1400" dirty="0" smtClean="0">
                          <a:solidFill>
                            <a:schemeClr val="tx1"/>
                          </a:solidFill>
                          <a:latin typeface="Segoe (Body)"/>
                        </a:rPr>
                        <a:t> What best describes your transport services (</a:t>
                      </a:r>
                      <a:r>
                        <a:rPr lang="en-US" sz="1400" dirty="0" err="1" smtClean="0">
                          <a:solidFill>
                            <a:schemeClr val="tx1"/>
                          </a:solidFill>
                          <a:latin typeface="Segoe (Body)"/>
                        </a:rPr>
                        <a:t>eg</a:t>
                      </a:r>
                      <a:r>
                        <a:rPr lang="en-US" sz="1400" dirty="0" smtClean="0">
                          <a:solidFill>
                            <a:schemeClr val="tx1"/>
                          </a:solidFill>
                          <a:latin typeface="Segoe (Body)"/>
                        </a:rPr>
                        <a:t>. TCP/IP) configuration?</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IPv4 for main transport services, using IPv6 for some transport services (</a:t>
                      </a:r>
                      <a:r>
                        <a:rPr lang="en-US" sz="1400" dirty="0" err="1" smtClean="0">
                          <a:solidFill>
                            <a:schemeClr val="tx1"/>
                          </a:solidFill>
                          <a:latin typeface="Segoe (Body)"/>
                        </a:rPr>
                        <a:t>eg</a:t>
                      </a:r>
                      <a:r>
                        <a:rPr lang="en-US" sz="1400" dirty="0" smtClean="0">
                          <a:solidFill>
                            <a:schemeClr val="tx1"/>
                          </a:solidFill>
                          <a:latin typeface="Segoe (Body)"/>
                        </a:rPr>
                        <a:t>. to achieve larger address range)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3.</a:t>
                      </a:r>
                      <a:r>
                        <a:rPr lang="en-US" sz="1400" smtClean="0">
                          <a:solidFill>
                            <a:schemeClr val="tx1"/>
                          </a:solidFill>
                          <a:latin typeface="Segoe (Body)"/>
                        </a:rPr>
                        <a:t> What best describes your patch and update process strategy for data center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Deployment and management of software updates are tool based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52.</a:t>
                      </a:r>
                      <a:r>
                        <a:rPr lang="en-US" sz="1400" smtClean="0">
                          <a:solidFill>
                            <a:schemeClr val="tx1"/>
                          </a:solidFill>
                          <a:latin typeface="Segoe (Body)"/>
                        </a:rPr>
                        <a:t> What best describes your identity provisioning and access management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To control access, simple provisioning and de-provisioning exists for user accounts, mailboxes, certificates or other multi-factor authentication methods, and machines; access control is role-based</a:t>
                      </a: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8.</a:t>
                      </a:r>
                      <a:r>
                        <a:rPr lang="en-US" sz="1400" smtClean="0">
                          <a:solidFill>
                            <a:schemeClr val="tx1"/>
                          </a:solidFill>
                          <a:latin typeface="Segoe (Body)"/>
                        </a:rPr>
                        <a:t> What best describes your server or service monitoring and control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Performance monitoring of physical and virtual hardware with defined SLAs; health monitoring of applications; supported across heterogeneous environments with manual remediation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94053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151010859"/>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1" name="Rounded Rectangle 50"/>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708677"/>
            <a:ext cx="3915850" cy="55656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Lync Online P1
Lync Online P2</a:t>
            </a:r>
          </a:p>
        </p:txBody>
      </p:sp>
      <p:sp>
        <p:nvSpPr>
          <p:cNvPr id="60" name="TextBox 59">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1" name="Isosceles Triangle 60">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214643740"/>
              </p:ext>
            </p:extLst>
          </p:nvPr>
        </p:nvGraphicFramePr>
        <p:xfrm>
          <a:off x="567897" y="3381785"/>
          <a:ext cx="5229013" cy="3552415"/>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On-Premise</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235935">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500" b="0" dirty="0" smtClean="0">
                          <a:solidFill>
                            <a:schemeClr val="tx1"/>
                          </a:solidFill>
                          <a:latin typeface="+mn-lt"/>
                        </a:rPr>
                        <a:t>Provision a web-based solution (</a:t>
                      </a:r>
                      <a:r>
                        <a:rPr lang="en-US" sz="1500" b="0" dirty="0" err="1" smtClean="0">
                          <a:solidFill>
                            <a:schemeClr val="tx1"/>
                          </a:solidFill>
                          <a:latin typeface="+mn-lt"/>
                        </a:rPr>
                        <a:t>Eg</a:t>
                      </a:r>
                      <a:r>
                        <a:rPr lang="en-US" sz="1500" b="0" dirty="0" smtClean="0">
                          <a:solidFill>
                            <a:schemeClr val="tx1"/>
                          </a:solidFill>
                          <a:latin typeface="+mn-lt"/>
                        </a:rPr>
                        <a:t>. Microsoft Lync Server) for online conferencing with integrated audio and video that provides a rich experience for instant collaboration and meetings with high-definition video for a clear conferencing experience.</a:t>
                      </a: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6200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500" b="0" dirty="0" smtClean="0">
                          <a:solidFill>
                            <a:schemeClr val="tx1"/>
                          </a:solidFill>
                          <a:latin typeface="+mn-lt"/>
                        </a:rPr>
                        <a:t>Implement secure conferencing platform (Lync 2010, Office Communications Server) throughout daily productivity applications to initiate audio / video conferencing.</a:t>
                      </a: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21920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500" b="0" dirty="0" smtClean="0">
                          <a:solidFill>
                            <a:schemeClr val="tx1"/>
                          </a:solidFill>
                          <a:latin typeface="+mn-lt"/>
                        </a:rPr>
                        <a:t>Implement desktop sharing solution (Lync Server) that enable users to share their desktops from within a Web conferencing application, helping them share documents, applications, and media—with integrated voice and audio in real time.</a:t>
                      </a: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63" name="TextBox 62">
            <a:hlinkClick r:id="rId13"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3"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1" name="Rounded Rectangle 60"/>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5" name="Rectangle 64"/>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08680"/>
            <a:ext cx="3915850" cy="2108269"/>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Office Communications Server 2007 R2
Lync Server 2010
Office Communicator 2007 R2
Lync 2010
Outlook 2007 (integrated conferencing)
Outlook 2010 (integrated conferencing)</a:t>
            </a: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1828094967"/>
              </p:ext>
            </p:extLst>
          </p:nvPr>
        </p:nvGraphicFramePr>
        <p:xfrm>
          <a:off x="567897" y="3381785"/>
          <a:ext cx="5229013" cy="222504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a:t>
                      </a:r>
                      <a:r>
                        <a:rPr lang="en-US" sz="1600" b="1" smtClean="0">
                          <a:solidFill>
                            <a:srgbClr val="F8D246"/>
                          </a:solidFill>
                        </a:rPr>
                        <a:t>: Public Cloud</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06680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unified conferencing solution (such as Microsoft Lync Online) that allows users to integrate audio and video for a rich user experience during instant conferencing.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desktop sharing solution (such as Microsoft Lync Online) that enables users to share a running application or full desktop with conference participants.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0" y="2059064"/>
            <a:ext cx="9966825"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63" name="TextBox 62">
            <a:hlinkClick r:id="rId16"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6"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1" name="Rounded Rectangle 60"/>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5" name="Rectangle 64"/>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08680"/>
            <a:ext cx="3915850" cy="2418611"/>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Lync Online
Office 365 E1
Office 365 E2
Office 365 E3
Office 365 E4
Lync Online P1
Lync Online P2</a:t>
            </a: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774041507"/>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
        <p:nvSpPr>
          <p:cNvPr id="63" name="Rectangle 62"/>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64" name="Rounded Rectangle 63"/>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52" name="TextBox 51"/>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61" name="Rectangle 60"/>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708677"/>
            <a:ext cx="3915850" cy="3236784"/>
          </a:xfrm>
          <a:prstGeom prst="rect">
            <a:avLst/>
          </a:prstGeom>
        </p:spPr>
        <p:txBody>
          <a:bodyPr wrap="square" lIns="0" tIns="0" rIns="0" bIns="0">
            <a:spAutoFit/>
          </a:bodyPr>
          <a:lstStyle/>
          <a:p>
            <a:pPr marL="173020" indent="-173020" defTabSz="1097104">
              <a:spcAft>
                <a:spcPts val="200"/>
              </a:spcAft>
              <a:buClr>
                <a:srgbClr val="F8D246"/>
              </a:buClr>
              <a:buFont typeface="Arial" pitchFamily="34" charset="0"/>
              <a:buChar char="•"/>
            </a:pPr>
            <a:r>
              <a:rPr lang="en-US" sz="1600" dirty="0">
                <a:solidFill>
                  <a:srgbClr val="FFFFFF"/>
                </a:solidFill>
                <a:latin typeface="Segoe (Body)"/>
              </a:rPr>
              <a:t>Office Live Meeting 2007
Lync Online
Office Communications Server 2007 R2
Lync Server 2010
Office Communicator 2007 R2
Lync 2010
Outlook 2007 (integrated conferencing)
Outlook 2010 (integrated conferencing)
Office 365 E1
Office 365 E2
Office 365 E3
Office 365 E4</a:t>
            </a: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1053370322"/>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
        <p:nvSpPr>
          <p:cNvPr id="63" name="Rectangle 62"/>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64" name="Rounded Rectangle 63"/>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708677"/>
            <a:ext cx="3915850" cy="55656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Lync Online P1
Lync Online P2</a:t>
            </a: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688028715"/>
              </p:ext>
            </p:extLst>
          </p:nvPr>
        </p:nvGraphicFramePr>
        <p:xfrm>
          <a:off x="567897" y="3381785"/>
          <a:ext cx="5229013" cy="320040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On-Premise</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5544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an integrated, Web-based conferencing solution (</a:t>
                      </a:r>
                      <a:r>
                        <a:rPr lang="en-US" sz="1600" b="0" dirty="0" err="1" smtClean="0">
                          <a:solidFill>
                            <a:schemeClr val="tx1"/>
                          </a:solidFill>
                          <a:latin typeface="+mn-lt"/>
                        </a:rPr>
                        <a:t>Eg</a:t>
                      </a:r>
                      <a:r>
                        <a:rPr lang="en-US" sz="1600" b="0" dirty="0" smtClean="0">
                          <a:solidFill>
                            <a:schemeClr val="tx1"/>
                          </a:solidFill>
                          <a:latin typeface="+mn-lt"/>
                        </a:rPr>
                        <a:t>. Microsoft Lync Server, Office Communications Server) with integrated audio and video that provides a rich experience for instant collaboration and meetings with high-definition video for a clear conferencing experience.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31064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collaboration tool (</a:t>
                      </a:r>
                      <a:r>
                        <a:rPr lang="en-US" sz="1600" b="0" dirty="0" err="1" smtClean="0">
                          <a:solidFill>
                            <a:schemeClr val="tx1"/>
                          </a:solidFill>
                          <a:latin typeface="+mn-lt"/>
                        </a:rPr>
                        <a:t>Eg</a:t>
                      </a:r>
                      <a:r>
                        <a:rPr lang="en-US" sz="1600" b="0" dirty="0" smtClean="0">
                          <a:solidFill>
                            <a:schemeClr val="tx1"/>
                          </a:solidFill>
                          <a:latin typeface="+mn-lt"/>
                        </a:rPr>
                        <a:t>. Microsoft Lync Server) that enable users to share their desktops from within a Web conferencing application, helping them share documents, applications, and media—with integrated voice and audio in real time.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205215"/>
            <a:ext cx="4304027" cy="377324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08680"/>
            <a:ext cx="3915850" cy="2108269"/>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Live Meeting 2007
Outlook 2010 (integrated conferencing)
Outlook 2007 (integrated conferencing)</a:t>
            </a: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2327572874"/>
              </p:ext>
            </p:extLst>
          </p:nvPr>
        </p:nvGraphicFramePr>
        <p:xfrm>
          <a:off x="567897" y="3381785"/>
          <a:ext cx="5229013" cy="271272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Public Cloud</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06680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web-based conferencing solution (such as Microsoft Lync Online) with integrated audio that provides a rich, high-quality, and clear conferencing experience for instant collaboration and meetings.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31064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collaboration tool (such as Microsoft Lync Online) that enables users to share their desktops and specific applications in a web conference. Users can share documents, applications, and media with integrated audio in real time.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195589"/>
            <a:ext cx="4304027" cy="3782869"/>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08680"/>
            <a:ext cx="3915850" cy="2418611"/>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Lync Online
Office 365 E1
Office 365 E2
Office 365 E3
Office 365 E4
Lync Online P1
Lync Online P2</a:t>
            </a: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2692687073"/>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5"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6"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6"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7"/>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
        <p:nvSpPr>
          <p:cNvPr id="63" name="Rectangle 62"/>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64" name="Rounded Rectangle 63"/>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52" name="TextBox 51"/>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61" name="Rectangle 60"/>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708677"/>
            <a:ext cx="3915850" cy="3236784"/>
          </a:xfrm>
          <a:prstGeom prst="rect">
            <a:avLst/>
          </a:prstGeom>
        </p:spPr>
        <p:txBody>
          <a:bodyPr wrap="square" lIns="0" tIns="0" rIns="0" bIns="0">
            <a:spAutoFit/>
          </a:bodyPr>
          <a:lstStyle/>
          <a:p>
            <a:pPr marL="173020" indent="-173020" defTabSz="1097104">
              <a:spcAft>
                <a:spcPts val="20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Live Meeting 2007
Lync Online
Outlook 2010 (integrated conferencing)
Outlook 2007 (integrated conferencing)
Office 365 E1
Office 365 E2
Office 365 E3
Office 365 E4</a:t>
            </a: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185329767"/>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5"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6"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6"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7"/>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
        <p:nvSpPr>
          <p:cNvPr id="63" name="Rectangle 62"/>
          <p:cNvSpPr/>
          <p:nvPr/>
        </p:nvSpPr>
        <p:spPr>
          <a:xfrm>
            <a:off x="576070" y="2059064"/>
            <a:ext cx="9966825"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64" name="Rounded Rectangle 63"/>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708677"/>
            <a:ext cx="3915850" cy="55656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Lync Online P1
Lync Online P2</a:t>
            </a: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2747914693"/>
              </p:ext>
            </p:extLst>
          </p:nvPr>
        </p:nvGraphicFramePr>
        <p:xfrm>
          <a:off x="567897" y="3381785"/>
          <a:ext cx="5229013" cy="295656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On-Premise</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31064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an integrated conferencing solution (Lync 2010, Office Communications Server) with integrated audio and video that provides a rich experience for instant collaboration and meetings with high-definition video for a clear conferencing experience. </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31064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desktop sharing solution (Lync Server) that enable users to share their desktops from within a Web conferencing application, helping them to share documents, applications, and media—with integrated voice and audio in real time. </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1" name="Rounded Rectangle 60"/>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5" name="Rectangle 64"/>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08680"/>
            <a:ext cx="3915850" cy="2108269"/>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Live Meeting 2007
Outlook 2010 (integrated conferencing)
Outlook 2007 (integrated conferencing)</a:t>
            </a: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480046"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371088"/>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56.</a:t>
                      </a:r>
                      <a:r>
                        <a:rPr lang="en-US" sz="1400" smtClean="0">
                          <a:solidFill>
                            <a:schemeClr val="tx1"/>
                          </a:solidFill>
                          <a:latin typeface="Segoe (Body)"/>
                        </a:rPr>
                        <a:t> What best describes your directory services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Most applications and services share a common directory for authentication across boundaries. Point-to-point synchronization exists across different directories</a:t>
                      </a:r>
                      <a:endParaRPr lang="en-US" sz="1400" dirty="0" smtClean="0">
                        <a:solidFill>
                          <a:schemeClr val="tx1"/>
                        </a:solidFill>
                        <a:latin typeface="Segoe (Body)"/>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10.</a:t>
                      </a:r>
                      <a:r>
                        <a:rPr lang="en-US" sz="1400" smtClean="0">
                          <a:solidFill>
                            <a:schemeClr val="tx1"/>
                          </a:solidFill>
                          <a:latin typeface="Segoe (Body)"/>
                        </a:rPr>
                        <a:t> What best describes your high-availability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Services are available during server failure (e.g. server clustering, hot spares, and/or virtualization recovery solution)</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13.</a:t>
                      </a:r>
                      <a:r>
                        <a:rPr lang="en-US" sz="1400" smtClean="0">
                          <a:solidFill>
                            <a:schemeClr val="tx1"/>
                          </a:solidFill>
                          <a:latin typeface="Segoe (Body)"/>
                        </a:rPr>
                        <a:t> What best describes your server operating system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Malware protection is centrally managed across server operating systems within organizations, including the host firewall</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4162476047"/>
              </p:ext>
            </p:extLst>
          </p:nvPr>
        </p:nvGraphicFramePr>
        <p:xfrm>
          <a:off x="567897" y="3381785"/>
          <a:ext cx="5229013" cy="271272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a:t>
                      </a:r>
                      <a:r>
                        <a:rPr lang="en-US" sz="1600" b="1" smtClean="0">
                          <a:solidFill>
                            <a:srgbClr val="F8D246"/>
                          </a:solidFill>
                        </a:rPr>
                        <a:t>: Public Cloud</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06680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web-based conferencing solution (such as Microsoft Lync Online) with integrated video to provide a rich, high-quality, and clear conferencing experience for instant collaboration and meetings.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31064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collaboration tool (such as Microsoft Lync Online) that enables users to share their desktops, whiteboards, and specific applications in a web conference. Users can share documents, applications, and media with integrated video and audio in real time.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1" name="Rounded Rectangle 60"/>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5" name="Rectangle 64"/>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08680"/>
            <a:ext cx="3915850" cy="2418611"/>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Lync Online
Office 365 E1
Office 365 E2
Office 365 E3
Office 365 E4
Lync Online P1
Lync Online P2</a:t>
            </a: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453266715"/>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5"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6"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6"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7"/>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
        <p:nvSpPr>
          <p:cNvPr id="63" name="Rectangle 62"/>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64" name="Rounded Rectangle 63"/>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52" name="TextBox 51"/>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61" name="Rectangle 60"/>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708677"/>
            <a:ext cx="3915850" cy="3236784"/>
          </a:xfrm>
          <a:prstGeom prst="rect">
            <a:avLst/>
          </a:prstGeom>
        </p:spPr>
        <p:txBody>
          <a:bodyPr wrap="square" lIns="0" tIns="0" rIns="0" bIns="0">
            <a:spAutoFit/>
          </a:bodyPr>
          <a:lstStyle/>
          <a:p>
            <a:pPr marL="173020" indent="-173020" defTabSz="1097104">
              <a:spcAft>
                <a:spcPts val="20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Live Meeting 2007
Lync Online
Outlook 2010 (integrated conferencing)
Outlook 2007 (integrated conferencing)
Office 365 E1
Office 365 E2
Office 365 E3
Office 365 E4</a:t>
            </a: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536461628"/>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90" y="149764"/>
            <a:ext cx="1052593" cy="816746"/>
            <a:chOff x="9787989" y="149764"/>
            <a:chExt cx="1052592"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5"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6"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6"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7"/>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
        <p:nvSpPr>
          <p:cNvPr id="63" name="Rectangle 62"/>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64" name="Rounded Rectangle 63"/>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708677"/>
            <a:ext cx="3915850" cy="55656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Lync Online P1
Lync Online P2</a:t>
            </a: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1"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1"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859999458"/>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6"/>
                        </a:rPr>
                        <a:t>Audio, Video, and Web Conferencing- Microsoft Lync</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Office Live Meeting 2007</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Live Meeting Service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Live Meeting Service Developer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Demo: Microsoft Office Live Meeting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Live Meeting 2007 Training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22"/>
                        </a:rPr>
                        <a:t>Office Communications Server 2007 R2 - </a:t>
                      </a:r>
                      <a:r>
                        <a:rPr lang="fr-FR" sz="1500" b="0" dirty="0" err="1" smtClean="0">
                          <a:solidFill>
                            <a:schemeClr val="tx1"/>
                          </a:solidFill>
                          <a:latin typeface="Segoe" pitchFamily="34" charset="0"/>
                          <a:hlinkClick r:id="rId22"/>
                        </a:rPr>
                        <a:t>Homepage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23"/>
                        </a:rPr>
                        <a:t>Microsoft Office Communications Server 2007 R2 - TechNet</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24"/>
                        </a:rPr>
                        <a:t>Communications Server 2007 R2 - MSDN</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Office Communications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26"/>
                        </a:rPr>
                        <a:t>Office Communications Server 2007 R2 VHD</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Microsoft Office Communications Server 2007 R2: Videos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1"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1"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2942680373"/>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6"/>
                        </a:rPr>
                        <a:t>Office Communications Server 2007 R2 - Training Portal</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What's New in Conferencing with Office Communications Server 2007 R2</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New Features in Lync Server 2010</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Lync 2010 MSDN</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Lync Developer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Business Insights Webcast: Introduction to Microsoft Lync 2010 </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Introduction to Microsoft Lync 2010</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Microsoft Lync Virtual Labs </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Lync : Featured Demos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Microsoft Lync : Videos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6"/>
                        </a:rPr>
                        <a:t>Microsoft Office Communicator 2007 R2 Product Overview - Communicator - Office.com</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Welcome to Microsoft Office Communications Server 2007 R2</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1"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1"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681095822"/>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26517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6"/>
                        </a:rPr>
                        <a:t>Communicator 2007 and Communicator 2007 R2 Automation API Documentation</a:t>
                      </a:r>
                      <a:endParaRPr lang="en-US" sz="1500" b="0" dirty="0" smtClean="0">
                        <a:solidFill>
                          <a:schemeClr val="tx1"/>
                        </a:solidFill>
                        <a:latin typeface="Segoe" pitchFamily="34" charset="0"/>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517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17"/>
                        </a:rPr>
                        <a:t>Communications Server 2007 R2 Server SDK Documentation</a:t>
                      </a:r>
                      <a:endParaRPr lang="en-US" sz="1500" b="0" dirty="0" smtClean="0">
                        <a:solidFill>
                          <a:schemeClr val="tx1"/>
                        </a:solidFill>
                        <a:latin typeface="Segoe" pitchFamily="34" charset="0"/>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517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MSDN Webcast: Office Communications Server 2007 R2 and Exchange Server 2007 SP1: Lap Around the Platform (Level 100)</a:t>
                      </a:r>
                      <a:endParaRPr lang="en-US" sz="1500" b="0" dirty="0" smtClean="0">
                        <a:solidFill>
                          <a:schemeClr val="tx1"/>
                        </a:solidFill>
                        <a:latin typeface="Segoe" pitchFamily="34" charset="0"/>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517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Microsoft Office Communications Server 2007 R2: Virtual Labs</a:t>
                      </a:r>
                      <a:endParaRPr lang="en-US" sz="1500" b="0" dirty="0" smtClean="0">
                        <a:solidFill>
                          <a:schemeClr val="tx1"/>
                        </a:solidFill>
                        <a:latin typeface="Segoe" pitchFamily="34" charset="0"/>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517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Download: OCS 2007 R2 VHD - Microsoft Download Center - Download Details</a:t>
                      </a:r>
                      <a:endParaRPr lang="en-US" sz="1500" b="0" dirty="0" smtClean="0">
                        <a:solidFill>
                          <a:schemeClr val="tx1"/>
                        </a:solidFill>
                        <a:latin typeface="Segoe" pitchFamily="34" charset="0"/>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517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Demo: Microsoft Office Communications Server 2007 R2 Dial-in Conferencing - Live Meeting - Office.com</a:t>
                      </a:r>
                      <a:endParaRPr lang="en-US" sz="1500" b="0" dirty="0" smtClean="0">
                        <a:solidFill>
                          <a:schemeClr val="tx1"/>
                        </a:solidFill>
                        <a:latin typeface="Segoe" pitchFamily="34" charset="0"/>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517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What is New in Administration and Management with Office Communications Server 2007 R2 | TechNet Edge</a:t>
                      </a:r>
                      <a:endParaRPr lang="en-US" sz="1500" b="0" dirty="0" smtClean="0">
                        <a:solidFill>
                          <a:schemeClr val="tx1"/>
                        </a:solidFill>
                        <a:latin typeface="Segoe" pitchFamily="34" charset="0"/>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517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Microsoft Office Communicator 2007 R2 Help Desk Training</a:t>
                      </a:r>
                      <a:endParaRPr lang="en-US" sz="1500" b="0" dirty="0" smtClean="0">
                        <a:solidFill>
                          <a:schemeClr val="tx1"/>
                        </a:solidFill>
                        <a:latin typeface="Segoe" pitchFamily="34" charset="0"/>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517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Clients for Lync Server 2010</a:t>
                      </a:r>
                      <a:endParaRPr lang="en-US" sz="1500" b="0" dirty="0" smtClean="0">
                        <a:solidFill>
                          <a:schemeClr val="tx1"/>
                        </a:solidFill>
                        <a:latin typeface="Segoe" pitchFamily="34" charset="0"/>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1"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1"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0" y="2059064"/>
            <a:ext cx="993952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111960786"/>
              </p:ext>
            </p:extLst>
          </p:nvPr>
        </p:nvGraphicFramePr>
        <p:xfrm>
          <a:off x="824771" y="3861576"/>
          <a:ext cx="8971894" cy="183489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6"/>
                        </a:rPr>
                        <a:t>Outlook 2007</a:t>
                      </a:r>
                      <a:endParaRPr lang="en-US" sz="1500" b="0" kern="1200" dirty="0" smtClean="0">
                        <a:solidFill>
                          <a:schemeClr val="tx1"/>
                        </a:solidFill>
                        <a:latin typeface="Segoe" pitchFamily="34" charset="0"/>
                        <a:ea typeface="+mn-ea"/>
                        <a:cs typeface="+mn-cs"/>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Outlook Developer Center</a:t>
                      </a:r>
                      <a:endParaRPr lang="en-US" sz="1500" b="0" dirty="0" smtClean="0">
                        <a:solidFill>
                          <a:schemeClr val="tx1"/>
                        </a:solidFill>
                        <a:latin typeface="Segoe" pitchFamily="34" charset="0"/>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Office Outlook 2007 Demo</a:t>
                      </a:r>
                      <a:endParaRPr lang="en-US" sz="1500" b="0" kern="1200" dirty="0" smtClean="0">
                        <a:solidFill>
                          <a:schemeClr val="tx1"/>
                        </a:solidFill>
                        <a:latin typeface="Segoe" pitchFamily="34" charset="0"/>
                        <a:ea typeface="+mn-ea"/>
                        <a:cs typeface="+mn-cs"/>
                      </a:endParaRPr>
                    </a:p>
                  </a:txBody>
                  <a:tcPr marT="0" marB="0" anchor="ctr">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Outlook 2007 Courses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Outlook 2010 - Homepage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Changes in Outlook 2010</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Microsoft Office 2010 Events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2935592367"/>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Microsoft Lync Online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Microsoft Lync Online Overview</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Office Live Meeting 2007</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Live Meeting Service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Live Meeting Service Developer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Demo: Microsoft Office Live Meeting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Live Meeting 2007 Training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Lync Online Administration</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5"/>
                        </a:rPr>
                        <a:t>Lync Online - Market Place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Developing Communication Solutions for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7"/>
                        </a:rPr>
                        <a:t>Transforming Your Business with Lync Online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Online - Service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1121817182"/>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SharePoint Online (Office365) E1 Plan - features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Microsoft Online Services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Microsoft Developer tools - Microsoft Download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TechNet Webcast: Introducing Office 365 to Your End Users (Level 100)</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Plans and pricing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Office 365 Virtual Labs for IT Pros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Office 365 for Enterprise-Video</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Office 365 Developer Training Kit </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5"/>
                        </a:rPr>
                        <a:t>Lync online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Lync Online-</a:t>
                      </a:r>
                      <a:r>
                        <a:rPr lang="en-US" sz="1500" b="0" kern="1200" dirty="0" err="1" smtClean="0">
                          <a:solidFill>
                            <a:schemeClr val="tx1"/>
                          </a:solidFill>
                          <a:latin typeface="Segoe" pitchFamily="34" charset="0"/>
                          <a:ea typeface="+mn-ea"/>
                          <a:cs typeface="+mn-cs"/>
                          <a:hlinkClick r:id="rId26"/>
                        </a:rPr>
                        <a:t>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7"/>
                        </a:rPr>
                        <a:t>Microsoft Lync 2010 </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for developers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839481905"/>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Lync and Learn: Delivering Professional Quality Webcasts Using Lync Online </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TechNet Virtual Labs: Microsoft Lync Server 2010</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VHD Test Drive - Lync Server 2010 VHD (Developer </a:t>
                      </a:r>
                      <a:r>
                        <a:rPr lang="en-US" sz="1500" b="0" dirty="0" err="1" smtClean="0">
                          <a:solidFill>
                            <a:schemeClr val="tx1"/>
                          </a:solidFill>
                          <a:latin typeface="Segoe" pitchFamily="34" charset="0"/>
                          <a:hlinkClick r:id="rId19"/>
                        </a:rPr>
                        <a:t>Evalution</a:t>
                      </a:r>
                      <a:r>
                        <a:rPr lang="en-US" sz="1500" b="0" dirty="0" smtClean="0">
                          <a:solidFill>
                            <a:schemeClr val="tx1"/>
                          </a:solidFill>
                          <a:latin typeface="Segoe" pitchFamily="34" charset="0"/>
                          <a:hlinkClick r:id="rId19"/>
                        </a:rPr>
                        <a:t>) - Part 1</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Lync Online-demo website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Showcase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Microsoft Lync Online Training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480047"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7357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14.</a:t>
                      </a:r>
                      <a:r>
                        <a:rPr lang="en-US" sz="1400" smtClean="0">
                          <a:solidFill>
                            <a:schemeClr val="tx1"/>
                          </a:solidFill>
                          <a:latin typeface="Segoe (Body)"/>
                        </a:rPr>
                        <a:t> What best describes your application protection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Protection for select mainstream/non-custom applications and services (such as e-mail, collaboration and portal applications, instant messaging), if available, is centrally managed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15.</a:t>
                      </a:r>
                      <a:r>
                        <a:rPr lang="en-US" sz="1400" smtClean="0">
                          <a:solidFill>
                            <a:schemeClr val="tx1"/>
                          </a:solidFill>
                          <a:latin typeface="Segoe (Body)"/>
                        </a:rPr>
                        <a:t> What best describes your network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Multiple disparate configurations of products are used for firewall, IPS, Web security, gateway anti-virus, and URL filtering</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18.</a:t>
                      </a:r>
                      <a:r>
                        <a:rPr lang="en-US" sz="1400" smtClean="0">
                          <a:solidFill>
                            <a:schemeClr val="tx1"/>
                          </a:solidFill>
                          <a:latin typeface="Segoe (Body)"/>
                        </a:rPr>
                        <a:t> What best describes your Domain Name System 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Redundant Domain Name System servers exist to provide fault tolerance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1489847451"/>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Audio, Video, and Web Conferencing- Microsoft Lync</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18"/>
                        </a:rPr>
                        <a:t>Office Communications Server 2007 R2 - </a:t>
                      </a:r>
                      <a:r>
                        <a:rPr lang="fr-FR" sz="1500" b="0" dirty="0" err="1" smtClean="0">
                          <a:solidFill>
                            <a:schemeClr val="tx1"/>
                          </a:solidFill>
                          <a:latin typeface="Segoe" pitchFamily="34" charset="0"/>
                          <a:hlinkClick r:id="rId18"/>
                        </a:rPr>
                        <a:t>Homepage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19"/>
                        </a:rPr>
                        <a:t>Microsoft Office Communications Server 2007 R2 - TechNet</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20"/>
                        </a:rPr>
                        <a:t>Communications Server 2007 R2 - MSDN</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Office Communications Developer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22"/>
                        </a:rPr>
                        <a:t>Office Communications Server 2007 R2 VHD</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Microsoft Office Communications Server 2007 R2: Videos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Office Communications Server 2007 R2 - Training Portal</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5"/>
                        </a:rPr>
                        <a:t>What's New in Conferencing with Office Communications Server 2007 R2</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New Features in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7"/>
                        </a:rPr>
                        <a:t>Lync 2010 MSDN</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319992351"/>
              </p:ext>
            </p:extLst>
          </p:nvPr>
        </p:nvGraphicFramePr>
        <p:xfrm>
          <a:off x="824771" y="3861576"/>
          <a:ext cx="8971894" cy="3184948"/>
        </p:xfrm>
        <a:graphic>
          <a:graphicData uri="http://schemas.openxmlformats.org/drawingml/2006/table">
            <a:tbl>
              <a:tblPr firstRow="1" bandRow="1">
                <a:tableStyleId>{5C22544A-7EE6-4342-B048-85BDC9FD1C3A}</a:tableStyleId>
              </a:tblPr>
              <a:tblGrid>
                <a:gridCol w="8971894"/>
              </a:tblGrid>
              <a:tr h="25886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450" b="0" dirty="0" smtClean="0">
                          <a:solidFill>
                            <a:schemeClr val="tx1"/>
                          </a:solidFill>
                          <a:latin typeface="Segoe" pitchFamily="34" charset="0"/>
                          <a:hlinkClick r:id="rId17"/>
                        </a:rPr>
                        <a:t>Business Insights Webcast: Introduction to Microsoft Lync 2010 </a:t>
                      </a:r>
                      <a:endParaRPr lang="en-US" sz="145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450" b="0" dirty="0" smtClean="0">
                          <a:solidFill>
                            <a:schemeClr val="tx1"/>
                          </a:solidFill>
                          <a:latin typeface="Segoe" pitchFamily="34" charset="0"/>
                          <a:hlinkClick r:id="rId18"/>
                        </a:rPr>
                        <a:t>Introduction to Microsoft Lync 2010</a:t>
                      </a:r>
                      <a:endParaRPr lang="en-US" sz="145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450" b="0" dirty="0" smtClean="0">
                          <a:solidFill>
                            <a:schemeClr val="tx1"/>
                          </a:solidFill>
                          <a:latin typeface="Segoe" pitchFamily="34" charset="0"/>
                          <a:hlinkClick r:id="rId19"/>
                        </a:rPr>
                        <a:t>Microsoft Lync Virtual Labs </a:t>
                      </a:r>
                      <a:endParaRPr lang="en-US" sz="145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450" b="0" dirty="0" smtClean="0">
                          <a:solidFill>
                            <a:schemeClr val="tx1"/>
                          </a:solidFill>
                          <a:latin typeface="Segoe" pitchFamily="34" charset="0"/>
                          <a:hlinkClick r:id="rId20"/>
                        </a:rPr>
                        <a:t>Lync : Featured Demos</a:t>
                      </a:r>
                      <a:endParaRPr lang="en-US" sz="145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450" b="0" dirty="0" smtClean="0">
                          <a:solidFill>
                            <a:schemeClr val="tx1"/>
                          </a:solidFill>
                          <a:latin typeface="Segoe" pitchFamily="34" charset="0"/>
                          <a:hlinkClick r:id="rId21"/>
                        </a:rPr>
                        <a:t>Microsoft Lync : Videos</a:t>
                      </a:r>
                      <a:endParaRPr lang="en-US" sz="145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450" b="0" dirty="0" smtClean="0">
                          <a:solidFill>
                            <a:schemeClr val="tx1"/>
                          </a:solidFill>
                          <a:latin typeface="Segoe" pitchFamily="34" charset="0"/>
                          <a:hlinkClick r:id="rId22"/>
                        </a:rPr>
                        <a:t>Microsoft Office Communicator 2007 R2 Product Overview - Communicator - Office.com</a:t>
                      </a:r>
                      <a:endParaRPr lang="en-US" sz="145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450" b="0" dirty="0" smtClean="0">
                          <a:solidFill>
                            <a:schemeClr val="tx1"/>
                          </a:solidFill>
                          <a:latin typeface="Segoe" pitchFamily="34" charset="0"/>
                          <a:hlinkClick r:id="rId23"/>
                        </a:rPr>
                        <a:t>Welcome to Microsoft Office Communications Server 2007 R2</a:t>
                      </a:r>
                      <a:endParaRPr lang="en-US" sz="145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450" b="0" dirty="0" smtClean="0">
                          <a:solidFill>
                            <a:schemeClr val="tx1"/>
                          </a:solidFill>
                          <a:latin typeface="Segoe" pitchFamily="34" charset="0"/>
                          <a:hlinkClick r:id="rId24"/>
                        </a:rPr>
                        <a:t>Communicator 2007 and Communicator 2007 R2 Automation API Documentation</a:t>
                      </a:r>
                      <a:endParaRPr lang="en-US" sz="145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450" b="0" dirty="0" smtClean="0">
                          <a:solidFill>
                            <a:schemeClr val="tx1"/>
                          </a:solidFill>
                          <a:latin typeface="Segoe" pitchFamily="34" charset="0"/>
                          <a:hlinkClick r:id="rId25"/>
                        </a:rPr>
                        <a:t>Communications Server 2007 R2 Server SDK Documentation</a:t>
                      </a:r>
                      <a:endParaRPr lang="en-US" sz="145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4876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450" b="0" kern="1200" dirty="0" smtClean="0">
                          <a:solidFill>
                            <a:schemeClr val="tx1"/>
                          </a:solidFill>
                          <a:latin typeface="Segoe" pitchFamily="34" charset="0"/>
                          <a:ea typeface="+mn-ea"/>
                          <a:cs typeface="+mn-cs"/>
                          <a:hlinkClick r:id="rId26"/>
                        </a:rPr>
                        <a:t>MSDN Webcast: Office Communications Server 2007 R2 and Exchange Server 2007 SP1: Lap Around the Platform (Level 100)</a:t>
                      </a:r>
                      <a:endParaRPr lang="en-US" sz="145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450" b="0" dirty="0" smtClean="0">
                          <a:solidFill>
                            <a:schemeClr val="tx1"/>
                          </a:solidFill>
                          <a:latin typeface="Segoe" pitchFamily="34" charset="0"/>
                          <a:hlinkClick r:id="rId27"/>
                        </a:rPr>
                        <a:t>Microsoft Office Communications Server 2007 R2: Virtual Labs</a:t>
                      </a:r>
                      <a:endParaRPr lang="en-US" sz="145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450" b="0" kern="1200" dirty="0" smtClean="0">
                          <a:solidFill>
                            <a:schemeClr val="tx1"/>
                          </a:solidFill>
                          <a:latin typeface="Segoe" pitchFamily="34" charset="0"/>
                          <a:ea typeface="+mn-ea"/>
                          <a:cs typeface="+mn-cs"/>
                          <a:hlinkClick r:id="rId28"/>
                        </a:rPr>
                        <a:t>Download: OCS 2007 R2 VHD - Microsoft Download Center - Download Details</a:t>
                      </a:r>
                      <a:endParaRPr lang="en-US" sz="145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925693132"/>
              </p:ext>
            </p:extLst>
          </p:nvPr>
        </p:nvGraphicFramePr>
        <p:xfrm>
          <a:off x="824769" y="3861576"/>
          <a:ext cx="9470246" cy="2971800"/>
        </p:xfrm>
        <a:graphic>
          <a:graphicData uri="http://schemas.openxmlformats.org/drawingml/2006/table">
            <a:tbl>
              <a:tblPr firstRow="1" bandRow="1">
                <a:tableStyleId>{5C22544A-7EE6-4342-B048-85BDC9FD1C3A}</a:tableStyleId>
              </a:tblPr>
              <a:tblGrid>
                <a:gridCol w="9470246"/>
              </a:tblGrid>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Demo: Microsoft Office Communications Server 2007 R2 Dial-in Conferencing - Live Meeting - Office.com</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What is New in Administration and Management with Office Communications Server 2007 R2 | TechNet Edge</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Microsoft Office Communicator 2007 R2 Help Desk Training</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Clients for Lync Server 2010</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Office Live Meeting 2007</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Live Meeting Service</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Live Meeting Service Developer Center</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Demo: Microsoft Office Live Meeting</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5"/>
                        </a:rPr>
                        <a:t>Live Meeting 2007 Training</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Outlook 2010 - Homepage</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7"/>
                        </a:rPr>
                        <a:t>Changes in Outlook 2010</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Microsoft Office 2010 Events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944760625"/>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Outlook 2007</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Outlook Developer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Microsoft Office Outlook 2007 Demo</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Outlook 2007 Courses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886986787"/>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Microsoft Lync Online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Microsoft Lync Online Overview</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Office Live Meeting 2007</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Live Meeting Service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Live Meeting Service Developer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Demo: Microsoft Office Live Meeting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Live Meeting 2007 Training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Lync Online Administration</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5"/>
                        </a:rPr>
                        <a:t>Lync Online - Market Place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Developing Communication Solutions for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7"/>
                        </a:rPr>
                        <a:t>Transforming Your Business with Lync Online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Online - Service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1736333577"/>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SharePoint Online (Office365) E1 Plan - features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Microsoft Online Services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Microsoft Developer tools - Microsoft Download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TechNet Webcast: Introducing Office 365 to Your End Users (Level 100)</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Plans and pricing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Office 365 Virtual Labs for IT Pros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Office 365 for Enterprise-Video</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Office 365 Developer Training Kit </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5"/>
                        </a:rPr>
                        <a:t>Lync online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Lync Online-</a:t>
                      </a:r>
                      <a:r>
                        <a:rPr lang="en-US" sz="1500" b="0" kern="1200" dirty="0" err="1" smtClean="0">
                          <a:solidFill>
                            <a:schemeClr val="tx1"/>
                          </a:solidFill>
                          <a:latin typeface="Segoe" pitchFamily="34" charset="0"/>
                          <a:ea typeface="+mn-ea"/>
                          <a:cs typeface="+mn-cs"/>
                          <a:hlinkClick r:id="rId26"/>
                        </a:rPr>
                        <a:t>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7"/>
                        </a:rPr>
                        <a:t>Microsoft Lync 2010 </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for developers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66824"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1557363043"/>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Lync and Learn: Delivering Professional Quality Webcasts Using Lync Online </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TechNet Virtual Labs: Microsoft Lync Server 2010</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VHD Test Drive - Lync Server 2010 VHD (Developer </a:t>
                      </a:r>
                      <a:r>
                        <a:rPr lang="en-US" sz="1500" b="0" dirty="0" err="1" smtClean="0">
                          <a:solidFill>
                            <a:schemeClr val="tx1"/>
                          </a:solidFill>
                          <a:latin typeface="Segoe" pitchFamily="34" charset="0"/>
                          <a:hlinkClick r:id="rId19"/>
                        </a:rPr>
                        <a:t>Evalution</a:t>
                      </a:r>
                      <a:r>
                        <a:rPr lang="en-US" sz="1500" b="0" dirty="0" smtClean="0">
                          <a:solidFill>
                            <a:schemeClr val="tx1"/>
                          </a:solidFill>
                          <a:latin typeface="Segoe" pitchFamily="34" charset="0"/>
                          <a:hlinkClick r:id="rId19"/>
                        </a:rPr>
                        <a:t>) - Part 1</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Lync Online-demo website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Showcase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Microsoft Lync Online Training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66824"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178676943"/>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Audio, Video, and Web Conferencing- Microsoft Lync</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18"/>
                        </a:rPr>
                        <a:t>Office Communications Server 2007 R2 - </a:t>
                      </a:r>
                      <a:r>
                        <a:rPr lang="fr-FR" sz="1500" b="0" dirty="0" err="1" smtClean="0">
                          <a:solidFill>
                            <a:schemeClr val="tx1"/>
                          </a:solidFill>
                          <a:latin typeface="Segoe" pitchFamily="34" charset="0"/>
                          <a:hlinkClick r:id="rId18"/>
                        </a:rPr>
                        <a:t>Homepage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19"/>
                        </a:rPr>
                        <a:t>Microsoft Office Communications Server 2007 R2 - TechNet</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20"/>
                        </a:rPr>
                        <a:t>Communications Server 2007 R2 - MSDN</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Office Communications Developer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22"/>
                        </a:rPr>
                        <a:t>Office Communications Server 2007 R2 VHD</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Microsoft Office Communications Server 2007 R2: Videos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Office Communications Server 2007 R2 - Training Portal</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5"/>
                        </a:rPr>
                        <a:t>What's New in Conferencing with Office Communications Server 2007 R2</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New Features in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7"/>
                        </a:rPr>
                        <a:t>Lync 2010 MSDN</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302166919"/>
              </p:ext>
            </p:extLst>
          </p:nvPr>
        </p:nvGraphicFramePr>
        <p:xfrm>
          <a:off x="824771" y="3861576"/>
          <a:ext cx="8971894" cy="3184948"/>
        </p:xfrm>
        <a:graphic>
          <a:graphicData uri="http://schemas.openxmlformats.org/drawingml/2006/table">
            <a:tbl>
              <a:tblPr firstRow="1" bandRow="1">
                <a:tableStyleId>{5C22544A-7EE6-4342-B048-85BDC9FD1C3A}</a:tableStyleId>
              </a:tblPr>
              <a:tblGrid>
                <a:gridCol w="8971894"/>
              </a:tblGrid>
              <a:tr h="25886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Business Insights Webcast: Introduction to Microsoft Lync 2010 </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Introduction to Microsoft Lync 2010</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Microsoft Lync Virtual Labs </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Lync : Featured Demos</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Microsoft Lync : Videos</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Microsoft Office Communicator 2007 R2 Product Overview - Communicator - Office.com</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Welcome to Microsoft Office Communications Server 2007 R2</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Communicator 2007 and Communicator 2007 R2 Automation API Documentation</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dirty="0" smtClean="0">
                          <a:solidFill>
                            <a:schemeClr val="tx1"/>
                          </a:solidFill>
                          <a:latin typeface="Segoe" pitchFamily="34" charset="0"/>
                          <a:hlinkClick r:id="rId25"/>
                        </a:rPr>
                        <a:t>Communications Server 2007 R2 Server SDK Documentation</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4876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MSDN Webcast: Office Communications Server 2007 R2 and Exchange Server 2007 SP1: Lap Around the Platform (Level 100)</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7"/>
                        </a:rPr>
                        <a:t>Microsoft Office Communications Server 2007 R2: Virtual Labs</a:t>
                      </a:r>
                      <a:endParaRPr lang="en-US" sz="1500" b="0" dirty="0" smtClean="0">
                        <a:solidFill>
                          <a:schemeClr val="tx1"/>
                        </a:solidFill>
                        <a:latin typeface="Segoe" pitchFamily="34" charset="0"/>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384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Download: OCS 2007 R2 VHD - Microsoft Download Center - Download Details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2592528188"/>
              </p:ext>
            </p:extLst>
          </p:nvPr>
        </p:nvGraphicFramePr>
        <p:xfrm>
          <a:off x="824769" y="3861576"/>
          <a:ext cx="9752752" cy="2962656"/>
        </p:xfrm>
        <a:graphic>
          <a:graphicData uri="http://schemas.openxmlformats.org/drawingml/2006/table">
            <a:tbl>
              <a:tblPr firstRow="1" bandRow="1">
                <a:tableStyleId>{5C22544A-7EE6-4342-B048-85BDC9FD1C3A}</a:tableStyleId>
              </a:tblPr>
              <a:tblGrid>
                <a:gridCol w="9752752"/>
              </a:tblGrid>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Demo: Microsoft Office Communications Server 2007 R2 Dial-in Conferencing - Live Meeting - Office.com</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What is New in Administration and Management with Office Communications Server 2007 R2 | TechNet Edge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Microsoft Office Communicator 2007 R2 Help Desk Training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Clients for Lync Server 2010</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Office Live Meeting 2007</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Live Meeting Service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Live Meeting Service Developer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Demo: Microsoft Office Live Meeting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5"/>
                        </a:rPr>
                        <a:t>Live Meeting 2007 Training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Outlook 2010 - Homepage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7"/>
                        </a:rPr>
                        <a:t>Changes in Outlook 2010</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Microsoft Office 2010 Events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480046"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20.</a:t>
                      </a:r>
                      <a:r>
                        <a:rPr lang="en-US" sz="1400" smtClean="0">
                          <a:solidFill>
                            <a:schemeClr val="tx1"/>
                          </a:solidFill>
                          <a:latin typeface="Segoe (Body)"/>
                        </a:rPr>
                        <a:t> What best describes your network allocation, and quality of service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Network quality of service (basic prioritization of applications and services) is standard, with manual allocation of available bandwidth</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40.</a:t>
                      </a:r>
                      <a:r>
                        <a:rPr lang="en-US" sz="1400" smtClean="0">
                          <a:solidFill>
                            <a:schemeClr val="tx1"/>
                          </a:solidFill>
                          <a:latin typeface="Segoe (Body)"/>
                        </a:rPr>
                        <a:t> What best describes your desktop monitoring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Desktop applications and system events are centrally monitored for critical desktop systems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49.</a:t>
                      </a:r>
                      <a:r>
                        <a:rPr lang="en-US" sz="1400" smtClean="0">
                          <a:solidFill>
                            <a:schemeClr val="tx1"/>
                          </a:solidFill>
                          <a:latin typeface="Segoe (Body)"/>
                        </a:rPr>
                        <a:t> What best describes your strategy for protecting clients against malware?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Protection against malware is centrally managed for desktop systems and laptops and includes a host firewall; non-PC devices are managed and protected through a separate process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1643473133"/>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Outlook 2007</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Outlook Developer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Microsoft Office Outlook 2007 Demo</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Outlook 2007 Courses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750794668"/>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Microsoft Lync Online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Microsoft Lync Online Overview</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Office Live Meeting 2007</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Live Meeting Service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Live Meeting Service Developer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Demo: Microsoft Office Live Meeting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Live Meeting 2007 Training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Lync Online Administration</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5"/>
                        </a:rPr>
                        <a:t>Lync Online - Market Place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Developing Communication Solutions for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7"/>
                        </a:rPr>
                        <a:t>Transforming Your Business with Lync Online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Online - Service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468147079"/>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SharePoint Online (Office365) E1 Plan - features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Microsoft Online Services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Microsoft Developer tools - Microsoft Download Center</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TechNet Webcast: Introducing Office 365 to Your End Users (Level 100)</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Plans and pricing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Office 365 Virtual Labs for IT Pros</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3"/>
                        </a:rPr>
                        <a:t>Office 365 for Enterprise-Video</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4"/>
                        </a:rPr>
                        <a:t>Office 365 Developer Training Kit </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5"/>
                        </a:rPr>
                        <a:t>Lync online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Lync Online-</a:t>
                      </a:r>
                      <a:r>
                        <a:rPr lang="en-US" sz="1500" b="0" kern="1200" dirty="0" err="1" smtClean="0">
                          <a:solidFill>
                            <a:schemeClr val="tx1"/>
                          </a:solidFill>
                          <a:latin typeface="Segoe" pitchFamily="34" charset="0"/>
                          <a:ea typeface="+mn-ea"/>
                          <a:cs typeface="+mn-cs"/>
                          <a:hlinkClick r:id="rId26"/>
                        </a:rPr>
                        <a:t>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7"/>
                        </a:rPr>
                        <a:t>Microsoft Lync 2010 </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for developers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90" y="149764"/>
            <a:ext cx="1052593" cy="816746"/>
            <a:chOff x="9787989" y="149764"/>
            <a:chExt cx="1052592"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93952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1527604740"/>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7"/>
                        </a:rPr>
                        <a:t>Lync and Learn: Delivering Professional Quality Webcasts Using Lync Online </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8"/>
                        </a:rPr>
                        <a:t>TechNet Virtual Labs: Microsoft Lync Server 2010</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19"/>
                        </a:rPr>
                        <a:t>VHD Test Drive - Lync Server 2010 VHD (Developer </a:t>
                      </a:r>
                      <a:r>
                        <a:rPr lang="en-US" sz="1500" b="0" dirty="0" err="1" smtClean="0">
                          <a:solidFill>
                            <a:schemeClr val="tx1"/>
                          </a:solidFill>
                          <a:latin typeface="Segoe" pitchFamily="34" charset="0"/>
                          <a:hlinkClick r:id="rId19"/>
                        </a:rPr>
                        <a:t>Evalution</a:t>
                      </a:r>
                      <a:r>
                        <a:rPr lang="en-US" sz="1500" b="0" dirty="0" smtClean="0">
                          <a:solidFill>
                            <a:schemeClr val="tx1"/>
                          </a:solidFill>
                          <a:latin typeface="Segoe" pitchFamily="34" charset="0"/>
                          <a:hlinkClick r:id="rId19"/>
                        </a:rPr>
                        <a:t>) - Part 1</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0"/>
                        </a:rPr>
                        <a:t>Lync Online-demo website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1"/>
                        </a:rPr>
                        <a:t>Showcase</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dirty="0" smtClean="0">
                          <a:solidFill>
                            <a:schemeClr val="tx1"/>
                          </a:solidFill>
                          <a:latin typeface="Segoe" pitchFamily="34" charset="0"/>
                          <a:hlinkClick r:id="rId22"/>
                        </a:rPr>
                        <a:t>Microsoft Lync Online Training</a:t>
                      </a: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dirty="0" smtClean="0">
                        <a:solidFill>
                          <a:schemeClr val="tx1"/>
                        </a:solidFill>
                        <a:latin typeface="Segoe" pitchFamily="34" charset="0"/>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27997" y="1298222"/>
            <a:ext cx="10578674" cy="5839556"/>
            <a:chOff x="127997" y="1613574"/>
            <a:chExt cx="10578674" cy="5524204"/>
          </a:xfrm>
        </p:grpSpPr>
        <p:sp>
          <p:nvSpPr>
            <p:cNvPr id="60" name="Rounded Rectangle 5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1" name="Round Same Side Corner Rectangle 6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4"/>
            <a:ext cx="1457428"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Benefits</a:t>
            </a:r>
          </a:p>
        </p:txBody>
      </p:sp>
      <p:sp>
        <p:nvSpPr>
          <p:cNvPr id="38" name="Rectangle 37"/>
          <p:cNvSpPr/>
          <p:nvPr/>
        </p:nvSpPr>
        <p:spPr>
          <a:xfrm>
            <a:off x="619875" y="2230269"/>
            <a:ext cx="1249052" cy="369328"/>
          </a:xfrm>
          <a:prstGeom prst="rect">
            <a:avLst/>
          </a:prstGeom>
        </p:spPr>
        <p:txBody>
          <a:bodyPr wrap="none" lIns="91429" tIns="45714" rIns="91429" bIns="45714">
            <a:spAutoFit/>
          </a:bodyPr>
          <a:lstStyle/>
          <a:p>
            <a:r>
              <a:rPr lang="en-US" sz="1800" b="1" dirty="0">
                <a:solidFill>
                  <a:srgbClr val="F8D246"/>
                </a:solidFill>
                <a:latin typeface="Segoe"/>
              </a:rPr>
              <a:t>BUSINESS</a:t>
            </a:r>
            <a:endParaRPr lang="en-US" sz="1800" dirty="0">
              <a:solidFill>
                <a:srgbClr val="F8D246"/>
              </a:solidFill>
            </a:endParaRPr>
          </a:p>
        </p:txBody>
      </p:sp>
      <p:sp>
        <p:nvSpPr>
          <p:cNvPr id="41" name="Rectangle 40"/>
          <p:cNvSpPr/>
          <p:nvPr/>
        </p:nvSpPr>
        <p:spPr>
          <a:xfrm>
            <a:off x="698534" y="2598150"/>
            <a:ext cx="8917414" cy="1477324"/>
          </a:xfrm>
          <a:prstGeom prst="rect">
            <a:avLst/>
          </a:prstGeom>
        </p:spPr>
        <p:txBody>
          <a:bodyPr wrap="square" lIns="91429" tIns="45714" rIns="91429" bIns="45714">
            <a:spAutoFit/>
          </a:bodyPr>
          <a:lstStyle/>
          <a:p>
            <a:pPr marL="228572" indent="-228572">
              <a:buClr>
                <a:srgbClr val="F8D246"/>
              </a:buClr>
              <a:buFont typeface="Arial" pitchFamily="34" charset="0"/>
              <a:buChar char="•"/>
            </a:pPr>
            <a:r>
              <a:rPr lang="en-US" sz="1800">
                <a:solidFill>
                  <a:srgbClr val="FFFFFF"/>
                </a:solidFill>
                <a:latin typeface="Segoe"/>
              </a:rPr>
              <a:t>Elimination of parallel investments in separate voice and video technologies
Ability to expand and capture revenue in geographies without the need to first invest in physical presence
Integration of conferencing services with existing infrastructure and previously deployed line-of-business applications</a:t>
            </a:r>
            <a:endParaRPr lang="en-US" sz="1800" dirty="0">
              <a:solidFill>
                <a:srgbClr val="FFFFFF"/>
              </a:solidFill>
              <a:latin typeface="Segoe"/>
            </a:endParaRPr>
          </a:p>
        </p:txBody>
      </p:sp>
      <p:grpSp>
        <p:nvGrpSpPr>
          <p:cNvPr id="45" name="Group 52"/>
          <p:cNvGrpSpPr/>
          <p:nvPr/>
        </p:nvGrpSpPr>
        <p:grpSpPr>
          <a:xfrm>
            <a:off x="9787991" y="149764"/>
            <a:ext cx="1052593" cy="816746"/>
            <a:chOff x="9787989" y="149764"/>
            <a:chExt cx="1052592" cy="816746"/>
          </a:xfrm>
        </p:grpSpPr>
        <p:grpSp>
          <p:nvGrpSpPr>
            <p:cNvPr id="49" name="Group 68"/>
            <p:cNvGrpSpPr/>
            <p:nvPr/>
          </p:nvGrpSpPr>
          <p:grpSpPr>
            <a:xfrm>
              <a:off x="9787989" y="149764"/>
              <a:ext cx="1042917" cy="816746"/>
              <a:chOff x="9607229" y="133998"/>
              <a:chExt cx="1042917" cy="816746"/>
            </a:xfrm>
          </p:grpSpPr>
          <p:sp>
            <p:nvSpPr>
              <p:cNvPr id="53" name="Rectangle 52"/>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7"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9"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2"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1" name="TextBox 50">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2" name="Right Arrow 51">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2" name="TextBox 71">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3" name="Group 76"/>
          <p:cNvGrpSpPr/>
          <p:nvPr/>
        </p:nvGrpSpPr>
        <p:grpSpPr>
          <a:xfrm>
            <a:off x="120582" y="7287011"/>
            <a:ext cx="1594229" cy="680272"/>
            <a:chOff x="0" y="4441101"/>
            <a:chExt cx="1816316" cy="680271"/>
          </a:xfrm>
        </p:grpSpPr>
        <p:sp>
          <p:nvSpPr>
            <p:cNvPr id="74" name="Round Same Side Corner Rectangle 73"/>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5" name="TextBox 74">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6" name="Group 82"/>
          <p:cNvGrpSpPr/>
          <p:nvPr/>
        </p:nvGrpSpPr>
        <p:grpSpPr>
          <a:xfrm>
            <a:off x="3180657" y="729706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TextBox 78">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83" name="Group 87"/>
          <p:cNvGrpSpPr/>
          <p:nvPr/>
        </p:nvGrpSpPr>
        <p:grpSpPr>
          <a:xfrm>
            <a:off x="4699990" y="7297061"/>
            <a:ext cx="1594230" cy="680272"/>
            <a:chOff x="1792010" y="4441101"/>
            <a:chExt cx="1814878" cy="680271"/>
          </a:xfrm>
        </p:grpSpPr>
        <p:sp>
          <p:nvSpPr>
            <p:cNvPr id="86" name="Round Same Side Corner Rectangle 8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2" name="Group 92"/>
          <p:cNvGrpSpPr/>
          <p:nvPr/>
        </p:nvGrpSpPr>
        <p:grpSpPr>
          <a:xfrm>
            <a:off x="7738659"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Benefits</a:t>
              </a:r>
            </a:p>
          </p:txBody>
        </p:sp>
      </p:grpSp>
      <p:grpSp>
        <p:nvGrpSpPr>
          <p:cNvPr id="99" name="Group 95"/>
          <p:cNvGrpSpPr/>
          <p:nvPr/>
        </p:nvGrpSpPr>
        <p:grpSpPr>
          <a:xfrm>
            <a:off x="9257992" y="7287011"/>
            <a:ext cx="1594230" cy="680272"/>
            <a:chOff x="1792010" y="4441101"/>
            <a:chExt cx="1814878" cy="680271"/>
          </a:xfrm>
        </p:grpSpPr>
        <p:sp>
          <p:nvSpPr>
            <p:cNvPr id="100" name="Round Same Side Corner Rectangle 9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8" name="Round Same Side Corner Rectangle 87"/>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2" name="TextBox 10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3" name="Rectangle 102"/>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4" name="TextBox 10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5" name="Isosceles Triangle 10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6" name="Title 58"/>
          <p:cNvSpPr txBox="1">
            <a:spLocks/>
          </p:cNvSpPr>
          <p:nvPr/>
        </p:nvSpPr>
        <p:spPr>
          <a:xfrm>
            <a:off x="402336" y="219458"/>
            <a:ext cx="9378319"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itle 58"/>
          <p:cNvSpPr>
            <a:spLocks noGrp="1"/>
          </p:cNvSpPr>
          <p:nvPr>
            <p:ph type="title"/>
          </p:nvPr>
        </p:nvSpPr>
        <p:spPr>
          <a:xfrm>
            <a:off x="420624" y="808341"/>
            <a:ext cx="9378319"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321715777"/>
      </p:ext>
    </p:extLst>
  </p:cSld>
  <p:clrMapOvr>
    <a:masterClrMapping/>
  </p:clrMapOvr>
  <p:transition>
    <p:fade/>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27997" y="1298222"/>
            <a:ext cx="10578674" cy="5839556"/>
            <a:chOff x="127997" y="1613574"/>
            <a:chExt cx="10578674" cy="5524204"/>
          </a:xfrm>
        </p:grpSpPr>
        <p:sp>
          <p:nvSpPr>
            <p:cNvPr id="60" name="Rounded Rectangle 5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1" name="Round Same Side Corner Rectangle 6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4"/>
            <a:ext cx="1457428"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Benefits</a:t>
            </a:r>
          </a:p>
        </p:txBody>
      </p:sp>
      <p:sp>
        <p:nvSpPr>
          <p:cNvPr id="38" name="Rectangle 37"/>
          <p:cNvSpPr/>
          <p:nvPr/>
        </p:nvSpPr>
        <p:spPr>
          <a:xfrm>
            <a:off x="619876" y="2230269"/>
            <a:ext cx="393048" cy="369328"/>
          </a:xfrm>
          <a:prstGeom prst="rect">
            <a:avLst/>
          </a:prstGeom>
        </p:spPr>
        <p:txBody>
          <a:bodyPr wrap="none" lIns="91429" tIns="45714" rIns="91429" bIns="45714">
            <a:spAutoFit/>
          </a:bodyPr>
          <a:lstStyle/>
          <a:p>
            <a:r>
              <a:rPr lang="en-US" sz="1800" b="1" dirty="0">
                <a:solidFill>
                  <a:srgbClr val="F8D246"/>
                </a:solidFill>
                <a:latin typeface="Segoe"/>
              </a:rPr>
              <a:t>IT</a:t>
            </a:r>
            <a:endParaRPr lang="en-US" sz="1800" dirty="0">
              <a:solidFill>
                <a:srgbClr val="F8D246"/>
              </a:solidFill>
            </a:endParaRPr>
          </a:p>
        </p:txBody>
      </p:sp>
      <p:sp>
        <p:nvSpPr>
          <p:cNvPr id="41" name="Rectangle 40"/>
          <p:cNvSpPr/>
          <p:nvPr/>
        </p:nvSpPr>
        <p:spPr>
          <a:xfrm>
            <a:off x="698534" y="2598150"/>
            <a:ext cx="8917414" cy="646327"/>
          </a:xfrm>
          <a:prstGeom prst="rect">
            <a:avLst/>
          </a:prstGeom>
        </p:spPr>
        <p:txBody>
          <a:bodyPr wrap="square" lIns="91429" tIns="45714" rIns="91429" bIns="45714">
            <a:spAutoFit/>
          </a:bodyPr>
          <a:lstStyle/>
          <a:p>
            <a:pPr marL="228572" indent="-228572">
              <a:buClr>
                <a:srgbClr val="F8D246"/>
              </a:buClr>
              <a:buFont typeface="Arial" pitchFamily="34" charset="0"/>
              <a:buChar char="•"/>
            </a:pPr>
            <a:r>
              <a:rPr lang="en-US" sz="1800">
                <a:solidFill>
                  <a:srgbClr val="FFFFFF"/>
                </a:solidFill>
                <a:latin typeface="Segoe (Body)"/>
              </a:rPr>
              <a:t>Complete control over policy, access, features, and upgrades for conferencing
Easier management of consolidated conferencing services</a:t>
            </a:r>
            <a:endParaRPr lang="en-US" sz="1800" dirty="0">
              <a:solidFill>
                <a:srgbClr val="FFFFFF"/>
              </a:solidFill>
              <a:latin typeface="Segoe (Body)"/>
            </a:endParaRPr>
          </a:p>
        </p:txBody>
      </p:sp>
      <p:grpSp>
        <p:nvGrpSpPr>
          <p:cNvPr id="45" name="Group 52"/>
          <p:cNvGrpSpPr/>
          <p:nvPr/>
        </p:nvGrpSpPr>
        <p:grpSpPr>
          <a:xfrm>
            <a:off x="9787990" y="149764"/>
            <a:ext cx="1052593" cy="816746"/>
            <a:chOff x="9787989" y="149764"/>
            <a:chExt cx="1052592" cy="816746"/>
          </a:xfrm>
        </p:grpSpPr>
        <p:grpSp>
          <p:nvGrpSpPr>
            <p:cNvPr id="49" name="Group 68"/>
            <p:cNvGrpSpPr/>
            <p:nvPr/>
          </p:nvGrpSpPr>
          <p:grpSpPr>
            <a:xfrm>
              <a:off x="9787989" y="149764"/>
              <a:ext cx="1042917" cy="816746"/>
              <a:chOff x="9607229" y="133998"/>
              <a:chExt cx="1042917" cy="816746"/>
            </a:xfrm>
          </p:grpSpPr>
          <p:sp>
            <p:nvSpPr>
              <p:cNvPr id="53" name="Rectangle 52"/>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7"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9"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2"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1" name="TextBox 50">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2" name="Right Arrow 51">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2" name="TextBox 71">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3" name="Group 76"/>
          <p:cNvGrpSpPr/>
          <p:nvPr/>
        </p:nvGrpSpPr>
        <p:grpSpPr>
          <a:xfrm>
            <a:off x="120582" y="7287011"/>
            <a:ext cx="1594229" cy="680272"/>
            <a:chOff x="0" y="4441101"/>
            <a:chExt cx="1816316" cy="680271"/>
          </a:xfrm>
        </p:grpSpPr>
        <p:sp>
          <p:nvSpPr>
            <p:cNvPr id="74" name="Round Same Side Corner Rectangle 73"/>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5" name="TextBox 74">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6" name="Group 82"/>
          <p:cNvGrpSpPr/>
          <p:nvPr/>
        </p:nvGrpSpPr>
        <p:grpSpPr>
          <a:xfrm>
            <a:off x="3180657" y="729706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TextBox 78">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83" name="Group 87"/>
          <p:cNvGrpSpPr/>
          <p:nvPr/>
        </p:nvGrpSpPr>
        <p:grpSpPr>
          <a:xfrm>
            <a:off x="4699990" y="7297061"/>
            <a:ext cx="1594230" cy="680272"/>
            <a:chOff x="1792010" y="4441101"/>
            <a:chExt cx="1814878" cy="680271"/>
          </a:xfrm>
        </p:grpSpPr>
        <p:sp>
          <p:nvSpPr>
            <p:cNvPr id="86" name="Round Same Side Corner Rectangle 8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2" name="Group 92"/>
          <p:cNvGrpSpPr/>
          <p:nvPr/>
        </p:nvGrpSpPr>
        <p:grpSpPr>
          <a:xfrm>
            <a:off x="7738659"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Benefits</a:t>
              </a:r>
            </a:p>
          </p:txBody>
        </p:sp>
      </p:grpSp>
      <p:grpSp>
        <p:nvGrpSpPr>
          <p:cNvPr id="99" name="Group 95"/>
          <p:cNvGrpSpPr/>
          <p:nvPr/>
        </p:nvGrpSpPr>
        <p:grpSpPr>
          <a:xfrm>
            <a:off x="9257992" y="7287011"/>
            <a:ext cx="1594230" cy="680272"/>
            <a:chOff x="1792010" y="4441101"/>
            <a:chExt cx="1814878" cy="680271"/>
          </a:xfrm>
        </p:grpSpPr>
        <p:sp>
          <p:nvSpPr>
            <p:cNvPr id="100" name="Round Same Side Corner Rectangle 9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8" name="Round Same Side Corner Rectangle 87"/>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2" name="TextBox 10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3" name="Rectangle 102"/>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4" name="TextBox 10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5" name="Isosceles Triangle 10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6"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4100016398"/>
      </p:ext>
    </p:extLst>
  </p:cSld>
  <p:clrMapOvr>
    <a:masterClrMapping/>
  </p:clrMapOvr>
  <p:transition>
    <p:fade/>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ounded Rectangle 48"/>
          <p:cNvSpPr/>
          <p:nvPr/>
        </p:nvSpPr>
        <p:spPr bwMode="auto">
          <a:xfrm rot="10800000">
            <a:off x="127997" y="1298222"/>
            <a:ext cx="10578674" cy="5839556"/>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sp>
        <p:nvSpPr>
          <p:cNvPr id="61" name="Rounded Rectangle 60"/>
          <p:cNvSpPr/>
          <p:nvPr/>
        </p:nvSpPr>
        <p:spPr bwMode="auto">
          <a:xfrm>
            <a:off x="3311859" y="1373162"/>
            <a:ext cx="7203743" cy="5664173"/>
          </a:xfrm>
          <a:prstGeom prst="roundRect">
            <a:avLst>
              <a:gd name="adj" fmla="val 3694"/>
            </a:avLst>
          </a:prstGeom>
          <a:solidFill>
            <a:schemeClr val="tx1"/>
          </a:solidFill>
          <a:ln>
            <a:noFill/>
            <a:headEnd type="none" w="med" len="med"/>
            <a:tailEnd type="none" w="med" len="med"/>
          </a:ln>
          <a:effectLst>
            <a:outerShdw blurRad="44450" dist="27940" dir="5400000" algn="ctr">
              <a:srgbClr val="000000">
                <a:alpha val="32000"/>
              </a:srgbClr>
            </a:outerShdw>
          </a:effectLst>
        </p:spPr>
        <p:style>
          <a:lnRef idx="1">
            <a:schemeClr val="accent2"/>
          </a:lnRef>
          <a:fillRef idx="3">
            <a:schemeClr val="accent2"/>
          </a:fillRef>
          <a:effectRef idx="2">
            <a:schemeClr val="accent2"/>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sp>
        <p:nvSpPr>
          <p:cNvPr id="45" name="Round Same Side Corner Rectangle 44"/>
          <p:cNvSpPr/>
          <p:nvPr/>
        </p:nvSpPr>
        <p:spPr bwMode="auto">
          <a:xfrm>
            <a:off x="299056" y="1373164"/>
            <a:ext cx="2815763" cy="630613"/>
          </a:xfrm>
          <a:prstGeom prst="round2SameRect">
            <a:avLst>
              <a:gd name="adj1" fmla="val 25825"/>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05" tIns="54854" rIns="109705" bIns="54854"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sp>
        <p:nvSpPr>
          <p:cNvPr id="52" name="Text Placeholder 2"/>
          <p:cNvSpPr txBox="1">
            <a:spLocks/>
          </p:cNvSpPr>
          <p:nvPr/>
        </p:nvSpPr>
        <p:spPr bwMode="auto">
          <a:xfrm>
            <a:off x="444185" y="1548710"/>
            <a:ext cx="2144898" cy="282539"/>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458944" indent="-458944" defTabSz="1094980">
              <a:lnSpc>
                <a:spcPct val="90000"/>
              </a:lnSpc>
              <a:spcBef>
                <a:spcPct val="30000"/>
              </a:spcBef>
              <a:buClr>
                <a:srgbClr val="EEECE1"/>
              </a:buClr>
              <a:buSzPct val="95000"/>
            </a:pPr>
            <a:r>
              <a:rPr lang="en-US" sz="2000" b="1" kern="0" dirty="0">
                <a:solidFill>
                  <a:srgbClr val="FFFFFF"/>
                </a:solidFill>
                <a:effectLst>
                  <a:outerShdw blurRad="38100" dist="38100" dir="2700000" algn="tl">
                    <a:srgbClr val="000000">
                      <a:alpha val="43137"/>
                    </a:srgbClr>
                  </a:outerShdw>
                </a:effectLst>
                <a:latin typeface="Segoe"/>
              </a:rPr>
              <a:t>Technologies</a:t>
            </a:r>
          </a:p>
        </p:txBody>
      </p:sp>
      <p:sp>
        <p:nvSpPr>
          <p:cNvPr id="55" name="Rectangle 54"/>
          <p:cNvSpPr/>
          <p:nvPr/>
        </p:nvSpPr>
        <p:spPr>
          <a:xfrm>
            <a:off x="356618" y="2188859"/>
            <a:ext cx="2730968" cy="1577347"/>
          </a:xfrm>
          <a:prstGeom prst="rect">
            <a:avLst/>
          </a:prstGeom>
        </p:spPr>
        <p:txBody>
          <a:bodyPr wrap="square" lIns="91433" tIns="45716" rIns="91433" bIns="45716">
            <a:spAutoFit/>
          </a:bodyPr>
          <a:lstStyle/>
          <a:p>
            <a:pPr marL="173020" indent="-173020">
              <a:spcAft>
                <a:spcPts val="300"/>
              </a:spcAft>
              <a:buClr>
                <a:srgbClr val="F8D246"/>
              </a:buClr>
              <a:buFont typeface="Arial" pitchFamily="34" charset="0"/>
              <a:buChar char="•"/>
            </a:pPr>
            <a:r>
              <a:rPr lang="en-US" sz="1400" dirty="0">
                <a:solidFill>
                  <a:srgbClr val="FFFFFF"/>
                </a:solidFill>
                <a:latin typeface="Segoe" pitchFamily="34" charset="0"/>
                <a:hlinkClick r:id="rId3"/>
              </a:rPr>
              <a:t>Lync 2010</a:t>
            </a:r>
            <a:r>
              <a:rPr lang="en-US" sz="1400" dirty="0">
                <a:solidFill>
                  <a:srgbClr val="FFFFFF"/>
                </a:solidFill>
                <a:latin typeface="Segoe" pitchFamily="34" charset="0"/>
              </a:rPr>
              <a:t>
</a:t>
            </a:r>
            <a:r>
              <a:rPr lang="en-US" sz="1400" dirty="0">
                <a:solidFill>
                  <a:srgbClr val="FFFFFF"/>
                </a:solidFill>
                <a:latin typeface="Segoe" pitchFamily="34" charset="0"/>
                <a:hlinkClick r:id="rId4"/>
              </a:rPr>
              <a:t>Lync Online</a:t>
            </a:r>
            <a:r>
              <a:rPr lang="en-US" sz="1400" dirty="0">
                <a:solidFill>
                  <a:srgbClr val="FFFFFF"/>
                </a:solidFill>
                <a:latin typeface="Segoe" pitchFamily="34" charset="0"/>
              </a:rPr>
              <a:t>
</a:t>
            </a:r>
            <a:r>
              <a:rPr lang="en-US" sz="1400" dirty="0">
                <a:solidFill>
                  <a:srgbClr val="FFFFFF"/>
                </a:solidFill>
                <a:latin typeface="Segoe" pitchFamily="34" charset="0"/>
                <a:hlinkClick r:id="rId4"/>
              </a:rPr>
              <a:t>Lync Online P1/P2</a:t>
            </a:r>
            <a:r>
              <a:rPr lang="en-US" sz="1400" dirty="0">
                <a:solidFill>
                  <a:srgbClr val="FFFFFF"/>
                </a:solidFill>
                <a:latin typeface="Segoe" pitchFamily="34" charset="0"/>
              </a:rPr>
              <a:t>
</a:t>
            </a:r>
            <a:r>
              <a:rPr lang="en-US" sz="1400" dirty="0">
                <a:solidFill>
                  <a:srgbClr val="FFFFFF"/>
                </a:solidFill>
                <a:latin typeface="Segoe" pitchFamily="34" charset="0"/>
                <a:hlinkClick r:id="rId5"/>
              </a:rPr>
              <a:t>Lync Server 2010</a:t>
            </a:r>
            <a:r>
              <a:rPr lang="en-US" sz="1400" dirty="0">
                <a:solidFill>
                  <a:srgbClr val="FFFFFF"/>
                </a:solidFill>
                <a:latin typeface="Segoe" pitchFamily="34" charset="0"/>
              </a:rPr>
              <a:t>
</a:t>
            </a:r>
            <a:r>
              <a:rPr lang="en-US" sz="1400" dirty="0">
                <a:solidFill>
                  <a:srgbClr val="FFFFFF"/>
                </a:solidFill>
                <a:latin typeface="Segoe" pitchFamily="34" charset="0"/>
                <a:hlinkClick r:id="rId6"/>
              </a:rPr>
              <a:t>Office 365 </a:t>
            </a:r>
            <a:r>
              <a:rPr lang="en-US" sz="1400" dirty="0">
                <a:solidFill>
                  <a:srgbClr val="FFFFFF"/>
                </a:solidFill>
                <a:latin typeface="Segoe" pitchFamily="34" charset="0"/>
              </a:rPr>
              <a:t>
</a:t>
            </a:r>
            <a:r>
              <a:rPr lang="en-US" sz="1400" dirty="0">
                <a:solidFill>
                  <a:srgbClr val="FFFFFF"/>
                </a:solidFill>
                <a:latin typeface="Segoe" pitchFamily="34" charset="0"/>
                <a:hlinkClick r:id="rId7"/>
              </a:rPr>
              <a:t>Outlook 2010</a:t>
            </a:r>
            <a:endParaRPr lang="en-US" sz="1400" dirty="0">
              <a:solidFill>
                <a:srgbClr val="FFFFFF"/>
              </a:solidFill>
              <a:latin typeface="Segoe" pitchFamily="34" charset="0"/>
              <a:hlinkClick r:id="rId8"/>
            </a:endParaRPr>
          </a:p>
        </p:txBody>
      </p:sp>
      <p:grpSp>
        <p:nvGrpSpPr>
          <p:cNvPr id="42" name="Group 52"/>
          <p:cNvGrpSpPr/>
          <p:nvPr/>
        </p:nvGrpSpPr>
        <p:grpSpPr>
          <a:xfrm>
            <a:off x="9787991" y="149764"/>
            <a:ext cx="1052593" cy="816746"/>
            <a:chOff x="9787989" y="149764"/>
            <a:chExt cx="1052592" cy="816746"/>
          </a:xfrm>
        </p:grpSpPr>
        <p:grpSp>
          <p:nvGrpSpPr>
            <p:cNvPr id="43" name="Group 68"/>
            <p:cNvGrpSpPr/>
            <p:nvPr/>
          </p:nvGrpSpPr>
          <p:grpSpPr>
            <a:xfrm>
              <a:off x="9787989" y="149764"/>
              <a:ext cx="1042917" cy="816746"/>
              <a:chOff x="9607229" y="133998"/>
              <a:chExt cx="1042917" cy="816746"/>
            </a:xfrm>
          </p:grpSpPr>
          <p:sp>
            <p:nvSpPr>
              <p:cNvPr id="54" name="Rectangle 53"/>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6"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9"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10"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11"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7" name="Picture 5" descr="cooltools-shape"/>
                <p:cNvPicPr>
                  <a:picLocks noChangeAspect="1" noChangeArrowheads="1"/>
                </p:cNvPicPr>
                <p:nvPr/>
              </p:nvPicPr>
              <p:blipFill>
                <a:blip r:embed="rId12"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0" name="TextBox 49">
              <a:hlinkClick r:id="rId13"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1" name="Right Arrow 50">
              <a:hlinkClick r:id="rId13"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2" name="Round Same Side Corner Rectangle 7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3" name="TextBox 72">
              <a:hlinkClick r:id="rId1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6" name="Group 76"/>
          <p:cNvGrpSpPr/>
          <p:nvPr/>
        </p:nvGrpSpPr>
        <p:grpSpPr>
          <a:xfrm>
            <a:off x="120582" y="7287011"/>
            <a:ext cx="1594229" cy="680272"/>
            <a:chOff x="0" y="4441101"/>
            <a:chExt cx="1816316" cy="680271"/>
          </a:xfrm>
        </p:grpSpPr>
        <p:sp>
          <p:nvSpPr>
            <p:cNvPr id="80" name="Round Same Side Corner Rectangle 79"/>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5"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82" name="Group 82"/>
          <p:cNvGrpSpPr/>
          <p:nvPr/>
        </p:nvGrpSpPr>
        <p:grpSpPr>
          <a:xfrm>
            <a:off x="3180657" y="7297061"/>
            <a:ext cx="1594230" cy="680272"/>
            <a:chOff x="1792010" y="4441101"/>
            <a:chExt cx="1814878" cy="680271"/>
          </a:xfrm>
        </p:grpSpPr>
        <p:sp>
          <p:nvSpPr>
            <p:cNvPr id="83" name="Round Same Side Corner Rectangle 8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16"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2" name="Group 87"/>
          <p:cNvGrpSpPr/>
          <p:nvPr/>
        </p:nvGrpSpPr>
        <p:grpSpPr>
          <a:xfrm>
            <a:off x="4699990" y="7297061"/>
            <a:ext cx="1594230" cy="680272"/>
            <a:chOff x="1792010" y="4441101"/>
            <a:chExt cx="1814878" cy="680271"/>
          </a:xfrm>
        </p:grpSpPr>
        <p:sp>
          <p:nvSpPr>
            <p:cNvPr id="93" name="Round Same Side Corner Rectangle 9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4" name="TextBox 93">
              <a:hlinkClick r:id="rId17"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6" name="Group 92"/>
          <p:cNvGrpSpPr/>
          <p:nvPr/>
        </p:nvGrpSpPr>
        <p:grpSpPr>
          <a:xfrm>
            <a:off x="7738659"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a:hlinkClick r:id="rId1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99" name="Group 95"/>
          <p:cNvGrpSpPr/>
          <p:nvPr/>
        </p:nvGrpSpPr>
        <p:grpSpPr>
          <a:xfrm>
            <a:off x="9257992" y="7287011"/>
            <a:ext cx="1594230" cy="680272"/>
            <a:chOff x="1792010" y="4441101"/>
            <a:chExt cx="1814878" cy="680271"/>
          </a:xfrm>
        </p:grpSpPr>
        <p:sp>
          <p:nvSpPr>
            <p:cNvPr id="100" name="Round Same Side Corner Rectangle 9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5" name="Round Same Side Corner Rectangle 9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2" name="TextBox 101">
              <a:hlinkClick r:id="rId19"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3" name="Rectangle 102"/>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4" name="TextBox 103">
              <a:hlinkClick r:id="rId20"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5" name="Isosceles Triangle 104">
              <a:hlinkClick r:id="rId20"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44" name="TextBox 4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47" name="Title 58"/>
          <p:cNvSpPr txBox="1">
            <a:spLocks/>
          </p:cNvSpPr>
          <p:nvPr/>
        </p:nvSpPr>
        <p:spPr>
          <a:xfrm>
            <a:off x="402336" y="219458"/>
            <a:ext cx="9378319"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9" name="Title 58"/>
          <p:cNvSpPr>
            <a:spLocks noGrp="1"/>
          </p:cNvSpPr>
          <p:nvPr>
            <p:ph type="title"/>
          </p:nvPr>
        </p:nvSpPr>
        <p:spPr>
          <a:xfrm>
            <a:off x="420624" y="808341"/>
            <a:ext cx="9378319" cy="332399"/>
          </a:xfrm>
        </p:spPr>
        <p:txBody>
          <a:bodyPr/>
          <a:lstStyle/>
          <a:p>
            <a:pPr lvl="0">
              <a:defRPr/>
            </a:pPr>
            <a:r>
              <a:rPr lang="en-US" sz="2400" spc="0">
                <a:solidFill>
                  <a:srgbClr val="FFFFFF"/>
                </a:solidFill>
              </a:rPr>
              <a:t>Standardized to Rationalized</a:t>
            </a:r>
            <a:endParaRPr lang="en-US" dirty="0"/>
          </a:p>
        </p:txBody>
      </p:sp>
      <p:pic>
        <p:nvPicPr>
          <p:cNvPr id="4" name="Picture 3"/>
          <p:cNvPicPr>
            <a:picLocks/>
          </p:cNvPicPr>
          <p:nvPr/>
        </p:nvPicPr>
        <p:blipFill>
          <a:blip r:embed="rId21" r:link="rId22">
            <a:extLst>
              <a:ext uri="{28A0092B-C50C-407E-A947-70E740481C1C}">
                <a14:useLocalDpi xmlns:a14="http://schemas.microsoft.com/office/drawing/2010/main" val="0"/>
              </a:ext>
            </a:extLst>
          </a:blip>
          <a:stretch>
            <a:fillRect/>
          </a:stretch>
        </p:blipFill>
        <p:spPr>
          <a:xfrm>
            <a:off x="3330875" y="2032000"/>
            <a:ext cx="6985000" cy="4826000"/>
          </a:xfrm>
          <a:prstGeom prst="rect">
            <a:avLst/>
          </a:prstGeom>
        </p:spPr>
      </p:pic>
    </p:spTree>
    <p:extLst>
      <p:ext uri="{BB962C8B-B14F-4D97-AF65-F5344CB8AC3E}">
        <p14:creationId xmlns:p14="http://schemas.microsoft.com/office/powerpoint/2010/main" val="3093439549"/>
      </p:ext>
    </p:extLst>
  </p:cSld>
  <p:clrMapOvr>
    <a:masterClrMapping/>
  </p:clrMapOvr>
  <p:transition>
    <p:fade/>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a:spLocks noGrp="1"/>
          </p:cNvSpPr>
          <p:nvPr>
            <p:ph type="title"/>
          </p:nvPr>
        </p:nvSpPr>
        <p:spPr>
          <a:xfrm>
            <a:off x="400756" y="219783"/>
            <a:ext cx="9379900" cy="553998"/>
          </a:xfrm>
        </p:spPr>
        <p:txBody>
          <a:bodyPr/>
          <a:lstStyle/>
          <a:p>
            <a:r>
              <a:rPr lang="en-US" sz="4000"/>
              <a:t>Conferencing</a:t>
            </a:r>
            <a:endParaRPr lang="en-US" sz="2400" spc="0" dirty="0">
              <a:solidFill>
                <a:srgbClr val="FFFFFF"/>
              </a:solidFill>
            </a:endParaRPr>
          </a:p>
        </p:txBody>
      </p:sp>
      <p:sp>
        <p:nvSpPr>
          <p:cNvPr id="5" name="Text Placeholder 4"/>
          <p:cNvSpPr>
            <a:spLocks noGrp="1"/>
          </p:cNvSpPr>
          <p:nvPr>
            <p:ph type="body" sz="quarter" idx="10"/>
          </p:nvPr>
        </p:nvSpPr>
        <p:spPr>
          <a:xfrm>
            <a:off x="1349557" y="2816913"/>
            <a:ext cx="8260991" cy="1938992"/>
          </a:xfrm>
        </p:spPr>
        <p:txBody>
          <a:bodyPr/>
          <a:lstStyle/>
          <a:p>
            <a:pPr marL="0" indent="0" fontAlgn="base">
              <a:spcBef>
                <a:spcPct val="0"/>
              </a:spcBef>
              <a:spcAft>
                <a:spcPts val="200"/>
              </a:spcAft>
              <a:buClr>
                <a:srgbClr val="F8D246"/>
              </a:buClr>
              <a:buNone/>
            </a:pPr>
            <a:r>
              <a:rPr lang="en-US" sz="2800" b="1" dirty="0">
                <a:latin typeface="Segoe" pitchFamily="34" charset="0"/>
              </a:rPr>
              <a:t>The organization has a contextual, unified conferencing solution that is tightly integrated with the collaboration infrastructure and line-of-business applications across multiple device form-factors</a:t>
            </a:r>
            <a:endParaRPr lang="en-IN" sz="2800" b="1" dirty="0">
              <a:latin typeface="Segoe" pitchFamily="34" charset="0"/>
            </a:endParaRPr>
          </a:p>
        </p:txBody>
      </p:sp>
      <p:grpSp>
        <p:nvGrpSpPr>
          <p:cNvPr id="6" name="Group 52"/>
          <p:cNvGrpSpPr/>
          <p:nvPr/>
        </p:nvGrpSpPr>
        <p:grpSpPr>
          <a:xfrm>
            <a:off x="9787988" y="149764"/>
            <a:ext cx="1113507" cy="816746"/>
            <a:chOff x="9787989" y="149764"/>
            <a:chExt cx="1113506" cy="816746"/>
          </a:xfrm>
        </p:grpSpPr>
        <p:grpSp>
          <p:nvGrpSpPr>
            <p:cNvPr id="7" name="Group 68"/>
            <p:cNvGrpSpPr/>
            <p:nvPr/>
          </p:nvGrpSpPr>
          <p:grpSpPr>
            <a:xfrm>
              <a:off x="9787989" y="149764"/>
              <a:ext cx="1042917" cy="816746"/>
              <a:chOff x="9607229" y="133998"/>
              <a:chExt cx="1042917" cy="816746"/>
            </a:xfrm>
          </p:grpSpPr>
          <p:sp>
            <p:nvSpPr>
              <p:cNvPr id="11" name="Rectangle 10"/>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53"/>
              <p:cNvGrpSpPr/>
              <p:nvPr/>
            </p:nvGrpSpPr>
            <p:grpSpPr>
              <a:xfrm>
                <a:off x="9607229" y="133998"/>
                <a:ext cx="1042917" cy="816746"/>
                <a:chOff x="9607229" y="133998"/>
                <a:chExt cx="1042917" cy="816746"/>
              </a:xfrm>
            </p:grpSpPr>
            <p:pic>
              <p:nvPicPr>
                <p:cNvPr id="13"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14"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15"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16"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8" name="TextBox 7">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10" name="Right Arrow 9">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sp>
        <p:nvSpPr>
          <p:cNvPr id="17" name="TextBox 16"/>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18" name="Title 58"/>
          <p:cNvSpPr txBox="1">
            <a:spLocks/>
          </p:cNvSpPr>
          <p:nvPr/>
        </p:nvSpPr>
        <p:spPr>
          <a:xfrm>
            <a:off x="421386" y="808341"/>
            <a:ext cx="9359268" cy="332399"/>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2400" spc="0" dirty="0">
                <a:solidFill>
                  <a:srgbClr val="FFFFFF"/>
                </a:solidFill>
              </a:rPr>
              <a:t>Summary</a:t>
            </a:r>
            <a:endParaRPr lang="en-US" dirty="0"/>
          </a:p>
        </p:txBody>
      </p:sp>
    </p:spTree>
    <p:extLst>
      <p:ext uri="{BB962C8B-B14F-4D97-AF65-F5344CB8AC3E}">
        <p14:creationId xmlns:p14="http://schemas.microsoft.com/office/powerpoint/2010/main" val="1652525967"/>
      </p:ext>
    </p:extLst>
  </p:cSld>
  <p:clrMapOvr>
    <a:masterClrMapping/>
  </p:clrMapOvr>
  <p:transition>
    <p:fade/>
  </p:transition>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5562600" y="1301592"/>
            <a:ext cx="4632238" cy="5955328"/>
            <a:chOff x="567559" y="1211280"/>
            <a:chExt cx="4632237" cy="5955327"/>
          </a:xfrm>
        </p:grpSpPr>
        <p:sp>
          <p:nvSpPr>
            <p:cNvPr id="47" name="Rounded Rectangle 46"/>
            <p:cNvSpPr/>
            <p:nvPr/>
          </p:nvSpPr>
          <p:spPr bwMode="auto">
            <a:xfrm rot="10800000">
              <a:off x="567559" y="1211280"/>
              <a:ext cx="4632237" cy="595532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48" name="Round Same Side Corner Rectangle 47"/>
            <p:cNvSpPr/>
            <p:nvPr/>
          </p:nvSpPr>
          <p:spPr bwMode="auto">
            <a:xfrm>
              <a:off x="650166" y="1270676"/>
              <a:ext cx="4430782" cy="804040"/>
            </a:xfrm>
            <a:prstGeom prst="round2SameRect">
              <a:avLst>
                <a:gd name="adj1" fmla="val 21759"/>
                <a:gd name="adj2" fmla="val 3395"/>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pSp>
        <p:nvGrpSpPr>
          <p:cNvPr id="2" name="Group 73"/>
          <p:cNvGrpSpPr/>
          <p:nvPr/>
        </p:nvGrpSpPr>
        <p:grpSpPr>
          <a:xfrm>
            <a:off x="1661320" y="7287011"/>
            <a:ext cx="1594230" cy="680272"/>
            <a:chOff x="1792010" y="4441101"/>
            <a:chExt cx="1814878" cy="680271"/>
          </a:xfrm>
        </p:grpSpPr>
        <p:sp>
          <p:nvSpPr>
            <p:cNvPr id="75" name="Round Same Side Corner Rectangle 74"/>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6" name="TextBox 75">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3" name="Group 76"/>
          <p:cNvGrpSpPr/>
          <p:nvPr/>
        </p:nvGrpSpPr>
        <p:grpSpPr>
          <a:xfrm>
            <a:off x="120582" y="7287011"/>
            <a:ext cx="1594229" cy="680272"/>
            <a:chOff x="0" y="4441101"/>
            <a:chExt cx="1816316" cy="680271"/>
          </a:xfrm>
        </p:grpSpPr>
        <p:sp>
          <p:nvSpPr>
            <p:cNvPr id="80" name="Round Same Side Corner Rectangle 79"/>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4" name="Group 82"/>
          <p:cNvGrpSpPr/>
          <p:nvPr/>
        </p:nvGrpSpPr>
        <p:grpSpPr>
          <a:xfrm>
            <a:off x="3180657"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5" name="Group 87"/>
          <p:cNvGrpSpPr/>
          <p:nvPr/>
        </p:nvGrpSpPr>
        <p:grpSpPr>
          <a:xfrm>
            <a:off x="4699990" y="7297061"/>
            <a:ext cx="1594230" cy="680272"/>
            <a:chOff x="1792010" y="4441101"/>
            <a:chExt cx="1814878" cy="680271"/>
          </a:xfrm>
        </p:grpSpPr>
        <p:sp>
          <p:nvSpPr>
            <p:cNvPr id="89" name="Round Same Side Corner Rectangle 8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0" name="TextBox 89">
              <a:hlinkClick r:id="rId5"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6" name="Group 92"/>
          <p:cNvGrpSpPr/>
          <p:nvPr/>
        </p:nvGrpSpPr>
        <p:grpSpPr>
          <a:xfrm>
            <a:off x="7738659" y="7287011"/>
            <a:ext cx="1594230" cy="680272"/>
            <a:chOff x="1792010" y="4441101"/>
            <a:chExt cx="1814878" cy="680271"/>
          </a:xfrm>
        </p:grpSpPr>
        <p:sp>
          <p:nvSpPr>
            <p:cNvPr id="94" name="Round Same Side Corner Rectangle 9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5" name="TextBox 94">
              <a:hlinkClick r:id="rId6"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 name="Group 95"/>
          <p:cNvGrpSpPr/>
          <p:nvPr/>
        </p:nvGrpSpPr>
        <p:grpSpPr>
          <a:xfrm>
            <a:off x="9257992"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a:hlinkClick r:id="rId7"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8" name="Group 7"/>
          <p:cNvGrpSpPr/>
          <p:nvPr/>
        </p:nvGrpSpPr>
        <p:grpSpPr>
          <a:xfrm>
            <a:off x="6267646" y="7283883"/>
            <a:ext cx="1567819" cy="683401"/>
            <a:chOff x="6267644" y="7283881"/>
            <a:chExt cx="1567819" cy="683401"/>
          </a:xfrm>
        </p:grpSpPr>
        <p:sp>
          <p:nvSpPr>
            <p:cNvPr id="92" name="Round Same Side Corner Rectangle 9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9" name="TextBox 98">
              <a:hlinkClick r:id="rId8" action="ppaction://hlinksldjump"/>
            </p:cNvPr>
            <p:cNvSpPr txBox="1"/>
            <p:nvPr/>
          </p:nvSpPr>
          <p:spPr>
            <a:xfrm>
              <a:off x="6267644" y="7283881"/>
              <a:ext cx="1567819"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grpSp>
        <p:nvGrpSpPr>
          <p:cNvPr id="44" name="Group 43"/>
          <p:cNvGrpSpPr/>
          <p:nvPr/>
        </p:nvGrpSpPr>
        <p:grpSpPr>
          <a:xfrm>
            <a:off x="567559" y="1301592"/>
            <a:ext cx="4632238" cy="5955328"/>
            <a:chOff x="567559" y="1211280"/>
            <a:chExt cx="4632237" cy="5955327"/>
          </a:xfrm>
        </p:grpSpPr>
        <p:sp>
          <p:nvSpPr>
            <p:cNvPr id="102" name="Rounded Rectangle 101"/>
            <p:cNvSpPr/>
            <p:nvPr/>
          </p:nvSpPr>
          <p:spPr bwMode="auto">
            <a:xfrm rot="10800000">
              <a:off x="567559" y="1211280"/>
              <a:ext cx="4632237" cy="595532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Round Same Side Corner Rectangle 102"/>
            <p:cNvSpPr/>
            <p:nvPr/>
          </p:nvSpPr>
          <p:spPr bwMode="auto">
            <a:xfrm>
              <a:off x="650166" y="1270676"/>
              <a:ext cx="4430782" cy="804040"/>
            </a:xfrm>
            <a:prstGeom prst="round2SameRect">
              <a:avLst>
                <a:gd name="adj1" fmla="val 21759"/>
                <a:gd name="adj2" fmla="val 3395"/>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104" name="Rectangle 103"/>
          <p:cNvSpPr/>
          <p:nvPr/>
        </p:nvSpPr>
        <p:spPr>
          <a:xfrm>
            <a:off x="759369" y="1366979"/>
            <a:ext cx="4152992" cy="523204"/>
          </a:xfrm>
          <a:prstGeom prst="rect">
            <a:avLst/>
          </a:prstGeom>
        </p:spPr>
        <p:txBody>
          <a:bodyPr wrap="squar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Rationalized</a:t>
            </a:r>
            <a:endParaRPr lang="en-US" sz="2800" b="1" i="1" kern="0" dirty="0">
              <a:solidFill>
                <a:srgbClr val="FFFFFF"/>
              </a:solidFill>
              <a:effectLst>
                <a:outerShdw blurRad="38100" dist="38100" dir="2700000" algn="tl">
                  <a:srgbClr val="000000">
                    <a:alpha val="43137"/>
                  </a:srgbClr>
                </a:outerShdw>
              </a:effectLst>
            </a:endParaRPr>
          </a:p>
        </p:txBody>
      </p:sp>
      <p:sp>
        <p:nvSpPr>
          <p:cNvPr id="106" name="Rectangle 105"/>
          <p:cNvSpPr/>
          <p:nvPr/>
        </p:nvSpPr>
        <p:spPr>
          <a:xfrm>
            <a:off x="5734819" y="1370472"/>
            <a:ext cx="4187088" cy="523204"/>
          </a:xfrm>
          <a:prstGeom prst="rect">
            <a:avLst/>
          </a:prstGeom>
        </p:spPr>
        <p:txBody>
          <a:bodyPr wrap="squar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Dynamic</a:t>
            </a:r>
            <a:endParaRPr lang="en-US" sz="2800" b="1" i="1" kern="0" dirty="0">
              <a:solidFill>
                <a:srgbClr val="FFFFFF"/>
              </a:solidFill>
              <a:effectLst>
                <a:outerShdw blurRad="38100" dist="38100" dir="2700000" algn="tl">
                  <a:srgbClr val="000000">
                    <a:alpha val="43137"/>
                  </a:srgbClr>
                </a:outerShdw>
              </a:effectLst>
            </a:endParaRPr>
          </a:p>
        </p:txBody>
      </p:sp>
      <p:sp>
        <p:nvSpPr>
          <p:cNvPr id="54" name="Rectangle 53"/>
          <p:cNvSpPr/>
          <p:nvPr/>
        </p:nvSpPr>
        <p:spPr>
          <a:xfrm>
            <a:off x="787154" y="1968786"/>
            <a:ext cx="4150609" cy="4457632"/>
          </a:xfrm>
          <a:prstGeom prst="rect">
            <a:avLst/>
          </a:prstGeom>
        </p:spPr>
        <p:txBody>
          <a:bodyPr wrap="square" lIns="0" tIns="0" rIns="0" bIns="0">
            <a:spAutoFit/>
          </a:bodyPr>
          <a:lstStyle/>
          <a:p>
            <a:pPr marL="173020" indent="-173020">
              <a:spcAft>
                <a:spcPts val="200"/>
              </a:spcAft>
              <a:buClr>
                <a:srgbClr val="F8D246"/>
              </a:buClr>
              <a:buFont typeface="Arial" pitchFamily="34" charset="0"/>
              <a:buChar char="•"/>
            </a:pPr>
            <a:r>
              <a:rPr lang="en-US" sz="1800" dirty="0">
                <a:solidFill>
                  <a:srgbClr val="FFFFFF"/>
                </a:solidFill>
                <a:latin typeface="Segoe (Body)"/>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
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p>
        </p:txBody>
      </p:sp>
      <p:grpSp>
        <p:nvGrpSpPr>
          <p:cNvPr id="49" name="Group 52"/>
          <p:cNvGrpSpPr/>
          <p:nvPr/>
        </p:nvGrpSpPr>
        <p:grpSpPr>
          <a:xfrm>
            <a:off x="9787988" y="149764"/>
            <a:ext cx="1113507" cy="816746"/>
            <a:chOff x="9787989" y="149764"/>
            <a:chExt cx="1113506" cy="816746"/>
          </a:xfrm>
        </p:grpSpPr>
        <p:grpSp>
          <p:nvGrpSpPr>
            <p:cNvPr id="50" name="Group 68"/>
            <p:cNvGrpSpPr/>
            <p:nvPr/>
          </p:nvGrpSpPr>
          <p:grpSpPr>
            <a:xfrm>
              <a:off x="9787989" y="149764"/>
              <a:ext cx="1042917" cy="816746"/>
              <a:chOff x="9607229" y="133998"/>
              <a:chExt cx="1042917" cy="816746"/>
            </a:xfrm>
          </p:grpSpPr>
          <p:sp>
            <p:nvSpPr>
              <p:cNvPr id="53" name="Rectangle 52"/>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7"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9"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0" name="Picture 3" descr="cooltools-shape"/>
                <p:cNvPicPr>
                  <a:picLocks noChangeAspect="1" noChangeArrowheads="1"/>
                </p:cNvPicPr>
                <p:nvPr/>
              </p:nvPicPr>
              <p:blipFill>
                <a:blip r:embed="rId10"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1" name="Picture 4" descr="cooltools-shape"/>
                <p:cNvPicPr>
                  <a:picLocks noChangeAspect="1" noChangeArrowheads="1"/>
                </p:cNvPicPr>
                <p:nvPr/>
              </p:nvPicPr>
              <p:blipFill>
                <a:blip r:embed="rId11"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12"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1" name="TextBox 50">
              <a:hlinkClick r:id="rId13"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2" name="Right Arrow 51">
              <a:hlinkClick r:id="rId13"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sp>
        <p:nvSpPr>
          <p:cNvPr id="66" name="Title 58"/>
          <p:cNvSpPr>
            <a:spLocks noGrp="1"/>
          </p:cNvSpPr>
          <p:nvPr>
            <p:ph type="title"/>
          </p:nvPr>
        </p:nvSpPr>
        <p:spPr>
          <a:xfrm>
            <a:off x="421386" y="808341"/>
            <a:ext cx="9359268" cy="332399"/>
          </a:xfrm>
        </p:spPr>
        <p:txBody>
          <a:bodyPr/>
          <a:lstStyle/>
          <a:p>
            <a:pPr lvl="0">
              <a:defRPr/>
            </a:pPr>
            <a:r>
              <a:rPr lang="en-US" sz="2400" spc="0">
                <a:solidFill>
                  <a:srgbClr val="FFFFFF"/>
                </a:solidFill>
              </a:rPr>
              <a:t>Rationalized to Dynamic</a:t>
            </a:r>
            <a:endParaRPr lang="en-US" dirty="0"/>
          </a:p>
        </p:txBody>
      </p:sp>
      <p:sp>
        <p:nvSpPr>
          <p:cNvPr id="67" name="Title 58"/>
          <p:cNvSpPr txBox="1">
            <a:spLocks/>
          </p:cNvSpPr>
          <p:nvPr/>
        </p:nvSpPr>
        <p:spPr>
          <a:xfrm>
            <a:off x="403662" y="218206"/>
            <a:ext cx="935926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2" name="Rectangle 71"/>
          <p:cNvSpPr/>
          <p:nvPr/>
        </p:nvSpPr>
        <p:spPr>
          <a:xfrm>
            <a:off x="5782534" y="1963140"/>
            <a:ext cx="4150609" cy="3349636"/>
          </a:xfrm>
          <a:prstGeom prst="rect">
            <a:avLst/>
          </a:prstGeom>
        </p:spPr>
        <p:txBody>
          <a:bodyPr wrap="square" lIns="0" tIns="0" rIns="0" bIns="0">
            <a:spAutoFit/>
          </a:bodyPr>
          <a:lstStyle/>
          <a:p>
            <a:pPr marL="173020" indent="-173020">
              <a:spcAft>
                <a:spcPts val="200"/>
              </a:spcAft>
              <a:buClr>
                <a:srgbClr val="F8D246"/>
              </a:buClr>
              <a:buFont typeface="Arial" pitchFamily="34" charset="0"/>
              <a:buChar char="•"/>
            </a:pPr>
            <a:r>
              <a:rPr lang="en-US" sz="1800" dirty="0">
                <a:solidFill>
                  <a:srgbClr val="FFFFFF"/>
                </a:solidFill>
                <a:latin typeface="Segoe (Body)"/>
              </a:rPr>
              <a:t>Contextual unified conferencing capabilities are integrated and available from within enterprise collaboration and line-of-business applications and across multiple device form-factors
Contextual unified conferencing capabilities are integrated and available from within enterprise collaboration and line-of-business applications and across multiple device form-factors</a:t>
            </a:r>
          </a:p>
        </p:txBody>
      </p:sp>
      <p:sp>
        <p:nvSpPr>
          <p:cNvPr id="59" name="TextBox 58"/>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64" name="Rectangle 63"/>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9" name="Group 8"/>
          <p:cNvGrpSpPr/>
          <p:nvPr/>
        </p:nvGrpSpPr>
        <p:grpSpPr>
          <a:xfrm>
            <a:off x="9225890" y="7836392"/>
            <a:ext cx="1653644" cy="369328"/>
            <a:chOff x="9225888" y="7836408"/>
            <a:chExt cx="1653644" cy="369330"/>
          </a:xfrm>
        </p:grpSpPr>
        <p:sp>
          <p:nvSpPr>
            <p:cNvPr id="55" name="TextBox 54">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56" name="Isosceles Triangle 55">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63" name="TextBox 6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Tree>
    <p:extLst>
      <p:ext uri="{BB962C8B-B14F-4D97-AF65-F5344CB8AC3E}">
        <p14:creationId xmlns:p14="http://schemas.microsoft.com/office/powerpoint/2010/main" val="1164941515"/>
      </p:ext>
    </p:extLst>
  </p:cSld>
  <p:clrMapOvr>
    <a:masterClrMapping/>
  </p:clrMapOvr>
  <p:transition>
    <p:fade/>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5562600" y="1301592"/>
            <a:ext cx="4632238" cy="5955328"/>
            <a:chOff x="567559" y="1211280"/>
            <a:chExt cx="4632237" cy="5955327"/>
          </a:xfrm>
        </p:grpSpPr>
        <p:sp>
          <p:nvSpPr>
            <p:cNvPr id="47" name="Rounded Rectangle 46"/>
            <p:cNvSpPr/>
            <p:nvPr/>
          </p:nvSpPr>
          <p:spPr bwMode="auto">
            <a:xfrm rot="10800000">
              <a:off x="567559" y="1211280"/>
              <a:ext cx="4632237" cy="595532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48" name="Round Same Side Corner Rectangle 47"/>
            <p:cNvSpPr/>
            <p:nvPr/>
          </p:nvSpPr>
          <p:spPr bwMode="auto">
            <a:xfrm>
              <a:off x="650166" y="1270676"/>
              <a:ext cx="4430782" cy="804040"/>
            </a:xfrm>
            <a:prstGeom prst="round2SameRect">
              <a:avLst>
                <a:gd name="adj1" fmla="val 21759"/>
                <a:gd name="adj2" fmla="val 3395"/>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pSp>
        <p:nvGrpSpPr>
          <p:cNvPr id="2" name="Group 73"/>
          <p:cNvGrpSpPr/>
          <p:nvPr/>
        </p:nvGrpSpPr>
        <p:grpSpPr>
          <a:xfrm>
            <a:off x="1661320" y="7287011"/>
            <a:ext cx="1594230" cy="680272"/>
            <a:chOff x="1792010" y="4441101"/>
            <a:chExt cx="1814878" cy="680271"/>
          </a:xfrm>
        </p:grpSpPr>
        <p:sp>
          <p:nvSpPr>
            <p:cNvPr id="75" name="Round Same Side Corner Rectangle 74"/>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6" name="TextBox 75">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3" name="Group 76"/>
          <p:cNvGrpSpPr/>
          <p:nvPr/>
        </p:nvGrpSpPr>
        <p:grpSpPr>
          <a:xfrm>
            <a:off x="120582" y="7287011"/>
            <a:ext cx="1594229" cy="680272"/>
            <a:chOff x="0" y="4441101"/>
            <a:chExt cx="1816316" cy="680271"/>
          </a:xfrm>
        </p:grpSpPr>
        <p:sp>
          <p:nvSpPr>
            <p:cNvPr id="80" name="Round Same Side Corner Rectangle 79"/>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4" name="Group 82"/>
          <p:cNvGrpSpPr/>
          <p:nvPr/>
        </p:nvGrpSpPr>
        <p:grpSpPr>
          <a:xfrm>
            <a:off x="3180657"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5" name="Group 87"/>
          <p:cNvGrpSpPr/>
          <p:nvPr/>
        </p:nvGrpSpPr>
        <p:grpSpPr>
          <a:xfrm>
            <a:off x="4699990" y="7297061"/>
            <a:ext cx="1594230" cy="680272"/>
            <a:chOff x="1792010" y="4441101"/>
            <a:chExt cx="1814878" cy="680271"/>
          </a:xfrm>
        </p:grpSpPr>
        <p:sp>
          <p:nvSpPr>
            <p:cNvPr id="89" name="Round Same Side Corner Rectangle 8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0" name="TextBox 89">
              <a:hlinkClick r:id="rId5"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6" name="Group 92"/>
          <p:cNvGrpSpPr/>
          <p:nvPr/>
        </p:nvGrpSpPr>
        <p:grpSpPr>
          <a:xfrm>
            <a:off x="7738659" y="7287011"/>
            <a:ext cx="1594230" cy="680272"/>
            <a:chOff x="1792010" y="4441101"/>
            <a:chExt cx="1814878" cy="680271"/>
          </a:xfrm>
        </p:grpSpPr>
        <p:sp>
          <p:nvSpPr>
            <p:cNvPr id="94" name="Round Same Side Corner Rectangle 9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5" name="TextBox 94">
              <a:hlinkClick r:id="rId6"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 name="Group 95"/>
          <p:cNvGrpSpPr/>
          <p:nvPr/>
        </p:nvGrpSpPr>
        <p:grpSpPr>
          <a:xfrm>
            <a:off x="9257992"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a:hlinkClick r:id="rId7"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8" name="Group 7"/>
          <p:cNvGrpSpPr/>
          <p:nvPr/>
        </p:nvGrpSpPr>
        <p:grpSpPr>
          <a:xfrm>
            <a:off x="6267646" y="7283883"/>
            <a:ext cx="1567819" cy="683401"/>
            <a:chOff x="6267644" y="7283881"/>
            <a:chExt cx="1567819" cy="683401"/>
          </a:xfrm>
        </p:grpSpPr>
        <p:sp>
          <p:nvSpPr>
            <p:cNvPr id="92" name="Round Same Side Corner Rectangle 9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9" name="TextBox 98">
              <a:hlinkClick r:id="rId8" action="ppaction://hlinksldjump"/>
            </p:cNvPr>
            <p:cNvSpPr txBox="1"/>
            <p:nvPr/>
          </p:nvSpPr>
          <p:spPr>
            <a:xfrm>
              <a:off x="6267644" y="7283881"/>
              <a:ext cx="1567819"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grpSp>
        <p:nvGrpSpPr>
          <p:cNvPr id="44" name="Group 43"/>
          <p:cNvGrpSpPr/>
          <p:nvPr/>
        </p:nvGrpSpPr>
        <p:grpSpPr>
          <a:xfrm>
            <a:off x="567559" y="1301592"/>
            <a:ext cx="4632238" cy="5955328"/>
            <a:chOff x="567559" y="1211280"/>
            <a:chExt cx="4632237" cy="5955327"/>
          </a:xfrm>
        </p:grpSpPr>
        <p:sp>
          <p:nvSpPr>
            <p:cNvPr id="102" name="Rounded Rectangle 101"/>
            <p:cNvSpPr/>
            <p:nvPr/>
          </p:nvSpPr>
          <p:spPr bwMode="auto">
            <a:xfrm rot="10800000">
              <a:off x="567559" y="1211280"/>
              <a:ext cx="4632237" cy="595532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Round Same Side Corner Rectangle 102"/>
            <p:cNvSpPr/>
            <p:nvPr/>
          </p:nvSpPr>
          <p:spPr bwMode="auto">
            <a:xfrm>
              <a:off x="650166" y="1270676"/>
              <a:ext cx="4430782" cy="804040"/>
            </a:xfrm>
            <a:prstGeom prst="round2SameRect">
              <a:avLst>
                <a:gd name="adj1" fmla="val 21759"/>
                <a:gd name="adj2" fmla="val 3395"/>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104" name="Rectangle 103"/>
          <p:cNvSpPr/>
          <p:nvPr/>
        </p:nvSpPr>
        <p:spPr>
          <a:xfrm>
            <a:off x="759369" y="1366979"/>
            <a:ext cx="4152992" cy="523204"/>
          </a:xfrm>
          <a:prstGeom prst="rect">
            <a:avLst/>
          </a:prstGeom>
        </p:spPr>
        <p:txBody>
          <a:bodyPr wrap="squar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Rationalized</a:t>
            </a:r>
            <a:endParaRPr lang="en-US" sz="2800" b="1" i="1" kern="0" dirty="0">
              <a:solidFill>
                <a:srgbClr val="FFFFFF"/>
              </a:solidFill>
              <a:effectLst>
                <a:outerShdw blurRad="38100" dist="38100" dir="2700000" algn="tl">
                  <a:srgbClr val="000000">
                    <a:alpha val="43137"/>
                  </a:srgbClr>
                </a:outerShdw>
              </a:effectLst>
            </a:endParaRPr>
          </a:p>
        </p:txBody>
      </p:sp>
      <p:sp>
        <p:nvSpPr>
          <p:cNvPr id="106" name="Rectangle 105"/>
          <p:cNvSpPr/>
          <p:nvPr/>
        </p:nvSpPr>
        <p:spPr>
          <a:xfrm>
            <a:off x="5734819" y="1370472"/>
            <a:ext cx="4187088" cy="523204"/>
          </a:xfrm>
          <a:prstGeom prst="rect">
            <a:avLst/>
          </a:prstGeom>
        </p:spPr>
        <p:txBody>
          <a:bodyPr wrap="squar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Dynamic</a:t>
            </a:r>
            <a:endParaRPr lang="en-US" sz="2800" b="1" i="1" kern="0" dirty="0">
              <a:solidFill>
                <a:srgbClr val="FFFFFF"/>
              </a:solidFill>
              <a:effectLst>
                <a:outerShdw blurRad="38100" dist="38100" dir="2700000" algn="tl">
                  <a:srgbClr val="000000">
                    <a:alpha val="43137"/>
                  </a:srgbClr>
                </a:outerShdw>
              </a:effectLst>
            </a:endParaRPr>
          </a:p>
        </p:txBody>
      </p:sp>
      <p:sp>
        <p:nvSpPr>
          <p:cNvPr id="54" name="Rectangle 53"/>
          <p:cNvSpPr/>
          <p:nvPr/>
        </p:nvSpPr>
        <p:spPr>
          <a:xfrm>
            <a:off x="787154" y="1968789"/>
            <a:ext cx="4150609" cy="2215991"/>
          </a:xfrm>
          <a:prstGeom prst="rect">
            <a:avLst/>
          </a:prstGeom>
        </p:spPr>
        <p:txBody>
          <a:bodyPr wrap="square" lIns="0" tIns="0" rIns="0" bIns="0">
            <a:spAutoFit/>
          </a:bodyPr>
          <a:lstStyle/>
          <a:p>
            <a:pPr marL="173020" indent="-173020">
              <a:spcAft>
                <a:spcPts val="200"/>
              </a:spcAft>
              <a:buClr>
                <a:srgbClr val="F8D246"/>
              </a:buClr>
              <a:buFont typeface="Arial" pitchFamily="34" charset="0"/>
              <a:buChar char="•"/>
            </a:pPr>
            <a:r>
              <a:rPr lang="en-US" sz="1800" dirty="0">
                <a:solidFill>
                  <a:srgbClr val="FFFFFF"/>
                </a:solidFill>
                <a:latin typeface="Segoe (Body)"/>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p>
        </p:txBody>
      </p:sp>
      <p:grpSp>
        <p:nvGrpSpPr>
          <p:cNvPr id="49" name="Group 52"/>
          <p:cNvGrpSpPr/>
          <p:nvPr/>
        </p:nvGrpSpPr>
        <p:grpSpPr>
          <a:xfrm>
            <a:off x="9787988" y="149764"/>
            <a:ext cx="1113507" cy="816746"/>
            <a:chOff x="9787989" y="149764"/>
            <a:chExt cx="1113506" cy="816746"/>
          </a:xfrm>
        </p:grpSpPr>
        <p:grpSp>
          <p:nvGrpSpPr>
            <p:cNvPr id="50" name="Group 68"/>
            <p:cNvGrpSpPr/>
            <p:nvPr/>
          </p:nvGrpSpPr>
          <p:grpSpPr>
            <a:xfrm>
              <a:off x="9787989" y="149764"/>
              <a:ext cx="1042917" cy="816746"/>
              <a:chOff x="9607229" y="133998"/>
              <a:chExt cx="1042917" cy="816746"/>
            </a:xfrm>
          </p:grpSpPr>
          <p:sp>
            <p:nvSpPr>
              <p:cNvPr id="53" name="Rectangle 52"/>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7"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9"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0" name="Picture 3" descr="cooltools-shape"/>
                <p:cNvPicPr>
                  <a:picLocks noChangeAspect="1" noChangeArrowheads="1"/>
                </p:cNvPicPr>
                <p:nvPr/>
              </p:nvPicPr>
              <p:blipFill>
                <a:blip r:embed="rId10"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1" name="Picture 4" descr="cooltools-shape"/>
                <p:cNvPicPr>
                  <a:picLocks noChangeAspect="1" noChangeArrowheads="1"/>
                </p:cNvPicPr>
                <p:nvPr/>
              </p:nvPicPr>
              <p:blipFill>
                <a:blip r:embed="rId11"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12"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1" name="TextBox 50">
              <a:hlinkClick r:id="rId13"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2" name="Right Arrow 51">
              <a:hlinkClick r:id="rId13"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sp>
        <p:nvSpPr>
          <p:cNvPr id="66" name="Title 58"/>
          <p:cNvSpPr>
            <a:spLocks noGrp="1"/>
          </p:cNvSpPr>
          <p:nvPr>
            <p:ph type="title"/>
          </p:nvPr>
        </p:nvSpPr>
        <p:spPr>
          <a:xfrm>
            <a:off x="421386" y="808341"/>
            <a:ext cx="9359268" cy="332399"/>
          </a:xfrm>
        </p:spPr>
        <p:txBody>
          <a:bodyPr/>
          <a:lstStyle/>
          <a:p>
            <a:pPr lvl="0">
              <a:defRPr/>
            </a:pPr>
            <a:r>
              <a:rPr lang="en-US" sz="2400" spc="0">
                <a:solidFill>
                  <a:srgbClr val="FFFFFF"/>
                </a:solidFill>
              </a:rPr>
              <a:t>Rationalized to Dynamic</a:t>
            </a:r>
            <a:endParaRPr lang="en-US" dirty="0"/>
          </a:p>
        </p:txBody>
      </p:sp>
      <p:sp>
        <p:nvSpPr>
          <p:cNvPr id="67" name="Title 58"/>
          <p:cNvSpPr txBox="1">
            <a:spLocks/>
          </p:cNvSpPr>
          <p:nvPr/>
        </p:nvSpPr>
        <p:spPr>
          <a:xfrm>
            <a:off x="403662" y="218206"/>
            <a:ext cx="935926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2" name="Rectangle 71"/>
          <p:cNvSpPr/>
          <p:nvPr/>
        </p:nvSpPr>
        <p:spPr>
          <a:xfrm>
            <a:off x="5782534" y="1963141"/>
            <a:ext cx="4150609" cy="1661993"/>
          </a:xfrm>
          <a:prstGeom prst="rect">
            <a:avLst/>
          </a:prstGeom>
        </p:spPr>
        <p:txBody>
          <a:bodyPr wrap="square" lIns="0" tIns="0" rIns="0" bIns="0">
            <a:spAutoFit/>
          </a:bodyPr>
          <a:lstStyle/>
          <a:p>
            <a:pPr marL="173020" indent="-173020">
              <a:spcAft>
                <a:spcPts val="200"/>
              </a:spcAft>
              <a:buClr>
                <a:srgbClr val="F8D246"/>
              </a:buClr>
              <a:buFont typeface="Arial" pitchFamily="34" charset="0"/>
              <a:buChar char="•"/>
            </a:pPr>
            <a:r>
              <a:rPr lang="en-US" sz="1800" dirty="0">
                <a:solidFill>
                  <a:srgbClr val="FFFFFF"/>
                </a:solidFill>
                <a:latin typeface="Segoe (Body)"/>
              </a:rPr>
              <a:t>Contextual unified conferencing capabilities are integrated and available from within enterprise collaboration and line-of-business applications and across multiple device form-factors</a:t>
            </a:r>
          </a:p>
        </p:txBody>
      </p:sp>
      <p:sp>
        <p:nvSpPr>
          <p:cNvPr id="64" name="Rectangle 63"/>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9" name="Group 8"/>
          <p:cNvGrpSpPr/>
          <p:nvPr/>
        </p:nvGrpSpPr>
        <p:grpSpPr>
          <a:xfrm>
            <a:off x="9225890" y="7836392"/>
            <a:ext cx="1653644" cy="369328"/>
            <a:chOff x="9225888" y="7836408"/>
            <a:chExt cx="1653644" cy="369330"/>
          </a:xfrm>
        </p:grpSpPr>
        <p:sp>
          <p:nvSpPr>
            <p:cNvPr id="55" name="TextBox 54">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56" name="Isosceles Triangle 55">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63" name="TextBox 6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Tree>
    <p:extLst>
      <p:ext uri="{BB962C8B-B14F-4D97-AF65-F5344CB8AC3E}">
        <p14:creationId xmlns:p14="http://schemas.microsoft.com/office/powerpoint/2010/main" val="1164941515"/>
      </p:ext>
    </p:extLst>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515161"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54.</a:t>
                      </a:r>
                      <a:r>
                        <a:rPr lang="en-US" sz="1400" smtClean="0">
                          <a:solidFill>
                            <a:schemeClr val="tx1"/>
                          </a:solidFill>
                          <a:latin typeface="Segoe (Body)"/>
                        </a:rPr>
                        <a:t> What best describes your authentication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Password policies are set within a directory service to enable single sign on across boundaries for most applications. Password resets through internal tools or manual processes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55.</a:t>
                      </a:r>
                      <a:r>
                        <a:rPr lang="en-US" sz="1400" smtClean="0">
                          <a:solidFill>
                            <a:schemeClr val="tx1"/>
                          </a:solidFill>
                          <a:latin typeface="Segoe (Body)"/>
                        </a:rPr>
                        <a:t> What best describes your authorization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There is a centralized group/role based access policy for business resources, managed through internal tools or manual processes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60.</a:t>
                      </a:r>
                      <a:r>
                        <a:rPr lang="en-US" sz="1400" smtClean="0">
                          <a:solidFill>
                            <a:schemeClr val="tx1"/>
                          </a:solidFill>
                          <a:latin typeface="Segoe (Body)"/>
                        </a:rPr>
                        <a:t> What best describes your information protection policy?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Persistent information protection exists within the trusted network to enforce policy across key sensitive data (such as documents and e-mail); policy templates are used to standardize rights and control access to information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Round Same Side Corner Rectangle 8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aphicFrame>
        <p:nvGraphicFramePr>
          <p:cNvPr id="46" name="Table 45"/>
          <p:cNvGraphicFramePr>
            <a:graphicFrameLocks noGrp="1"/>
          </p:cNvGraphicFramePr>
          <p:nvPr>
            <p:extLst>
              <p:ext uri="{D42A27DB-BD31-4B8C-83A1-F6EECF244321}">
                <p14:modId xmlns:p14="http://schemas.microsoft.com/office/powerpoint/2010/main" val="573175096"/>
              </p:ext>
            </p:extLst>
          </p:nvPr>
        </p:nvGraphicFramePr>
        <p:xfrm>
          <a:off x="878688" y="2086040"/>
          <a:ext cx="8971894" cy="4260773"/>
        </p:xfrm>
        <a:graphic>
          <a:graphicData uri="http://schemas.openxmlformats.org/drawingml/2006/table">
            <a:tbl>
              <a:tblPr firstRow="1" bandRow="1">
                <a:tableStyleId>{5C22544A-7EE6-4342-B048-85BDC9FD1C3A}</a:tableStyleId>
              </a:tblPr>
              <a:tblGrid>
                <a:gridCol w="8971894"/>
              </a:tblGrid>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Lync 2010</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Lync Online</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Lync Online P1/P2</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Lync Server 2010</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Office 365 E1/E2/E3/E4</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dirty="0" smtClean="0">
                          <a:solidFill>
                            <a:schemeClr val="tx1"/>
                          </a:solidFill>
                          <a:latin typeface="Segoe" pitchFamily="34" charset="0"/>
                          <a:ea typeface="+mn-ea"/>
                          <a:cs typeface="+mn-cs"/>
                        </a:rPr>
                        <a:t>Office Communications Server 2007 R2</a:t>
                      </a:r>
                      <a:endParaRPr lang="en-US" sz="1600" b="0" kern="1200" dirty="0" smtClean="0">
                        <a:solidFill>
                          <a:schemeClr val="tx1"/>
                        </a:solidFill>
                        <a:latin typeface="Segoe" pitchFamily="34" charset="0"/>
                        <a:ea typeface="+mn-ea"/>
                        <a:cs typeface="+mn-cs"/>
                      </a:endParaRP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Office Communicator 2007 R2</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Office Live Meeting 2007</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Office SharePoint Server 2007</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Outlook 2007/2010 (integrated conferencing)</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SharePoint Server 2010</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9" name="Rectangle 48"/>
          <p:cNvSpPr/>
          <p:nvPr/>
        </p:nvSpPr>
        <p:spPr>
          <a:xfrm>
            <a:off x="457202" y="1399032"/>
            <a:ext cx="1577648" cy="523204"/>
          </a:xfrm>
          <a:prstGeom prst="rect">
            <a:avLst/>
          </a:prstGeom>
        </p:spPr>
        <p:txBody>
          <a:bodyPr wrap="non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Products</a:t>
            </a:r>
            <a:endParaRPr lang="en-US" sz="2800" b="1" i="1" kern="0" dirty="0">
              <a:solidFill>
                <a:srgbClr val="FFFFFF"/>
              </a:solidFill>
              <a:effectLst>
                <a:outerShdw blurRad="38100" dist="38100" dir="2700000" algn="tl">
                  <a:srgbClr val="000000">
                    <a:alpha val="43137"/>
                  </a:srgbClr>
                </a:outerShdw>
              </a:effectLst>
            </a:endParaRPr>
          </a:p>
        </p:txBody>
      </p:sp>
      <p:grpSp>
        <p:nvGrpSpPr>
          <p:cNvPr id="41" name="Group 52"/>
          <p:cNvGrpSpPr/>
          <p:nvPr/>
        </p:nvGrpSpPr>
        <p:grpSpPr>
          <a:xfrm>
            <a:off x="9787989" y="149764"/>
            <a:ext cx="1113507" cy="816746"/>
            <a:chOff x="9787989" y="149764"/>
            <a:chExt cx="1113506" cy="816746"/>
          </a:xfrm>
        </p:grpSpPr>
        <p:grpSp>
          <p:nvGrpSpPr>
            <p:cNvPr id="42" name="Group 68"/>
            <p:cNvGrpSpPr/>
            <p:nvPr/>
          </p:nvGrpSpPr>
          <p:grpSpPr>
            <a:xfrm>
              <a:off x="9787989" y="149764"/>
              <a:ext cx="1042917" cy="816746"/>
              <a:chOff x="9607229" y="133998"/>
              <a:chExt cx="1042917" cy="816746"/>
            </a:xfrm>
          </p:grpSpPr>
          <p:sp>
            <p:nvSpPr>
              <p:cNvPr id="45" name="Rectangle 44"/>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0" name="Group 53"/>
              <p:cNvGrpSpPr/>
              <p:nvPr/>
            </p:nvGrpSpPr>
            <p:grpSpPr>
              <a:xfrm>
                <a:off x="9607229" y="133998"/>
                <a:ext cx="1042917" cy="816746"/>
                <a:chOff x="9607229" y="133998"/>
                <a:chExt cx="1042917" cy="816746"/>
              </a:xfrm>
            </p:grpSpPr>
            <p:pic>
              <p:nvPicPr>
                <p:cNvPr id="5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6"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8"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3" name="TextBox 42">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44" name="Right Arrow 43">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3" name="Group 73"/>
          <p:cNvGrpSpPr/>
          <p:nvPr/>
        </p:nvGrpSpPr>
        <p:grpSpPr>
          <a:xfrm>
            <a:off x="1661320" y="7287011"/>
            <a:ext cx="1594230" cy="680272"/>
            <a:chOff x="1792010" y="4441101"/>
            <a:chExt cx="1814878" cy="680271"/>
          </a:xfrm>
        </p:grpSpPr>
        <p:sp>
          <p:nvSpPr>
            <p:cNvPr id="64" name="Round Same Side Corner Rectangle 6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5" name="TextBox 64">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66" name="Group 76"/>
          <p:cNvGrpSpPr/>
          <p:nvPr/>
        </p:nvGrpSpPr>
        <p:grpSpPr>
          <a:xfrm>
            <a:off x="120582" y="7287011"/>
            <a:ext cx="1594229" cy="680272"/>
            <a:chOff x="0" y="4441101"/>
            <a:chExt cx="1816316" cy="680271"/>
          </a:xfrm>
        </p:grpSpPr>
        <p:sp>
          <p:nvSpPr>
            <p:cNvPr id="67" name="Round Same Side Corner Rectangle 6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8" name="TextBox 67"/>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69" name="Group 82"/>
          <p:cNvGrpSpPr/>
          <p:nvPr/>
        </p:nvGrpSpPr>
        <p:grpSpPr>
          <a:xfrm>
            <a:off x="3180657" y="729706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2" name="Group 87"/>
          <p:cNvGrpSpPr/>
          <p:nvPr/>
        </p:nvGrpSpPr>
        <p:grpSpPr>
          <a:xfrm>
            <a:off x="4699990" y="7297061"/>
            <a:ext cx="1594230" cy="680272"/>
            <a:chOff x="1792010" y="4441101"/>
            <a:chExt cx="1814878" cy="680271"/>
          </a:xfrm>
        </p:grpSpPr>
        <p:sp>
          <p:nvSpPr>
            <p:cNvPr id="73" name="Round Same Side Corner Rectangle 7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76" name="Group 92"/>
          <p:cNvGrpSpPr/>
          <p:nvPr/>
        </p:nvGrpSpPr>
        <p:grpSpPr>
          <a:xfrm>
            <a:off x="7738659"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8" name="TextBox 77">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9" name="Group 95"/>
          <p:cNvGrpSpPr/>
          <p:nvPr/>
        </p:nvGrpSpPr>
        <p:grpSpPr>
          <a:xfrm>
            <a:off x="9257992" y="7287011"/>
            <a:ext cx="1594230" cy="680272"/>
            <a:chOff x="1792010" y="4441101"/>
            <a:chExt cx="1814878" cy="680271"/>
          </a:xfrm>
        </p:grpSpPr>
        <p:sp>
          <p:nvSpPr>
            <p:cNvPr id="80" name="Round Same Side Corner Rectangle 7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75" name="Round Same Side Corner Rectangle 7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2" name="TextBox 8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83" name="Rectangle 82"/>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84" name="TextBox 8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85" name="Isosceles Triangle 8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4" name="Title 58"/>
          <p:cNvSpPr txBox="1">
            <a:spLocks/>
          </p:cNvSpPr>
          <p:nvPr/>
        </p:nvSpPr>
        <p:spPr>
          <a:xfrm>
            <a:off x="402336" y="219458"/>
            <a:ext cx="9394330"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7" name="Title 58"/>
          <p:cNvSpPr>
            <a:spLocks noGrp="1"/>
          </p:cNvSpPr>
          <p:nvPr>
            <p:ph type="title"/>
          </p:nvPr>
        </p:nvSpPr>
        <p:spPr>
          <a:xfrm>
            <a:off x="420624" y="808341"/>
            <a:ext cx="9394330"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3198030167"/>
      </p:ext>
    </p:extLst>
  </p:cSld>
  <p:clrMapOvr>
    <a:masterClrMapping/>
  </p:clrMapOvr>
  <p:transition>
    <p:fade/>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Round Same Side Corner Rectangle 8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aphicFrame>
        <p:nvGraphicFramePr>
          <p:cNvPr id="46" name="Table 45"/>
          <p:cNvGraphicFramePr>
            <a:graphicFrameLocks noGrp="1"/>
          </p:cNvGraphicFramePr>
          <p:nvPr>
            <p:extLst>
              <p:ext uri="{D42A27DB-BD31-4B8C-83A1-F6EECF244321}">
                <p14:modId xmlns:p14="http://schemas.microsoft.com/office/powerpoint/2010/main" val="410028134"/>
              </p:ext>
            </p:extLst>
          </p:nvPr>
        </p:nvGraphicFramePr>
        <p:xfrm>
          <a:off x="878688" y="2086040"/>
          <a:ext cx="8971894" cy="3870960"/>
        </p:xfrm>
        <a:graphic>
          <a:graphicData uri="http://schemas.openxmlformats.org/drawingml/2006/table">
            <a:tbl>
              <a:tblPr firstRow="1" bandRow="1">
                <a:tableStyleId>{5C22544A-7EE6-4342-B048-85BDC9FD1C3A}</a:tableStyleId>
              </a:tblPr>
              <a:tblGrid>
                <a:gridCol w="8971894"/>
              </a:tblGrid>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Rationalized to Dynamic introduces unified conferencing capabilities that drive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Rationalized to Dynamic introduces integration of presence in line-of-business applications, which drives Microsoft SharePoint Server 2010 Enterprise CAL, and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57912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Rationalized to Dynamic introduces unified conferencing capabilities that drive Lync Online, and Lync Server 2010 Enterprise CAL.</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SharePoint Server 2010 system requirements drive Windows Server 2008 R2 Standard / Enterprise Edition or Windows Server 2012, and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9" name="Rectangle 48"/>
          <p:cNvSpPr/>
          <p:nvPr/>
        </p:nvSpPr>
        <p:spPr>
          <a:xfrm>
            <a:off x="457200" y="1399032"/>
            <a:ext cx="2472124" cy="523204"/>
          </a:xfrm>
          <a:prstGeom prst="rect">
            <a:avLst/>
          </a:prstGeom>
        </p:spPr>
        <p:txBody>
          <a:bodyPr wrap="non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Tipping Points</a:t>
            </a:r>
            <a:endParaRPr lang="en-US" sz="2800" b="1" i="1" kern="0" dirty="0">
              <a:solidFill>
                <a:srgbClr val="FFFFFF"/>
              </a:solidFill>
              <a:effectLst>
                <a:outerShdw blurRad="38100" dist="38100" dir="2700000" algn="tl">
                  <a:srgbClr val="000000">
                    <a:alpha val="43137"/>
                  </a:srgbClr>
                </a:outerShdw>
              </a:effectLst>
            </a:endParaRPr>
          </a:p>
        </p:txBody>
      </p:sp>
      <p:grpSp>
        <p:nvGrpSpPr>
          <p:cNvPr id="41" name="Group 52"/>
          <p:cNvGrpSpPr/>
          <p:nvPr/>
        </p:nvGrpSpPr>
        <p:grpSpPr>
          <a:xfrm>
            <a:off x="9787989" y="149764"/>
            <a:ext cx="1113507" cy="816746"/>
            <a:chOff x="9787989" y="149764"/>
            <a:chExt cx="1113506" cy="816746"/>
          </a:xfrm>
        </p:grpSpPr>
        <p:grpSp>
          <p:nvGrpSpPr>
            <p:cNvPr id="42" name="Group 68"/>
            <p:cNvGrpSpPr/>
            <p:nvPr/>
          </p:nvGrpSpPr>
          <p:grpSpPr>
            <a:xfrm>
              <a:off x="9787989" y="149764"/>
              <a:ext cx="1042917" cy="816746"/>
              <a:chOff x="9607229" y="133998"/>
              <a:chExt cx="1042917" cy="816746"/>
            </a:xfrm>
          </p:grpSpPr>
          <p:sp>
            <p:nvSpPr>
              <p:cNvPr id="45" name="Rectangle 44"/>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0" name="Group 53"/>
              <p:cNvGrpSpPr/>
              <p:nvPr/>
            </p:nvGrpSpPr>
            <p:grpSpPr>
              <a:xfrm>
                <a:off x="9607229" y="133998"/>
                <a:ext cx="1042917" cy="816746"/>
                <a:chOff x="9607229" y="133998"/>
                <a:chExt cx="1042917" cy="816746"/>
              </a:xfrm>
            </p:grpSpPr>
            <p:pic>
              <p:nvPicPr>
                <p:cNvPr id="5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6"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8"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3" name="TextBox 42">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44" name="Right Arrow 43">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3" name="Group 73"/>
          <p:cNvGrpSpPr/>
          <p:nvPr/>
        </p:nvGrpSpPr>
        <p:grpSpPr>
          <a:xfrm>
            <a:off x="1661320" y="7287011"/>
            <a:ext cx="1594230" cy="680272"/>
            <a:chOff x="1792010" y="4441101"/>
            <a:chExt cx="1814878" cy="680271"/>
          </a:xfrm>
        </p:grpSpPr>
        <p:sp>
          <p:nvSpPr>
            <p:cNvPr id="64" name="Round Same Side Corner Rectangle 6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5" name="TextBox 64">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66" name="Group 76"/>
          <p:cNvGrpSpPr/>
          <p:nvPr/>
        </p:nvGrpSpPr>
        <p:grpSpPr>
          <a:xfrm>
            <a:off x="120582" y="7287011"/>
            <a:ext cx="1594229" cy="680272"/>
            <a:chOff x="0" y="4441101"/>
            <a:chExt cx="1816316" cy="680271"/>
          </a:xfrm>
        </p:grpSpPr>
        <p:sp>
          <p:nvSpPr>
            <p:cNvPr id="67" name="Round Same Side Corner Rectangle 6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8" name="TextBox 67"/>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69" name="Group 82"/>
          <p:cNvGrpSpPr/>
          <p:nvPr/>
        </p:nvGrpSpPr>
        <p:grpSpPr>
          <a:xfrm>
            <a:off x="3180657" y="729706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2" name="Group 87"/>
          <p:cNvGrpSpPr/>
          <p:nvPr/>
        </p:nvGrpSpPr>
        <p:grpSpPr>
          <a:xfrm>
            <a:off x="4699990" y="7297061"/>
            <a:ext cx="1594230" cy="680272"/>
            <a:chOff x="1792010" y="4441101"/>
            <a:chExt cx="1814878" cy="680271"/>
          </a:xfrm>
        </p:grpSpPr>
        <p:sp>
          <p:nvSpPr>
            <p:cNvPr id="73" name="Round Same Side Corner Rectangle 7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76" name="Group 92"/>
          <p:cNvGrpSpPr/>
          <p:nvPr/>
        </p:nvGrpSpPr>
        <p:grpSpPr>
          <a:xfrm>
            <a:off x="7738659"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8" name="TextBox 77">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9" name="Group 95"/>
          <p:cNvGrpSpPr/>
          <p:nvPr/>
        </p:nvGrpSpPr>
        <p:grpSpPr>
          <a:xfrm>
            <a:off x="9257992" y="7287011"/>
            <a:ext cx="1594230" cy="680272"/>
            <a:chOff x="1792010" y="4441101"/>
            <a:chExt cx="1814878" cy="680271"/>
          </a:xfrm>
        </p:grpSpPr>
        <p:sp>
          <p:nvSpPr>
            <p:cNvPr id="80" name="Round Same Side Corner Rectangle 7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75" name="Round Same Side Corner Rectangle 7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2" name="TextBox 8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83" name="Rectangle 82"/>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84" name="TextBox 8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85" name="Isosceles Triangle 8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4" name="Title 58"/>
          <p:cNvSpPr txBox="1">
            <a:spLocks/>
          </p:cNvSpPr>
          <p:nvPr/>
        </p:nvSpPr>
        <p:spPr>
          <a:xfrm>
            <a:off x="402336" y="219458"/>
            <a:ext cx="9394330"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7" name="Title 58"/>
          <p:cNvSpPr>
            <a:spLocks noGrp="1"/>
          </p:cNvSpPr>
          <p:nvPr>
            <p:ph type="title"/>
          </p:nvPr>
        </p:nvSpPr>
        <p:spPr>
          <a:xfrm>
            <a:off x="420624" y="808341"/>
            <a:ext cx="9394330"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3198030167"/>
      </p:ext>
    </p:extLst>
  </p:cSld>
  <p:clrMapOvr>
    <a:masterClrMapping/>
  </p:clrMapOvr>
  <p:transition>
    <p:fade/>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Round Same Side Corner Rectangle 8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aphicFrame>
        <p:nvGraphicFramePr>
          <p:cNvPr id="46" name="Table 45"/>
          <p:cNvGraphicFramePr>
            <a:graphicFrameLocks noGrp="1"/>
          </p:cNvGraphicFramePr>
          <p:nvPr>
            <p:extLst>
              <p:ext uri="{D42A27DB-BD31-4B8C-83A1-F6EECF244321}">
                <p14:modId xmlns:p14="http://schemas.microsoft.com/office/powerpoint/2010/main" val="2803167768"/>
              </p:ext>
            </p:extLst>
          </p:nvPr>
        </p:nvGraphicFramePr>
        <p:xfrm>
          <a:off x="878688" y="2086042"/>
          <a:ext cx="8971894" cy="2711401"/>
        </p:xfrm>
        <a:graphic>
          <a:graphicData uri="http://schemas.openxmlformats.org/drawingml/2006/table">
            <a:tbl>
              <a:tblPr firstRow="1" bandRow="1">
                <a:tableStyleId>{5C22544A-7EE6-4342-B048-85BDC9FD1C3A}</a:tableStyleId>
              </a:tblPr>
              <a:tblGrid>
                <a:gridCol w="8971894"/>
              </a:tblGrid>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dirty="0" smtClean="0">
                          <a:solidFill>
                            <a:schemeClr val="tx1"/>
                          </a:solidFill>
                          <a:latin typeface="Segoe" pitchFamily="34" charset="0"/>
                        </a:rPr>
                        <a:t>Lync Server 2010 Enterprise CAL</a:t>
                      </a:r>
                      <a:endParaRPr lang="en-US" sz="1600" b="0" dirty="0" smtClean="0">
                        <a:solidFill>
                          <a:schemeClr val="tx1"/>
                        </a:solidFill>
                        <a:latin typeface="Segoe" pitchFamily="34" charset="0"/>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SharePoint Server 2010 Enterprise CAL</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SQL Server 2012 Standard / Enterprise Edition</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Windows Server 2008 R2 Standard / Enterprise Edition</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Windows Server 2012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9" name="Rectangle 48"/>
          <p:cNvSpPr/>
          <p:nvPr/>
        </p:nvSpPr>
        <p:spPr>
          <a:xfrm>
            <a:off x="457200" y="1399032"/>
            <a:ext cx="1656194" cy="523204"/>
          </a:xfrm>
          <a:prstGeom prst="rect">
            <a:avLst/>
          </a:prstGeom>
        </p:spPr>
        <p:txBody>
          <a:bodyPr wrap="non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Licensing</a:t>
            </a:r>
            <a:endParaRPr lang="en-US" sz="2800" b="1" i="1" kern="0" dirty="0">
              <a:solidFill>
                <a:srgbClr val="FFFFFF"/>
              </a:solidFill>
              <a:effectLst>
                <a:outerShdw blurRad="38100" dist="38100" dir="2700000" algn="tl">
                  <a:srgbClr val="000000">
                    <a:alpha val="43137"/>
                  </a:srgbClr>
                </a:outerShdw>
              </a:effectLst>
            </a:endParaRPr>
          </a:p>
        </p:txBody>
      </p:sp>
      <p:grpSp>
        <p:nvGrpSpPr>
          <p:cNvPr id="41" name="Group 52"/>
          <p:cNvGrpSpPr/>
          <p:nvPr/>
        </p:nvGrpSpPr>
        <p:grpSpPr>
          <a:xfrm>
            <a:off x="9787989" y="149764"/>
            <a:ext cx="1113507" cy="816746"/>
            <a:chOff x="9787989" y="149764"/>
            <a:chExt cx="1113506" cy="816746"/>
          </a:xfrm>
        </p:grpSpPr>
        <p:grpSp>
          <p:nvGrpSpPr>
            <p:cNvPr id="42" name="Group 68"/>
            <p:cNvGrpSpPr/>
            <p:nvPr/>
          </p:nvGrpSpPr>
          <p:grpSpPr>
            <a:xfrm>
              <a:off x="9787989" y="149764"/>
              <a:ext cx="1042917" cy="816746"/>
              <a:chOff x="9607229" y="133998"/>
              <a:chExt cx="1042917" cy="816746"/>
            </a:xfrm>
          </p:grpSpPr>
          <p:sp>
            <p:nvSpPr>
              <p:cNvPr id="45" name="Rectangle 44"/>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0" name="Group 53"/>
              <p:cNvGrpSpPr/>
              <p:nvPr/>
            </p:nvGrpSpPr>
            <p:grpSpPr>
              <a:xfrm>
                <a:off x="9607229" y="133998"/>
                <a:ext cx="1042917" cy="816746"/>
                <a:chOff x="9607229" y="133998"/>
                <a:chExt cx="1042917" cy="816746"/>
              </a:xfrm>
            </p:grpSpPr>
            <p:pic>
              <p:nvPicPr>
                <p:cNvPr id="5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6"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8"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3" name="TextBox 42">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44" name="Right Arrow 43">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3" name="Group 73"/>
          <p:cNvGrpSpPr/>
          <p:nvPr/>
        </p:nvGrpSpPr>
        <p:grpSpPr>
          <a:xfrm>
            <a:off x="1661320" y="7287011"/>
            <a:ext cx="1594230" cy="680272"/>
            <a:chOff x="1792010" y="4441101"/>
            <a:chExt cx="1814878" cy="680271"/>
          </a:xfrm>
        </p:grpSpPr>
        <p:sp>
          <p:nvSpPr>
            <p:cNvPr id="64" name="Round Same Side Corner Rectangle 6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5" name="TextBox 64">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66" name="Group 76"/>
          <p:cNvGrpSpPr/>
          <p:nvPr/>
        </p:nvGrpSpPr>
        <p:grpSpPr>
          <a:xfrm>
            <a:off x="120582" y="7287011"/>
            <a:ext cx="1594229" cy="680272"/>
            <a:chOff x="0" y="4441101"/>
            <a:chExt cx="1816316" cy="680271"/>
          </a:xfrm>
        </p:grpSpPr>
        <p:sp>
          <p:nvSpPr>
            <p:cNvPr id="67" name="Round Same Side Corner Rectangle 6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8" name="TextBox 67"/>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69" name="Group 82"/>
          <p:cNvGrpSpPr/>
          <p:nvPr/>
        </p:nvGrpSpPr>
        <p:grpSpPr>
          <a:xfrm>
            <a:off x="3180657" y="729706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2" name="Group 87"/>
          <p:cNvGrpSpPr/>
          <p:nvPr/>
        </p:nvGrpSpPr>
        <p:grpSpPr>
          <a:xfrm>
            <a:off x="4699990" y="7297061"/>
            <a:ext cx="1594230" cy="680272"/>
            <a:chOff x="1792010" y="4441101"/>
            <a:chExt cx="1814878" cy="680271"/>
          </a:xfrm>
        </p:grpSpPr>
        <p:sp>
          <p:nvSpPr>
            <p:cNvPr id="73" name="Round Same Side Corner Rectangle 7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76" name="Group 92"/>
          <p:cNvGrpSpPr/>
          <p:nvPr/>
        </p:nvGrpSpPr>
        <p:grpSpPr>
          <a:xfrm>
            <a:off x="7738659"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8" name="TextBox 77">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9" name="Group 95"/>
          <p:cNvGrpSpPr/>
          <p:nvPr/>
        </p:nvGrpSpPr>
        <p:grpSpPr>
          <a:xfrm>
            <a:off x="9257992" y="7287011"/>
            <a:ext cx="1594230" cy="680272"/>
            <a:chOff x="1792010" y="4441101"/>
            <a:chExt cx="1814878" cy="680271"/>
          </a:xfrm>
        </p:grpSpPr>
        <p:sp>
          <p:nvSpPr>
            <p:cNvPr id="80" name="Round Same Side Corner Rectangle 7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75" name="Round Same Side Corner Rectangle 7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2" name="TextBox 8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83" name="Rectangle 82"/>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84" name="TextBox 8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85" name="Isosceles Triangle 8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4" name="Title 58"/>
          <p:cNvSpPr txBox="1">
            <a:spLocks/>
          </p:cNvSpPr>
          <p:nvPr/>
        </p:nvSpPr>
        <p:spPr>
          <a:xfrm>
            <a:off x="402336" y="219458"/>
            <a:ext cx="9394330"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7" name="Title 58"/>
          <p:cNvSpPr>
            <a:spLocks noGrp="1"/>
          </p:cNvSpPr>
          <p:nvPr>
            <p:ph type="title"/>
          </p:nvPr>
        </p:nvSpPr>
        <p:spPr>
          <a:xfrm>
            <a:off x="420624" y="808341"/>
            <a:ext cx="9394330"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3198030167"/>
      </p:ext>
    </p:extLst>
  </p:cSld>
  <p:clrMapOvr>
    <a:masterClrMapping/>
  </p:clrMapOvr>
  <p:transition>
    <p:fade/>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3" name="Round Same Side Corner Rectangle 62"/>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2"/>
            <a:ext cx="1930308" cy="523204"/>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Challenges</a:t>
            </a:r>
          </a:p>
        </p:txBody>
      </p:sp>
      <p:sp>
        <p:nvSpPr>
          <p:cNvPr id="38" name="Rectangle 37"/>
          <p:cNvSpPr/>
          <p:nvPr/>
        </p:nvSpPr>
        <p:spPr>
          <a:xfrm>
            <a:off x="619875" y="1925464"/>
            <a:ext cx="1249052" cy="369328"/>
          </a:xfrm>
          <a:prstGeom prst="rect">
            <a:avLst/>
          </a:prstGeom>
        </p:spPr>
        <p:txBody>
          <a:bodyPr wrap="none" lIns="91429" tIns="45714" rIns="91429" bIns="45714">
            <a:spAutoFit/>
          </a:bodyPr>
          <a:lstStyle/>
          <a:p>
            <a:r>
              <a:rPr lang="en-US" sz="1800" b="1" dirty="0">
                <a:solidFill>
                  <a:srgbClr val="F8D246"/>
                </a:solidFill>
                <a:latin typeface="Segoe"/>
              </a:rPr>
              <a:t>BUSINESS</a:t>
            </a:r>
            <a:endParaRPr lang="en-US" sz="1800" dirty="0">
              <a:solidFill>
                <a:srgbClr val="F8D246"/>
              </a:solidFill>
            </a:endParaRPr>
          </a:p>
        </p:txBody>
      </p:sp>
      <p:sp>
        <p:nvSpPr>
          <p:cNvPr id="41" name="Rectangle 40"/>
          <p:cNvSpPr/>
          <p:nvPr/>
        </p:nvSpPr>
        <p:spPr>
          <a:xfrm>
            <a:off x="698534" y="2269590"/>
            <a:ext cx="8917414" cy="1264445"/>
          </a:xfrm>
          <a:prstGeom prst="rect">
            <a:avLst/>
          </a:prstGeom>
        </p:spPr>
        <p:txBody>
          <a:bodyPr wrap="square" lIns="91429" tIns="45714" rIns="91429" bIns="45714">
            <a:spAutoFit/>
          </a:bodyPr>
          <a:lstStyle/>
          <a:p>
            <a:pPr marL="164574" indent="-164574">
              <a:spcAft>
                <a:spcPts val="500"/>
              </a:spcAft>
              <a:buClr>
                <a:srgbClr val="F8D246"/>
              </a:buClr>
              <a:buFont typeface="Arial" pitchFamily="34" charset="0"/>
              <a:buChar char="•"/>
            </a:pPr>
            <a:r>
              <a:rPr lang="en-US" sz="1800">
                <a:solidFill>
                  <a:srgbClr val="FFFFFF"/>
                </a:solidFill>
                <a:latin typeface="Segoe"/>
              </a:rPr>
              <a:t>Lack of a unified conferencing tool which cannot integrate with other applications leads to productivity loss and user dis-interest due to switching between applications
Additional investment needed to maintain communications with external partners, due to lack of federated conferencing solution</a:t>
            </a:r>
            <a:endParaRPr lang="en-US" sz="1800" dirty="0">
              <a:solidFill>
                <a:srgbClr val="FFFFFF"/>
              </a:solidFill>
              <a:latin typeface="Segoe"/>
            </a:endParaRPr>
          </a:p>
        </p:txBody>
      </p:sp>
      <p:grpSp>
        <p:nvGrpSpPr>
          <p:cNvPr id="45"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2" name="Rectangle 51"/>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3" name="Group 53"/>
              <p:cNvGrpSpPr/>
              <p:nvPr/>
            </p:nvGrpSpPr>
            <p:grpSpPr>
              <a:xfrm>
                <a:off x="9607229" y="133998"/>
                <a:ext cx="1042917" cy="816746"/>
                <a:chOff x="9607229" y="133998"/>
                <a:chExt cx="1042917" cy="816746"/>
              </a:xfrm>
            </p:grpSpPr>
            <p:pic>
              <p:nvPicPr>
                <p:cNvPr id="57"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8"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9"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0" name="TextBox 49">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1" name="Right Arrow 50">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5" name="Group 73"/>
          <p:cNvGrpSpPr/>
          <p:nvPr/>
        </p:nvGrpSpPr>
        <p:grpSpPr>
          <a:xfrm>
            <a:off x="1661320" y="7287011"/>
            <a:ext cx="1594230" cy="680272"/>
            <a:chOff x="1792010" y="4441101"/>
            <a:chExt cx="1814878" cy="680271"/>
          </a:xfrm>
        </p:grpSpPr>
        <p:sp>
          <p:nvSpPr>
            <p:cNvPr id="69" name="Round Same Side Corner Rectangle 6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0" name="TextBox 6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8"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9" name="Group 87"/>
          <p:cNvGrpSpPr/>
          <p:nvPr/>
        </p:nvGrpSpPr>
        <p:grpSpPr>
          <a:xfrm>
            <a:off x="4699990" y="7297061"/>
            <a:ext cx="1594230" cy="680272"/>
            <a:chOff x="1792010" y="4441101"/>
            <a:chExt cx="1814878" cy="680271"/>
          </a:xfrm>
        </p:grpSpPr>
        <p:sp>
          <p:nvSpPr>
            <p:cNvPr id="83" name="Round Same Side Corner Rectangle 8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88" name="Group 92"/>
          <p:cNvGrpSpPr/>
          <p:nvPr/>
        </p:nvGrpSpPr>
        <p:grpSpPr>
          <a:xfrm>
            <a:off x="7738659" y="7287011"/>
            <a:ext cx="1594230" cy="680272"/>
            <a:chOff x="1792010" y="4441101"/>
            <a:chExt cx="1814878" cy="680271"/>
          </a:xfrm>
        </p:grpSpPr>
        <p:sp>
          <p:nvSpPr>
            <p:cNvPr id="92" name="Round Same Side Corner Rectangle 9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7" name="TextBox 9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98" name="Group 95"/>
          <p:cNvGrpSpPr/>
          <p:nvPr/>
        </p:nvGrpSpPr>
        <p:grpSpPr>
          <a:xfrm>
            <a:off x="9257992"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7" name="Round Same Side Corner Rectangle 8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2" name="Rectangle 101"/>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3" name="TextBox 102">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4" name="Isosceles Triangle 103">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0" name="Title 58"/>
          <p:cNvSpPr txBox="1">
            <a:spLocks/>
          </p:cNvSpPr>
          <p:nvPr/>
        </p:nvSpPr>
        <p:spPr>
          <a:xfrm>
            <a:off x="402336" y="219458"/>
            <a:ext cx="9341515"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4" name="Title 58"/>
          <p:cNvSpPr>
            <a:spLocks noGrp="1"/>
          </p:cNvSpPr>
          <p:nvPr>
            <p:ph type="title"/>
          </p:nvPr>
        </p:nvSpPr>
        <p:spPr>
          <a:xfrm>
            <a:off x="420624" y="808341"/>
            <a:ext cx="9341515"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3203954996"/>
      </p:ext>
    </p:extLst>
  </p:cSld>
  <p:clrMapOvr>
    <a:masterClrMapping/>
  </p:clrMapOvr>
  <p:transition>
    <p:fade/>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64" name="Rounded Rectangle 63"/>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6" name="Round Same Side Corner Rectangle 6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2"/>
            <a:ext cx="1930308" cy="523204"/>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Challenges</a:t>
            </a:r>
          </a:p>
        </p:txBody>
      </p:sp>
      <p:sp>
        <p:nvSpPr>
          <p:cNvPr id="38" name="Rectangle 37"/>
          <p:cNvSpPr/>
          <p:nvPr/>
        </p:nvSpPr>
        <p:spPr>
          <a:xfrm>
            <a:off x="619876" y="1936755"/>
            <a:ext cx="393048" cy="369328"/>
          </a:xfrm>
          <a:prstGeom prst="rect">
            <a:avLst/>
          </a:prstGeom>
        </p:spPr>
        <p:txBody>
          <a:bodyPr wrap="none" lIns="91429" tIns="45714" rIns="91429" bIns="45714">
            <a:spAutoFit/>
          </a:bodyPr>
          <a:lstStyle/>
          <a:p>
            <a:r>
              <a:rPr lang="en-US" sz="1800" b="1" dirty="0">
                <a:solidFill>
                  <a:srgbClr val="F8D246"/>
                </a:solidFill>
                <a:latin typeface="Segoe"/>
              </a:rPr>
              <a:t>IT</a:t>
            </a:r>
            <a:endParaRPr lang="en-US" sz="1800" dirty="0">
              <a:solidFill>
                <a:srgbClr val="F8D246"/>
              </a:solidFill>
            </a:endParaRPr>
          </a:p>
        </p:txBody>
      </p:sp>
      <p:sp>
        <p:nvSpPr>
          <p:cNvPr id="41" name="Rectangle 40"/>
          <p:cNvSpPr/>
          <p:nvPr/>
        </p:nvSpPr>
        <p:spPr>
          <a:xfrm>
            <a:off x="698534" y="2271252"/>
            <a:ext cx="8917414" cy="987446"/>
          </a:xfrm>
          <a:prstGeom prst="rect">
            <a:avLst/>
          </a:prstGeom>
        </p:spPr>
        <p:txBody>
          <a:bodyPr wrap="square" lIns="91429" tIns="45714" rIns="91429" bIns="45714">
            <a:spAutoFit/>
          </a:bodyPr>
          <a:lstStyle/>
          <a:p>
            <a:pPr marL="164574" indent="-164574">
              <a:spcAft>
                <a:spcPts val="500"/>
              </a:spcAft>
              <a:buClr>
                <a:srgbClr val="F8D246"/>
              </a:buClr>
              <a:buFont typeface="Arial" pitchFamily="34" charset="0"/>
              <a:buChar char="•"/>
            </a:pPr>
            <a:r>
              <a:rPr lang="en-US" sz="1800">
                <a:solidFill>
                  <a:srgbClr val="FFFFFF"/>
                </a:solidFill>
                <a:latin typeface="Segoe"/>
              </a:rPr>
              <a:t>Lack of standardized tools to manage conferencing with external parties
Lack of a unified conferencing solution leads to the inability to organize conferences with external partners and customers without additional overhead</a:t>
            </a:r>
            <a:endParaRPr lang="en-US" sz="1800" dirty="0">
              <a:solidFill>
                <a:srgbClr val="FFFFFF"/>
              </a:solidFill>
              <a:latin typeface="Segoe"/>
            </a:endParaRPr>
          </a:p>
        </p:txBody>
      </p:sp>
      <p:grpSp>
        <p:nvGrpSpPr>
          <p:cNvPr id="45"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2" name="Rectangle 51"/>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3" name="Group 53"/>
              <p:cNvGrpSpPr/>
              <p:nvPr/>
            </p:nvGrpSpPr>
            <p:grpSpPr>
              <a:xfrm>
                <a:off x="9607229" y="133998"/>
                <a:ext cx="1042917" cy="816746"/>
                <a:chOff x="9607229" y="133998"/>
                <a:chExt cx="1042917" cy="816746"/>
              </a:xfrm>
            </p:grpSpPr>
            <p:pic>
              <p:nvPicPr>
                <p:cNvPr id="57"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8"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9"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0" name="TextBox 49">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1" name="Right Arrow 50">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5" name="Group 73"/>
          <p:cNvGrpSpPr/>
          <p:nvPr/>
        </p:nvGrpSpPr>
        <p:grpSpPr>
          <a:xfrm>
            <a:off x="1661320" y="7287011"/>
            <a:ext cx="1594230" cy="680272"/>
            <a:chOff x="1792010" y="4441101"/>
            <a:chExt cx="1814878" cy="680271"/>
          </a:xfrm>
        </p:grpSpPr>
        <p:sp>
          <p:nvSpPr>
            <p:cNvPr id="69" name="Round Same Side Corner Rectangle 6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0" name="TextBox 6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8"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9" name="Group 87"/>
          <p:cNvGrpSpPr/>
          <p:nvPr/>
        </p:nvGrpSpPr>
        <p:grpSpPr>
          <a:xfrm>
            <a:off x="4699990" y="7297061"/>
            <a:ext cx="1594230" cy="680272"/>
            <a:chOff x="1792010" y="4441101"/>
            <a:chExt cx="1814878" cy="680271"/>
          </a:xfrm>
        </p:grpSpPr>
        <p:sp>
          <p:nvSpPr>
            <p:cNvPr id="83" name="Round Same Side Corner Rectangle 8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88" name="Group 92"/>
          <p:cNvGrpSpPr/>
          <p:nvPr/>
        </p:nvGrpSpPr>
        <p:grpSpPr>
          <a:xfrm>
            <a:off x="7738659" y="7287011"/>
            <a:ext cx="1594230" cy="680272"/>
            <a:chOff x="1792010" y="4441101"/>
            <a:chExt cx="1814878" cy="680271"/>
          </a:xfrm>
        </p:grpSpPr>
        <p:sp>
          <p:nvSpPr>
            <p:cNvPr id="92" name="Round Same Side Corner Rectangle 9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7" name="TextBox 9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98" name="Group 95"/>
          <p:cNvGrpSpPr/>
          <p:nvPr/>
        </p:nvGrpSpPr>
        <p:grpSpPr>
          <a:xfrm>
            <a:off x="9257992"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7" name="Round Same Side Corner Rectangle 8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2" name="Rectangle 101"/>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3" name="TextBox 102">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4" name="Isosceles Triangle 103">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0"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a:gradFill flip="none" rotWithShape="1">
                <a:gsLst>
                  <a:gs pos="0">
                    <a:srgbClr val="FFFFFF"/>
                  </a:gs>
                  <a:gs pos="36000">
                    <a:srgbClr val="C9FFFF"/>
                  </a:gs>
                  <a:gs pos="86000">
                    <a:srgbClr val="19B5FB"/>
                  </a:gs>
                </a:gsLst>
                <a:lin ang="5400000" scaled="0"/>
                <a:tileRect/>
              </a:gradFill>
            </a:endParaRPr>
          </a:p>
        </p:txBody>
      </p:sp>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305686956"/>
      </p:ext>
    </p:extLst>
  </p:cSld>
  <p:clrMapOvr>
    <a:masterClrMapping/>
  </p:clrMapOvr>
  <p:transition>
    <p:fade/>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590544"/>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23.</a:t>
                      </a:r>
                      <a:r>
                        <a:rPr lang="en-US" sz="1400" smtClean="0">
                          <a:solidFill>
                            <a:schemeClr val="tx1"/>
                          </a:solidFill>
                          <a:latin typeface="Segoe (Body)"/>
                        </a:rPr>
                        <a:t> What best describes your transport services (eg. TCP/IP) configuration?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Using IPv6 with IPSec for secure private communication over public network</a:t>
                      </a:r>
                      <a:endParaRPr lang="en-US" sz="1400" dirty="0" smtClean="0">
                        <a:solidFill>
                          <a:schemeClr val="tx1"/>
                        </a:solidFill>
                        <a:latin typeface="Segoe (Body)"/>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3.</a:t>
                      </a:r>
                      <a:r>
                        <a:rPr lang="en-US" sz="1400" smtClean="0">
                          <a:solidFill>
                            <a:schemeClr val="tx1"/>
                          </a:solidFill>
                          <a:latin typeface="Segoe (Body)"/>
                        </a:rPr>
                        <a:t> What best describes your patch and update process strategy for data center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Software update management and auditing are policy-driven and monitored, including automated vulnerability detection. Isolation and remediation of vulnerable and non-compliant systems are automated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52.</a:t>
                      </a:r>
                      <a:r>
                        <a:rPr lang="en-US" sz="1400" smtClean="0">
                          <a:solidFill>
                            <a:schemeClr val="tx1"/>
                          </a:solidFill>
                          <a:latin typeface="Segoe (Body)"/>
                        </a:rPr>
                        <a:t> What best describes your identity provisioning and access management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Provisioning and de-provisioning of user and super-user accounts, certificates, and/or multi-factor authentication is automated</a:t>
                      </a: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8.</a:t>
                      </a:r>
                      <a:r>
                        <a:rPr lang="en-US" sz="1400" smtClean="0">
                          <a:solidFill>
                            <a:schemeClr val="tx1"/>
                          </a:solidFill>
                          <a:latin typeface="Segoe (Body)"/>
                        </a:rPr>
                        <a:t> What best describes your server or service monitoring and control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Performance monitoring of applications as well as physical and virtual hardware pools with enforceable SLAs; Service health monitoring with consistent reporting across heterogeneous environments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515161"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810000"/>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847088">
                <a:tc>
                  <a:txBody>
                    <a:bodyPr/>
                    <a:lstStyle/>
                    <a:p>
                      <a:pPr marL="0" indent="-1371600">
                        <a:buClr>
                          <a:srgbClr val="FFC000"/>
                        </a:buClr>
                      </a:pPr>
                      <a:r>
                        <a:rPr lang="en-US" sz="1400" b="1" smtClean="0">
                          <a:solidFill>
                            <a:srgbClr val="F8D246"/>
                          </a:solidFill>
                          <a:latin typeface="Segoe (Body)"/>
                        </a:rPr>
                        <a:t>Core IO: 56.</a:t>
                      </a:r>
                      <a:r>
                        <a:rPr lang="en-US" sz="1400" smtClean="0">
                          <a:solidFill>
                            <a:schemeClr val="tx1"/>
                          </a:solidFill>
                          <a:latin typeface="Segoe (Body)"/>
                        </a:rPr>
                        <a:t> What best describes your directory services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scalable directory that is integrated and automatically synchronizes with all remaining directories across multiple geographies and isolated domains for all applications with connectivity to cloud when applicable</a:t>
                      </a:r>
                      <a:endParaRPr lang="en-US" sz="1400" dirty="0" smtClean="0">
                        <a:solidFill>
                          <a:schemeClr val="tx1"/>
                        </a:solidFill>
                        <a:latin typeface="Segoe (Body)"/>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10.</a:t>
                      </a:r>
                      <a:r>
                        <a:rPr lang="en-US" sz="1400" smtClean="0">
                          <a:solidFill>
                            <a:schemeClr val="tx1"/>
                          </a:solidFill>
                          <a:latin typeface="Segoe (Body)"/>
                        </a:rPr>
                        <a:t> What best describes your high-availability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There are multiple levels of service availability clustering or load balancing. Virtualization and management is used to dynamically move applications and services when issues arise with datacenter compute, storage and network resources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13.</a:t>
                      </a:r>
                      <a:r>
                        <a:rPr lang="en-US" sz="1400" smtClean="0">
                          <a:solidFill>
                            <a:schemeClr val="tx1"/>
                          </a:solidFill>
                          <a:latin typeface="Segoe (Body)"/>
                        </a:rPr>
                        <a:t> What best describes your server operating system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Malware protection is centrally managed across server operating systems within organizations, including host firewall, host IPS/vulnerability shielding, and quarantine, with defined SLAs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46252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14.</a:t>
                      </a:r>
                      <a:r>
                        <a:rPr lang="en-US" sz="1400" smtClean="0">
                          <a:solidFill>
                            <a:schemeClr val="tx1"/>
                          </a:solidFill>
                          <a:latin typeface="Segoe (Body)"/>
                        </a:rPr>
                        <a:t> What best describes your application protection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Protection is deployed and centrally managed for all applications and services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r>
                        <a:rPr lang="en-US" sz="1400" b="1" smtClean="0">
                          <a:solidFill>
                            <a:srgbClr val="F8D246"/>
                          </a:solidFill>
                          <a:latin typeface="Segoe (Body)"/>
                        </a:rPr>
                        <a:t>Core IO: 15.</a:t>
                      </a:r>
                      <a:r>
                        <a:rPr lang="en-US" sz="1400" smtClean="0">
                          <a:solidFill>
                            <a:schemeClr val="tx1"/>
                          </a:solidFill>
                          <a:latin typeface="Segoe (Body)"/>
                        </a:rPr>
                        <a:t> What best describes your network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Integrated perimeter firewall, IPS, Web security, gateway anti-virus, and URL filtering are deployed with support for server and domain isolation; network security, alerts, and compliance are integrated with all other tools to provide a comprehensive scorecard view and threat assessment across datacenter, application, organization, and cloud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18.</a:t>
                      </a:r>
                      <a:r>
                        <a:rPr lang="en-US" sz="1400" smtClean="0">
                          <a:solidFill>
                            <a:schemeClr val="tx1"/>
                          </a:solidFill>
                          <a:latin typeface="Segoe (Body)"/>
                        </a:rPr>
                        <a:t> What best describes your Domain Name System 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Redundant Domain Name System servers exist on a separate network to provide fault tolerance and isolation, including ability to do zone transfer across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9302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Core IO: 20.</a:t>
                      </a:r>
                      <a:r>
                        <a:rPr lang="en-US" sz="1400" smtClean="0">
                          <a:solidFill>
                            <a:schemeClr val="tx1"/>
                          </a:solidFill>
                          <a:latin typeface="Segoe (Body)"/>
                        </a:rPr>
                        <a:t> What best describes your network allocation, and quality of service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Allocation of bandwidth is on-demand and automatically scales to meet additional network requirements based on data center service requirements. Network resources are pooled and made available on demand to services and VMs based on policies and models that drive management of these resources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28.</a:t>
                      </a:r>
                      <a:r>
                        <a:rPr lang="en-US" sz="1400" smtClean="0">
                          <a:solidFill>
                            <a:schemeClr val="tx1"/>
                          </a:solidFill>
                          <a:latin typeface="Segoe (Body)"/>
                        </a:rPr>
                        <a:t> What best describes your storage management and allocation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Storage is managed and allocated dynamically from a highly available pool of physical space based on capacity required, and within limits set by policy quotas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29.</a:t>
                      </a:r>
                      <a:r>
                        <a:rPr lang="en-US" sz="1400" smtClean="0">
                          <a:solidFill>
                            <a:schemeClr val="tx1"/>
                          </a:solidFill>
                          <a:latin typeface="Segoe (Body)"/>
                        </a:rPr>
                        <a:t> What best describes your backup and recovery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Critical data is backed up by taking snapshots using a centralized, application-aware system</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Core IO: 30.</a:t>
                      </a:r>
                      <a:r>
                        <a:rPr lang="en-US" sz="1400" smtClean="0">
                          <a:solidFill>
                            <a:schemeClr val="tx1"/>
                          </a:solidFill>
                          <a:latin typeface="Segoe (Body)"/>
                        </a:rPr>
                        <a:t> What best describes your data archiving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Data archiving is managed based on storage location by using automated compliance and retention policies such as rights management, read-only storage, and file expiration; Archiving capacity is elastic across boundaries with automatic capacity expansion within limits set by business policy</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40.</a:t>
                      </a:r>
                      <a:r>
                        <a:rPr lang="en-US" sz="1400" smtClean="0">
                          <a:solidFill>
                            <a:schemeClr val="tx1"/>
                          </a:solidFill>
                          <a:latin typeface="Segoe (Body)"/>
                        </a:rPr>
                        <a:t> What best describes your desktop monitoring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Desktop applications and system events are centrally monitored for critical desktop systems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44.</a:t>
                      </a:r>
                      <a:r>
                        <a:rPr lang="en-US" sz="1400" smtClean="0">
                          <a:solidFill>
                            <a:schemeClr val="tx1"/>
                          </a:solidFill>
                          <a:latin typeface="Segoe (Body)"/>
                        </a:rPr>
                        <a:t> What best describes your device management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solution is in place to automatically identify devices to deploy, configure, and update while maintaining device security</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88100"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280416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63.</a:t>
                      </a:r>
                      <a:r>
                        <a:rPr lang="en-US" sz="1400" smtClean="0">
                          <a:solidFill>
                            <a:schemeClr val="tx1"/>
                          </a:solidFill>
                          <a:latin typeface="Segoe (Body)"/>
                        </a:rPr>
                        <a:t> What best describes your strategy to plan for IT service policies and policy based management?</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IT policies are documented for each IT service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64.</a:t>
                      </a:r>
                      <a:r>
                        <a:rPr lang="en-US" sz="1400" smtClean="0">
                          <a:solidFill>
                            <a:schemeClr val="tx1"/>
                          </a:solidFill>
                          <a:latin typeface="Segoe (Body)"/>
                        </a:rPr>
                        <a:t> What best describes your strategy to plan for IT service reliability?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Each IT service has a formal definition of reliability</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66.</a:t>
                      </a:r>
                      <a:r>
                        <a:rPr lang="en-US" sz="1400" smtClean="0">
                          <a:solidFill>
                            <a:schemeClr val="tx1"/>
                          </a:solidFill>
                          <a:latin typeface="Segoe (Body)"/>
                        </a:rPr>
                        <a:t> What best describes your strategy for testing and delivery of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Each IT service has a process to manage bug handling and design changes; IT services are tested according to defined test plans based on specifications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49.</a:t>
                      </a:r>
                      <a:r>
                        <a:rPr lang="en-US" sz="1400" smtClean="0">
                          <a:solidFill>
                            <a:schemeClr val="tx1"/>
                          </a:solidFill>
                          <a:latin typeface="Segoe (Body)"/>
                        </a:rPr>
                        <a:t> What best describes your strategy for protecting clients against malware?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Protection against malware is centrally managed for desktop systems and laptops and includes a host firewall; non-PC devices are managed and protected through a separate process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53.</a:t>
                      </a:r>
                      <a:r>
                        <a:rPr lang="en-US" sz="1400" smtClean="0">
                          <a:solidFill>
                            <a:schemeClr val="tx1"/>
                          </a:solidFill>
                          <a:latin typeface="Segoe (Body)"/>
                        </a:rPr>
                        <a:t> What best describes your identity federation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Centralized IT offering of Federation services. Multiple Federation and trust relations between separate organizations 1 to 1 relationship</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54.</a:t>
                      </a:r>
                      <a:r>
                        <a:rPr lang="en-US" sz="1400" smtClean="0">
                          <a:solidFill>
                            <a:schemeClr val="tx1"/>
                          </a:solidFill>
                          <a:latin typeface="Segoe (Body)"/>
                        </a:rPr>
                        <a:t> What best describes your authentication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Multi-factor and certificate-based authentication are applied in some scenarios, such as remote access across boundaries (such as On Prem and Cloud). Self service password resets supported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488099"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7357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55.</a:t>
                      </a:r>
                      <a:r>
                        <a:rPr lang="en-US" sz="1400" smtClean="0">
                          <a:solidFill>
                            <a:schemeClr val="tx1"/>
                          </a:solidFill>
                          <a:latin typeface="Segoe (Body)"/>
                        </a:rPr>
                        <a:t> What best describes your authorization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centralized, group/role based access policy is defined for business resources, applications, and information resources, managed through industry accepted processes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60.</a:t>
                      </a:r>
                      <a:r>
                        <a:rPr lang="en-US" sz="1400" smtClean="0">
                          <a:solidFill>
                            <a:schemeClr val="tx1"/>
                          </a:solidFill>
                          <a:latin typeface="Segoe (Body)"/>
                        </a:rPr>
                        <a:t> What best describes your information protection policy?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Persistent information protection helps to enforce policy on sensitive data across boundaries, including data on mobile devices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63.</a:t>
                      </a:r>
                      <a:r>
                        <a:rPr lang="en-US" sz="1400" smtClean="0">
                          <a:solidFill>
                            <a:schemeClr val="tx1"/>
                          </a:solidFill>
                          <a:latin typeface="Segoe (Body)"/>
                        </a:rPr>
                        <a:t> What best describes your strategy to plan for IT service policies and policy based management?</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IT policies are integrated across all IT services, enabling or restricting use of resources as appropriate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64.</a:t>
                      </a:r>
                      <a:r>
                        <a:rPr lang="en-US" sz="1400" smtClean="0">
                          <a:solidFill>
                            <a:schemeClr val="tx1"/>
                          </a:solidFill>
                          <a:latin typeface="Segoe (Body)"/>
                        </a:rPr>
                        <a:t> What best describes your strategy to plan for IT service reliability?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Definitions of reliability for IT services are integrated across IT services and enforceable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66.</a:t>
                      </a:r>
                      <a:r>
                        <a:rPr lang="en-US" sz="1400" smtClean="0">
                          <a:solidFill>
                            <a:schemeClr val="tx1"/>
                          </a:solidFill>
                          <a:latin typeface="Segoe (Body)"/>
                        </a:rPr>
                        <a:t> What best describes your strategy for testing and delivery of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IT service issues and design changes are tracked by using formal processes; testing is automated where possible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68.</a:t>
                      </a:r>
                      <a:r>
                        <a:rPr lang="en-US" sz="1400" smtClean="0">
                          <a:solidFill>
                            <a:schemeClr val="tx1"/>
                          </a:solidFill>
                          <a:latin typeface="Segoe (Body)"/>
                        </a:rPr>
                        <a:t> What best describes your strategy for IT service operations and service-level agreements?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Service-level and operational-level agreements are integrated for IT services; management reviews operational health regularly; some tasks are automated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70.</a:t>
                      </a:r>
                      <a:r>
                        <a:rPr lang="en-US" sz="1400" smtClean="0">
                          <a:solidFill>
                            <a:schemeClr val="tx1"/>
                          </a:solidFill>
                          <a:latin typeface="Segoe (Body)"/>
                        </a:rPr>
                        <a:t> What best describes your strategy for monitoring security and reporting on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Monitoring and flexible, tenant/service reporting are aggregated across individual areas for protection against malware, protection of information, and identity and access technologies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71.</a:t>
                      </a:r>
                      <a:r>
                        <a:rPr lang="en-US" sz="1400" smtClean="0">
                          <a:solidFill>
                            <a:schemeClr val="tx1"/>
                          </a:solidFill>
                          <a:latin typeface="Segoe (Body)"/>
                        </a:rPr>
                        <a:t> What best describes your problem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Problem management processes are integrated across IT services, with incident management integration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72.</a:t>
                      </a:r>
                      <a:r>
                        <a:rPr lang="en-US" sz="1400" smtClean="0">
                          <a:solidFill>
                            <a:schemeClr val="tx1"/>
                          </a:solidFill>
                          <a:latin typeface="Segoe (Body)"/>
                        </a:rPr>
                        <a:t> What best describes your change and configuration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The change and configuration management process is integrated across IT services; standard changes are identified across IT services and automated with self service where possible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Core IO: 74.</a:t>
                      </a:r>
                      <a:r>
                        <a:rPr lang="en-US" sz="1400" smtClean="0">
                          <a:solidFill>
                            <a:schemeClr val="tx1"/>
                          </a:solidFill>
                          <a:latin typeface="Segoe (Body)"/>
                        </a:rPr>
                        <a:t> What best describes your risk and vulnerability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Risk and vulnerability analysis is integrated across all IT services; IT compliance objectives and activities are integrated across IT services and automated where possible; management regularly audits to review policy and compliance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BPIO: 1.</a:t>
                      </a:r>
                      <a:r>
                        <a:rPr lang="en-US" sz="1400" smtClean="0">
                          <a:solidFill>
                            <a:schemeClr val="tx1"/>
                          </a:solidFill>
                          <a:latin typeface="Segoe (Body)"/>
                        </a:rPr>
                        <a:t> What best describes your provisioning and architecture for collaborative workspaces?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Workspaces are managed at the departmental level and are available from individual productivity applications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6.</a:t>
                      </a:r>
                      <a:r>
                        <a:rPr lang="en-US" sz="1400" smtClean="0">
                          <a:solidFill>
                            <a:schemeClr val="tx1"/>
                          </a:solidFill>
                          <a:latin typeface="Segoe (Body)"/>
                        </a:rPr>
                        <a:t> What best describes your provisioning and architecture for portals?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Multiple portals exist; directory services, authentication, and authorization are not uniform across portals, requiring users to sign in multiple times; user management methods are redundant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21.</a:t>
                      </a:r>
                      <a:r>
                        <a:rPr lang="en-US" sz="1400" smtClean="0">
                          <a:solidFill>
                            <a:schemeClr val="tx1"/>
                          </a:solidFill>
                          <a:latin typeface="Segoe (Body)"/>
                        </a:rPr>
                        <a:t> What best describes your strategy for accessing e-mail from anywhere?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Secure, policy-driven access to a unified inbox from PCs, phones, and Web browsers exists inside and outside the firewall</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24.</a:t>
                      </a:r>
                      <a:r>
                        <a:rPr lang="en-US" sz="1400" smtClean="0">
                          <a:solidFill>
                            <a:schemeClr val="tx1"/>
                          </a:solidFill>
                          <a:latin typeface="Segoe (Body)"/>
                        </a:rPr>
                        <a:t> What best describes your enterprise-level IM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Online presence, IM, and peer-to-peer voice and video are in place (including multiple-layer anti-malware and contextual content filtering) and are accessible from PCs, phones, and Web browsers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26.</a:t>
                      </a:r>
                      <a:r>
                        <a:rPr lang="en-US" sz="1400" smtClean="0">
                          <a:solidFill>
                            <a:schemeClr val="tx1"/>
                          </a:solidFill>
                          <a:latin typeface="Segoe (Body)"/>
                        </a:rPr>
                        <a:t> What best describes your ability to share presence information?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Online presence information and contextual “click to communicate” are integrated into the enterprise productivity and collaboration platform</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515161"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28.</a:t>
                      </a:r>
                      <a:r>
                        <a:rPr lang="en-US" sz="1400" smtClean="0">
                          <a:solidFill>
                            <a:schemeClr val="tx1"/>
                          </a:solidFill>
                          <a:latin typeface="Segoe (Body)"/>
                        </a:rPr>
                        <a:t> What best describes your audio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Contextual unified conferencing capabilities are integrated and available from within enterprise collaboration and line-of-business applications and across multiple device form-factors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29.</a:t>
                      </a:r>
                      <a:r>
                        <a:rPr lang="en-US" sz="1400" smtClean="0">
                          <a:solidFill>
                            <a:schemeClr val="tx1"/>
                          </a:solidFill>
                          <a:latin typeface="Segoe (Body)"/>
                        </a:rPr>
                        <a:t> What best describes your video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Contextual unified conferencing capabilities are integrated and available from within enterprise collaboration and line-of-business applications and across multiple device form-factors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30.</a:t>
                      </a:r>
                      <a:r>
                        <a:rPr lang="en-US" sz="1400" smtClean="0">
                          <a:solidFill>
                            <a:schemeClr val="tx1"/>
                          </a:solidFill>
                          <a:latin typeface="Segoe (Body)"/>
                        </a:rPr>
                        <a:t> What best describes your solution for voice over IP communications (VOIP)?</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Voice communications are integrated with other communications modes (such as e-mail, IM/online presence, and conferencing) and with line-of-business applications on a single platform</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2493264"/>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BPIO: 32.</a:t>
                      </a:r>
                      <a:r>
                        <a:rPr lang="en-US" sz="1400" smtClean="0">
                          <a:solidFill>
                            <a:schemeClr val="tx1"/>
                          </a:solidFill>
                          <a:latin typeface="Segoe (Body)"/>
                        </a:rPr>
                        <a:t> What best describes the voice quality at your organization?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Wideband audio codecs dramatically increase the naturalness of the human voice and the tones, inflections, and other qualities it conveys; the suitability of network conditions for calls is indicated visually (similar to bars on a cell phone)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33.</a:t>
                      </a:r>
                      <a:r>
                        <a:rPr lang="en-US" sz="1400" smtClean="0">
                          <a:solidFill>
                            <a:schemeClr val="tx1"/>
                          </a:solidFill>
                          <a:latin typeface="Segoe (Body)"/>
                        </a:rPr>
                        <a:t> What best describes your call routing mechanism?</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Call routing is based on identity and online presence, and is extended outside the organization to suppliers, partners, and customers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240836181"/>
              </p:ext>
            </p:extLst>
          </p:nvPr>
        </p:nvGraphicFramePr>
        <p:xfrm>
          <a:off x="570668" y="3017520"/>
          <a:ext cx="9035144" cy="3840480"/>
        </p:xfrm>
        <a:graphic>
          <a:graphicData uri="http://schemas.openxmlformats.org/drawingml/2006/table">
            <a:tbl>
              <a:tblPr firstRow="1" bandRow="1">
                <a:tableStyleId>{5C22544A-7EE6-4342-B048-85BDC9FD1C3A}</a:tableStyleId>
              </a:tblPr>
              <a:tblGrid>
                <a:gridCol w="4158343"/>
                <a:gridCol w="4876801"/>
              </a:tblGrid>
              <a:tr h="335280">
                <a:tc>
                  <a:txBody>
                    <a:bodyPr/>
                    <a:lstStyle/>
                    <a:p>
                      <a:r>
                        <a:rPr lang="en-US" sz="1600" dirty="0" smtClean="0">
                          <a:solidFill>
                            <a:srgbClr val="F8D246"/>
                          </a:solidFill>
                        </a:rPr>
                        <a:t>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COMPETE 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503585">
                <a:tc>
                  <a:txBody>
                    <a:bodyPr/>
                    <a:lstStyle/>
                    <a:p>
                      <a:pPr marL="0" indent="-1371600" algn="l" defTabSz="1097192" rtl="0" eaLnBrk="1" fontAlgn="base" latinLnBrk="0" hangingPunct="1">
                        <a:spcBef>
                          <a:spcPct val="0"/>
                        </a:spcBef>
                        <a:spcAft>
                          <a:spcPts val="0"/>
                        </a:spcAft>
                        <a:buClr>
                          <a:srgbClr val="FFC000"/>
                        </a:buClr>
                        <a:buFont typeface="Arial" pitchFamily="34" charset="0"/>
                        <a:buNone/>
                      </a:pPr>
                      <a:r>
                        <a:rPr lang="en-US" sz="1400" kern="1200" dirty="0" smtClean="0">
                          <a:solidFill>
                            <a:schemeClr val="tx1"/>
                          </a:solidFill>
                          <a:latin typeface="+mn-lt"/>
                          <a:ea typeface="+mn-ea"/>
                          <a:cs typeface="+mn-cs"/>
                        </a:rPr>
                        <a:t>Office Communications Server 2007 R2
Lync Server 2010
Office Communicator 2007 R2
Lync 2010
Office Live Meeting 2007
Office SharePoint Server 2007
SharePoint Server 2010
Lync Online
Outlook 2007 (integrated conferencing)
Outlook 2010 (integrated conferencing)
Office 365 E1
Office 365 E2
Office 365 E3
Office 365 E4
Lync Online P1
Lync Online P2</a:t>
                      </a:r>
                      <a:endParaRPr lang="en-US" sz="1400" kern="1200" dirty="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64586" indent="-164586" algn="l" rtl="0" fontAlgn="base">
                        <a:spcBef>
                          <a:spcPct val="0"/>
                        </a:spcBef>
                        <a:spcAft>
                          <a:spcPts val="500"/>
                        </a:spcAft>
                        <a:buClr>
                          <a:srgbClr val="F8D246"/>
                        </a:buClr>
                        <a:buFont typeface="Arial" pitchFamily="34" charset="0"/>
                        <a:buChar char="•"/>
                      </a:pPr>
                      <a:r>
                        <a:rPr lang="en-US" sz="1400" kern="1200" dirty="0" smtClean="0">
                          <a:solidFill>
                            <a:schemeClr val="tx1"/>
                          </a:solidFill>
                          <a:latin typeface="+mn-lt"/>
                          <a:ea typeface="+mn-ea"/>
                          <a:cs typeface="+mn-cs"/>
                        </a:rPr>
                        <a:t>IBM </a:t>
                      </a:r>
                      <a:r>
                        <a:rPr lang="en-US" sz="1400" kern="1200" dirty="0" err="1" smtClean="0">
                          <a:solidFill>
                            <a:schemeClr val="tx1"/>
                          </a:solidFill>
                          <a:latin typeface="+mn-lt"/>
                          <a:ea typeface="+mn-ea"/>
                          <a:cs typeface="+mn-cs"/>
                        </a:rPr>
                        <a:t>Sametime</a:t>
                      </a:r>
                      <a:endParaRPr lang="en-US" sz="1400" kern="1200" dirty="0" smtClean="0">
                        <a:solidFill>
                          <a:schemeClr val="tx1"/>
                        </a:solidFill>
                        <a:latin typeface="+mn-lt"/>
                        <a:ea typeface="+mn-ea"/>
                        <a:cs typeface="+mn-cs"/>
                      </a:endParaRPr>
                    </a:p>
                    <a:p>
                      <a:pPr marL="164586" indent="-164586" algn="l" rtl="0" fontAlgn="base">
                        <a:spcBef>
                          <a:spcPct val="0"/>
                        </a:spcBef>
                        <a:spcAft>
                          <a:spcPts val="500"/>
                        </a:spcAft>
                        <a:buClr>
                          <a:srgbClr val="F8D246"/>
                        </a:buClr>
                        <a:buFont typeface="Arial" pitchFamily="34" charset="0"/>
                        <a:buChar char="•"/>
                      </a:pPr>
                      <a:r>
                        <a:rPr lang="en-US" sz="1400" kern="1200" dirty="0" smtClean="0">
                          <a:solidFill>
                            <a:schemeClr val="tx1"/>
                          </a:solidFill>
                          <a:latin typeface="+mn-lt"/>
                          <a:ea typeface="+mn-ea"/>
                          <a:cs typeface="+mn-cs"/>
                        </a:rPr>
                        <a:t>Cisco WebEx</a:t>
                      </a:r>
                    </a:p>
                    <a:p>
                      <a:pPr marL="164586" indent="-164586" algn="l" rtl="0" fontAlgn="base">
                        <a:spcBef>
                          <a:spcPct val="0"/>
                        </a:spcBef>
                        <a:spcAft>
                          <a:spcPts val="500"/>
                        </a:spcAft>
                        <a:buClr>
                          <a:srgbClr val="F8D246"/>
                        </a:buClr>
                        <a:buFont typeface="Arial" pitchFamily="34" charset="0"/>
                        <a:buChar char="•"/>
                      </a:pPr>
                      <a:r>
                        <a:rPr lang="en-US" sz="1400" kern="1200" dirty="0" smtClean="0">
                          <a:solidFill>
                            <a:schemeClr val="tx1"/>
                          </a:solidFill>
                          <a:latin typeface="+mn-lt"/>
                          <a:ea typeface="+mn-ea"/>
                          <a:cs typeface="+mn-cs"/>
                        </a:rPr>
                        <a:t>Cisco Unified Presence</a:t>
                      </a:r>
                    </a:p>
                    <a:p>
                      <a:pPr marL="164586" indent="-164586" algn="l" rtl="0" fontAlgn="base">
                        <a:spcBef>
                          <a:spcPct val="0"/>
                        </a:spcBef>
                        <a:spcAft>
                          <a:spcPts val="500"/>
                        </a:spcAft>
                        <a:buClr>
                          <a:srgbClr val="F8D246"/>
                        </a:buClr>
                        <a:buFont typeface="Arial" pitchFamily="34" charset="0"/>
                        <a:buChar char="•"/>
                      </a:pPr>
                      <a:r>
                        <a:rPr lang="en-US" sz="1400" kern="1200" dirty="0" smtClean="0">
                          <a:solidFill>
                            <a:schemeClr val="tx1"/>
                          </a:solidFill>
                          <a:latin typeface="+mn-lt"/>
                          <a:ea typeface="+mn-ea"/>
                          <a:cs typeface="+mn-cs"/>
                        </a:rPr>
                        <a:t>Cisco Jabber</a:t>
                      </a:r>
                    </a:p>
                    <a:p>
                      <a:pPr marL="164586" indent="-164586" algn="l" rtl="0" fontAlgn="base">
                        <a:spcBef>
                          <a:spcPct val="0"/>
                        </a:spcBef>
                        <a:spcAft>
                          <a:spcPts val="500"/>
                        </a:spcAft>
                        <a:buClr>
                          <a:srgbClr val="F8D246"/>
                        </a:buClr>
                        <a:buFont typeface="Arial" pitchFamily="34" charset="0"/>
                        <a:buChar char="•"/>
                      </a:pPr>
                      <a:r>
                        <a:rPr lang="en-US" sz="1400" kern="1200" dirty="0" smtClean="0">
                          <a:solidFill>
                            <a:schemeClr val="tx1"/>
                          </a:solidFill>
                          <a:latin typeface="+mn-lt"/>
                          <a:ea typeface="+mn-ea"/>
                          <a:cs typeface="+mn-cs"/>
                        </a:rPr>
                        <a:t>Novell GroupWise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4265904171"/>
      </p:ext>
    </p:extLst>
  </p:cSld>
  <p:clrMapOvr>
    <a:masterClrMapping/>
  </p:clrMapOvr>
  <p:transition>
    <p:fade/>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1256148741"/>
              </p:ext>
            </p:extLst>
          </p:nvPr>
        </p:nvGraphicFramePr>
        <p:xfrm>
          <a:off x="568543" y="3442636"/>
          <a:ext cx="9467311" cy="3383280"/>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Rationalized to Dynamic introduces unified conferencing capabilities that drive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Rationalized to Dynamic introduces integration of presence in line-of-business applications, which drives Microsoft SharePoint Server 2010 Enterprise CAL and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57912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Rationalized to Dynamic introduces unified conferencing capabilities that drive Lync Online User Subscription Licenses for P1 or P2, and Lync Server 2010 Enterprise CAL.</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Tree>
    <p:extLst>
      <p:ext uri="{BB962C8B-B14F-4D97-AF65-F5344CB8AC3E}">
        <p14:creationId xmlns:p14="http://schemas.microsoft.com/office/powerpoint/2010/main" val="1310757705"/>
      </p:ext>
    </p:extLst>
  </p:cSld>
  <p:clrMapOvr>
    <a:masterClrMapping/>
  </p:clrMapOvr>
  <p:transition>
    <p:fad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14400" y="1371602"/>
            <a:ext cx="9144000" cy="4173450"/>
          </a:xfrm>
          <a:prstGeom prst="rect">
            <a:avLst/>
          </a:prstGeom>
          <a:noFill/>
        </p:spPr>
        <p:txBody>
          <a:bodyPr wrap="square" lIns="109718" tIns="54860" rIns="109718" bIns="54860" rtlCol="0">
            <a:spAutoFit/>
          </a:bodyPr>
          <a:lstStyle/>
          <a:p>
            <a:pPr defTabSz="757980"/>
            <a:r>
              <a:rPr lang="en-US" sz="1200" b="1" dirty="0">
                <a:solidFill>
                  <a:srgbClr val="FFFFFF"/>
                </a:solidFill>
                <a:latin typeface="Segoe" pitchFamily="34" charset="0"/>
              </a:rPr>
              <a:t>This document is for informational purposes only. MICROSOFT MAKES NO WARRANTIES, EXPRESS OR IMPLIED, IN THIS SUMMARY.</a:t>
            </a:r>
          </a:p>
          <a:p>
            <a:pPr defTabSz="757980"/>
            <a:r>
              <a:rPr lang="en-US" sz="1200" b="1" dirty="0">
                <a:solidFill>
                  <a:srgbClr val="FFFFFF"/>
                </a:solidFill>
                <a:latin typeface="Segoe" pitchFamily="34" charset="0"/>
              </a:rPr>
              <a:t> </a:t>
            </a:r>
          </a:p>
          <a:p>
            <a:pPr defTabSz="757980"/>
            <a:r>
              <a:rPr lang="en-US" sz="1200" dirty="0">
                <a:solidFill>
                  <a:srgbClr val="FFFFFF"/>
                </a:solidFill>
                <a:latin typeface="Segoe" pitchFamily="34" charset="0"/>
              </a:rPr>
              <a:t>© 2012 Microsoft Corporation. All rights reserved.</a:t>
            </a:r>
          </a:p>
          <a:p>
            <a:pPr defTabSz="757980"/>
            <a:r>
              <a:rPr lang="en-US" sz="1200" dirty="0">
                <a:solidFill>
                  <a:srgbClr val="FFFFFF"/>
                </a:solidFill>
                <a:latin typeface="Segoe" pitchFamily="34" charset="0"/>
              </a:rPr>
              <a:t> </a:t>
            </a:r>
          </a:p>
          <a:p>
            <a:pPr defTabSz="757980"/>
            <a:r>
              <a:rPr lang="en-US" sz="1200" dirty="0">
                <a:solidFill>
                  <a:srgbClr val="FFFFFF"/>
                </a:solidFill>
                <a:latin typeface="Segoe" pitchFamily="34" charset="0"/>
              </a:rPr>
              <a:t>Microsoft, the Microsoft logo, Windows, Windows Mobile, Windows Server, and Windows Vista are either registered trademarks or trademarks of Microsoft Corporation in the United States and/or other countries. The names of actual companies and products mentioned herein may be the trademarks of their respective owners. </a:t>
            </a:r>
          </a:p>
          <a:p>
            <a:pPr defTabSz="757980"/>
            <a:endParaRPr lang="en-US" sz="1200" dirty="0">
              <a:solidFill>
                <a:srgbClr val="FFFFFF"/>
              </a:solidFill>
              <a:latin typeface="Segoe" pitchFamily="34" charset="0"/>
            </a:endParaRPr>
          </a:p>
          <a:p>
            <a:pPr defTabSz="757980"/>
            <a:r>
              <a:rPr lang="en-US" sz="1200" b="1" dirty="0">
                <a:solidFill>
                  <a:srgbClr val="FFFFFF"/>
                </a:solidFill>
                <a:latin typeface="Segoe" pitchFamily="34" charset="0"/>
              </a:rPr>
              <a:t>Products</a:t>
            </a:r>
          </a:p>
          <a:p>
            <a:pPr defTabSz="757980"/>
            <a:r>
              <a:rPr lang="en-US" sz="1200" dirty="0">
                <a:solidFill>
                  <a:srgbClr val="FFFFFF"/>
                </a:solidFill>
                <a:latin typeface="Segoe" pitchFamily="34" charset="0"/>
              </a:rPr>
              <a:t>Microsoft</a:t>
            </a:r>
            <a:r>
              <a:rPr lang="en-US" sz="1200" baseline="30000" dirty="0">
                <a:solidFill>
                  <a:srgbClr val="FFFFFF"/>
                </a:solidFill>
                <a:latin typeface="Segoe" pitchFamily="34" charset="0"/>
              </a:rPr>
              <a:t>®</a:t>
            </a:r>
            <a:r>
              <a:rPr lang="en-US" sz="1200" dirty="0">
                <a:solidFill>
                  <a:srgbClr val="FFFFFF"/>
                </a:solidFill>
                <a:latin typeface="Segoe" pitchFamily="34" charset="0"/>
              </a:rPr>
              <a:t> Lync</a:t>
            </a:r>
            <a:r>
              <a:rPr lang="en-US" sz="1200" baseline="30000" dirty="0">
                <a:solidFill>
                  <a:srgbClr val="FFFFFF"/>
                </a:solidFill>
                <a:latin typeface="Segoe" pitchFamily="34" charset="0"/>
              </a:rPr>
              <a:t>™ </a:t>
            </a:r>
            <a:r>
              <a:rPr lang="en-US" sz="1200" dirty="0">
                <a:solidFill>
                  <a:srgbClr val="FFFFFF"/>
                </a:solidFill>
                <a:latin typeface="Segoe" pitchFamily="34" charset="0"/>
              </a:rPr>
              <a:t>Online 
Lync Online P1/P2
Microsoft Lync Server 2010 
Microsoft Office 365 E1/E2/E3/E4</a:t>
            </a:r>
          </a:p>
          <a:p>
            <a:pPr defTabSz="757980"/>
            <a:r>
              <a:rPr lang="en-US" sz="1200" dirty="0">
                <a:solidFill>
                  <a:srgbClr val="FFFFFF"/>
                </a:solidFill>
                <a:latin typeface="Segoe" pitchFamily="34" charset="0"/>
              </a:rPr>
              <a:t>Microsoft Office Communications Server 2007 R2</a:t>
            </a:r>
          </a:p>
          <a:p>
            <a:pPr defTabSz="757980"/>
            <a:r>
              <a:rPr lang="en-US" sz="1200" dirty="0">
                <a:solidFill>
                  <a:srgbClr val="FFFFFF"/>
                </a:solidFill>
                <a:latin typeface="Segoe" pitchFamily="34" charset="0"/>
              </a:rPr>
              <a:t>Microsoft Office Live Meeting 2007 
Microsoft Lync 2010
Microsoft Office Communicator 2007 R2
Microsoft Office Outlook</a:t>
            </a:r>
            <a:r>
              <a:rPr lang="en-US" sz="1200" baseline="30000" dirty="0">
                <a:solidFill>
                  <a:srgbClr val="FFFFFF"/>
                </a:solidFill>
                <a:latin typeface="Segoe" pitchFamily="34" charset="0"/>
              </a:rPr>
              <a:t>®</a:t>
            </a:r>
            <a:r>
              <a:rPr lang="en-US" sz="1200" dirty="0">
                <a:solidFill>
                  <a:srgbClr val="FFFFFF"/>
                </a:solidFill>
                <a:latin typeface="Segoe" pitchFamily="34" charset="0"/>
              </a:rPr>
              <a:t> 2007 
Microsoft Outlook 2010 
Microsoft Office SharePoint</a:t>
            </a:r>
            <a:r>
              <a:rPr lang="en-US" sz="1200" baseline="30000" dirty="0">
                <a:solidFill>
                  <a:srgbClr val="FFFFFF"/>
                </a:solidFill>
                <a:latin typeface="Segoe" pitchFamily="34" charset="0"/>
              </a:rPr>
              <a:t>®</a:t>
            </a:r>
            <a:r>
              <a:rPr lang="en-US" sz="1200" dirty="0">
                <a:solidFill>
                  <a:srgbClr val="FFFFFF"/>
                </a:solidFill>
                <a:latin typeface="Segoe" pitchFamily="34" charset="0"/>
              </a:rPr>
              <a:t> Server 2007 
Microsoft SharePoint Server 2010</a:t>
            </a:r>
          </a:p>
        </p:txBody>
      </p:sp>
      <p:sp>
        <p:nvSpPr>
          <p:cNvPr id="9" name="Title 1"/>
          <p:cNvSpPr>
            <a:spLocks noGrp="1"/>
          </p:cNvSpPr>
          <p:nvPr>
            <p:ph type="title"/>
          </p:nvPr>
        </p:nvSpPr>
        <p:spPr>
          <a:xfrm>
            <a:off x="402336" y="219458"/>
            <a:ext cx="9966960" cy="553998"/>
          </a:xfrm>
        </p:spPr>
        <p:txBody>
          <a:bodyPr/>
          <a:lstStyle/>
          <a:p>
            <a:r>
              <a:rPr lang="en-US" sz="4000">
                <a:gradFill flip="none" rotWithShape="1">
                  <a:gsLst>
                    <a:gs pos="0">
                      <a:srgbClr val="FFFFFF"/>
                    </a:gs>
                    <a:gs pos="36000">
                      <a:srgbClr val="C9FFFF"/>
                    </a:gs>
                    <a:gs pos="86000">
                      <a:srgbClr val="19B5FB"/>
                    </a:gs>
                  </a:gsLst>
                  <a:lin ang="5400000" scaled="0"/>
                  <a:tileRect/>
                </a:gradFill>
              </a:rPr>
              <a:t>Conferencing</a:t>
            </a:r>
            <a:endParaRPr sz="4000" dirty="0">
              <a:solidFill>
                <a:schemeClr val="tx1"/>
              </a:solidFill>
            </a:endParaRPr>
          </a:p>
        </p:txBody>
      </p:sp>
      <p:sp>
        <p:nvSpPr>
          <p:cNvPr id="5" name="TextBox 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Tree>
    <p:extLst>
      <p:ext uri="{BB962C8B-B14F-4D97-AF65-F5344CB8AC3E}">
        <p14:creationId xmlns:p14="http://schemas.microsoft.com/office/powerpoint/2010/main" val="4029810630"/>
      </p:ext>
    </p:extLst>
  </p:cSld>
  <p:clrMapOvr>
    <a:masterClrMapping/>
  </p:clrMapOvr>
  <p:transition>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515161"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2854114"/>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68.</a:t>
                      </a:r>
                      <a:r>
                        <a:rPr lang="en-US" sz="1400" smtClean="0">
                          <a:solidFill>
                            <a:schemeClr val="tx1"/>
                          </a:solidFill>
                          <a:latin typeface="Segoe (Body)"/>
                        </a:rPr>
                        <a:t> What best describes your strategy for IT service operations and service-level agreements?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Each IT service provides service-level and operational-level agreements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70.</a:t>
                      </a:r>
                      <a:r>
                        <a:rPr lang="en-US" sz="1400" smtClean="0">
                          <a:solidFill>
                            <a:schemeClr val="tx1"/>
                          </a:solidFill>
                          <a:latin typeface="Segoe (Body)"/>
                        </a:rPr>
                        <a:t> What best describes your strategy for monitoring security and reporting on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Monitoring, reporting, and notifications are centralized for protection against malware, protection of information, and identity and access technologies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71.</a:t>
                      </a:r>
                      <a:r>
                        <a:rPr lang="en-US" sz="1400" smtClean="0">
                          <a:solidFill>
                            <a:schemeClr val="tx1"/>
                          </a:solidFill>
                          <a:latin typeface="Segoe (Body)"/>
                        </a:rPr>
                        <a:t> What best describes your problem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Problem management processes are in place for each IT service, with self service access to knowledge base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488099"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1878397272"/>
              </p:ext>
            </p:extLst>
          </p:nvPr>
        </p:nvGraphicFramePr>
        <p:xfrm>
          <a:off x="568543" y="3442636"/>
          <a:ext cx="9467311" cy="1158240"/>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SharePoint Server 2010 system requirements drive Windows Server 2008 R2 Standard / Enterprise Edition or Windows Server 2012, and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953683583"/>
      </p:ext>
    </p:extLst>
  </p:cSld>
  <p:clrMapOvr>
    <a:masterClrMapping/>
  </p:clrMapOvr>
  <p:transition>
    <p:fade/>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3468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2943932903"/>
              </p:ext>
            </p:extLst>
          </p:nvPr>
        </p:nvGraphicFramePr>
        <p:xfrm>
          <a:off x="567895" y="3442638"/>
          <a:ext cx="9487210" cy="3046681"/>
        </p:xfrm>
        <a:graphic>
          <a:graphicData uri="http://schemas.openxmlformats.org/drawingml/2006/table">
            <a:tbl>
              <a:tblPr firstRow="1" bandRow="1">
                <a:tableStyleId>{5C22544A-7EE6-4342-B048-85BDC9FD1C3A}</a:tableStyleId>
              </a:tblPr>
              <a:tblGrid>
                <a:gridCol w="9487210"/>
              </a:tblGrid>
              <a:tr h="335280">
                <a:tc>
                  <a:txBody>
                    <a:bodyPr/>
                    <a:lstStyle/>
                    <a:p>
                      <a:r>
                        <a:rPr lang="en-US" sz="1600" dirty="0" smtClean="0">
                          <a:solidFill>
                            <a:srgbClr val="F8D246"/>
                          </a:solidFill>
                        </a:rPr>
                        <a:t>LICENSING</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smtClean="0">
                          <a:solidFill>
                            <a:schemeClr val="tx1"/>
                          </a:solidFill>
                          <a:latin typeface="+mn-lt"/>
                          <a:ea typeface="+mn-ea"/>
                          <a:cs typeface="+mn-cs"/>
                        </a:rPr>
                        <a:t>Lync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Office 365 User Subscription Licenses for E1, E2, E3 or E4</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SharePoint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2008 R2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2012</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SQL Server 2012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1979658258"/>
      </p:ext>
    </p:extLst>
  </p:cSld>
  <p:clrMapOvr>
    <a:masterClrMapping/>
  </p:clrMapOvr>
  <p:transition>
    <p:fade/>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2377858750"/>
              </p:ext>
            </p:extLst>
          </p:nvPr>
        </p:nvGraphicFramePr>
        <p:xfrm>
          <a:off x="567897" y="3372161"/>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224462"/>
            <a:ext cx="4304027" cy="3770698"/>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29429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699052"/>
            <a:ext cx="3915850" cy="3236784"/>
          </a:xfrm>
          <a:prstGeom prst="rect">
            <a:avLst/>
          </a:prstGeom>
        </p:spPr>
        <p:txBody>
          <a:bodyPr wrap="square" lIns="0" tIns="0" rIns="0" bIns="0">
            <a:spAutoFit/>
          </a:bodyPr>
          <a:lstStyle/>
          <a:p>
            <a:pPr marL="173020" indent="-173020" defTabSz="1097104">
              <a:spcAft>
                <a:spcPts val="20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Live Meeting 2007
Office SharePoint Server 2007
SharePoint Server 2010
Lync Online
Outlook 2007 (integrated conferencing)
Outlook 2010 (integrated conferencing)
Office 365 E1
Office 365 E2</a:t>
            </a:r>
          </a:p>
        </p:txBody>
      </p:sp>
      <p:sp>
        <p:nvSpPr>
          <p:cNvPr id="60" name="TextBox 59">
            <a:hlinkClick r:id="rId10"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1" name="Isosceles Triangle 60">
            <a:hlinkClick r:id="rId10"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3" name="Rectangle 62"/>
          <p:cNvSpPr/>
          <p:nvPr/>
        </p:nvSpPr>
        <p:spPr>
          <a:xfrm>
            <a:off x="575059" y="2060033"/>
            <a:ext cx="93468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3784001790"/>
              </p:ext>
            </p:extLst>
          </p:nvPr>
        </p:nvGraphicFramePr>
        <p:xfrm>
          <a:off x="575061" y="3368083"/>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1" name="Rounded Rectangle 50"/>
          <p:cNvSpPr/>
          <p:nvPr/>
        </p:nvSpPr>
        <p:spPr bwMode="auto">
          <a:xfrm rot="10800000">
            <a:off x="6132245" y="3224462"/>
            <a:ext cx="4304027" cy="3770698"/>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21796" y="3290213"/>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303854" y="3694974"/>
            <a:ext cx="3915850" cy="1177246"/>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it-IT" sz="1600" dirty="0">
                <a:solidFill>
                  <a:srgbClr val="FFFFFF"/>
                </a:solidFill>
                <a:latin typeface="Segoe (Body)"/>
              </a:rPr>
              <a:t>Office 365 E3
Office 365 E4
Lync Online P1
Lync Online P2</a:t>
            </a:r>
            <a:endParaRPr lang="en-US" sz="1600" dirty="0">
              <a:solidFill>
                <a:srgbClr val="FFFFFF"/>
              </a:solidFill>
              <a:latin typeface="Segoe (Body)"/>
            </a:endParaRPr>
          </a:p>
        </p:txBody>
      </p:sp>
      <p:sp>
        <p:nvSpPr>
          <p:cNvPr id="60" name="TextBox 59">
            <a:hlinkClick r:id="rId10"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1" name="Isosceles Triangle 60">
            <a:hlinkClick r:id="rId10"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3" name="Rectangle 62"/>
          <p:cNvSpPr/>
          <p:nvPr/>
        </p:nvSpPr>
        <p:spPr>
          <a:xfrm>
            <a:off x="575059" y="2060033"/>
            <a:ext cx="93468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590544"/>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23.</a:t>
                      </a:r>
                      <a:r>
                        <a:rPr lang="en-US" sz="1400" smtClean="0">
                          <a:solidFill>
                            <a:schemeClr val="tx1"/>
                          </a:solidFill>
                          <a:latin typeface="Segoe (Body)"/>
                        </a:rPr>
                        <a:t> What best describes your transport services (eg. TCP/IP) configuration?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Using IPv6 with IPSec for secure private communication over public network</a:t>
                      </a:r>
                      <a:endParaRPr lang="en-US" sz="1400" dirty="0" smtClean="0">
                        <a:solidFill>
                          <a:schemeClr val="tx1"/>
                        </a:solidFill>
                        <a:latin typeface="Segoe (Body)"/>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3.</a:t>
                      </a:r>
                      <a:r>
                        <a:rPr lang="en-US" sz="1400" smtClean="0">
                          <a:solidFill>
                            <a:schemeClr val="tx1"/>
                          </a:solidFill>
                          <a:latin typeface="Segoe (Body)"/>
                        </a:rPr>
                        <a:t> What best describes your patch and update process strategy for data center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Software update management and auditing are policy-driven and monitored, including automated vulnerability detection. Isolation and remediation of vulnerable and non-compliant systems are automated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52.</a:t>
                      </a:r>
                      <a:r>
                        <a:rPr lang="en-US" sz="1400" smtClean="0">
                          <a:solidFill>
                            <a:schemeClr val="tx1"/>
                          </a:solidFill>
                          <a:latin typeface="Segoe (Body)"/>
                        </a:rPr>
                        <a:t> What best describes your identity provisioning and access management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Provisioning and de-provisioning of user and super-user accounts, certificates, and/or multi-factor authentication is automated</a:t>
                      </a: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8.</a:t>
                      </a:r>
                      <a:r>
                        <a:rPr lang="en-US" sz="1400" smtClean="0">
                          <a:solidFill>
                            <a:schemeClr val="tx1"/>
                          </a:solidFill>
                          <a:latin typeface="Segoe (Body)"/>
                        </a:rPr>
                        <a:t> What best describes your server or service monitoring and control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Performance monitoring of applications as well as physical and virtual hardware pools with enforceable SLAs; Service health monitoring with consistent reporting across heterogeneous environments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2550650790"/>
              </p:ext>
            </p:extLst>
          </p:nvPr>
        </p:nvGraphicFramePr>
        <p:xfrm>
          <a:off x="575060" y="3152086"/>
          <a:ext cx="9601678" cy="3919728"/>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792224">
                <a:tc>
                  <a:txBody>
                    <a:bodyPr/>
                    <a:lstStyle/>
                    <a:p>
                      <a:pPr marL="0" indent="-1371600">
                        <a:buClr>
                          <a:srgbClr val="FFC000"/>
                        </a:buClr>
                      </a:pPr>
                      <a:r>
                        <a:rPr lang="en-US" sz="1400" b="1" dirty="0" smtClean="0">
                          <a:solidFill>
                            <a:srgbClr val="F8D246"/>
                          </a:solidFill>
                          <a:latin typeface="Segoe (Body)"/>
                        </a:rPr>
                        <a:t>Core IO: 56.</a:t>
                      </a:r>
                      <a:r>
                        <a:rPr lang="en-US" sz="1400" dirty="0" smtClean="0">
                          <a:solidFill>
                            <a:schemeClr val="tx1"/>
                          </a:solidFill>
                          <a:latin typeface="Segoe (Body)"/>
                        </a:rPr>
                        <a:t> What best describes your directory services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C.</a:t>
                      </a:r>
                      <a:r>
                        <a:rPr lang="en-US" sz="1400" dirty="0" smtClean="0">
                          <a:solidFill>
                            <a:schemeClr val="tx1"/>
                          </a:solidFill>
                          <a:latin typeface="Segoe (Body)"/>
                        </a:rPr>
                        <a:t> A scalable directory that is integrated and automatically synchronizes with all remaining directories across multiple geographies and isolated domains for all applications with connectivity to cloud when applicable</a:t>
                      </a: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dirty="0" smtClean="0">
                          <a:solidFill>
                            <a:srgbClr val="F8D246"/>
                          </a:solidFill>
                          <a:latin typeface="Segoe (Body)"/>
                        </a:rPr>
                        <a:t>Core IO: 9.</a:t>
                      </a:r>
                      <a:r>
                        <a:rPr lang="en-US" sz="1400" dirty="0" smtClean="0">
                          <a:solidFill>
                            <a:schemeClr val="tx1"/>
                          </a:solidFill>
                          <a:latin typeface="Segoe (Body)"/>
                        </a:rPr>
                        <a:t> What best describes your services compliance policy?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IT services are audited for compliance based on documented company and industry-standard policies (HIPAA, SOX, and PCI); reports are generated monthly</a:t>
                      </a:r>
                      <a:endParaRPr lang="en-US" sz="1600" b="0" dirty="0" smtClean="0">
                        <a:solidFill>
                          <a:schemeClr val="tx1"/>
                        </a:solidFill>
                        <a:latin typeface="+mn-lt"/>
                      </a:endParaRP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792224">
                <a:tc>
                  <a:txBody>
                    <a:bodyPr/>
                    <a:lstStyle/>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b="0" dirty="0" smtClean="0">
                        <a:solidFill>
                          <a:schemeClr val="tx1"/>
                        </a:solidFill>
                        <a:latin typeface="+mn-lt"/>
                      </a:endParaRP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dirty="0" smtClean="0">
                          <a:solidFill>
                            <a:srgbClr val="F8D246"/>
                          </a:solidFill>
                          <a:latin typeface="Segoe (Body)"/>
                        </a:rPr>
                        <a:t>Core IO: 10.</a:t>
                      </a:r>
                      <a:r>
                        <a:rPr lang="en-US" sz="1400" dirty="0" smtClean="0">
                          <a:solidFill>
                            <a:schemeClr val="tx1"/>
                          </a:solidFill>
                          <a:latin typeface="Segoe (Body)"/>
                        </a:rPr>
                        <a:t> What best describes your high-availability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C.</a:t>
                      </a:r>
                      <a:r>
                        <a:rPr lang="en-US" sz="1400" dirty="0" smtClean="0">
                          <a:solidFill>
                            <a:schemeClr val="tx1"/>
                          </a:solidFill>
                          <a:latin typeface="Segoe (Body)"/>
                        </a:rPr>
                        <a:t> There are multiple levels of service availability clustering or load balancing. Virtualization and management is used to dynamically move applications and services when issues arise with datacenter compute, storage and network resources</a:t>
                      </a:r>
                      <a:endParaRPr lang="en-US" sz="1400" b="0" kern="1200" dirty="0" smtClean="0">
                        <a:solidFill>
                          <a:schemeClr val="tx1"/>
                        </a:solidFill>
                        <a:latin typeface="+mn-lt"/>
                        <a:ea typeface="+mn-ea"/>
                        <a:cs typeface="+mn-cs"/>
                      </a:endParaRP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46252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13.</a:t>
                      </a:r>
                      <a:r>
                        <a:rPr lang="en-US" sz="1400" smtClean="0">
                          <a:solidFill>
                            <a:schemeClr val="tx1"/>
                          </a:solidFill>
                          <a:latin typeface="Segoe (Body)"/>
                        </a:rPr>
                        <a:t> What best describes your server operating system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Malware protection is centrally managed across server operating systems within organizations, including host firewall, host IPS/vulnerability shielding, and quarantine, with defined SLAs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14.</a:t>
                      </a:r>
                      <a:r>
                        <a:rPr lang="en-US" sz="1400" smtClean="0">
                          <a:solidFill>
                            <a:schemeClr val="tx1"/>
                          </a:solidFill>
                          <a:latin typeface="Segoe (Body)"/>
                        </a:rPr>
                        <a:t> What best describes your application protection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Protection is deployed and centrally managed for all applications and services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r>
                        <a:rPr lang="en-US" sz="1400" b="1" smtClean="0">
                          <a:solidFill>
                            <a:srgbClr val="F8D246"/>
                          </a:solidFill>
                          <a:latin typeface="Segoe (Body)"/>
                        </a:rPr>
                        <a:t>Core IO: 15.</a:t>
                      </a:r>
                      <a:r>
                        <a:rPr lang="en-US" sz="1400" smtClean="0">
                          <a:solidFill>
                            <a:schemeClr val="tx1"/>
                          </a:solidFill>
                          <a:latin typeface="Segoe (Body)"/>
                        </a:rPr>
                        <a:t> What best describes your network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Integrated perimeter firewall, IPS, Web security, gateway anti-virus, and URL filtering are deployed with support for server and domain isolation; network security, alerts, and compliance are integrated with all other tools to provide a comprehensive scorecard view and threat assessment across datacenter, application, organization, and cloud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60167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46252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18.</a:t>
                      </a:r>
                      <a:r>
                        <a:rPr lang="en-US" sz="1400" smtClean="0">
                          <a:solidFill>
                            <a:schemeClr val="tx1"/>
                          </a:solidFill>
                          <a:latin typeface="Segoe (Body)"/>
                        </a:rPr>
                        <a:t> What best describes your Domain Name System 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Redundant Domain Name System servers exist on a separate network to provide fault tolerance and isolation, including ability to do zone transfer across boundaries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Core IO: 20.</a:t>
                      </a:r>
                      <a:r>
                        <a:rPr lang="en-US" sz="1400" smtClean="0">
                          <a:solidFill>
                            <a:schemeClr val="tx1"/>
                          </a:solidFill>
                          <a:latin typeface="Segoe (Body)"/>
                        </a:rPr>
                        <a:t> What best describes your network allocation, and quality of service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Allocation of bandwidth is on-demand and automatically scales to meet additional network requirements based on data center service requirements. Network resources are pooled and made available on demand to services and VMs based on policies and models that drive management of these resources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28.</a:t>
                      </a:r>
                      <a:r>
                        <a:rPr lang="en-US" sz="1400" smtClean="0">
                          <a:solidFill>
                            <a:schemeClr val="tx1"/>
                          </a:solidFill>
                          <a:latin typeface="Segoe (Body)"/>
                        </a:rPr>
                        <a:t> What best describes your storage management and allocation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Storage is managed and allocated dynamically from a highly available pool of physical space based on capacity required, and within limits set by policy quotas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515161"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7357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29.</a:t>
                      </a:r>
                      <a:r>
                        <a:rPr lang="en-US" sz="1400" smtClean="0">
                          <a:solidFill>
                            <a:schemeClr val="tx1"/>
                          </a:solidFill>
                          <a:latin typeface="Segoe (Body)"/>
                        </a:rPr>
                        <a:t> What best describes your backup and recovery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Critical data is backed up by taking snapshots using a centralized, application-aware system</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Core IO: 30.</a:t>
                      </a:r>
                      <a:r>
                        <a:rPr lang="en-US" sz="1400" smtClean="0">
                          <a:solidFill>
                            <a:schemeClr val="tx1"/>
                          </a:solidFill>
                          <a:latin typeface="Segoe (Body)"/>
                        </a:rPr>
                        <a:t> What best describes your data archiving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Data archiving is managed based on storage location by using automated compliance and retention policies such as rights management, read-only storage, and file expiration; Archiving capacity is elastic across boundaries with automatic capacity expansion within limits set by business policy</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40.</a:t>
                      </a:r>
                      <a:r>
                        <a:rPr lang="en-US" sz="1400" smtClean="0">
                          <a:solidFill>
                            <a:schemeClr val="tx1"/>
                          </a:solidFill>
                          <a:latin typeface="Segoe (Body)"/>
                        </a:rPr>
                        <a:t> What best describes your desktop monitoring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Desktop applications and system events are centrally monitored for critical desktop systems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515161"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44.</a:t>
                      </a:r>
                      <a:r>
                        <a:rPr lang="en-US" sz="1400" smtClean="0">
                          <a:solidFill>
                            <a:schemeClr val="tx1"/>
                          </a:solidFill>
                          <a:latin typeface="Segoe (Body)"/>
                        </a:rPr>
                        <a:t> What best describes your device management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solution is in place to automatically identify devices to deploy, configure, and update while maintaining device security</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49.</a:t>
                      </a:r>
                      <a:r>
                        <a:rPr lang="en-US" sz="1400" smtClean="0">
                          <a:solidFill>
                            <a:schemeClr val="tx1"/>
                          </a:solidFill>
                          <a:latin typeface="Segoe (Body)"/>
                        </a:rPr>
                        <a:t> What best describes your strategy for protecting clients against malware?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Protection against malware is centrally managed for desktop systems and laptops and includes a host firewall; non-PC devices are managed and protected through a separate process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53.</a:t>
                      </a:r>
                      <a:r>
                        <a:rPr lang="en-US" sz="1400" smtClean="0">
                          <a:solidFill>
                            <a:schemeClr val="tx1"/>
                          </a:solidFill>
                          <a:latin typeface="Segoe (Body)"/>
                        </a:rPr>
                        <a:t> What best describes your identity federation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Centralized IT offering of Federation services. Multiple Federation and trust relations between separate organizations 1 to 1 relationship</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515161"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7357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72.</a:t>
                      </a:r>
                      <a:r>
                        <a:rPr lang="en-US" sz="1400" smtClean="0">
                          <a:solidFill>
                            <a:schemeClr val="tx1"/>
                          </a:solidFill>
                          <a:latin typeface="Segoe (Body)"/>
                        </a:rPr>
                        <a:t> What best describes your change and configuration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Each IT service has its own change and configuration management process; standard changes are identified for each IT service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74.</a:t>
                      </a:r>
                      <a:r>
                        <a:rPr lang="en-US" sz="1400" smtClean="0">
                          <a:solidFill>
                            <a:schemeClr val="tx1"/>
                          </a:solidFill>
                          <a:latin typeface="Segoe (Body)"/>
                        </a:rPr>
                        <a:t> What best describes your risk and vulnerability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Risk and vulnerability are formally analyzed across IT services; IT compliance objectives and activities are defined and audited for each IT service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BPIO: 28.</a:t>
                      </a:r>
                      <a:r>
                        <a:rPr lang="en-US" sz="1400" smtClean="0">
                          <a:solidFill>
                            <a:schemeClr val="tx1"/>
                          </a:solidFill>
                          <a:latin typeface="Segoe (Body)"/>
                        </a:rPr>
                        <a:t> What best describes your audio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A standalone audio conferencing service is available enterprise-wide and is managed by IT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737629"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54.</a:t>
                      </a:r>
                      <a:r>
                        <a:rPr lang="en-US" sz="1400" smtClean="0">
                          <a:solidFill>
                            <a:schemeClr val="tx1"/>
                          </a:solidFill>
                          <a:latin typeface="Segoe (Body)"/>
                        </a:rPr>
                        <a:t> What best describes your authentication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Multi-factor and certificate-based authentication are applied in some scenarios, such as remote access across boundaries (such as On Prem and Cloud). Self service password resets supported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55.</a:t>
                      </a:r>
                      <a:r>
                        <a:rPr lang="en-US" sz="1400" smtClean="0">
                          <a:solidFill>
                            <a:schemeClr val="tx1"/>
                          </a:solidFill>
                          <a:latin typeface="Segoe (Body)"/>
                        </a:rPr>
                        <a:t> What best describes your authorization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centralized, group/role based access policy is defined for business resources, applications, and information resources, managed through industry accepted processes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60.</a:t>
                      </a:r>
                      <a:r>
                        <a:rPr lang="en-US" sz="1400" smtClean="0">
                          <a:solidFill>
                            <a:schemeClr val="tx1"/>
                          </a:solidFill>
                          <a:latin typeface="Segoe (Body)"/>
                        </a:rPr>
                        <a:t> What best describes your information protection policy?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Persistent information protection helps to enforce policy on sensitive data across boundaries, including data on mobile devices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280416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63.</a:t>
                      </a:r>
                      <a:r>
                        <a:rPr lang="en-US" sz="1400" smtClean="0">
                          <a:solidFill>
                            <a:schemeClr val="tx1"/>
                          </a:solidFill>
                          <a:latin typeface="Segoe (Body)"/>
                        </a:rPr>
                        <a:t> What best describes your strategy to plan for IT service policies and policy based management?</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IT policies are integrated across all IT services, enabling or restricting use of resources as appropriate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64.</a:t>
                      </a:r>
                      <a:r>
                        <a:rPr lang="en-US" sz="1400" smtClean="0">
                          <a:solidFill>
                            <a:schemeClr val="tx1"/>
                          </a:solidFill>
                          <a:latin typeface="Segoe (Body)"/>
                        </a:rPr>
                        <a:t> What best describes your strategy to plan for IT service reliability?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Definitions of reliability for IT services are integrated across IT services and enforceable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68.</a:t>
                      </a:r>
                      <a:r>
                        <a:rPr lang="en-US" sz="1400" smtClean="0">
                          <a:solidFill>
                            <a:schemeClr val="tx1"/>
                          </a:solidFill>
                          <a:latin typeface="Segoe (Body)"/>
                        </a:rPr>
                        <a:t> What best describes your strategy for IT service operations and service-level agreements?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Service-level and operational-level agreements are integrated for IT services; management reviews operational health regularly; some tasks are automated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60167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70.</a:t>
                      </a:r>
                      <a:r>
                        <a:rPr lang="en-US" sz="1400" smtClean="0">
                          <a:solidFill>
                            <a:schemeClr val="tx1"/>
                          </a:solidFill>
                          <a:latin typeface="Segoe (Body)"/>
                        </a:rPr>
                        <a:t> What best describes your strategy for monitoring security and reporting on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Monitoring and flexible, tenant/service reporting are aggregated across individual areas for protection against malware, protection of information, and identity and access technologies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71.</a:t>
                      </a:r>
                      <a:r>
                        <a:rPr lang="en-US" sz="1400" smtClean="0">
                          <a:solidFill>
                            <a:schemeClr val="tx1"/>
                          </a:solidFill>
                          <a:latin typeface="Segoe (Body)"/>
                        </a:rPr>
                        <a:t> What best describes your problem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Problem management processes are integrated across IT services, with incident management integration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72.</a:t>
                      </a:r>
                      <a:r>
                        <a:rPr lang="en-US" sz="1400" smtClean="0">
                          <a:solidFill>
                            <a:schemeClr val="tx1"/>
                          </a:solidFill>
                          <a:latin typeface="Segoe (Body)"/>
                        </a:rPr>
                        <a:t> What best describes your change and configuration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The change and configuration management process is integrated across IT services; standard changes are identified across IT services and automated with self service where possible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Core IO: 74.</a:t>
                      </a:r>
                      <a:r>
                        <a:rPr lang="en-US" sz="1400" smtClean="0">
                          <a:solidFill>
                            <a:schemeClr val="tx1"/>
                          </a:solidFill>
                          <a:latin typeface="Segoe (Body)"/>
                        </a:rPr>
                        <a:t> What best describes your risk and vulnerability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Risk and vulnerability analysis is integrated across all IT services; IT compliance objectives and activities are integrated across IT services and automated where possible; management regularly audits to review policy and compliance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BPIO: 1.</a:t>
                      </a:r>
                      <a:r>
                        <a:rPr lang="en-US" sz="1400" smtClean="0">
                          <a:solidFill>
                            <a:schemeClr val="tx1"/>
                          </a:solidFill>
                          <a:latin typeface="Segoe (Body)"/>
                        </a:rPr>
                        <a:t> What best describes your provisioning and architecture for collaborative workspaces?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Workspaces are managed at the departmental level and are available from individual productivity applications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BPIO: 6.</a:t>
                      </a:r>
                      <a:r>
                        <a:rPr lang="en-US" sz="1400" dirty="0" smtClean="0">
                          <a:solidFill>
                            <a:schemeClr val="tx1"/>
                          </a:solidFill>
                          <a:latin typeface="Segoe (Body)"/>
                        </a:rPr>
                        <a:t> What best describes your provisioning and architecture for portals?</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Multiple portals exist; directory services, authentication, and authorization are not uniform across portals, requiring users to sign in multiple times; user management methods are redundant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515161"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21.</a:t>
                      </a:r>
                      <a:r>
                        <a:rPr lang="en-US" sz="1400" smtClean="0">
                          <a:solidFill>
                            <a:schemeClr val="tx1"/>
                          </a:solidFill>
                          <a:latin typeface="Segoe (Body)"/>
                        </a:rPr>
                        <a:t> What best describes your strategy for accessing e-mail from anywhere?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Secure, policy-driven access to a unified inbox from PCs, phones, and Web browsers exists inside and outside the firewall</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24.</a:t>
                      </a:r>
                      <a:r>
                        <a:rPr lang="en-US" sz="1400" smtClean="0">
                          <a:solidFill>
                            <a:schemeClr val="tx1"/>
                          </a:solidFill>
                          <a:latin typeface="Segoe (Body)"/>
                        </a:rPr>
                        <a:t> What best describes your enterprise-level IM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Online presence, IM, and peer-to-peer voice and video are in place (including multiple-layer anti-malware and contextual content filtering) and are accessible from PCs, phones, and Web browsers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26.</a:t>
                      </a:r>
                      <a:r>
                        <a:rPr lang="en-US" sz="1400" smtClean="0">
                          <a:solidFill>
                            <a:schemeClr val="tx1"/>
                          </a:solidFill>
                          <a:latin typeface="Segoe (Body)"/>
                        </a:rPr>
                        <a:t> What best describes your ability to share presence information?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Online presence information and contextual “click to communicate” are integrated into the enterprise productivity and collaboration platform</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27.</a:t>
                      </a:r>
                      <a:r>
                        <a:rPr lang="en-US" sz="1400" smtClean="0">
                          <a:solidFill>
                            <a:schemeClr val="tx1"/>
                          </a:solidFill>
                          <a:latin typeface="Segoe (Body)"/>
                        </a:rPr>
                        <a:t> What best describes your Web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Contextual unified conferencing capabilities are integrated and available from within enterprise collaboration and line-of-business applications and across multiple device form-factors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29.</a:t>
                      </a:r>
                      <a:r>
                        <a:rPr lang="en-US" sz="1400" smtClean="0">
                          <a:solidFill>
                            <a:schemeClr val="tx1"/>
                          </a:solidFill>
                          <a:latin typeface="Segoe (Body)"/>
                        </a:rPr>
                        <a:t> What best describes your video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Contextual unified conferencing capabilities are integrated and available from within enterprise collaboration and line-of-business applications and across multiple device form-factors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30.</a:t>
                      </a:r>
                      <a:r>
                        <a:rPr lang="en-US" sz="1400" smtClean="0">
                          <a:solidFill>
                            <a:schemeClr val="tx1"/>
                          </a:solidFill>
                          <a:latin typeface="Segoe (Body)"/>
                        </a:rPr>
                        <a:t> What best describes your solution for voice over IP communications (VOIP)?</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Voice communications are integrated with other communications modes (such as e-mail, IM/online presence, and conferencing) and with line-of-business applications on a single platform</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2493264"/>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BPIO: 32.</a:t>
                      </a:r>
                      <a:r>
                        <a:rPr lang="en-US" sz="1400" smtClean="0">
                          <a:solidFill>
                            <a:schemeClr val="tx1"/>
                          </a:solidFill>
                          <a:latin typeface="Segoe (Body)"/>
                        </a:rPr>
                        <a:t> What best describes the voice quality at your organization?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Wideband audio codecs dramatically increase the naturalness of the human voice and the tones, inflections, and other qualities it conveys; the suitability of network conditions for calls is indicated visually (similar to bars on a cell phone)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33.</a:t>
                      </a:r>
                      <a:r>
                        <a:rPr lang="en-US" sz="1400" smtClean="0">
                          <a:solidFill>
                            <a:schemeClr val="tx1"/>
                          </a:solidFill>
                          <a:latin typeface="Segoe (Body)"/>
                        </a:rPr>
                        <a:t> What best describes your call routing mechanism?</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Call routing is based on identity and online presence, and is extended outside the organization to suppliers, partners, and customers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823350666"/>
              </p:ext>
            </p:extLst>
          </p:nvPr>
        </p:nvGraphicFramePr>
        <p:xfrm>
          <a:off x="570668" y="3034283"/>
          <a:ext cx="9035144" cy="3899917"/>
        </p:xfrm>
        <a:graphic>
          <a:graphicData uri="http://schemas.openxmlformats.org/drawingml/2006/table">
            <a:tbl>
              <a:tblPr firstRow="1" bandRow="1">
                <a:tableStyleId>{5C22544A-7EE6-4342-B048-85BDC9FD1C3A}</a:tableStyleId>
              </a:tblPr>
              <a:tblGrid>
                <a:gridCol w="4158343"/>
                <a:gridCol w="4876801"/>
              </a:tblGrid>
              <a:tr h="335280">
                <a:tc>
                  <a:txBody>
                    <a:bodyPr/>
                    <a:lstStyle/>
                    <a:p>
                      <a:r>
                        <a:rPr lang="en-US" sz="1600" dirty="0" smtClean="0">
                          <a:solidFill>
                            <a:srgbClr val="F8D246"/>
                          </a:solidFill>
                        </a:rPr>
                        <a:t>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COMPETE 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564637">
                <a:tc>
                  <a:txBody>
                    <a:bodyPr/>
                    <a:lstStyle/>
                    <a:p>
                      <a:pPr marL="0" indent="-1371600" algn="l" defTabSz="1097192" rtl="0" eaLnBrk="1" fontAlgn="base" latinLnBrk="0" hangingPunct="1">
                        <a:spcBef>
                          <a:spcPct val="0"/>
                        </a:spcBef>
                        <a:spcAft>
                          <a:spcPts val="0"/>
                        </a:spcAft>
                        <a:buClr>
                          <a:srgbClr val="FFC000"/>
                        </a:buClr>
                        <a:buFont typeface="Arial" pitchFamily="34" charset="0"/>
                        <a:buNone/>
                      </a:pPr>
                      <a:r>
                        <a:rPr lang="en-US" sz="1400" kern="1200" dirty="0" smtClean="0">
                          <a:solidFill>
                            <a:schemeClr val="tx1"/>
                          </a:solidFill>
                          <a:latin typeface="+mn-lt"/>
                          <a:ea typeface="+mn-ea"/>
                          <a:cs typeface="+mn-cs"/>
                        </a:rPr>
                        <a:t>Office Communications Server 2007 R2
Lync Server 2010
Office Communicator 2007 R2
Lync 2010
Office SharePoint Server 2007
SharePoint Server 2010
Office Live Meeting 2007
Lync Online
Outlook 2010 (integrated conferencing)
Outlook 2007 (integrated conferencing)
Office 365 E1
Office 365 E2
Office 365 E3
Office 365 E4
Lync Online P1
Lync Online P2</a:t>
                      </a:r>
                      <a:endParaRPr lang="en-US" sz="1400" kern="1200" dirty="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64586" indent="-164586" algn="l" rtl="0" fontAlgn="base">
                        <a:spcBef>
                          <a:spcPct val="0"/>
                        </a:spcBef>
                        <a:spcAft>
                          <a:spcPts val="500"/>
                        </a:spcAft>
                        <a:buClr>
                          <a:srgbClr val="F8D246"/>
                        </a:buClr>
                        <a:buFont typeface="Arial" pitchFamily="34" charset="0"/>
                        <a:buChar char="•"/>
                      </a:pPr>
                      <a:r>
                        <a:rPr lang="en-US" sz="1400" kern="1200" dirty="0" smtClean="0">
                          <a:solidFill>
                            <a:schemeClr val="tx1"/>
                          </a:solidFill>
                          <a:latin typeface="+mn-lt"/>
                          <a:ea typeface="+mn-ea"/>
                          <a:cs typeface="+mn-cs"/>
                        </a:rPr>
                        <a:t>Cisco </a:t>
                      </a:r>
                    </a:p>
                    <a:p>
                      <a:pPr marL="164586" indent="-164586" algn="l" rtl="0" fontAlgn="base">
                        <a:spcBef>
                          <a:spcPct val="0"/>
                        </a:spcBef>
                        <a:spcAft>
                          <a:spcPts val="500"/>
                        </a:spcAft>
                        <a:buClr>
                          <a:srgbClr val="F8D246"/>
                        </a:buClr>
                        <a:buFont typeface="Arial" pitchFamily="34" charset="0"/>
                        <a:buChar char="•"/>
                      </a:pPr>
                      <a:r>
                        <a:rPr lang="en-US" sz="1400" kern="1200" dirty="0" smtClean="0">
                          <a:solidFill>
                            <a:schemeClr val="tx1"/>
                          </a:solidFill>
                          <a:latin typeface="+mn-lt"/>
                          <a:ea typeface="+mn-ea"/>
                          <a:cs typeface="+mn-cs"/>
                        </a:rPr>
                        <a:t>Avaya</a:t>
                      </a:r>
                    </a:p>
                    <a:p>
                      <a:pPr marL="164586" indent="-164586" algn="l" rtl="0" fontAlgn="base">
                        <a:spcBef>
                          <a:spcPct val="0"/>
                        </a:spcBef>
                        <a:spcAft>
                          <a:spcPts val="500"/>
                        </a:spcAft>
                        <a:buClr>
                          <a:srgbClr val="F8D246"/>
                        </a:buClr>
                        <a:buFont typeface="Arial" pitchFamily="34" charset="0"/>
                        <a:buChar char="•"/>
                      </a:pPr>
                      <a:r>
                        <a:rPr lang="en-US" sz="1400" kern="1200" dirty="0" smtClean="0">
                          <a:solidFill>
                            <a:schemeClr val="tx1"/>
                          </a:solidFill>
                          <a:latin typeface="+mn-lt"/>
                          <a:ea typeface="+mn-ea"/>
                          <a:cs typeface="+mn-cs"/>
                        </a:rPr>
                        <a:t>Nortel</a:t>
                      </a:r>
                    </a:p>
                    <a:p>
                      <a:pPr marL="164586" indent="-164586" algn="l" rtl="0" fontAlgn="base">
                        <a:spcBef>
                          <a:spcPct val="0"/>
                        </a:spcBef>
                        <a:spcAft>
                          <a:spcPts val="500"/>
                        </a:spcAft>
                        <a:buClr>
                          <a:srgbClr val="F8D246"/>
                        </a:buClr>
                        <a:buFont typeface="Arial" pitchFamily="34" charset="0"/>
                        <a:buChar char="•"/>
                      </a:pPr>
                      <a:r>
                        <a:rPr lang="en-US" sz="1400" kern="1200" dirty="0" smtClean="0">
                          <a:solidFill>
                            <a:schemeClr val="tx1"/>
                          </a:solidFill>
                          <a:latin typeface="+mn-lt"/>
                          <a:ea typeface="+mn-ea"/>
                          <a:cs typeface="+mn-cs"/>
                        </a:rPr>
                        <a:t>Siemens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4265904171"/>
      </p:ext>
    </p:extLst>
  </p:cSld>
  <p:clrMapOvr>
    <a:masterClrMapping/>
  </p:clrMapOvr>
  <p:transition>
    <p:fade/>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462867870"/>
              </p:ext>
            </p:extLst>
          </p:nvPr>
        </p:nvGraphicFramePr>
        <p:xfrm>
          <a:off x="568543" y="3442636"/>
          <a:ext cx="9467311" cy="3383280"/>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Rationalized to Dynamic introduces unified conferencing capabilities that drive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Rationalized to Dynamic introduces integration of presence in line-of-business applications, which drives Microsoft SharePoint Server 2010 Enterprise CAL and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57912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Rationalized to Dynamic introduces unified conferencing capabilities that drive Lync Online User Subscription Licenses for P1 or P2, and Lync Server 2010 Enterprise CAL.</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Tree>
    <p:extLst>
      <p:ext uri="{BB962C8B-B14F-4D97-AF65-F5344CB8AC3E}">
        <p14:creationId xmlns:p14="http://schemas.microsoft.com/office/powerpoint/2010/main" val="1310757705"/>
      </p:ext>
    </p:extLst>
  </p:cSld>
  <p:clrMapOvr>
    <a:masterClrMapping/>
  </p:clrMapOvr>
  <p:transition>
    <p:fade/>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144069531"/>
              </p:ext>
            </p:extLst>
          </p:nvPr>
        </p:nvGraphicFramePr>
        <p:xfrm>
          <a:off x="568543" y="3442636"/>
          <a:ext cx="9467311" cy="1158240"/>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SharePoint Server 2010 system requirements drive Windows Server 2008 R2 Standard / Enterprise Edition or Windows Server 2012, and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80108748"/>
      </p:ext>
    </p:extLst>
  </p:cSld>
  <p:clrMapOvr>
    <a:masterClrMapping/>
  </p:clrMapOvr>
  <p:transition>
    <p:fad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515161"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57580570"/>
              </p:ext>
            </p:extLst>
          </p:nvPr>
        </p:nvGraphicFramePr>
        <p:xfrm>
          <a:off x="570668" y="3442636"/>
          <a:ext cx="9035144" cy="3489960"/>
        </p:xfrm>
        <a:graphic>
          <a:graphicData uri="http://schemas.openxmlformats.org/drawingml/2006/table">
            <a:tbl>
              <a:tblPr firstRow="1" bandRow="1">
                <a:tableStyleId>{5C22544A-7EE6-4342-B048-85BDC9FD1C3A}</a:tableStyleId>
              </a:tblPr>
              <a:tblGrid>
                <a:gridCol w="4158343"/>
                <a:gridCol w="4876801"/>
              </a:tblGrid>
              <a:tr h="335280">
                <a:tc>
                  <a:txBody>
                    <a:bodyPr/>
                    <a:lstStyle/>
                    <a:p>
                      <a:r>
                        <a:rPr lang="en-US" sz="1600" dirty="0" smtClean="0">
                          <a:solidFill>
                            <a:srgbClr val="F8D246"/>
                          </a:solidFill>
                        </a:rPr>
                        <a:t>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COMPETE 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154680">
                <a:tc>
                  <a:txBody>
                    <a:bodyPr/>
                    <a:lstStyle/>
                    <a:p>
                      <a:pPr marL="0" indent="-1371600" algn="l" defTabSz="1097192" rtl="0" eaLnBrk="1" fontAlgn="base" latinLnBrk="0" hangingPunct="1">
                        <a:spcBef>
                          <a:spcPct val="0"/>
                        </a:spcBef>
                        <a:spcAft>
                          <a:spcPts val="500"/>
                        </a:spcAft>
                        <a:buClr>
                          <a:srgbClr val="FFC000"/>
                        </a:buClr>
                        <a:buFont typeface="Arial" pitchFamily="34" charset="0"/>
                        <a:buNone/>
                      </a:pPr>
                      <a:r>
                        <a:rPr lang="en-US" sz="1600" kern="1200" dirty="0" smtClean="0">
                          <a:solidFill>
                            <a:schemeClr val="tx1"/>
                          </a:solidFill>
                          <a:latin typeface="+mn-lt"/>
                          <a:ea typeface="+mn-ea"/>
                          <a:cs typeface="+mn-cs"/>
                        </a:rPr>
                        <a:t>Office Live Meeting 2007
Office Communications Server 2007 R2
Lync Server 2010
Lync Online
Office 365 E1
Office 365 E2
Office 365 E3
Office 365 E4
Lync Online P1
Lync Online P2</a:t>
                      </a:r>
                      <a:endParaRPr lang="en-US" sz="1600" kern="1200" dirty="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IBM </a:t>
                      </a:r>
                      <a:r>
                        <a:rPr lang="en-US" sz="1600" kern="1200" dirty="0" err="1" smtClean="0">
                          <a:solidFill>
                            <a:schemeClr val="tx1"/>
                          </a:solidFill>
                          <a:latin typeface="+mn-lt"/>
                          <a:ea typeface="+mn-ea"/>
                          <a:cs typeface="+mn-cs"/>
                        </a:rPr>
                        <a:t>Sametime</a:t>
                      </a:r>
                      <a:endParaRPr lang="en-US" sz="1600" kern="1200" dirty="0" smtClean="0">
                        <a:solidFill>
                          <a:schemeClr val="tx1"/>
                        </a:solidFill>
                        <a:latin typeface="+mn-lt"/>
                        <a:ea typeface="+mn-ea"/>
                        <a:cs typeface="+mn-cs"/>
                      </a:endParaRPr>
                    </a:p>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Cisco WebEx</a:t>
                      </a:r>
                    </a:p>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Cisco Unified Presence</a:t>
                      </a:r>
                    </a:p>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Cisco Jabber</a:t>
                      </a:r>
                    </a:p>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Novell GroupWise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4265904171"/>
      </p:ext>
    </p:extLst>
  </p:cSld>
  <p:clrMapOvr>
    <a:masterClrMapping/>
  </p:clrMapOvr>
  <p:transition>
    <p:fade/>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2943932903"/>
              </p:ext>
            </p:extLst>
          </p:nvPr>
        </p:nvGraphicFramePr>
        <p:xfrm>
          <a:off x="567895" y="3442638"/>
          <a:ext cx="9487210" cy="3046681"/>
        </p:xfrm>
        <a:graphic>
          <a:graphicData uri="http://schemas.openxmlformats.org/drawingml/2006/table">
            <a:tbl>
              <a:tblPr firstRow="1" bandRow="1">
                <a:tableStyleId>{5C22544A-7EE6-4342-B048-85BDC9FD1C3A}</a:tableStyleId>
              </a:tblPr>
              <a:tblGrid>
                <a:gridCol w="9487210"/>
              </a:tblGrid>
              <a:tr h="335280">
                <a:tc>
                  <a:txBody>
                    <a:bodyPr/>
                    <a:lstStyle/>
                    <a:p>
                      <a:r>
                        <a:rPr lang="en-US" sz="1600" dirty="0" smtClean="0">
                          <a:solidFill>
                            <a:srgbClr val="F8D246"/>
                          </a:solidFill>
                        </a:rPr>
                        <a:t>LICENSING</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smtClean="0">
                          <a:solidFill>
                            <a:schemeClr val="tx1"/>
                          </a:solidFill>
                          <a:latin typeface="+mn-lt"/>
                          <a:ea typeface="+mn-ea"/>
                          <a:cs typeface="+mn-cs"/>
                        </a:rPr>
                        <a:t>Lync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Office 365 User Subscription Licenses for E1, E2, E3 or E4</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SharePoint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2008 R2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2012</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SQL Server 2012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1979658258"/>
      </p:ext>
    </p:extLst>
  </p:cSld>
  <p:clrMapOvr>
    <a:masterClrMapping/>
  </p:clrMapOvr>
  <p:transition>
    <p:fade/>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2509034635"/>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195589"/>
            <a:ext cx="4304027" cy="379957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708677"/>
            <a:ext cx="3915850" cy="2954656"/>
          </a:xfrm>
          <a:prstGeom prst="rect">
            <a:avLst/>
          </a:prstGeom>
        </p:spPr>
        <p:txBody>
          <a:bodyPr wrap="square" lIns="0" tIns="0" rIns="0" bIns="0">
            <a:spAutoFit/>
          </a:bodyPr>
          <a:lstStyle/>
          <a:p>
            <a:pPr marL="173020" indent="-173020" defTabSz="1097104">
              <a:spcAft>
                <a:spcPts val="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SharePoint Server 2007
SharePoint Server 2010
Office Live Meeting 2007
Lync Online
Outlook 2010 (integrated conferencing)
Outlook 2007 (integrated conferencing)
Office 365 E1
Office 365 E2</a:t>
            </a:r>
          </a:p>
        </p:txBody>
      </p:sp>
      <p:sp>
        <p:nvSpPr>
          <p:cNvPr id="60" name="TextBox 59">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1" name="Isosceles Triangle 60">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3" name="Rectangle 62"/>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260874088"/>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708677"/>
            <a:ext cx="3915850" cy="1177246"/>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it-IT" sz="1600" dirty="0">
                <a:solidFill>
                  <a:srgbClr val="FFFFFF"/>
                </a:solidFill>
                <a:latin typeface="Segoe (Body)"/>
              </a:rPr>
              <a:t>Office 365 E3
Office 365 E4
Lync Online P1
Lync Online P2</a:t>
            </a:r>
            <a:endParaRPr lang="en-US" sz="1600" dirty="0">
              <a:solidFill>
                <a:srgbClr val="FFFFFF"/>
              </a:solidFill>
              <a:latin typeface="Segoe (Body)"/>
            </a:endParaRPr>
          </a:p>
        </p:txBody>
      </p:sp>
      <p:sp>
        <p:nvSpPr>
          <p:cNvPr id="51" name="TextBox 50">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0" name="Isosceles Triangle 59">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1" name="Rectangle 60"/>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590544"/>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23.</a:t>
                      </a:r>
                      <a:r>
                        <a:rPr lang="en-US" sz="1400" smtClean="0">
                          <a:solidFill>
                            <a:schemeClr val="tx1"/>
                          </a:solidFill>
                          <a:latin typeface="Segoe (Body)"/>
                        </a:rPr>
                        <a:t> What best describes your transport services (eg. TCP/IP) configuration?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Using IPv6 with IPSec for secure private communication over public network</a:t>
                      </a:r>
                      <a:endParaRPr lang="en-US" sz="1400" dirty="0" smtClean="0">
                        <a:solidFill>
                          <a:schemeClr val="tx1"/>
                        </a:solidFill>
                        <a:latin typeface="Segoe (Body)"/>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3.</a:t>
                      </a:r>
                      <a:r>
                        <a:rPr lang="en-US" sz="1400" smtClean="0">
                          <a:solidFill>
                            <a:schemeClr val="tx1"/>
                          </a:solidFill>
                          <a:latin typeface="Segoe (Body)"/>
                        </a:rPr>
                        <a:t> What best describes your patch and update process strategy for data center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Software update management and auditing are policy-driven and monitored, including automated vulnerability detection. Isolation and remediation of vulnerable and non-compliant systems are automated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52.</a:t>
                      </a:r>
                      <a:r>
                        <a:rPr lang="en-US" sz="1400" smtClean="0">
                          <a:solidFill>
                            <a:schemeClr val="tx1"/>
                          </a:solidFill>
                          <a:latin typeface="Segoe (Body)"/>
                        </a:rPr>
                        <a:t> What best describes your identity provisioning and access management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Provisioning and de-provisioning of user and super-user accounts, certificates, and/or multi-factor authentication is automated</a:t>
                      </a: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8.</a:t>
                      </a:r>
                      <a:r>
                        <a:rPr lang="en-US" sz="1400" smtClean="0">
                          <a:solidFill>
                            <a:schemeClr val="tx1"/>
                          </a:solidFill>
                          <a:latin typeface="Segoe (Body)"/>
                        </a:rPr>
                        <a:t> What best describes your server or service monitoring and control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Performance monitoring of applications as well as physical and virtual hardware pools with enforceable SLAs; Service health monitoring with consistent reporting across heterogeneous environments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364270507"/>
              </p:ext>
            </p:extLst>
          </p:nvPr>
        </p:nvGraphicFramePr>
        <p:xfrm>
          <a:off x="575060" y="3152086"/>
          <a:ext cx="9601678" cy="3705914"/>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792224">
                <a:tc>
                  <a:txBody>
                    <a:bodyPr/>
                    <a:lstStyle/>
                    <a:p>
                      <a:pPr marL="0" indent="-1371600">
                        <a:buClr>
                          <a:srgbClr val="FFC000"/>
                        </a:buClr>
                      </a:pPr>
                      <a:r>
                        <a:rPr lang="en-US" sz="1400" b="1" dirty="0" smtClean="0">
                          <a:solidFill>
                            <a:srgbClr val="F8D246"/>
                          </a:solidFill>
                          <a:latin typeface="Segoe (Body)"/>
                        </a:rPr>
                        <a:t>Core IO: 56.</a:t>
                      </a:r>
                      <a:r>
                        <a:rPr lang="en-US" sz="1400" dirty="0" smtClean="0">
                          <a:solidFill>
                            <a:schemeClr val="tx1"/>
                          </a:solidFill>
                          <a:latin typeface="Segoe (Body)"/>
                        </a:rPr>
                        <a:t> What best describes your directory services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C.</a:t>
                      </a:r>
                      <a:r>
                        <a:rPr lang="en-US" sz="1400" dirty="0" smtClean="0">
                          <a:solidFill>
                            <a:schemeClr val="tx1"/>
                          </a:solidFill>
                          <a:latin typeface="Segoe (Body)"/>
                        </a:rPr>
                        <a:t> A scalable directory that is integrated and automatically synchronizes with all remaining directories across multiple geographies and isolated domains for all applications with connectivity to cloud when applicable</a:t>
                      </a: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dirty="0" smtClean="0">
                          <a:solidFill>
                            <a:srgbClr val="F8D246"/>
                          </a:solidFill>
                          <a:latin typeface="Segoe (Body)"/>
                        </a:rPr>
                        <a:t>Core IO: 10.</a:t>
                      </a:r>
                      <a:r>
                        <a:rPr lang="en-US" sz="1400" dirty="0" smtClean="0">
                          <a:solidFill>
                            <a:schemeClr val="tx1"/>
                          </a:solidFill>
                          <a:latin typeface="Segoe (Body)"/>
                        </a:rPr>
                        <a:t> What best describes your high-availability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C.</a:t>
                      </a:r>
                      <a:r>
                        <a:rPr lang="en-US" sz="1400" dirty="0" smtClean="0">
                          <a:solidFill>
                            <a:schemeClr val="tx1"/>
                          </a:solidFill>
                          <a:latin typeface="Segoe (Body)"/>
                        </a:rPr>
                        <a:t> There are multiple levels of service availability clustering or load balancing. Virtualization and management is used to dynamically move applications and services when issues arise with datacenter compute, storage and network resources</a:t>
                      </a:r>
                      <a:endParaRPr lang="en-US" sz="1400" b="0" kern="1200" dirty="0" smtClean="0">
                        <a:solidFill>
                          <a:schemeClr val="tx1"/>
                        </a:solidFill>
                        <a:latin typeface="+mn-lt"/>
                        <a:ea typeface="+mn-ea"/>
                        <a:cs typeface="+mn-cs"/>
                      </a:endParaRP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578410">
                <a:tc>
                  <a:txBody>
                    <a:bodyPr/>
                    <a:lstStyle/>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b="0" dirty="0" smtClean="0">
                        <a:solidFill>
                          <a:schemeClr val="tx1"/>
                        </a:solidFill>
                        <a:latin typeface="+mn-lt"/>
                      </a:endParaRP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dirty="0" smtClean="0">
                          <a:solidFill>
                            <a:srgbClr val="F8D246"/>
                          </a:solidFill>
                          <a:latin typeface="Segoe (Body)"/>
                        </a:rPr>
                        <a:t>Core IO: 9.</a:t>
                      </a:r>
                      <a:r>
                        <a:rPr lang="en-US" sz="1400" dirty="0" smtClean="0">
                          <a:solidFill>
                            <a:schemeClr val="tx1"/>
                          </a:solidFill>
                          <a:latin typeface="Segoe (Body)"/>
                        </a:rPr>
                        <a:t> What best describes your services compliance policy?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IT services are audited for compliance based on documented company and industry-standard policies (HIPAA, SOX, and PCI); reports are generated monthly</a:t>
                      </a:r>
                      <a:endParaRPr lang="en-US" sz="1600" b="0" dirty="0" smtClean="0">
                        <a:solidFill>
                          <a:schemeClr val="tx1"/>
                        </a:solidFill>
                        <a:latin typeface="+mn-lt"/>
                      </a:endParaRPr>
                    </a:p>
                  </a:txBody>
                  <a:tcPr marT="18288" marB="18288">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3468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46252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13.</a:t>
                      </a:r>
                      <a:r>
                        <a:rPr lang="en-US" sz="1400" smtClean="0">
                          <a:solidFill>
                            <a:schemeClr val="tx1"/>
                          </a:solidFill>
                          <a:latin typeface="Segoe (Body)"/>
                        </a:rPr>
                        <a:t> What best describes your server operating system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Malware protection is centrally managed across server operating systems within organizations, including host firewall, host IPS/vulnerability shielding, and quarantine, with defined SLAs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14.</a:t>
                      </a:r>
                      <a:r>
                        <a:rPr lang="en-US" sz="1400" smtClean="0">
                          <a:solidFill>
                            <a:schemeClr val="tx1"/>
                          </a:solidFill>
                          <a:latin typeface="Segoe (Body)"/>
                        </a:rPr>
                        <a:t> What best describes your application protection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Protection is deployed and centrally managed for all applications and services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r>
                        <a:rPr lang="en-US" sz="1400" b="1" smtClean="0">
                          <a:solidFill>
                            <a:srgbClr val="F8D246"/>
                          </a:solidFill>
                          <a:latin typeface="Segoe (Body)"/>
                        </a:rPr>
                        <a:t>Core IO: 15.</a:t>
                      </a:r>
                      <a:r>
                        <a:rPr lang="en-US" sz="1400" smtClean="0">
                          <a:solidFill>
                            <a:schemeClr val="tx1"/>
                          </a:solidFill>
                          <a:latin typeface="Segoe (Body)"/>
                        </a:rPr>
                        <a:t> What best describes your network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Integrated perimeter firewall, IPS, Web security, gateway anti-virus, and URL filtering are deployed with support for server and domain isolation; network security, alerts, and compliance are integrated with all other tools to provide a comprehensive scorecard view and threat assessment across datacenter, application, organization, and cloud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3468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16.</a:t>
                      </a:r>
                      <a:r>
                        <a:rPr lang="en-US" sz="1400" smtClean="0">
                          <a:solidFill>
                            <a:schemeClr val="tx1"/>
                          </a:solidFill>
                          <a:latin typeface="Segoe (Body)"/>
                        </a:rPr>
                        <a:t> What best describes your secure remote access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Secure remote access is integrated with quarantine for compliance with corporate policy</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18.</a:t>
                      </a:r>
                      <a:r>
                        <a:rPr lang="en-US" sz="1400" smtClean="0">
                          <a:solidFill>
                            <a:schemeClr val="tx1"/>
                          </a:solidFill>
                          <a:latin typeface="Segoe (Body)"/>
                        </a:rPr>
                        <a:t> What best describes your Domain Name System 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Redundant Domain Name System servers exist on a separate network to provide fault tolerance and isolation, including ability to do zone transfer across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Core IO: 20.</a:t>
                      </a:r>
                      <a:r>
                        <a:rPr lang="en-US" sz="1400" smtClean="0">
                          <a:solidFill>
                            <a:schemeClr val="tx1"/>
                          </a:solidFill>
                          <a:latin typeface="Segoe (Body)"/>
                        </a:rPr>
                        <a:t> What best describes your network allocation, and quality of service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Allocation of bandwidth is on-demand and automatically scales to meet additional network requirements based on data center service requirements. Network resources are pooled and made available on demand to services and VMs based on policies and models that drive management of these resources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28.</a:t>
                      </a:r>
                      <a:r>
                        <a:rPr lang="en-US" sz="1400" smtClean="0">
                          <a:solidFill>
                            <a:schemeClr val="tx1"/>
                          </a:solidFill>
                          <a:latin typeface="Segoe (Body)"/>
                        </a:rPr>
                        <a:t> What best describes your storage management and allocation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Storage is managed and allocated dynamically from a highly available pool of physical space based on capacity required, and within limits set by policy quotas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29.</a:t>
                      </a:r>
                      <a:r>
                        <a:rPr lang="en-US" sz="1400" smtClean="0">
                          <a:solidFill>
                            <a:schemeClr val="tx1"/>
                          </a:solidFill>
                          <a:latin typeface="Segoe (Body)"/>
                        </a:rPr>
                        <a:t> What best describes your backup and recovery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Critical data is backed up by taking snapshots using a centralized, application-aware system</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Core IO: 30.</a:t>
                      </a:r>
                      <a:r>
                        <a:rPr lang="en-US" sz="1400" smtClean="0">
                          <a:solidFill>
                            <a:schemeClr val="tx1"/>
                          </a:solidFill>
                          <a:latin typeface="Segoe (Body)"/>
                        </a:rPr>
                        <a:t> What best describes your data archiving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Data archiving is managed based on storage location by using automated compliance and retention policies such as rights management, read-only storage, and file expiration; Archiving capacity is elastic across boundaries with automatic capacity expansion within limits set by business policy</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40.</a:t>
                      </a:r>
                      <a:r>
                        <a:rPr lang="en-US" sz="1400" smtClean="0">
                          <a:solidFill>
                            <a:schemeClr val="tx1"/>
                          </a:solidFill>
                          <a:latin typeface="Segoe (Body)"/>
                        </a:rPr>
                        <a:t> What best describes your desktop monitoring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Desktop applications and system events are centrally monitored for critical desktop systems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44.</a:t>
                      </a:r>
                      <a:r>
                        <a:rPr lang="en-US" sz="1400" smtClean="0">
                          <a:solidFill>
                            <a:schemeClr val="tx1"/>
                          </a:solidFill>
                          <a:latin typeface="Segoe (Body)"/>
                        </a:rPr>
                        <a:t> What best describes your device management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solution is in place to automatically identify devices to deploy, configure, and update while maintaining device security</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49.</a:t>
                      </a:r>
                      <a:r>
                        <a:rPr lang="en-US" sz="1400" smtClean="0">
                          <a:solidFill>
                            <a:schemeClr val="tx1"/>
                          </a:solidFill>
                          <a:latin typeface="Segoe (Body)"/>
                        </a:rPr>
                        <a:t> What best describes your strategy for protecting clients against malware?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Protection against malware is centrally managed for desktop systems and laptops and includes a host firewall; non-PC devices are managed and protected through a separate process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53.</a:t>
                      </a:r>
                      <a:r>
                        <a:rPr lang="en-US" sz="1400" smtClean="0">
                          <a:solidFill>
                            <a:schemeClr val="tx1"/>
                          </a:solidFill>
                          <a:latin typeface="Segoe (Body)"/>
                        </a:rPr>
                        <a:t> What best describes your identity federation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Centralized IT offering of Federation services. Multiple Federation and trust relations between separate organizations 1 to 1 relationship</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54.</a:t>
                      </a:r>
                      <a:r>
                        <a:rPr lang="en-US" sz="1400" smtClean="0">
                          <a:solidFill>
                            <a:schemeClr val="tx1"/>
                          </a:solidFill>
                          <a:latin typeface="Segoe (Body)"/>
                        </a:rPr>
                        <a:t> What best describes your authentication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Multi-factor and certificate-based authentication are applied in some scenarios, such as remote access across boundaries (such as On Prem and Cloud). Self service password resets supported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55.</a:t>
                      </a:r>
                      <a:r>
                        <a:rPr lang="en-US" sz="1400" smtClean="0">
                          <a:solidFill>
                            <a:schemeClr val="tx1"/>
                          </a:solidFill>
                          <a:latin typeface="Segoe (Body)"/>
                        </a:rPr>
                        <a:t> What best describes your authorization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centralized, group/role based access policy is defined for business resources, applications, and information resources, managed through industry accepted processes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515161"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1116606"/>
              </p:ext>
            </p:extLst>
          </p:nvPr>
        </p:nvGraphicFramePr>
        <p:xfrm>
          <a:off x="568543" y="3442636"/>
          <a:ext cx="9467311" cy="2560320"/>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Basic to Standardized introduces web conferencing with policy-based access control that drives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57912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Basic to Standardized introduces web conferencing with policy-based access control that drives Lync Online.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1310757705"/>
      </p:ext>
    </p:extLst>
  </p:cSld>
  <p:clrMapOvr>
    <a:masterClrMapping/>
  </p:clrMapOvr>
  <p:transition>
    <p:fade/>
  </p:transition>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2854114"/>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60.</a:t>
                      </a:r>
                      <a:r>
                        <a:rPr lang="en-US" sz="1400" smtClean="0">
                          <a:solidFill>
                            <a:schemeClr val="tx1"/>
                          </a:solidFill>
                          <a:latin typeface="Segoe (Body)"/>
                        </a:rPr>
                        <a:t> What best describes your information protection policy?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Persistent information protection helps to enforce policy on sensitive data across boundaries, including data on mobile devices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63.</a:t>
                      </a:r>
                      <a:r>
                        <a:rPr lang="en-US" sz="1400" smtClean="0">
                          <a:solidFill>
                            <a:schemeClr val="tx1"/>
                          </a:solidFill>
                          <a:latin typeface="Segoe (Body)"/>
                        </a:rPr>
                        <a:t> What best describes your strategy to plan for IT service policies and policy based management?</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IT policies are integrated across all IT services, enabling or restricting use of resources as appropriate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64.</a:t>
                      </a:r>
                      <a:r>
                        <a:rPr lang="en-US" sz="1400" smtClean="0">
                          <a:solidFill>
                            <a:schemeClr val="tx1"/>
                          </a:solidFill>
                          <a:latin typeface="Segoe (Body)"/>
                        </a:rPr>
                        <a:t> What best describes your strategy to plan for IT service reliability?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Definitions of reliability for IT services are integrated across IT services and enforceable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3468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67.</a:t>
                      </a:r>
                      <a:r>
                        <a:rPr lang="en-US" sz="1400" smtClean="0">
                          <a:solidFill>
                            <a:schemeClr val="tx1"/>
                          </a:solidFill>
                          <a:latin typeface="Segoe (Body)"/>
                        </a:rPr>
                        <a:t> What best describes your strategy for IT services deployment?</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IT service release processes are uniform across IT services; deployment is automated and offers self service where possible; management reviews each service for readiness to release before deployment</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68.</a:t>
                      </a:r>
                      <a:r>
                        <a:rPr lang="en-US" sz="1400" smtClean="0">
                          <a:solidFill>
                            <a:schemeClr val="tx1"/>
                          </a:solidFill>
                          <a:latin typeface="Segoe (Body)"/>
                        </a:rPr>
                        <a:t> What best describes your strategy for IT service operations and service-level agreements?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Service-level and operational-level agreements are integrated for IT services; management reviews operational health regularly; some tasks are automated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70.</a:t>
                      </a:r>
                      <a:r>
                        <a:rPr lang="en-US" sz="1400" smtClean="0">
                          <a:solidFill>
                            <a:schemeClr val="tx1"/>
                          </a:solidFill>
                          <a:latin typeface="Segoe (Body)"/>
                        </a:rPr>
                        <a:t> What best describes your strategy for monitoring security and reporting on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Monitoring and flexible, tenant/service reporting are aggregated across individual areas for protection against malware, protection of information, and identity and access technologies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3468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71.</a:t>
                      </a:r>
                      <a:r>
                        <a:rPr lang="en-US" sz="1400" smtClean="0">
                          <a:solidFill>
                            <a:schemeClr val="tx1"/>
                          </a:solidFill>
                          <a:latin typeface="Segoe (Body)"/>
                        </a:rPr>
                        <a:t> What best describes your problem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Problem management processes are integrated across IT services, with incident management integration</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72.</a:t>
                      </a:r>
                      <a:r>
                        <a:rPr lang="en-US" sz="1400" smtClean="0">
                          <a:solidFill>
                            <a:schemeClr val="tx1"/>
                          </a:solidFill>
                          <a:latin typeface="Segoe (Body)"/>
                        </a:rPr>
                        <a:t> What best describes your change and configuration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The change and configuration management process is integrated across IT services; standard changes are identified across IT services and automated with self service where possible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Core IO: 74.</a:t>
                      </a:r>
                      <a:r>
                        <a:rPr lang="en-US" sz="1400" smtClean="0">
                          <a:solidFill>
                            <a:schemeClr val="tx1"/>
                          </a:solidFill>
                          <a:latin typeface="Segoe (Body)"/>
                        </a:rPr>
                        <a:t> What best describes your risk and vulnerability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Risk and vulnerability analysis is integrated across all IT services; IT compliance objectives and activities are integrated across IT services and automated where possible; management regularly audits to review policy and compliance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3468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BPIO: 1.</a:t>
                      </a:r>
                      <a:r>
                        <a:rPr lang="en-US" sz="1400" smtClean="0">
                          <a:solidFill>
                            <a:schemeClr val="tx1"/>
                          </a:solidFill>
                          <a:latin typeface="Segoe (Body)"/>
                        </a:rPr>
                        <a:t> What best describes your provisioning and architecture for collaborative workspaces?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Workspaces are managed at the departmental level and are available from individual productivity applications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6.</a:t>
                      </a:r>
                      <a:r>
                        <a:rPr lang="en-US" sz="1400" smtClean="0">
                          <a:solidFill>
                            <a:schemeClr val="tx1"/>
                          </a:solidFill>
                          <a:latin typeface="Segoe (Body)"/>
                        </a:rPr>
                        <a:t> What best describes your provisioning and architecture for portals?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Multiple portals exist; directory services, authentication, and authorization are not uniform across portals, requiring users to sign in multiple times; user management methods are redundant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21.</a:t>
                      </a:r>
                      <a:r>
                        <a:rPr lang="en-US" sz="1400" smtClean="0">
                          <a:solidFill>
                            <a:schemeClr val="tx1"/>
                          </a:solidFill>
                          <a:latin typeface="Segoe (Body)"/>
                        </a:rPr>
                        <a:t> What best describes your strategy for accessing e-mail from anywhere?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Secure, policy-driven access to a unified inbox from PCs, phones, and Web browsers exists inside and outside the firewall</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24.</a:t>
                      </a:r>
                      <a:r>
                        <a:rPr lang="en-US" sz="1400" smtClean="0">
                          <a:solidFill>
                            <a:schemeClr val="tx1"/>
                          </a:solidFill>
                          <a:latin typeface="Segoe (Body)"/>
                        </a:rPr>
                        <a:t> What best describes your enterprise-level IM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Online presence, IM, and peer-to-peer voice and video are in place (including multiple-layer anti-malware and contextual content filtering) and are accessible from PCs, phones, and Web browsers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26.</a:t>
                      </a:r>
                      <a:r>
                        <a:rPr lang="en-US" sz="1400" smtClean="0">
                          <a:solidFill>
                            <a:schemeClr val="tx1"/>
                          </a:solidFill>
                          <a:latin typeface="Segoe (Body)"/>
                        </a:rPr>
                        <a:t> What best describes your ability to share presence information?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Online presence information and contextual “click to communicate” are integrated into the enterprise productivity and collaboration platform</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27.</a:t>
                      </a:r>
                      <a:r>
                        <a:rPr lang="en-US" sz="1400" smtClean="0">
                          <a:solidFill>
                            <a:schemeClr val="tx1"/>
                          </a:solidFill>
                          <a:latin typeface="Segoe (Body)"/>
                        </a:rPr>
                        <a:t> What best describes your Web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Contextual unified conferencing capabilities are integrated and available from within enterprise collaboration and line-of-business applications and across multiple device form-factors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0" y="2060033"/>
            <a:ext cx="9306409"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46252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28.</a:t>
                      </a:r>
                      <a:r>
                        <a:rPr lang="en-US" sz="1400" smtClean="0">
                          <a:solidFill>
                            <a:schemeClr val="tx1"/>
                          </a:solidFill>
                          <a:latin typeface="Segoe (Body)"/>
                        </a:rPr>
                        <a:t> What best describes your audio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Contextual unified conferencing capabilities are integrated and available from within enterprise collaboration and line-of-business applications and across multiple device form-factors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30.</a:t>
                      </a:r>
                      <a:r>
                        <a:rPr lang="en-US" sz="1400" smtClean="0">
                          <a:solidFill>
                            <a:schemeClr val="tx1"/>
                          </a:solidFill>
                          <a:latin typeface="Segoe (Body)"/>
                        </a:rPr>
                        <a:t> What best describes your solution for voice over IP communications (VOIP)?</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Voice communications are integrated with other communications modes (such as e-mail, IM/online presence, and conferencing) and with line-of-business applications on a single platform</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BPIO: 32.</a:t>
                      </a:r>
                      <a:r>
                        <a:rPr lang="en-US" sz="1400" smtClean="0">
                          <a:solidFill>
                            <a:schemeClr val="tx1"/>
                          </a:solidFill>
                          <a:latin typeface="Segoe (Body)"/>
                        </a:rPr>
                        <a:t> What best describes the voice quality at your organization?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Wideband audio codecs dramatically increase the naturalness of the human voice and the tones, inflections, and other qualities it conveys; the suitability of network conditions for calls is indicated visually (similar to bars on a cell phone)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3468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1304544"/>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33.</a:t>
                      </a:r>
                      <a:r>
                        <a:rPr lang="en-US" sz="1400" smtClean="0">
                          <a:solidFill>
                            <a:schemeClr val="tx1"/>
                          </a:solidFill>
                          <a:latin typeface="Segoe (Body)"/>
                        </a:rPr>
                        <a:t> What best describes your call routing mechanism?</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D.</a:t>
                      </a:r>
                      <a:r>
                        <a:rPr lang="en-US" sz="1400" smtClean="0">
                          <a:solidFill>
                            <a:schemeClr val="tx1"/>
                          </a:solidFill>
                          <a:latin typeface="Segoe (Body)"/>
                        </a:rPr>
                        <a:t> Call routing is based on identity and online presence, and is extended outside the organization to suppliers, partners, and customers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1748716448"/>
              </p:ext>
            </p:extLst>
          </p:nvPr>
        </p:nvGraphicFramePr>
        <p:xfrm>
          <a:off x="570668" y="3028760"/>
          <a:ext cx="9035144" cy="3938016"/>
        </p:xfrm>
        <a:graphic>
          <a:graphicData uri="http://schemas.openxmlformats.org/drawingml/2006/table">
            <a:tbl>
              <a:tblPr firstRow="1" bandRow="1">
                <a:tableStyleId>{5C22544A-7EE6-4342-B048-85BDC9FD1C3A}</a:tableStyleId>
              </a:tblPr>
              <a:tblGrid>
                <a:gridCol w="4158343"/>
                <a:gridCol w="4876801"/>
              </a:tblGrid>
              <a:tr h="335280">
                <a:tc>
                  <a:txBody>
                    <a:bodyPr/>
                    <a:lstStyle/>
                    <a:p>
                      <a:r>
                        <a:rPr lang="en-US" sz="1600" dirty="0" smtClean="0">
                          <a:solidFill>
                            <a:srgbClr val="F8D246"/>
                          </a:solidFill>
                        </a:rPr>
                        <a:t>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COMPETE 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602736">
                <a:tc>
                  <a:txBody>
                    <a:bodyPr/>
                    <a:lstStyle/>
                    <a:p>
                      <a:pPr marL="0" indent="-1371600" algn="l" defTabSz="1097192" rtl="0" eaLnBrk="1" fontAlgn="base" latinLnBrk="0" hangingPunct="1">
                        <a:spcBef>
                          <a:spcPct val="0"/>
                        </a:spcBef>
                        <a:spcAft>
                          <a:spcPts val="0"/>
                        </a:spcAft>
                        <a:buClr>
                          <a:srgbClr val="FFC000"/>
                        </a:buClr>
                        <a:buFont typeface="Arial" pitchFamily="34" charset="0"/>
                        <a:buNone/>
                      </a:pPr>
                      <a:r>
                        <a:rPr lang="en-US" sz="1400" kern="1200" dirty="0" smtClean="0">
                          <a:solidFill>
                            <a:schemeClr val="tx1"/>
                          </a:solidFill>
                          <a:latin typeface="+mn-lt"/>
                          <a:ea typeface="+mn-ea"/>
                          <a:cs typeface="+mn-cs"/>
                        </a:rPr>
                        <a:t>Office Communications Server 2007 R2
Lync Server 2010
Office Communicator 2007 R2
Lync 2010
Office SharePoint Server 2007
SharePoint Server 2010
Office Live Meeting 2007
Lync Online
Outlook 2010 (integrated conferencing)
Outlook 2007 (integrated conferencing)
Office 365 E1
Office 365 E2
Office 365 E3
Office 365 E4
Lync Online P1
Lync Online P2</a:t>
                      </a:r>
                      <a:endParaRPr lang="en-US" sz="1400" kern="1200" dirty="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64586" indent="-164586" algn="l" rtl="0" fontAlgn="base">
                        <a:spcBef>
                          <a:spcPct val="0"/>
                        </a:spcBef>
                        <a:spcAft>
                          <a:spcPts val="0"/>
                        </a:spcAft>
                        <a:buClr>
                          <a:srgbClr val="F8D246"/>
                        </a:buClr>
                        <a:buFont typeface="Arial" pitchFamily="34" charset="0"/>
                        <a:buChar char="•"/>
                      </a:pPr>
                      <a:r>
                        <a:rPr lang="en-US" sz="1400" kern="1200" dirty="0" smtClean="0">
                          <a:solidFill>
                            <a:schemeClr val="tx1"/>
                          </a:solidFill>
                          <a:latin typeface="+mn-lt"/>
                          <a:ea typeface="+mn-ea"/>
                          <a:cs typeface="+mn-cs"/>
                        </a:rPr>
                        <a:t>Cisco WebEx</a:t>
                      </a:r>
                    </a:p>
                    <a:p>
                      <a:pPr marL="164586" indent="-164586" algn="l" rtl="0" fontAlgn="base">
                        <a:spcBef>
                          <a:spcPct val="0"/>
                        </a:spcBef>
                        <a:spcAft>
                          <a:spcPts val="0"/>
                        </a:spcAft>
                        <a:buClr>
                          <a:srgbClr val="F8D246"/>
                        </a:buClr>
                        <a:buFont typeface="Arial" pitchFamily="34" charset="0"/>
                        <a:buChar char="•"/>
                      </a:pPr>
                      <a:r>
                        <a:rPr lang="en-US" sz="1400" kern="1200" dirty="0" smtClean="0">
                          <a:solidFill>
                            <a:schemeClr val="tx1"/>
                          </a:solidFill>
                          <a:latin typeface="+mn-lt"/>
                          <a:ea typeface="+mn-ea"/>
                          <a:cs typeface="+mn-cs"/>
                        </a:rPr>
                        <a:t>IBM </a:t>
                      </a:r>
                      <a:r>
                        <a:rPr lang="en-US" sz="1400" kern="1200" dirty="0" err="1" smtClean="0">
                          <a:solidFill>
                            <a:schemeClr val="tx1"/>
                          </a:solidFill>
                          <a:latin typeface="+mn-lt"/>
                          <a:ea typeface="+mn-ea"/>
                          <a:cs typeface="+mn-cs"/>
                        </a:rPr>
                        <a:t>Sametime</a:t>
                      </a:r>
                      <a:endParaRPr lang="en-US" sz="1400" kern="1200" dirty="0" smtClean="0">
                        <a:solidFill>
                          <a:schemeClr val="tx1"/>
                        </a:solidFill>
                        <a:latin typeface="+mn-lt"/>
                        <a:ea typeface="+mn-ea"/>
                        <a:cs typeface="+mn-cs"/>
                      </a:endParaRPr>
                    </a:p>
                    <a:p>
                      <a:pPr marL="164586" indent="-164586" algn="l" rtl="0" fontAlgn="base">
                        <a:spcBef>
                          <a:spcPct val="0"/>
                        </a:spcBef>
                        <a:spcAft>
                          <a:spcPts val="0"/>
                        </a:spcAft>
                        <a:buClr>
                          <a:srgbClr val="F8D246"/>
                        </a:buClr>
                        <a:buFont typeface="Arial" pitchFamily="34" charset="0"/>
                        <a:buChar char="•"/>
                      </a:pPr>
                      <a:r>
                        <a:rPr lang="en-US" sz="1400" kern="1200" dirty="0" smtClean="0">
                          <a:solidFill>
                            <a:schemeClr val="tx1"/>
                          </a:solidFill>
                          <a:latin typeface="+mn-lt"/>
                          <a:ea typeface="+mn-ea"/>
                          <a:cs typeface="+mn-cs"/>
                        </a:rPr>
                        <a:t>Avaya</a:t>
                      </a:r>
                    </a:p>
                    <a:p>
                      <a:pPr marL="164586" indent="-164586" algn="l" rtl="0" fontAlgn="base">
                        <a:spcBef>
                          <a:spcPct val="0"/>
                        </a:spcBef>
                        <a:spcAft>
                          <a:spcPts val="0"/>
                        </a:spcAft>
                        <a:buClr>
                          <a:srgbClr val="F8D246"/>
                        </a:buClr>
                        <a:buFont typeface="Arial" pitchFamily="34" charset="0"/>
                        <a:buChar char="•"/>
                      </a:pPr>
                      <a:r>
                        <a:rPr lang="en-US" sz="1400" kern="1200" dirty="0" smtClean="0">
                          <a:solidFill>
                            <a:schemeClr val="tx1"/>
                          </a:solidFill>
                          <a:latin typeface="+mn-lt"/>
                          <a:ea typeface="+mn-ea"/>
                          <a:cs typeface="+mn-cs"/>
                        </a:rPr>
                        <a:t>Nortel</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4265904171"/>
      </p:ext>
    </p:extLst>
  </p:cSld>
  <p:clrMapOvr>
    <a:masterClrMapping/>
  </p:clrMapOvr>
  <p:transition>
    <p:fade/>
  </p:transition>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3468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155476457"/>
              </p:ext>
            </p:extLst>
          </p:nvPr>
        </p:nvGraphicFramePr>
        <p:xfrm>
          <a:off x="568543" y="3442636"/>
          <a:ext cx="9467311" cy="3383280"/>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Rationalized to Dynamic introduces unified conferencing capabilities that drive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Rationalized to Dynamic introduces integration of presence in line-of-business applications, which drives Microsoft SharePoint Server 2010 Enterprise CAL and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57912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Rationalized to Dynamic introduces unified conferencing capabilities that drive Lync Online User Subscription Licenses for P1 or P2, and Lync Server 2010 Enterprise CAL.</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Tree>
    <p:extLst>
      <p:ext uri="{BB962C8B-B14F-4D97-AF65-F5344CB8AC3E}">
        <p14:creationId xmlns:p14="http://schemas.microsoft.com/office/powerpoint/2010/main" val="1310757705"/>
      </p:ext>
    </p:extLst>
  </p:cSld>
  <p:clrMapOvr>
    <a:masterClrMapping/>
  </p:clrMapOvr>
  <p:transition>
    <p:fade/>
  </p:transition>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488099"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683745869"/>
              </p:ext>
            </p:extLst>
          </p:nvPr>
        </p:nvGraphicFramePr>
        <p:xfrm>
          <a:off x="568543" y="3442636"/>
          <a:ext cx="9467311" cy="1158240"/>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SharePoint Server 2010 system requirements drive Windows Server 2008 R2 Standard / Enterprise Edition or Windows Server 2012, and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134811281"/>
      </p:ext>
    </p:extLst>
  </p:cSld>
  <p:clrMapOvr>
    <a:masterClrMapping/>
  </p:clrMapOvr>
  <p:transition>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488099"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2943932903"/>
              </p:ext>
            </p:extLst>
          </p:nvPr>
        </p:nvGraphicFramePr>
        <p:xfrm>
          <a:off x="567895" y="3442636"/>
          <a:ext cx="9487210" cy="2659338"/>
        </p:xfrm>
        <a:graphic>
          <a:graphicData uri="http://schemas.openxmlformats.org/drawingml/2006/table">
            <a:tbl>
              <a:tblPr firstRow="1" bandRow="1">
                <a:tableStyleId>{5C22544A-7EE6-4342-B048-85BDC9FD1C3A}</a:tableStyleId>
              </a:tblPr>
              <a:tblGrid>
                <a:gridCol w="9487210"/>
              </a:tblGrid>
              <a:tr h="335280">
                <a:tc>
                  <a:txBody>
                    <a:bodyPr/>
                    <a:lstStyle/>
                    <a:p>
                      <a:r>
                        <a:rPr lang="en-US" sz="1600" dirty="0" smtClean="0">
                          <a:solidFill>
                            <a:srgbClr val="F8D246"/>
                          </a:solidFill>
                        </a:rPr>
                        <a:t>LICENSING</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smtClean="0">
                          <a:solidFill>
                            <a:schemeClr val="tx1"/>
                          </a:solidFill>
                          <a:latin typeface="+mn-lt"/>
                          <a:ea typeface="+mn-ea"/>
                          <a:cs typeface="+mn-cs"/>
                        </a:rPr>
                        <a:t>Lync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Office 365 User Subscription Licenses for E1, E2, E3 or E4</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2008 R2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2012</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SQL Server 2012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1979658258"/>
      </p:ext>
    </p:extLst>
  </p:cSld>
  <p:clrMapOvr>
    <a:masterClrMapping/>
  </p:clrMapOvr>
  <p:transition>
    <p:fade/>
  </p:transition>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2943932903"/>
              </p:ext>
            </p:extLst>
          </p:nvPr>
        </p:nvGraphicFramePr>
        <p:xfrm>
          <a:off x="567895" y="3442638"/>
          <a:ext cx="9487210" cy="3046681"/>
        </p:xfrm>
        <a:graphic>
          <a:graphicData uri="http://schemas.openxmlformats.org/drawingml/2006/table">
            <a:tbl>
              <a:tblPr firstRow="1" bandRow="1">
                <a:tableStyleId>{5C22544A-7EE6-4342-B048-85BDC9FD1C3A}</a:tableStyleId>
              </a:tblPr>
              <a:tblGrid>
                <a:gridCol w="9487210"/>
              </a:tblGrid>
              <a:tr h="335280">
                <a:tc>
                  <a:txBody>
                    <a:bodyPr/>
                    <a:lstStyle/>
                    <a:p>
                      <a:r>
                        <a:rPr lang="en-US" sz="1600" dirty="0" smtClean="0">
                          <a:solidFill>
                            <a:srgbClr val="F8D246"/>
                          </a:solidFill>
                        </a:rPr>
                        <a:t>LICENSING</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smtClean="0">
                          <a:solidFill>
                            <a:schemeClr val="tx1"/>
                          </a:solidFill>
                          <a:latin typeface="+mn-lt"/>
                          <a:ea typeface="+mn-ea"/>
                          <a:cs typeface="+mn-cs"/>
                        </a:rPr>
                        <a:t>Lync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Office 365 User Subscription Licenses for E1, E2, E3 or E4</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SharePoint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2008 R2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2012</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SQL Server 2012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1979658258"/>
      </p:ext>
    </p:extLst>
  </p:cSld>
  <p:clrMapOvr>
    <a:masterClrMapping/>
  </p:clrMapOvr>
  <p:transition>
    <p:fade/>
  </p:transition>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424763354"/>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708677"/>
            <a:ext cx="3915850" cy="2954656"/>
          </a:xfrm>
          <a:prstGeom prst="rect">
            <a:avLst/>
          </a:prstGeom>
        </p:spPr>
        <p:txBody>
          <a:bodyPr wrap="square" lIns="0" tIns="0" rIns="0" bIns="0">
            <a:spAutoFit/>
          </a:bodyPr>
          <a:lstStyle/>
          <a:p>
            <a:pPr marL="173020" indent="-173020" defTabSz="1097104">
              <a:spcAft>
                <a:spcPts val="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SharePoint Server 2007
SharePoint Server 2010
Office Live Meeting 2007
Lync Online
Outlook 2010 (integrated conferencing)
Outlook 2007 (integrated conferencing)
Office 365 E1
Office 365 E2</a:t>
            </a:r>
          </a:p>
        </p:txBody>
      </p:sp>
      <p:sp>
        <p:nvSpPr>
          <p:cNvPr id="60" name="TextBox 59">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1" name="Isosceles Triangle 60">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3" name="Rectangle 62"/>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88" y="149764"/>
            <a:ext cx="1113507" cy="816746"/>
            <a:chOff x="9787989" y="149764"/>
            <a:chExt cx="111350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559631035"/>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214838"/>
            <a:ext cx="4304027" cy="3780322"/>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708677"/>
            <a:ext cx="3915850" cy="1177246"/>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it-IT" sz="1600">
                <a:solidFill>
                  <a:srgbClr val="FFFFFF"/>
                </a:solidFill>
                <a:latin typeface="Segoe (Body)"/>
              </a:rPr>
              <a:t>Office 365 E3
Office 365 E4
Lync Online P1
Lync Online P2</a:t>
            </a:r>
            <a:endParaRPr lang="en-US" sz="1600" dirty="0">
              <a:solidFill>
                <a:srgbClr val="FFFFFF"/>
              </a:solidFill>
              <a:latin typeface="Segoe (Body)"/>
            </a:endParaRPr>
          </a:p>
        </p:txBody>
      </p:sp>
      <p:sp>
        <p:nvSpPr>
          <p:cNvPr id="51" name="TextBox 50">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0" name="Isosceles Triangle 59">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1" name="Rectangle 60"/>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512288897"/>
              </p:ext>
            </p:extLst>
          </p:nvPr>
        </p:nvGraphicFramePr>
        <p:xfrm>
          <a:off x="567897" y="3391410"/>
          <a:ext cx="5229013" cy="164592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On-Premise</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31064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unified communication solution (</a:t>
                      </a:r>
                      <a:r>
                        <a:rPr lang="en-US" sz="1600" b="0" dirty="0" err="1" smtClean="0">
                          <a:solidFill>
                            <a:schemeClr val="tx1"/>
                          </a:solidFill>
                          <a:latin typeface="+mn-lt"/>
                        </a:rPr>
                        <a:t>Eg</a:t>
                      </a:r>
                      <a:r>
                        <a:rPr lang="en-US" sz="1600" b="0" dirty="0" smtClean="0">
                          <a:solidFill>
                            <a:schemeClr val="tx1"/>
                          </a:solidFill>
                          <a:latin typeface="+mn-lt"/>
                        </a:rPr>
                        <a:t>. Microsoft Lync Server) that use extensible communication application programming interfaces to integrate contextual communication capabilities into a collaboration platform and line-of-business applications.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205215"/>
            <a:ext cx="4304027" cy="377324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63" name="TextBox 62">
            <a:hlinkClick r:id="rId13"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3"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31354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18304"/>
            <a:ext cx="3915850" cy="2728952"/>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Live Meeting 2007
Office SharePoint Server 2007
SharePoint Server 2010
Outlook 2007 (integrated conferencing)
Outlook 2010 (integrated conferencing)</a:t>
            </a:r>
          </a:p>
        </p:txBody>
      </p:sp>
      <p:sp>
        <p:nvSpPr>
          <p:cNvPr id="61" name="Rectangle 60"/>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596249335"/>
              </p:ext>
            </p:extLst>
          </p:nvPr>
        </p:nvGraphicFramePr>
        <p:xfrm>
          <a:off x="567897" y="3391410"/>
          <a:ext cx="5229013" cy="164592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Public Cloud</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31064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unified communications solution (such as Microsoft Lync Online) that can integrate with collaboration, messaging, and other line-of-business applications to provide web conferencing functionality across an organization's network.</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195589"/>
            <a:ext cx="4304027" cy="3782869"/>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63" name="TextBox 62">
            <a:hlinkClick r:id="rId16"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6"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31354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18304"/>
            <a:ext cx="3915850" cy="2418611"/>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Lync Online
Office 365 E1
Office 365 E2
Office 365 E3
Office 365 E4
Lync Online P1
Lync Online P2</a:t>
            </a:r>
          </a:p>
        </p:txBody>
      </p:sp>
      <p:sp>
        <p:nvSpPr>
          <p:cNvPr id="61" name="Rectangle 60"/>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4237000300"/>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2" name="TextBox 51"/>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60" name="Rounded Rectangle 59"/>
          <p:cNvSpPr/>
          <p:nvPr/>
        </p:nvSpPr>
        <p:spPr bwMode="auto">
          <a:xfrm rot="10800000">
            <a:off x="6132245" y="3214838"/>
            <a:ext cx="4304027" cy="3780322"/>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708677"/>
            <a:ext cx="3915850" cy="2954656"/>
          </a:xfrm>
          <a:prstGeom prst="rect">
            <a:avLst/>
          </a:prstGeom>
        </p:spPr>
        <p:txBody>
          <a:bodyPr wrap="square" lIns="0" tIns="0" rIns="0" bIns="0">
            <a:spAutoFit/>
          </a:bodyPr>
          <a:lstStyle/>
          <a:p>
            <a:pPr marL="173020" indent="-173020" defTabSz="1097104">
              <a:spcAft>
                <a:spcPts val="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Live Meeting 2007
Office SharePoint Server 2007
SharePoint Server 2010
Lync Online
Outlook 2007 (integrated conferencing)
Outlook 2010 (integrated conferencing)
Office 365 E1
Office 365 E2</a:t>
            </a: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
        <p:nvSpPr>
          <p:cNvPr id="64" name="Rectangle 63"/>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40656066"/>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195589"/>
            <a:ext cx="4304027" cy="379957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708677"/>
            <a:ext cx="3915850" cy="1177246"/>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it-IT" sz="1600">
                <a:solidFill>
                  <a:srgbClr val="FFFFFF"/>
                </a:solidFill>
                <a:latin typeface="Segoe (Body)"/>
              </a:rPr>
              <a:t>Office 365 E3
Office 365 E4
Lync Online P1
Lync Online P2</a:t>
            </a:r>
            <a:endParaRPr lang="en-US" sz="1600" dirty="0">
              <a:solidFill>
                <a:srgbClr val="FFFFFF"/>
              </a:solidFill>
              <a:latin typeface="Segoe (Body)"/>
            </a:endParaRP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
        <p:nvSpPr>
          <p:cNvPr id="64" name="Rectangle 63"/>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1411130104"/>
              </p:ext>
            </p:extLst>
          </p:nvPr>
        </p:nvGraphicFramePr>
        <p:xfrm>
          <a:off x="567897" y="3372160"/>
          <a:ext cx="5229013" cy="188976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On-Premise</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5544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unified communication solution (</a:t>
                      </a:r>
                      <a:r>
                        <a:rPr lang="en-US" sz="1600" b="0" dirty="0" err="1" smtClean="0">
                          <a:solidFill>
                            <a:schemeClr val="tx1"/>
                          </a:solidFill>
                          <a:latin typeface="+mn-lt"/>
                        </a:rPr>
                        <a:t>Eg</a:t>
                      </a:r>
                      <a:r>
                        <a:rPr lang="en-US" sz="1600" b="0" dirty="0" smtClean="0">
                          <a:solidFill>
                            <a:schemeClr val="tx1"/>
                          </a:solidFill>
                          <a:latin typeface="+mn-lt"/>
                        </a:rPr>
                        <a:t>. Microsoft Lync Server, Office Communications Server) that use extensible communication application programming interfaces to integrate contextual communication capabilities into a collaboration platform and line-of-business applications.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205215"/>
            <a:ext cx="4304027" cy="377324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29429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699052"/>
            <a:ext cx="3915850" cy="2728952"/>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SharePoint Server 2007
SharePoint Server 2010
Office Live Meeting 2007
Outlook 2010 (integrated conferencing)
Outlook 2007 (integrated conferencing)</a:t>
            </a:r>
          </a:p>
        </p:txBody>
      </p:sp>
      <p:sp>
        <p:nvSpPr>
          <p:cNvPr id="61" name="Rectangle 60"/>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2521649706"/>
              </p:ext>
            </p:extLst>
          </p:nvPr>
        </p:nvGraphicFramePr>
        <p:xfrm>
          <a:off x="567897" y="3372160"/>
          <a:ext cx="5229013" cy="164592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Public Cloud</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31064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unified communications solution (such as Microsoft Lync Online) that integrates with collaboration, messaging, and other line-of-business applications to provide audio conferencing functionality across an organization's network.</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214838"/>
            <a:ext cx="4304027" cy="3763618"/>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29429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699055"/>
            <a:ext cx="3915850" cy="2418611"/>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Lync Online
Office 365 E1
Office 365 E2
Office 365 E3
Office 365 E4
Lync Online P1
Lync Online P2</a:t>
            </a:r>
          </a:p>
        </p:txBody>
      </p:sp>
      <p:sp>
        <p:nvSpPr>
          <p:cNvPr id="61" name="Rectangle 60"/>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2973209030"/>
              </p:ext>
            </p:extLst>
          </p:nvPr>
        </p:nvGraphicFramePr>
        <p:xfrm>
          <a:off x="567897" y="3372161"/>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5"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6"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6"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7"/>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2" name="TextBox 51"/>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60" name="Rounded Rectangle 59"/>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29429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699052"/>
            <a:ext cx="3915850" cy="3236784"/>
          </a:xfrm>
          <a:prstGeom prst="rect">
            <a:avLst/>
          </a:prstGeom>
        </p:spPr>
        <p:txBody>
          <a:bodyPr wrap="square" lIns="0" tIns="0" rIns="0" bIns="0">
            <a:spAutoFit/>
          </a:bodyPr>
          <a:lstStyle/>
          <a:p>
            <a:pPr marL="173020" indent="-173020" defTabSz="1097104">
              <a:spcAft>
                <a:spcPts val="20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SharePoint Server 2007
SharePoint Server 2010
Office Live Meeting 2007
Lync Online
Outlook 2010 (integrated conferencing)
Outlook 2007 (integrated conferencing)
Office 365 E1
Office 365 E2</a:t>
            </a: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
        <p:nvSpPr>
          <p:cNvPr id="64" name="Rectangle 63"/>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480046"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297792755"/>
              </p:ext>
            </p:extLst>
          </p:nvPr>
        </p:nvGraphicFramePr>
        <p:xfrm>
          <a:off x="567897" y="3372161"/>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217291"/>
            <a:ext cx="4304027" cy="3777869"/>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29429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699052"/>
            <a:ext cx="3915850" cy="303929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Office Communications Server 2007 R2
Lync Server 2010
Lync Online
Office 365 E1
Office 365 E2
Office 365 E3
Office 365 E4
Lync Online P1
Lync Online P2</a:t>
            </a:r>
          </a:p>
        </p:txBody>
      </p:sp>
      <p:sp>
        <p:nvSpPr>
          <p:cNvPr id="51" name="TextBox 50">
            <a:hlinkClick r:id="rId10"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0" name="Isosceles Triangle 59">
            <a:hlinkClick r:id="rId10"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2468178064"/>
              </p:ext>
            </p:extLst>
          </p:nvPr>
        </p:nvGraphicFramePr>
        <p:xfrm>
          <a:off x="567897" y="3372161"/>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5"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6"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6"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7"/>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214838"/>
            <a:ext cx="4304027" cy="3780322"/>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29429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699051"/>
            <a:ext cx="3915850" cy="1177246"/>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it-IT" sz="1600" dirty="0">
                <a:solidFill>
                  <a:srgbClr val="FFFFFF"/>
                </a:solidFill>
                <a:latin typeface="Segoe (Body)"/>
              </a:rPr>
              <a:t>Office 365 E3
Office 365 E4
Lync Online P1
Lync Online P2</a:t>
            </a:r>
            <a:endParaRPr lang="en-US" sz="1600" dirty="0">
              <a:solidFill>
                <a:srgbClr val="FFFFFF"/>
              </a:solidFill>
              <a:latin typeface="Segoe (Body)"/>
            </a:endParaRP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
        <p:nvSpPr>
          <p:cNvPr id="64" name="Rectangle 63"/>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4099790582"/>
              </p:ext>
            </p:extLst>
          </p:nvPr>
        </p:nvGraphicFramePr>
        <p:xfrm>
          <a:off x="567897" y="3372160"/>
          <a:ext cx="5229013" cy="188976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On-Premise</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5544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unified communication solution (Lync 2010, Office Communications Server) that use extensible communication application programming interfaces to integrate contextual communication capabilities into a collaboration platform and line-of-business applications.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205215"/>
            <a:ext cx="4304027" cy="377324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29429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699052"/>
            <a:ext cx="3915850" cy="2728952"/>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SharePoint Server 2007
SharePoint Server 2010
Office Live Meeting 2007
Outlook 2010 (integrated conferencing)
Outlook 2007 (integrated conferencing)</a:t>
            </a:r>
          </a:p>
        </p:txBody>
      </p:sp>
      <p:sp>
        <p:nvSpPr>
          <p:cNvPr id="61" name="Rectangle 60"/>
          <p:cNvSpPr/>
          <p:nvPr/>
        </p:nvSpPr>
        <p:spPr>
          <a:xfrm>
            <a:off x="575060" y="2060033"/>
            <a:ext cx="9306409"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25450147"/>
              </p:ext>
            </p:extLst>
          </p:nvPr>
        </p:nvGraphicFramePr>
        <p:xfrm>
          <a:off x="567897" y="3372160"/>
          <a:ext cx="5229013" cy="164592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Public Cloud</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31064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unified communications solution (such as Microsoft Lync Online) that integrates with collaboration, messaging, and other line-of-business applications to provide video conferencing functionality across an organization's network.</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205215"/>
            <a:ext cx="4304027" cy="377324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29429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699055"/>
            <a:ext cx="3915850" cy="2418611"/>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Lync Online
Office 365 E1
Office 365 E2
Office 365 E3
Office 365 E4
Lync Online P1
Lync Online P2</a:t>
            </a:r>
          </a:p>
        </p:txBody>
      </p:sp>
      <p:sp>
        <p:nvSpPr>
          <p:cNvPr id="61" name="Rectangle 60"/>
          <p:cNvSpPr/>
          <p:nvPr/>
        </p:nvSpPr>
        <p:spPr>
          <a:xfrm>
            <a:off x="575060" y="2060033"/>
            <a:ext cx="9306409"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1334363115"/>
              </p:ext>
            </p:extLst>
          </p:nvPr>
        </p:nvGraphicFramePr>
        <p:xfrm>
          <a:off x="567897" y="3372161"/>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5"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6"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6"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7"/>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2" name="TextBox 51"/>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60" name="Rounded Rectangle 59"/>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29429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699053"/>
            <a:ext cx="3915850" cy="2954656"/>
          </a:xfrm>
          <a:prstGeom prst="rect">
            <a:avLst/>
          </a:prstGeom>
        </p:spPr>
        <p:txBody>
          <a:bodyPr wrap="square" lIns="0" tIns="0" rIns="0" bIns="0">
            <a:spAutoFit/>
          </a:bodyPr>
          <a:lstStyle/>
          <a:p>
            <a:pPr marL="173020" indent="-173020" defTabSz="1097104">
              <a:spcAft>
                <a:spcPts val="0"/>
              </a:spcAft>
              <a:buClr>
                <a:srgbClr val="F8D246"/>
              </a:buClr>
              <a:buFont typeface="Arial" pitchFamily="34" charset="0"/>
              <a:buChar char="•"/>
            </a:pPr>
            <a:r>
              <a:rPr lang="en-US" sz="1600" dirty="0">
                <a:solidFill>
                  <a:srgbClr val="FFFFFF"/>
                </a:solidFill>
                <a:latin typeface="Segoe (Body)"/>
              </a:rPr>
              <a:t>Office Communications Server 2007 R2
Lync Server 2010
Office Communicator 2007 R2
Lync 2010
Office SharePoint Server 2007
SharePoint Server 2010
Office Live Meeting 2007
Lync Online
Outlook 2010 (integrated conferencing)
Outlook 2007 (integrated conferencing)
Office 365 E1
Office 365 E2</a:t>
            </a: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
        <p:nvSpPr>
          <p:cNvPr id="64" name="Rectangle 63"/>
          <p:cNvSpPr/>
          <p:nvPr/>
        </p:nvSpPr>
        <p:spPr>
          <a:xfrm>
            <a:off x="575060" y="2060033"/>
            <a:ext cx="9306409"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1113501087"/>
              </p:ext>
            </p:extLst>
          </p:nvPr>
        </p:nvGraphicFramePr>
        <p:xfrm>
          <a:off x="567897" y="3372161"/>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87988" y="149764"/>
            <a:ext cx="1113507" cy="816746"/>
            <a:chOff x="9787989" y="149764"/>
            <a:chExt cx="111350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5"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6"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6"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7"/>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195589"/>
            <a:ext cx="4304027" cy="379957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294291"/>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699051"/>
            <a:ext cx="3915850" cy="1177246"/>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it-IT" sz="1600" dirty="0">
                <a:solidFill>
                  <a:srgbClr val="FFFFFF"/>
                </a:solidFill>
                <a:latin typeface="Segoe (Body)"/>
              </a:rPr>
              <a:t>Office 365 E3
Office 365 E4
Lync Online P1
Lync Online P2</a:t>
            </a:r>
            <a:endParaRPr lang="en-US" sz="1600" dirty="0">
              <a:solidFill>
                <a:srgbClr val="FFFFFF"/>
              </a:solidFill>
              <a:latin typeface="Segoe (Body)"/>
            </a:endParaRP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Rationalized to Dynamic</a:t>
            </a:r>
            <a:endParaRPr lang="en-US" dirty="0"/>
          </a:p>
        </p:txBody>
      </p:sp>
      <p:sp>
        <p:nvSpPr>
          <p:cNvPr id="64" name="Rectangle 63"/>
          <p:cNvSpPr/>
          <p:nvPr/>
        </p:nvSpPr>
        <p:spPr>
          <a:xfrm>
            <a:off x="575060" y="2060033"/>
            <a:ext cx="9306409"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1"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1"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318899030"/>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6"/>
                        </a:rPr>
                        <a:t>Office Communications Server 2007 R2-conferencing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17"/>
                        </a:rPr>
                        <a:t>Office Communications Server 2007 R2 - </a:t>
                      </a:r>
                      <a:r>
                        <a:rPr lang="fr-FR" sz="1500" b="0" kern="1200" dirty="0" err="1" smtClean="0">
                          <a:solidFill>
                            <a:schemeClr val="tx1"/>
                          </a:solidFill>
                          <a:latin typeface="Segoe" pitchFamily="34" charset="0"/>
                          <a:ea typeface="+mn-ea"/>
                          <a:cs typeface="+mn-cs"/>
                          <a:hlinkClick r:id="rId17"/>
                        </a:rPr>
                        <a:t>Homepage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18"/>
                        </a:rPr>
                        <a:t>Microsoft Office Communications Server 2007 R2 - 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19"/>
                        </a:rPr>
                        <a:t>Communications Server 2007 R2 - MSDN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Office Communications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1"/>
                        </a:rPr>
                        <a:t>Office Communications Server 2007 R2 VHD</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Microsoft Office Communications Server 2007 R2: Videos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Office Communications Server 2007 R2 - Training Portal</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What's New in Conferencing with Office Communications Server 2007 R2</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New Features in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Lync 2010 MSDN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Lync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1"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1"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2954582798"/>
              </p:ext>
            </p:extLst>
          </p:nvPr>
        </p:nvGraphicFramePr>
        <p:xfrm>
          <a:off x="824771" y="3861576"/>
          <a:ext cx="8971894" cy="2971800"/>
        </p:xfrm>
        <a:graphic>
          <a:graphicData uri="http://schemas.openxmlformats.org/drawingml/2006/table">
            <a:tbl>
              <a:tblPr firstRow="1" bandRow="1">
                <a:tableStyleId>{5C22544A-7EE6-4342-B048-85BDC9FD1C3A}</a:tableStyleId>
              </a:tblPr>
              <a:tblGrid>
                <a:gridCol w="8971894"/>
              </a:tblGrid>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6"/>
                        </a:rPr>
                        <a:t>Business Insights Webcast: Introduction to Microsoft Lync 2010 </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Introduction to Microsoft Lync 2010</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Lync Virtual Labs </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Lync : Featured Demos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Microsoft Lync : Videos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Microsoft Office Communicator 2007 R2 Product Overview - Communicator - Office.com</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Welcome to Microsoft Office Communications Server 2007 R2</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Communicator 2007 and Communicator 2007 R2 Automation API Documentation</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4"/>
                        </a:rPr>
                        <a:t>Communications Server 2007 R2 Server SDK Documentation</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MSDN Webcast: Office Communications Server 2007 R2 and Exchange Server 2007 SP1: Lap Around the Platform (Level 100)</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Microsoft Office Communications Server 2007 R2: Virtual Labs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Download: OCS 2007 R2 VHD - Microsoft Download Center - Download Details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1"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1"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524618853"/>
              </p:ext>
            </p:extLst>
          </p:nvPr>
        </p:nvGraphicFramePr>
        <p:xfrm>
          <a:off x="824771" y="3861576"/>
          <a:ext cx="9351959" cy="2971800"/>
        </p:xfrm>
        <a:graphic>
          <a:graphicData uri="http://schemas.openxmlformats.org/drawingml/2006/table">
            <a:tbl>
              <a:tblPr firstRow="1" bandRow="1">
                <a:tableStyleId>{5C22544A-7EE6-4342-B048-85BDC9FD1C3A}</a:tableStyleId>
              </a:tblPr>
              <a:tblGrid>
                <a:gridCol w="9351959"/>
              </a:tblGrid>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6"/>
                        </a:rPr>
                        <a:t>Demo: Microsoft Office Communications Server 2007 R2 Dial-in Conferencing - Live Meeting - Office.com</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What is New in Administration and Management with Office Communications Server 2007 R2 | TechNet Edge</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Office Communicator 2007 R2 Help Desk Training</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Clients for Lync Server 2010</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Office Live Meeting 2007</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Live Meeting Service</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Live Meeting Service Developer Center</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Demo: Microsoft Office Live Meeting</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Live Meeting 2007 Training</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SharePoint Server 2007</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Building Records Management Solutions with SharePoint Server 2007</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19456">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Microsoft Office SharePoint Server 2007 VHD</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1"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1"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2314706409"/>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6"/>
                        </a:rPr>
                        <a:t>Microsoft Office SharePoint Server 2007 Demo</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Videos and Webcasts for SharePoint Server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Office SharePoint Server 2007 Training Portal</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Microsoft Office SharePoint Server 2007 - Interoperability | 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SharePoint Server 2010 - Homepage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Microsoft SharePoint Server 2010 - 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SharePoint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What's New for Developers | SharePoint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WAN accelerators and third-party tools overview (SharePoint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SharePoint Foundation VSS Writer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Outlook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2860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Outlook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1"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1"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433610304"/>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6"/>
                        </a:rPr>
                        <a:t>Microsoft Office Outlook 2007 Demo</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Outlook 2007 Courses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Outlook 2010 - Homepage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Changes in Outlook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Microsoft Office 2010 Events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371088"/>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r>
                        <a:rPr lang="en-US" sz="1400" b="1" smtClean="0">
                          <a:solidFill>
                            <a:srgbClr val="F8D246"/>
                          </a:solidFill>
                          <a:latin typeface="Segoe (Body)"/>
                        </a:rPr>
                        <a:t>Core IO: 23.</a:t>
                      </a:r>
                      <a:r>
                        <a:rPr lang="en-US" sz="1400" smtClean="0">
                          <a:solidFill>
                            <a:schemeClr val="tx1"/>
                          </a:solidFill>
                          <a:latin typeface="Segoe (Body)"/>
                        </a:rPr>
                        <a:t> What best describes your transport services (eg. TCP/IP) configuration?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IPv4 for main transport services, using IPv6 for some transport services (eg. to achieve larger address range)</a:t>
                      </a:r>
                      <a:endParaRPr lang="en-US" sz="1400" dirty="0" smtClean="0">
                        <a:solidFill>
                          <a:schemeClr val="tx1"/>
                        </a:solidFill>
                        <a:latin typeface="Segoe (Body)"/>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3.</a:t>
                      </a:r>
                      <a:r>
                        <a:rPr lang="en-US" sz="1400" smtClean="0">
                          <a:solidFill>
                            <a:schemeClr val="tx1"/>
                          </a:solidFill>
                          <a:latin typeface="Segoe (Body)"/>
                        </a:rPr>
                        <a:t> What best describes your patch and update process strategy for data center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Deployment and management of software updates are tool based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52.</a:t>
                      </a:r>
                      <a:r>
                        <a:rPr lang="en-US" sz="1400" smtClean="0">
                          <a:solidFill>
                            <a:schemeClr val="tx1"/>
                          </a:solidFill>
                          <a:latin typeface="Segoe (Body)"/>
                        </a:rPr>
                        <a:t> What best describes your identity provisioning and access management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To control access, simple provisioning and de-provisioning exists for user accounts, mailboxes, certificates or other multi-factor authentication methods, and machines; access control is role-based</a:t>
                      </a: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8.</a:t>
                      </a:r>
                      <a:r>
                        <a:rPr lang="en-US" sz="1400" smtClean="0">
                          <a:solidFill>
                            <a:schemeClr val="tx1"/>
                          </a:solidFill>
                          <a:latin typeface="Segoe (Body)"/>
                        </a:rPr>
                        <a:t> What best describes your server or service monitoring and control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Performance monitoring of physical and virtual hardware with defined SLAs; health monitoring of applications; supported across heterogeneous environments with manual remediation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2884051922"/>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Microsoft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Lync Online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Office Live Meeting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Live Meeting Service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Live Meeting Service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Demo: Microsoft Office Live Meeting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Live Meeting 2007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Lync Online Administration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Lync Online - Market Place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Developing Communication Solutions for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Transforming Your Business with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Online - Service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3277574664"/>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SharePoint Online (Office365) E1 Plan - features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Online Services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Microsoft Developer tools - Microsoft Download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TechNet Webcast: Introducing Office 365 to Your End Users (Level 100)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Plans and pricing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Office 365 Virtual Labs for IT Pros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Office 365 for Enterprise-Video</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Office 365 Developer Training Kit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Lync Online-</a:t>
                      </a:r>
                      <a:r>
                        <a:rPr lang="en-US" sz="1500" b="0" kern="1200" dirty="0" err="1" smtClean="0">
                          <a:solidFill>
                            <a:schemeClr val="tx1"/>
                          </a:solidFill>
                          <a:latin typeface="Segoe" pitchFamily="34" charset="0"/>
                          <a:ea typeface="+mn-ea"/>
                          <a:cs typeface="+mn-cs"/>
                          <a:hlinkClick r:id="rId26"/>
                        </a:rPr>
                        <a:t>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Microsoft Lync 2010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for developers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2946454443"/>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Lync and Learn: Delivering Professional Quality Webcasts Using Lync Online </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TechNet Virtual Labs: Microsoft Lync Server 2010</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VHD Test Drive - Lync Server 2010 VHD (Developer </a:t>
                      </a:r>
                      <a:r>
                        <a:rPr lang="en-US" sz="1500" b="0" kern="1200" dirty="0" err="1" smtClean="0">
                          <a:solidFill>
                            <a:schemeClr val="tx1"/>
                          </a:solidFill>
                          <a:latin typeface="Segoe" pitchFamily="34" charset="0"/>
                          <a:ea typeface="+mn-ea"/>
                          <a:cs typeface="+mn-cs"/>
                          <a:hlinkClick r:id="rId19"/>
                        </a:rPr>
                        <a:t>Evalution</a:t>
                      </a:r>
                      <a:r>
                        <a:rPr lang="en-US" sz="1500" b="0" kern="1200" dirty="0" smtClean="0">
                          <a:solidFill>
                            <a:schemeClr val="tx1"/>
                          </a:solidFill>
                          <a:latin typeface="Segoe" pitchFamily="34" charset="0"/>
                          <a:ea typeface="+mn-ea"/>
                          <a:cs typeface="+mn-cs"/>
                          <a:hlinkClick r:id="rId19"/>
                        </a:rPr>
                        <a:t>) - Part 1</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Lync Online-demo website</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Showcase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Microsoft Lync Online Training</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9" y="2060033"/>
            <a:ext cx="9480046"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2752367827"/>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Office Communications Server 2007 R2-conferencing</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18"/>
                        </a:rPr>
                        <a:t>Office Communications Server 2007 R2 - </a:t>
                      </a:r>
                      <a:r>
                        <a:rPr lang="fr-FR" sz="1500" b="0" kern="1200" dirty="0" err="1" smtClean="0">
                          <a:solidFill>
                            <a:schemeClr val="tx1"/>
                          </a:solidFill>
                          <a:latin typeface="Segoe" pitchFamily="34" charset="0"/>
                          <a:ea typeface="+mn-ea"/>
                          <a:cs typeface="+mn-cs"/>
                          <a:hlinkClick r:id="rId18"/>
                        </a:rPr>
                        <a:t>Homepage</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19"/>
                        </a:rPr>
                        <a:t>Microsoft Office Communications Server 2007 R2 - TechNet</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0"/>
                        </a:rPr>
                        <a:t>Communications Server 2007 R2 - MSDN</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Office Communications Developer Center</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2"/>
                        </a:rPr>
                        <a:t>Office Communications Server 2007 R2 VHD</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Microsoft Office Communications Server 2007 R2: Videos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Office Communications Server 2007 R2 - Training Portal</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What's New in Conferencing with Office Communications Server 2007 R2</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New Features in Lync Server 2010</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Lync 2010 MSDN</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Developer Center</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2051722139"/>
              </p:ext>
            </p:extLst>
          </p:nvPr>
        </p:nvGraphicFramePr>
        <p:xfrm>
          <a:off x="824771" y="3861576"/>
          <a:ext cx="8971894" cy="3172968"/>
        </p:xfrm>
        <a:graphic>
          <a:graphicData uri="http://schemas.openxmlformats.org/drawingml/2006/table">
            <a:tbl>
              <a:tblPr firstRow="1" bandRow="1">
                <a:tableStyleId>{5C22544A-7EE6-4342-B048-85BDC9FD1C3A}</a:tableStyleId>
              </a:tblPr>
              <a:tblGrid>
                <a:gridCol w="8971894"/>
              </a:tblGrid>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Business Insights Webcast: Introduction to Microsoft Lync 2010 </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Introduction to Microsoft Lync 2010</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Microsoft Lync Virtual Labs </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Lync : Featured Demos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Microsoft Lync : Videos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Microsoft Office Communicator 2007 R2 Product Overview - Communicator - Office.com</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Welcome to Microsoft Office Communications Server 2007 R2</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Communicator 2007 and Communicator 2007 R2 Automation API Documentation</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5"/>
                        </a:rPr>
                        <a:t>Communications Server 2007 R2 Server SDK Documentation</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MSDN Webcast: Office Communications Server 2007 R2 and Exchange Server 2007 SP1: Lap Around the Platform (Level 100)</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Microsoft Office Communications Server 2007 R2: Virtual Labs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Download: OCS 2007 R2 VHD - Microsoft Download Center - Download Details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20115763"/>
              </p:ext>
            </p:extLst>
          </p:nvPr>
        </p:nvGraphicFramePr>
        <p:xfrm>
          <a:off x="824770" y="3861576"/>
          <a:ext cx="9730971" cy="2962656"/>
        </p:xfrm>
        <a:graphic>
          <a:graphicData uri="http://schemas.openxmlformats.org/drawingml/2006/table">
            <a:tbl>
              <a:tblPr firstRow="1" bandRow="1">
                <a:tableStyleId>{5C22544A-7EE6-4342-B048-85BDC9FD1C3A}</a:tableStyleId>
              </a:tblPr>
              <a:tblGrid>
                <a:gridCol w="9730971"/>
              </a:tblGrid>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Demo: Microsoft Office Communications Server 2007 R2 Dial-in Conferencing - Live Meeting - Office.com</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What is New in Administration and Management with Office Communications Server 2007 R2 | TechNet Edge</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Microsoft Office Communicator 2007 R2 Help Desk Training</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Clients for Lync Server 2010</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SharePoint Server 2007</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Building Records Management Solutions with SharePoint Server 2007</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Microsoft Office SharePoint Server 2007 VHD</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Microsoft Office SharePoint Server 2007 Demo</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Videos and Webcasts for SharePoint Server</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Office SharePoint Server 2007 Training Portal</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Microsoft Office SharePoint Server 2007 - Interoperability | TechNet</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SharePoint Server 2010 - Homepage</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2951333258"/>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Microsoft SharePoint Server 2010 - 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SharePoint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What's New for Developers | SharePoint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WAN accelerators and third-party tools overview (SharePoint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SharePoint Foundation VSS Writer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Office Live Meeting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Live Meeting Service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Live Meeting Service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Demo: Microsoft Office Live Meeting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Live Meeting 2007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Outlook 2010 - Homepage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4688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Changes in Outlook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3972568077"/>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Microsoft Office 2010 Events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Outlook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Outlook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Microsoft Office Outlook 2007 Demo</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Outlook 2007 Courses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3096810310"/>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Microsoft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Lync Online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Office Live Meeting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Live Meeting Service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Live Meeting Service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Demo: Microsoft Office Live Meeting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Live Meeting 2007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Lync Online Administration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Lync Online - Market Place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Developing Communication Solutions for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Transforming Your Business with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Online - Service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2615224606"/>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SharePoint Online (Office365) E1 Plan - features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Online Services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Microsoft Developer tools - Microsoft Download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TechNet Webcast: Introducing Office 365 to Your End Users (Level 100)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Plans and pricing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Office 365 Virtual Labs for IT Pros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Office 365 for Enterprise-Video</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Office 365 Developer Training Kit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Lync Online-</a:t>
                      </a:r>
                      <a:r>
                        <a:rPr lang="en-US" sz="1500" b="0" kern="1200" dirty="0" err="1" smtClean="0">
                          <a:solidFill>
                            <a:schemeClr val="tx1"/>
                          </a:solidFill>
                          <a:latin typeface="Segoe" pitchFamily="34" charset="0"/>
                          <a:ea typeface="+mn-ea"/>
                          <a:cs typeface="+mn-cs"/>
                          <a:hlinkClick r:id="rId26"/>
                        </a:rPr>
                        <a:t>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Microsoft Lync 2010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for developers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371088"/>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56.</a:t>
                      </a:r>
                      <a:r>
                        <a:rPr lang="en-US" sz="1400" smtClean="0">
                          <a:solidFill>
                            <a:schemeClr val="tx1"/>
                          </a:solidFill>
                          <a:latin typeface="Segoe (Body)"/>
                        </a:rPr>
                        <a:t> What best describes your directory services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Most applications and services share a common directory for authentication across boundaries. Point-to-point synchronization exists across different directories</a:t>
                      </a:r>
                      <a:endParaRPr lang="en-US" sz="1400" dirty="0" smtClean="0">
                        <a:solidFill>
                          <a:schemeClr val="tx1"/>
                        </a:solidFill>
                        <a:latin typeface="Segoe (Body)"/>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9.</a:t>
                      </a:r>
                      <a:r>
                        <a:rPr lang="en-US" sz="1400" smtClean="0">
                          <a:solidFill>
                            <a:schemeClr val="tx1"/>
                          </a:solidFill>
                          <a:latin typeface="Segoe (Body)"/>
                        </a:rPr>
                        <a:t> What best describes your services compliance policy?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IT services are audited for compliance based on documented company and industry-standard policies (HIPAA, SOX, and PCI); reports are generated monthly</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10.</a:t>
                      </a:r>
                      <a:r>
                        <a:rPr lang="en-US" sz="1400" smtClean="0">
                          <a:solidFill>
                            <a:schemeClr val="tx1"/>
                          </a:solidFill>
                          <a:latin typeface="Segoe (Body)"/>
                        </a:rPr>
                        <a:t> What best describes your high-availability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Services are available during server failure (e.g. server clustering, hot spares, and/or virtualization recovery solution)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1911699229"/>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Lync and Learn: Delivering Professional Quality Webcasts Using Lync Online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TechNet Virtual Labs: Microsoft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VHD Test Drive - Lync Server 2010 VHD (Developer </a:t>
                      </a:r>
                      <a:r>
                        <a:rPr lang="en-US" sz="1500" b="0" kern="1200" dirty="0" err="1" smtClean="0">
                          <a:solidFill>
                            <a:schemeClr val="tx1"/>
                          </a:solidFill>
                          <a:latin typeface="Segoe" pitchFamily="34" charset="0"/>
                          <a:ea typeface="+mn-ea"/>
                          <a:cs typeface="+mn-cs"/>
                          <a:hlinkClick r:id="rId19"/>
                        </a:rPr>
                        <a:t>Evalution</a:t>
                      </a:r>
                      <a:r>
                        <a:rPr lang="en-US" sz="1500" b="0" kern="1200" dirty="0" smtClean="0">
                          <a:solidFill>
                            <a:schemeClr val="tx1"/>
                          </a:solidFill>
                          <a:latin typeface="Segoe" pitchFamily="34" charset="0"/>
                          <a:ea typeface="+mn-ea"/>
                          <a:cs typeface="+mn-cs"/>
                          <a:hlinkClick r:id="rId19"/>
                        </a:rPr>
                        <a:t>) - Part 1</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Lync Online-demo website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Showcase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Microsoft Lync Online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460423"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812695398"/>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Office Communications Server 2007 R2-conferencing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18"/>
                        </a:rPr>
                        <a:t>Office Communications Server 2007 R2 - </a:t>
                      </a:r>
                      <a:r>
                        <a:rPr lang="fr-FR" sz="1500" b="0" kern="1200" dirty="0" err="1" smtClean="0">
                          <a:solidFill>
                            <a:schemeClr val="tx1"/>
                          </a:solidFill>
                          <a:latin typeface="Segoe" pitchFamily="34" charset="0"/>
                          <a:ea typeface="+mn-ea"/>
                          <a:cs typeface="+mn-cs"/>
                          <a:hlinkClick r:id="rId18"/>
                        </a:rPr>
                        <a:t>Homepage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19"/>
                        </a:rPr>
                        <a:t>Microsoft Office Communications Server 2007 R2 - 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0"/>
                        </a:rPr>
                        <a:t>Communications Server 2007 R2 - MSDN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Office Communications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2"/>
                        </a:rPr>
                        <a:t>Office Communications Server 2007 R2 VHD</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Microsoft Office Communications Server 2007 R2: Videos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Office Communications Server 2007 R2 - Training Portal</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What's New in Conferencing with Office Communications Server 2007 R2</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New Features in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Lync 2010 MSDN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706268044"/>
              </p:ext>
            </p:extLst>
          </p:nvPr>
        </p:nvGraphicFramePr>
        <p:xfrm>
          <a:off x="824771" y="3861576"/>
          <a:ext cx="8971894" cy="2971800"/>
        </p:xfrm>
        <a:graphic>
          <a:graphicData uri="http://schemas.openxmlformats.org/drawingml/2006/table">
            <a:tbl>
              <a:tblPr firstRow="1" bandRow="1">
                <a:tableStyleId>{5C22544A-7EE6-4342-B048-85BDC9FD1C3A}</a:tableStyleId>
              </a:tblPr>
              <a:tblGrid>
                <a:gridCol w="8971894"/>
              </a:tblGrid>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Business Insights Webcast: Introduction to Microsoft Lync 2010 </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Introduction to Microsoft Lync 2010</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Microsoft Lync Virtual Labs </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Lync : Featured Demos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Microsoft Lync : Videos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Microsoft Office Communicator 2007 R2 Product Overview - Communicator - Office.com</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Welcome to Microsoft Office Communications Server 2007 R2</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Communicator 2007 and Communicator 2007 R2 Automation API Documentation</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5"/>
                        </a:rPr>
                        <a:t>Communications Server 2007 R2 Server SDK Documentation</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MSDN Webcast: Office Communications Server 2007 R2 and Exchange Server 2007 SP1: Lap Around the Platform (Level 100)</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Microsoft Office Communications Server 2007 R2: Virtual Labs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Download: OCS 2007 R2 VHD - Microsoft Download Center - Download Details</a:t>
                      </a:r>
                      <a:endParaRPr lang="en-US" sz="1500" b="0" kern="1200" dirty="0" smtClean="0">
                        <a:solidFill>
                          <a:schemeClr val="tx1"/>
                        </a:solidFill>
                        <a:latin typeface="Segoe" pitchFamily="34" charset="0"/>
                        <a:ea typeface="+mn-ea"/>
                        <a:cs typeface="+mn-cs"/>
                      </a:endParaRPr>
                    </a:p>
                  </a:txBody>
                  <a:tcPr marT="0" marB="0">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1095210783"/>
              </p:ext>
            </p:extLst>
          </p:nvPr>
        </p:nvGraphicFramePr>
        <p:xfrm>
          <a:off x="824770" y="3861576"/>
          <a:ext cx="9674655" cy="3182112"/>
        </p:xfrm>
        <a:graphic>
          <a:graphicData uri="http://schemas.openxmlformats.org/drawingml/2006/table">
            <a:tbl>
              <a:tblPr firstRow="1" bandRow="1">
                <a:tableStyleId>{5C22544A-7EE6-4342-B048-85BDC9FD1C3A}</a:tableStyleId>
              </a:tblPr>
              <a:tblGrid>
                <a:gridCol w="9674655"/>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Demo: Microsoft Office Communications Server 2007 R2 Dial-in Conferencing - Live Meeting - Office.com</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What is New in Administration and Management with Office Communications Server 2007 R2 | TechNet Edge</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Microsoft Office Communicator 2007 R2 Help Desk Training</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Clients for Lync Server 2010</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SharePoint Server 2007</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Building Records Management Solutions with SharePoint Server 2007</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Microsoft Office SharePoint Server 2007 VHD</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Microsoft Office SharePoint Server 2007 Demo</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Videos and Webcasts for SharePoint Server</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Office SharePoint Server 2007 Training Portal</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Microsoft Office SharePoint Server 2007 - Interoperability | TechNet</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SharePoint Server 2010 - Homepage</a:t>
                      </a:r>
                      <a:endParaRPr lang="en-US" sz="1500" b="0" kern="1200" dirty="0" smtClean="0">
                        <a:solidFill>
                          <a:schemeClr val="tx1"/>
                        </a:solidFill>
                        <a:latin typeface="Segoe" pitchFamily="34" charset="0"/>
                        <a:ea typeface="+mn-ea"/>
                        <a:cs typeface="+mn-cs"/>
                      </a:endParaRPr>
                    </a:p>
                  </a:txBody>
                  <a:tcPr marT="18288" marB="18288">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3675598028"/>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Microsoft SharePoint Server 2010 - 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SharePoint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What's New for Developers | SharePoint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WAN accelerators and third-party tools overview (SharePoint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SharePoint Foundation VSS Writer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Office Live Meeting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Live Meeting Service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Live Meeting Service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Demo: Microsoft Office Live Meeting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Live Meeting 2007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Outlook 2010 - Homepage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Changes in Outlook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3185042857"/>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Microsoft Office 2010 Events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Outlook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Outlook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Microsoft Office Outlook 2007 Demo</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Outlook 2007 Courses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4160033137"/>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Microsoft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Lync Online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Office Live Meeting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Live Meeting Service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Live Meeting Service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Demo: Microsoft Office Live Meeting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Live Meeting 2007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Lync Online Administration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Lync Online - Market Place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Developing Communication Solutions for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Transforming Your Business with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Online - Service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180582533"/>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SharePoint Online (Office365) E1 Plan - features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Online Services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Microsoft Developer tools - Microsoft Download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TechNet Webcast: Introducing Office 365 to Your End Users (Level 100)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Plans and pricing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Office 365 Virtual Labs for IT Pros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Office 365 for Enterprise-Video</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Office 365 Developer Training Kit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Lync Online-</a:t>
                      </a:r>
                      <a:r>
                        <a:rPr lang="en-US" sz="1500" b="0" kern="1200" dirty="0" err="1" smtClean="0">
                          <a:solidFill>
                            <a:schemeClr val="tx1"/>
                          </a:solidFill>
                          <a:latin typeface="Segoe" pitchFamily="34" charset="0"/>
                          <a:ea typeface="+mn-ea"/>
                          <a:cs typeface="+mn-cs"/>
                          <a:hlinkClick r:id="rId26"/>
                        </a:rPr>
                        <a:t>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Microsoft Lync 2010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for developers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87988" y="149764"/>
            <a:ext cx="1113507" cy="816746"/>
            <a:chOff x="9787989" y="149764"/>
            <a:chExt cx="111350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54" name="Table 53"/>
          <p:cNvGraphicFramePr>
            <a:graphicFrameLocks noGrp="1"/>
          </p:cNvGraphicFramePr>
          <p:nvPr>
            <p:extLst>
              <p:ext uri="{D42A27DB-BD31-4B8C-83A1-F6EECF244321}">
                <p14:modId xmlns:p14="http://schemas.microsoft.com/office/powerpoint/2010/main" val="4043424334"/>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Lync and Learn: Delivering Professional Quality Webcasts Using Lync Online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TechNet Virtual Labs: Microsoft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VHD Test Drive - Lync Server 2010 VHD (Developer </a:t>
                      </a:r>
                      <a:r>
                        <a:rPr lang="en-US" sz="1500" b="0" kern="1200" dirty="0" err="1" smtClean="0">
                          <a:solidFill>
                            <a:schemeClr val="tx1"/>
                          </a:solidFill>
                          <a:latin typeface="Segoe" pitchFamily="34" charset="0"/>
                          <a:ea typeface="+mn-ea"/>
                          <a:cs typeface="+mn-cs"/>
                          <a:hlinkClick r:id="rId19"/>
                        </a:rPr>
                        <a:t>Evalution</a:t>
                      </a:r>
                      <a:r>
                        <a:rPr lang="en-US" sz="1500" b="0" kern="1200" dirty="0" smtClean="0">
                          <a:solidFill>
                            <a:schemeClr val="tx1"/>
                          </a:solidFill>
                          <a:latin typeface="Segoe" pitchFamily="34" charset="0"/>
                          <a:ea typeface="+mn-ea"/>
                          <a:cs typeface="+mn-cs"/>
                          <a:hlinkClick r:id="rId19"/>
                        </a:rPr>
                        <a:t>) - Part 1</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Lync Online-demo website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Showcase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Microsoft Lync Online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5" name="Rectangle 54"/>
          <p:cNvSpPr/>
          <p:nvPr/>
        </p:nvSpPr>
        <p:spPr>
          <a:xfrm>
            <a:off x="575058" y="2060033"/>
            <a:ext cx="9578440"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Dynamic answer is D. </a:t>
            </a:r>
            <a:r>
              <a:rPr lang="en-US" sz="1600" dirty="0">
                <a:solidFill>
                  <a:srgbClr val="FFFFFF"/>
                </a:solidFill>
                <a:latin typeface="Segoe"/>
              </a:rPr>
              <a:t>Contextual unified conferencing capabilities are integrated and available from within enterprise collaboration and line-of-business applications and across multiple device form-factors.</a:t>
            </a:r>
            <a:endParaRPr lang="en-US" sz="1800" dirty="0">
              <a:solidFill>
                <a:srgbClr val="FFFFFF"/>
              </a:solidFill>
              <a:latin typeface="Segoe"/>
            </a:endParaRPr>
          </a:p>
        </p:txBody>
      </p:sp>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27997" y="1298222"/>
            <a:ext cx="10578674" cy="5839556"/>
            <a:chOff x="127997" y="1613574"/>
            <a:chExt cx="10578674" cy="5524204"/>
          </a:xfrm>
        </p:grpSpPr>
        <p:sp>
          <p:nvSpPr>
            <p:cNvPr id="60" name="Rounded Rectangle 5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1" name="Round Same Side Corner Rectangle 6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4"/>
            <a:ext cx="1457428"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Benefits</a:t>
            </a:r>
          </a:p>
        </p:txBody>
      </p:sp>
      <p:sp>
        <p:nvSpPr>
          <p:cNvPr id="38" name="Rectangle 37"/>
          <p:cNvSpPr/>
          <p:nvPr/>
        </p:nvSpPr>
        <p:spPr>
          <a:xfrm>
            <a:off x="619875" y="2230269"/>
            <a:ext cx="1249052" cy="369328"/>
          </a:xfrm>
          <a:prstGeom prst="rect">
            <a:avLst/>
          </a:prstGeom>
        </p:spPr>
        <p:txBody>
          <a:bodyPr wrap="none" lIns="91429" tIns="45714" rIns="91429" bIns="45714">
            <a:spAutoFit/>
          </a:bodyPr>
          <a:lstStyle/>
          <a:p>
            <a:r>
              <a:rPr lang="en-US" sz="1800" b="1" dirty="0">
                <a:solidFill>
                  <a:srgbClr val="F8D246"/>
                </a:solidFill>
                <a:latin typeface="Segoe"/>
              </a:rPr>
              <a:t>BUSINESS</a:t>
            </a:r>
            <a:endParaRPr lang="en-US" sz="1800" dirty="0">
              <a:solidFill>
                <a:srgbClr val="F8D246"/>
              </a:solidFill>
            </a:endParaRPr>
          </a:p>
        </p:txBody>
      </p:sp>
      <p:sp>
        <p:nvSpPr>
          <p:cNvPr id="41" name="Rectangle 40"/>
          <p:cNvSpPr/>
          <p:nvPr/>
        </p:nvSpPr>
        <p:spPr>
          <a:xfrm>
            <a:off x="698534" y="2598150"/>
            <a:ext cx="8917414" cy="1477324"/>
          </a:xfrm>
          <a:prstGeom prst="rect">
            <a:avLst/>
          </a:prstGeom>
        </p:spPr>
        <p:txBody>
          <a:bodyPr wrap="square" lIns="91429" tIns="45714" rIns="91429" bIns="45714">
            <a:spAutoFit/>
          </a:bodyPr>
          <a:lstStyle/>
          <a:p>
            <a:pPr marL="228572" indent="-228572">
              <a:buClr>
                <a:srgbClr val="F8D246"/>
              </a:buClr>
              <a:buFont typeface="Arial" pitchFamily="34" charset="0"/>
              <a:buChar char="•"/>
            </a:pPr>
            <a:r>
              <a:rPr lang="en-US" sz="1800">
                <a:solidFill>
                  <a:srgbClr val="FFFFFF"/>
                </a:solidFill>
                <a:latin typeface="Segoe"/>
              </a:rPr>
              <a:t>An end-to-end, comprehensive, intuitive communications experience across multiple device form-factors
Reduced travel costs due to replacement of in-person meetings with virtual meetings
Spontaneous, unmanaged Web, voice, and video conferences with internal colleagues and external partners</a:t>
            </a:r>
            <a:endParaRPr lang="en-US" sz="1800" dirty="0">
              <a:solidFill>
                <a:srgbClr val="FFFFFF"/>
              </a:solidFill>
              <a:latin typeface="Segoe"/>
            </a:endParaRPr>
          </a:p>
        </p:txBody>
      </p:sp>
      <p:grpSp>
        <p:nvGrpSpPr>
          <p:cNvPr id="45" name="Group 52"/>
          <p:cNvGrpSpPr/>
          <p:nvPr/>
        </p:nvGrpSpPr>
        <p:grpSpPr>
          <a:xfrm>
            <a:off x="9787989" y="149764"/>
            <a:ext cx="1113507" cy="816746"/>
            <a:chOff x="9787989" y="149764"/>
            <a:chExt cx="1113506" cy="816746"/>
          </a:xfrm>
        </p:grpSpPr>
        <p:grpSp>
          <p:nvGrpSpPr>
            <p:cNvPr id="49" name="Group 68"/>
            <p:cNvGrpSpPr/>
            <p:nvPr/>
          </p:nvGrpSpPr>
          <p:grpSpPr>
            <a:xfrm>
              <a:off x="9787989" y="149764"/>
              <a:ext cx="1042917" cy="816746"/>
              <a:chOff x="9607229" y="133998"/>
              <a:chExt cx="1042917" cy="816746"/>
            </a:xfrm>
          </p:grpSpPr>
          <p:sp>
            <p:nvSpPr>
              <p:cNvPr id="53" name="Rectangle 52"/>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7"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9"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2"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1" name="TextBox 50">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2" name="Right Arrow 51">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2" name="TextBox 71">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3" name="Group 76"/>
          <p:cNvGrpSpPr/>
          <p:nvPr/>
        </p:nvGrpSpPr>
        <p:grpSpPr>
          <a:xfrm>
            <a:off x="120582" y="7287011"/>
            <a:ext cx="1594229" cy="680272"/>
            <a:chOff x="0" y="4441101"/>
            <a:chExt cx="1816316" cy="680271"/>
          </a:xfrm>
        </p:grpSpPr>
        <p:sp>
          <p:nvSpPr>
            <p:cNvPr id="74" name="Round Same Side Corner Rectangle 73"/>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5" name="TextBox 74">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6" name="Group 82"/>
          <p:cNvGrpSpPr/>
          <p:nvPr/>
        </p:nvGrpSpPr>
        <p:grpSpPr>
          <a:xfrm>
            <a:off x="3180657" y="729706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TextBox 78">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83" name="Group 87"/>
          <p:cNvGrpSpPr/>
          <p:nvPr/>
        </p:nvGrpSpPr>
        <p:grpSpPr>
          <a:xfrm>
            <a:off x="4699990" y="7297061"/>
            <a:ext cx="1594230" cy="680272"/>
            <a:chOff x="1792010" y="4441101"/>
            <a:chExt cx="1814878" cy="680271"/>
          </a:xfrm>
        </p:grpSpPr>
        <p:sp>
          <p:nvSpPr>
            <p:cNvPr id="86" name="Round Same Side Corner Rectangle 8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2" name="Group 92"/>
          <p:cNvGrpSpPr/>
          <p:nvPr/>
        </p:nvGrpSpPr>
        <p:grpSpPr>
          <a:xfrm>
            <a:off x="7738659"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Benefits</a:t>
              </a:r>
            </a:p>
          </p:txBody>
        </p:sp>
      </p:grpSp>
      <p:grpSp>
        <p:nvGrpSpPr>
          <p:cNvPr id="99" name="Group 95"/>
          <p:cNvGrpSpPr/>
          <p:nvPr/>
        </p:nvGrpSpPr>
        <p:grpSpPr>
          <a:xfrm>
            <a:off x="9257992" y="7287011"/>
            <a:ext cx="1594230" cy="680272"/>
            <a:chOff x="1792010" y="4441101"/>
            <a:chExt cx="1814878" cy="680271"/>
          </a:xfrm>
        </p:grpSpPr>
        <p:sp>
          <p:nvSpPr>
            <p:cNvPr id="100" name="Round Same Side Corner Rectangle 9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8" name="Round Same Side Corner Rectangle 87"/>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2" name="TextBox 10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3" name="Rectangle 102"/>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4" name="TextBox 10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5" name="Isosceles Triangle 10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6" name="Title 58"/>
          <p:cNvSpPr txBox="1">
            <a:spLocks/>
          </p:cNvSpPr>
          <p:nvPr/>
        </p:nvSpPr>
        <p:spPr>
          <a:xfrm>
            <a:off x="402336" y="219458"/>
            <a:ext cx="9378319"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itle 58"/>
          <p:cNvSpPr>
            <a:spLocks noGrp="1"/>
          </p:cNvSpPr>
          <p:nvPr>
            <p:ph type="title"/>
          </p:nvPr>
        </p:nvSpPr>
        <p:spPr>
          <a:xfrm>
            <a:off x="420624" y="808341"/>
            <a:ext cx="9378319"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2321715777"/>
      </p:ext>
    </p:extLst>
  </p:cSld>
  <p:clrMapOvr>
    <a:masterClrMapping/>
  </p:clrMapOvr>
  <p:transition>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13.</a:t>
                      </a:r>
                      <a:r>
                        <a:rPr lang="en-US" sz="1400" smtClean="0">
                          <a:solidFill>
                            <a:schemeClr val="tx1"/>
                          </a:solidFill>
                          <a:latin typeface="Segoe (Body)"/>
                        </a:rPr>
                        <a:t> What best describes your server operating system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Malware protection is centrally managed across server operating systems within organizations, including the host firewall</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14.</a:t>
                      </a:r>
                      <a:r>
                        <a:rPr lang="en-US" sz="1400" smtClean="0">
                          <a:solidFill>
                            <a:schemeClr val="tx1"/>
                          </a:solidFill>
                          <a:latin typeface="Segoe (Body)"/>
                        </a:rPr>
                        <a:t> What best describes your application protection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Protection for select mainstream/non-custom applications and services (such as e-mail, collaboration and portal applications, instant messaging), if available, is centrally managed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15.</a:t>
                      </a:r>
                      <a:r>
                        <a:rPr lang="en-US" sz="1400" smtClean="0">
                          <a:solidFill>
                            <a:schemeClr val="tx1"/>
                          </a:solidFill>
                          <a:latin typeface="Segoe (Body)"/>
                        </a:rPr>
                        <a:t> What best describes your network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Multiple disparate configurations of products are used for firewall, IPS, Web security, gateway anti-virus, and URL filtering</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27997" y="1298222"/>
            <a:ext cx="10578674" cy="5839556"/>
            <a:chOff x="127997" y="1613574"/>
            <a:chExt cx="10578674" cy="5524204"/>
          </a:xfrm>
        </p:grpSpPr>
        <p:sp>
          <p:nvSpPr>
            <p:cNvPr id="60" name="Rounded Rectangle 5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1" name="Round Same Side Corner Rectangle 6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4"/>
            <a:ext cx="1457428"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Benefits</a:t>
            </a:r>
          </a:p>
        </p:txBody>
      </p:sp>
      <p:sp>
        <p:nvSpPr>
          <p:cNvPr id="38" name="Rectangle 37"/>
          <p:cNvSpPr/>
          <p:nvPr/>
        </p:nvSpPr>
        <p:spPr>
          <a:xfrm>
            <a:off x="619876" y="2230269"/>
            <a:ext cx="393048" cy="369328"/>
          </a:xfrm>
          <a:prstGeom prst="rect">
            <a:avLst/>
          </a:prstGeom>
        </p:spPr>
        <p:txBody>
          <a:bodyPr wrap="none" lIns="91429" tIns="45714" rIns="91429" bIns="45714">
            <a:spAutoFit/>
          </a:bodyPr>
          <a:lstStyle/>
          <a:p>
            <a:r>
              <a:rPr lang="en-US" sz="1800" b="1" dirty="0">
                <a:solidFill>
                  <a:srgbClr val="F8D246"/>
                </a:solidFill>
                <a:latin typeface="Segoe"/>
              </a:rPr>
              <a:t>IT</a:t>
            </a:r>
            <a:endParaRPr lang="en-US" sz="1800" dirty="0">
              <a:solidFill>
                <a:srgbClr val="F8D246"/>
              </a:solidFill>
            </a:endParaRPr>
          </a:p>
        </p:txBody>
      </p:sp>
      <p:sp>
        <p:nvSpPr>
          <p:cNvPr id="41" name="Rectangle 40"/>
          <p:cNvSpPr/>
          <p:nvPr/>
        </p:nvSpPr>
        <p:spPr>
          <a:xfrm>
            <a:off x="698534" y="2598150"/>
            <a:ext cx="8917414" cy="923326"/>
          </a:xfrm>
          <a:prstGeom prst="rect">
            <a:avLst/>
          </a:prstGeom>
        </p:spPr>
        <p:txBody>
          <a:bodyPr wrap="square" lIns="91429" tIns="45714" rIns="91429" bIns="45714">
            <a:spAutoFit/>
          </a:bodyPr>
          <a:lstStyle/>
          <a:p>
            <a:pPr marL="228572" indent="-228572">
              <a:buClr>
                <a:srgbClr val="F8D246"/>
              </a:buClr>
              <a:buFont typeface="Arial" pitchFamily="34" charset="0"/>
              <a:buChar char="•"/>
            </a:pPr>
            <a:r>
              <a:rPr lang="en-US" sz="1800" dirty="0">
                <a:solidFill>
                  <a:srgbClr val="FFFFFF"/>
                </a:solidFill>
                <a:latin typeface="Segoe (Body)"/>
              </a:rPr>
              <a:t>Reduced operational and maintenance activities
Centralized administration and management
Simplified deployment options and flexible expansion options</a:t>
            </a:r>
          </a:p>
        </p:txBody>
      </p:sp>
      <p:grpSp>
        <p:nvGrpSpPr>
          <p:cNvPr id="45" name="Group 52"/>
          <p:cNvGrpSpPr/>
          <p:nvPr/>
        </p:nvGrpSpPr>
        <p:grpSpPr>
          <a:xfrm>
            <a:off x="9787988" y="149764"/>
            <a:ext cx="1113507" cy="816746"/>
            <a:chOff x="9787989" y="149764"/>
            <a:chExt cx="1113506" cy="816746"/>
          </a:xfrm>
        </p:grpSpPr>
        <p:grpSp>
          <p:nvGrpSpPr>
            <p:cNvPr id="49" name="Group 68"/>
            <p:cNvGrpSpPr/>
            <p:nvPr/>
          </p:nvGrpSpPr>
          <p:grpSpPr>
            <a:xfrm>
              <a:off x="9787989" y="149764"/>
              <a:ext cx="1042917" cy="816746"/>
              <a:chOff x="9607229" y="133998"/>
              <a:chExt cx="1042917" cy="816746"/>
            </a:xfrm>
          </p:grpSpPr>
          <p:sp>
            <p:nvSpPr>
              <p:cNvPr id="53" name="Rectangle 52"/>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7"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9"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2"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1" name="TextBox 50">
              <a:hlinkClick r:id="rId7"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2" name="Right Arrow 51">
              <a:hlinkClick r:id="rId7"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2" name="TextBox 71">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3" name="Group 76"/>
          <p:cNvGrpSpPr/>
          <p:nvPr/>
        </p:nvGrpSpPr>
        <p:grpSpPr>
          <a:xfrm>
            <a:off x="120582" y="7287011"/>
            <a:ext cx="1594229" cy="680272"/>
            <a:chOff x="0" y="4441101"/>
            <a:chExt cx="1816316" cy="680271"/>
          </a:xfrm>
        </p:grpSpPr>
        <p:sp>
          <p:nvSpPr>
            <p:cNvPr id="74" name="Round Same Side Corner Rectangle 73"/>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5" name="TextBox 74">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6" name="Group 82"/>
          <p:cNvGrpSpPr/>
          <p:nvPr/>
        </p:nvGrpSpPr>
        <p:grpSpPr>
          <a:xfrm>
            <a:off x="3180657" y="729706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TextBox 78">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83" name="Group 87"/>
          <p:cNvGrpSpPr/>
          <p:nvPr/>
        </p:nvGrpSpPr>
        <p:grpSpPr>
          <a:xfrm>
            <a:off x="4699990" y="7297061"/>
            <a:ext cx="1594230" cy="680272"/>
            <a:chOff x="1792010" y="4441101"/>
            <a:chExt cx="1814878" cy="680271"/>
          </a:xfrm>
        </p:grpSpPr>
        <p:sp>
          <p:nvSpPr>
            <p:cNvPr id="86" name="Round Same Side Corner Rectangle 8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2" name="Group 92"/>
          <p:cNvGrpSpPr/>
          <p:nvPr/>
        </p:nvGrpSpPr>
        <p:grpSpPr>
          <a:xfrm>
            <a:off x="7738659"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Benefits</a:t>
              </a:r>
            </a:p>
          </p:txBody>
        </p:sp>
      </p:grpSp>
      <p:grpSp>
        <p:nvGrpSpPr>
          <p:cNvPr id="99" name="Group 95"/>
          <p:cNvGrpSpPr/>
          <p:nvPr/>
        </p:nvGrpSpPr>
        <p:grpSpPr>
          <a:xfrm>
            <a:off x="9257992" y="7287011"/>
            <a:ext cx="1594230" cy="680272"/>
            <a:chOff x="1792010" y="4441101"/>
            <a:chExt cx="1814878" cy="680271"/>
          </a:xfrm>
        </p:grpSpPr>
        <p:sp>
          <p:nvSpPr>
            <p:cNvPr id="100" name="Round Same Side Corner Rectangle 9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8" name="Round Same Side Corner Rectangle 87"/>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2" name="TextBox 10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3" name="Rectangle 102"/>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4" name="TextBox 10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5" name="Isosceles Triangle 10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6"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Rationalized to Dynamic</a:t>
            </a:r>
            <a:endParaRPr lang="en-US" dirty="0"/>
          </a:p>
        </p:txBody>
      </p:sp>
    </p:spTree>
    <p:extLst>
      <p:ext uri="{BB962C8B-B14F-4D97-AF65-F5344CB8AC3E}">
        <p14:creationId xmlns:p14="http://schemas.microsoft.com/office/powerpoint/2010/main" val="4100016398"/>
      </p:ext>
    </p:extLst>
  </p:cSld>
  <p:clrMapOvr>
    <a:masterClrMapping/>
  </p:clrMapOvr>
  <p:transition>
    <p:fade/>
  </p:transition>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ounded Rectangle 48"/>
          <p:cNvSpPr/>
          <p:nvPr/>
        </p:nvSpPr>
        <p:spPr bwMode="auto">
          <a:xfrm rot="10800000">
            <a:off x="127997" y="1298222"/>
            <a:ext cx="10578674" cy="5839556"/>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sp>
        <p:nvSpPr>
          <p:cNvPr id="61" name="Rounded Rectangle 60"/>
          <p:cNvSpPr/>
          <p:nvPr/>
        </p:nvSpPr>
        <p:spPr bwMode="auto">
          <a:xfrm>
            <a:off x="3311859" y="1373162"/>
            <a:ext cx="7203743" cy="5664173"/>
          </a:xfrm>
          <a:prstGeom prst="roundRect">
            <a:avLst>
              <a:gd name="adj" fmla="val 3694"/>
            </a:avLst>
          </a:prstGeom>
          <a:solidFill>
            <a:schemeClr val="tx1"/>
          </a:solidFill>
          <a:ln>
            <a:noFill/>
            <a:headEnd type="none" w="med" len="med"/>
            <a:tailEnd type="none" w="med" len="med"/>
          </a:ln>
          <a:effectLst>
            <a:outerShdw blurRad="44450" dist="27940" dir="5400000" algn="ctr">
              <a:srgbClr val="000000">
                <a:alpha val="32000"/>
              </a:srgbClr>
            </a:outerShdw>
          </a:effectLst>
        </p:spPr>
        <p:style>
          <a:lnRef idx="1">
            <a:schemeClr val="accent2"/>
          </a:lnRef>
          <a:fillRef idx="3">
            <a:schemeClr val="accent2"/>
          </a:fillRef>
          <a:effectRef idx="2">
            <a:schemeClr val="accent2"/>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sp>
        <p:nvSpPr>
          <p:cNvPr id="45" name="Round Same Side Corner Rectangle 44"/>
          <p:cNvSpPr/>
          <p:nvPr/>
        </p:nvSpPr>
        <p:spPr bwMode="auto">
          <a:xfrm>
            <a:off x="299056" y="1373164"/>
            <a:ext cx="2815763" cy="630613"/>
          </a:xfrm>
          <a:prstGeom prst="round2SameRect">
            <a:avLst>
              <a:gd name="adj1" fmla="val 25825"/>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05" tIns="54854" rIns="109705" bIns="54854"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sp>
        <p:nvSpPr>
          <p:cNvPr id="52" name="Text Placeholder 2"/>
          <p:cNvSpPr txBox="1">
            <a:spLocks/>
          </p:cNvSpPr>
          <p:nvPr/>
        </p:nvSpPr>
        <p:spPr bwMode="auto">
          <a:xfrm>
            <a:off x="444185" y="1548710"/>
            <a:ext cx="2144898" cy="282539"/>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458944" indent="-458944" defTabSz="1094980">
              <a:lnSpc>
                <a:spcPct val="90000"/>
              </a:lnSpc>
              <a:spcBef>
                <a:spcPct val="30000"/>
              </a:spcBef>
              <a:buClr>
                <a:srgbClr val="EEECE1"/>
              </a:buClr>
              <a:buSzPct val="95000"/>
            </a:pPr>
            <a:r>
              <a:rPr lang="en-US" sz="2000" b="1" kern="0" dirty="0">
                <a:solidFill>
                  <a:srgbClr val="FFFFFF"/>
                </a:solidFill>
                <a:effectLst>
                  <a:outerShdw blurRad="38100" dist="38100" dir="2700000" algn="tl">
                    <a:srgbClr val="000000">
                      <a:alpha val="43137"/>
                    </a:srgbClr>
                  </a:outerShdw>
                </a:effectLst>
                <a:latin typeface="Segoe"/>
              </a:rPr>
              <a:t>Technologies</a:t>
            </a:r>
          </a:p>
        </p:txBody>
      </p:sp>
      <p:sp>
        <p:nvSpPr>
          <p:cNvPr id="55" name="Rectangle 54"/>
          <p:cNvSpPr/>
          <p:nvPr/>
        </p:nvSpPr>
        <p:spPr>
          <a:xfrm>
            <a:off x="356618" y="2188859"/>
            <a:ext cx="2730968" cy="1831262"/>
          </a:xfrm>
          <a:prstGeom prst="rect">
            <a:avLst/>
          </a:prstGeom>
        </p:spPr>
        <p:txBody>
          <a:bodyPr wrap="square" lIns="91433" tIns="45716" rIns="91433" bIns="45716">
            <a:spAutoFit/>
          </a:bodyPr>
          <a:lstStyle/>
          <a:p>
            <a:pPr marL="173020" indent="-173020">
              <a:spcAft>
                <a:spcPts val="300"/>
              </a:spcAft>
              <a:buClr>
                <a:srgbClr val="F8D246"/>
              </a:buClr>
              <a:buFont typeface="Arial" pitchFamily="34" charset="0"/>
              <a:buChar char="•"/>
            </a:pPr>
            <a:r>
              <a:rPr lang="en-US" sz="1400" dirty="0">
                <a:solidFill>
                  <a:srgbClr val="FFFFFF"/>
                </a:solidFill>
                <a:latin typeface="Segoe" pitchFamily="34" charset="0"/>
                <a:hlinkClick r:id="rId3"/>
              </a:rPr>
              <a:t>Lync 2010</a:t>
            </a:r>
            <a:r>
              <a:rPr lang="en-US" sz="1400" dirty="0">
                <a:solidFill>
                  <a:srgbClr val="FFFFFF"/>
                </a:solidFill>
                <a:latin typeface="Segoe" pitchFamily="34" charset="0"/>
                <a:hlinkClick r:id="rId4"/>
              </a:rPr>
              <a:t>
</a:t>
            </a:r>
            <a:r>
              <a:rPr lang="en-US" sz="1400" dirty="0">
                <a:solidFill>
                  <a:srgbClr val="FFFFFF"/>
                </a:solidFill>
                <a:latin typeface="Segoe" pitchFamily="34" charset="0"/>
                <a:hlinkClick r:id="rId5"/>
              </a:rPr>
              <a:t>Lync Online</a:t>
            </a:r>
            <a:r>
              <a:rPr lang="en-US" sz="1400" dirty="0">
                <a:solidFill>
                  <a:srgbClr val="FFFFFF"/>
                </a:solidFill>
                <a:latin typeface="Segoe" pitchFamily="34" charset="0"/>
                <a:hlinkClick r:id="rId4"/>
              </a:rPr>
              <a:t>
</a:t>
            </a:r>
            <a:r>
              <a:rPr lang="en-US" sz="1400" dirty="0">
                <a:solidFill>
                  <a:srgbClr val="FFFFFF"/>
                </a:solidFill>
                <a:latin typeface="Segoe" pitchFamily="34" charset="0"/>
                <a:hlinkClick r:id="rId5"/>
              </a:rPr>
              <a:t>Lync Online P1/P2</a:t>
            </a:r>
            <a:r>
              <a:rPr lang="en-US" sz="1400" dirty="0">
                <a:solidFill>
                  <a:srgbClr val="FFFFFF"/>
                </a:solidFill>
                <a:latin typeface="Segoe" pitchFamily="34" charset="0"/>
                <a:hlinkClick r:id="rId6"/>
              </a:rPr>
              <a:t>
Lync Server 2010
</a:t>
            </a:r>
            <a:r>
              <a:rPr lang="en-US" sz="1400" dirty="0">
                <a:solidFill>
                  <a:srgbClr val="FFFFFF"/>
                </a:solidFill>
                <a:latin typeface="Segoe" pitchFamily="34" charset="0"/>
                <a:hlinkClick r:id="rId7"/>
              </a:rPr>
              <a:t>Office 365</a:t>
            </a:r>
            <a:r>
              <a:rPr lang="en-US" sz="1400" dirty="0">
                <a:solidFill>
                  <a:srgbClr val="FFFFFF"/>
                </a:solidFill>
                <a:latin typeface="Segoe" pitchFamily="34" charset="0"/>
                <a:hlinkClick r:id="rId6"/>
              </a:rPr>
              <a:t>
</a:t>
            </a:r>
            <a:r>
              <a:rPr lang="en-US" sz="1400" dirty="0">
                <a:solidFill>
                  <a:srgbClr val="FFFFFF"/>
                </a:solidFill>
                <a:latin typeface="Segoe" pitchFamily="34" charset="0"/>
                <a:hlinkClick r:id="rId8"/>
              </a:rPr>
              <a:t>Outlook 2010</a:t>
            </a:r>
            <a:r>
              <a:rPr lang="en-US" sz="1400" dirty="0">
                <a:solidFill>
                  <a:srgbClr val="FFFFFF"/>
                </a:solidFill>
                <a:latin typeface="Segoe" pitchFamily="34" charset="0"/>
                <a:hlinkClick r:id="rId9"/>
              </a:rPr>
              <a:t>
</a:t>
            </a:r>
            <a:r>
              <a:rPr lang="en-US" sz="1400" dirty="0">
                <a:solidFill>
                  <a:srgbClr val="FFFFFF"/>
                </a:solidFill>
                <a:latin typeface="Segoe" pitchFamily="34" charset="0"/>
                <a:hlinkClick r:id="rId10"/>
              </a:rPr>
              <a:t>SharePoint Server 2010</a:t>
            </a:r>
            <a:endParaRPr lang="en-US" sz="1400" dirty="0">
              <a:solidFill>
                <a:srgbClr val="FFFFFF"/>
              </a:solidFill>
              <a:latin typeface="Segoe" pitchFamily="34" charset="0"/>
              <a:hlinkClick r:id="rId4"/>
            </a:endParaRPr>
          </a:p>
        </p:txBody>
      </p:sp>
      <p:grpSp>
        <p:nvGrpSpPr>
          <p:cNvPr id="42" name="Group 52"/>
          <p:cNvGrpSpPr/>
          <p:nvPr/>
        </p:nvGrpSpPr>
        <p:grpSpPr>
          <a:xfrm>
            <a:off x="9787989" y="149764"/>
            <a:ext cx="1113507" cy="816746"/>
            <a:chOff x="9787989" y="149764"/>
            <a:chExt cx="1113506" cy="816746"/>
          </a:xfrm>
        </p:grpSpPr>
        <p:grpSp>
          <p:nvGrpSpPr>
            <p:cNvPr id="43" name="Group 68"/>
            <p:cNvGrpSpPr/>
            <p:nvPr/>
          </p:nvGrpSpPr>
          <p:grpSpPr>
            <a:xfrm>
              <a:off x="9787989" y="149764"/>
              <a:ext cx="1042917" cy="816746"/>
              <a:chOff x="9607229" y="133998"/>
              <a:chExt cx="1042917" cy="816746"/>
            </a:xfrm>
          </p:grpSpPr>
          <p:sp>
            <p:nvSpPr>
              <p:cNvPr id="54" name="Rectangle 53"/>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6"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11"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12"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13"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7" name="Picture 5" descr="cooltools-shape"/>
                <p:cNvPicPr>
                  <a:picLocks noChangeAspect="1" noChangeArrowheads="1"/>
                </p:cNvPicPr>
                <p:nvPr/>
              </p:nvPicPr>
              <p:blipFill>
                <a:blip r:embed="rId14"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0" name="TextBox 49">
              <a:hlinkClick r:id="rId15" action="ppaction://hlinksldjump"/>
            </p:cNvPr>
            <p:cNvSpPr txBox="1"/>
            <p:nvPr/>
          </p:nvSpPr>
          <p:spPr>
            <a:xfrm>
              <a:off x="9817545" y="232313"/>
              <a:ext cx="1083950"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R to D</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1" name="Right Arrow 50">
              <a:hlinkClick r:id="rId15" action="ppaction://hlinksldjump"/>
            </p:cNvPr>
            <p:cNvSpPr/>
            <p:nvPr/>
          </p:nvSpPr>
          <p:spPr bwMode="auto">
            <a:xfrm>
              <a:off x="10251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2" name="Round Same Side Corner Rectangle 7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3" name="TextBox 72">
              <a:hlinkClick r:id="rId16"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6" name="Group 76"/>
          <p:cNvGrpSpPr/>
          <p:nvPr/>
        </p:nvGrpSpPr>
        <p:grpSpPr>
          <a:xfrm>
            <a:off x="120582" y="7287011"/>
            <a:ext cx="1594229" cy="680272"/>
            <a:chOff x="0" y="4441101"/>
            <a:chExt cx="1816316" cy="680271"/>
          </a:xfrm>
        </p:grpSpPr>
        <p:sp>
          <p:nvSpPr>
            <p:cNvPr id="80" name="Round Same Side Corner Rectangle 79"/>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7"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82" name="Group 82"/>
          <p:cNvGrpSpPr/>
          <p:nvPr/>
        </p:nvGrpSpPr>
        <p:grpSpPr>
          <a:xfrm>
            <a:off x="3180657" y="7297061"/>
            <a:ext cx="1594230" cy="680272"/>
            <a:chOff x="1792010" y="4441101"/>
            <a:chExt cx="1814878" cy="680271"/>
          </a:xfrm>
        </p:grpSpPr>
        <p:sp>
          <p:nvSpPr>
            <p:cNvPr id="83" name="Round Same Side Corner Rectangle 8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1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2" name="Group 87"/>
          <p:cNvGrpSpPr/>
          <p:nvPr/>
        </p:nvGrpSpPr>
        <p:grpSpPr>
          <a:xfrm>
            <a:off x="4699990" y="7297061"/>
            <a:ext cx="1594230" cy="680272"/>
            <a:chOff x="1792010" y="4441101"/>
            <a:chExt cx="1814878" cy="680271"/>
          </a:xfrm>
        </p:grpSpPr>
        <p:sp>
          <p:nvSpPr>
            <p:cNvPr id="93" name="Round Same Side Corner Rectangle 9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4" name="TextBox 93">
              <a:hlinkClick r:id="rId1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6" name="Group 92"/>
          <p:cNvGrpSpPr/>
          <p:nvPr/>
        </p:nvGrpSpPr>
        <p:grpSpPr>
          <a:xfrm>
            <a:off x="7738659"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a:hlinkClick r:id="rId2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99" name="Group 95"/>
          <p:cNvGrpSpPr/>
          <p:nvPr/>
        </p:nvGrpSpPr>
        <p:grpSpPr>
          <a:xfrm>
            <a:off x="9257992" y="7287011"/>
            <a:ext cx="1594230" cy="680272"/>
            <a:chOff x="1792010" y="4441101"/>
            <a:chExt cx="1814878" cy="680271"/>
          </a:xfrm>
        </p:grpSpPr>
        <p:sp>
          <p:nvSpPr>
            <p:cNvPr id="100" name="Round Same Side Corner Rectangle 9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5" name="Round Same Side Corner Rectangle 9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2" name="TextBox 101">
              <a:hlinkClick r:id="rId21"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3" name="Rectangle 102"/>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4" name="TextBox 103">
              <a:hlinkClick r:id="rId22"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5" name="Isosceles Triangle 104">
              <a:hlinkClick r:id="rId22"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44" name="TextBox 4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47" name="Title 58"/>
          <p:cNvSpPr txBox="1">
            <a:spLocks/>
          </p:cNvSpPr>
          <p:nvPr/>
        </p:nvSpPr>
        <p:spPr>
          <a:xfrm>
            <a:off x="402336" y="219458"/>
            <a:ext cx="9378319"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9" name="Title 58"/>
          <p:cNvSpPr>
            <a:spLocks noGrp="1"/>
          </p:cNvSpPr>
          <p:nvPr>
            <p:ph type="title"/>
          </p:nvPr>
        </p:nvSpPr>
        <p:spPr>
          <a:xfrm>
            <a:off x="420624" y="808341"/>
            <a:ext cx="9378319" cy="332399"/>
          </a:xfrm>
        </p:spPr>
        <p:txBody>
          <a:bodyPr/>
          <a:lstStyle/>
          <a:p>
            <a:pPr lvl="0">
              <a:defRPr/>
            </a:pPr>
            <a:r>
              <a:rPr lang="en-US" sz="2400" spc="0">
                <a:solidFill>
                  <a:srgbClr val="FFFFFF"/>
                </a:solidFill>
              </a:rPr>
              <a:t>Rationalized to Dynamic</a:t>
            </a:r>
            <a:endParaRPr lang="en-US" dirty="0"/>
          </a:p>
        </p:txBody>
      </p:sp>
      <p:pic>
        <p:nvPicPr>
          <p:cNvPr id="4" name="Picture 3"/>
          <p:cNvPicPr>
            <a:picLocks/>
          </p:cNvPicPr>
          <p:nvPr/>
        </p:nvPicPr>
        <p:blipFill>
          <a:blip r:embed="rId23" r:link="rId24">
            <a:extLst>
              <a:ext uri="{28A0092B-C50C-407E-A947-70E740481C1C}">
                <a14:useLocalDpi xmlns:a14="http://schemas.microsoft.com/office/drawing/2010/main" val="0"/>
              </a:ext>
            </a:extLst>
          </a:blip>
          <a:stretch>
            <a:fillRect/>
          </a:stretch>
        </p:blipFill>
        <p:spPr>
          <a:xfrm>
            <a:off x="3302002" y="2032000"/>
            <a:ext cx="6985000" cy="4826000"/>
          </a:xfrm>
          <a:prstGeom prst="rect">
            <a:avLst/>
          </a:prstGeom>
        </p:spPr>
      </p:pic>
    </p:spTree>
    <p:extLst>
      <p:ext uri="{BB962C8B-B14F-4D97-AF65-F5344CB8AC3E}">
        <p14:creationId xmlns:p14="http://schemas.microsoft.com/office/powerpoint/2010/main" val="3093439549"/>
      </p:ext>
    </p:extLst>
  </p:cSld>
  <p:clrMapOvr>
    <a:masterClrMapping/>
  </p:clrMapOvr>
  <p:transition>
    <p:fade/>
  </p:transition>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797631" y="7854696"/>
            <a:ext cx="1354258" cy="221594"/>
          </a:xfrm>
          <a:prstGeom prst="rect">
            <a:avLst/>
          </a:prstGeom>
          <a:noFill/>
        </p:spPr>
        <p:txBody>
          <a:bodyPr wrap="square" lIns="91429" tIns="45714" rIns="91429" bIns="45714"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 name="Text Box 3"/>
          <p:cNvSpPr txBox="1">
            <a:spLocks noChangeArrowheads="1"/>
          </p:cNvSpPr>
          <p:nvPr/>
        </p:nvSpPr>
        <p:spPr bwMode="auto">
          <a:xfrm>
            <a:off x="1233170" y="6914266"/>
            <a:ext cx="8532814" cy="522598"/>
          </a:xfrm>
          <a:prstGeom prst="rect">
            <a:avLst/>
          </a:prstGeom>
          <a:noFill/>
          <a:ln w="12700">
            <a:noFill/>
            <a:miter lim="800000"/>
            <a:headEnd type="none" w="sm" len="sm"/>
            <a:tailEnd type="none" w="sm" len="sm"/>
          </a:ln>
          <a:effectLst/>
        </p:spPr>
        <p:txBody>
          <a:bodyPr vert="horz" wrap="square" lIns="90746" tIns="45412" rIns="90746" bIns="45412" numCol="1" anchor="t" anchorCtr="0" compatLnSpc="1">
            <a:prstTxWarp prst="textNoShape">
              <a:avLst/>
            </a:prstTxWarp>
            <a:spAutoFit/>
          </a:bodyPr>
          <a:lstStyle/>
          <a:p>
            <a:pPr defTabSz="907519" eaLnBrk="0" hangingPunct="0"/>
            <a:r>
              <a:rPr lang="en-US" sz="700" dirty="0">
                <a:solidFill>
                  <a:srgbClr val="FFFFFF"/>
                </a:solidFill>
                <a:effectLst>
                  <a:outerShdw blurRad="38100" dist="38100" dir="2700000" algn="tl">
                    <a:srgbClr val="000000">
                      <a:alpha val="43137"/>
                    </a:srgbClr>
                  </a:outerShdw>
                </a:effectLst>
                <a:cs typeface="Arial" charset="0"/>
              </a:rPr>
              <a:t>© 2012 Microsoft Corporation. All rights reserved. Microsoft, Windows, Windows Vista and other product names are or may be registered trademarks and/or trademarks in the U.S. and/or other countries.</a:t>
            </a:r>
          </a:p>
          <a:p>
            <a:pPr algn="ctr" defTabSz="907519" eaLnBrk="0" hangingPunct="0"/>
            <a:r>
              <a:rPr lang="en-US" sz="700" dirty="0">
                <a:solidFill>
                  <a:srgbClr val="FFFFFF"/>
                </a:solidFill>
                <a:effectLst>
                  <a:outerShdw blurRad="38100" dist="38100" dir="2700000" algn="tl">
                    <a:srgbClr val="000000">
                      <a:alpha val="43137"/>
                    </a:srgbClr>
                  </a:outerShdw>
                </a:effectLst>
                <a:cs typeface="Arial"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40219" y="3467099"/>
            <a:ext cx="4057864" cy="1396432"/>
          </a:xfrm>
          <a:prstGeom prst="rect">
            <a:avLst/>
          </a:prstGeom>
        </p:spPr>
      </p:pic>
    </p:spTree>
    <p:extLst>
      <p:ext uri="{BB962C8B-B14F-4D97-AF65-F5344CB8AC3E}">
        <p14:creationId xmlns:p14="http://schemas.microsoft.com/office/powerpoint/2010/main" val="3195282791"/>
      </p:ext>
    </p:extLst>
  </p:cSld>
  <p:clrMapOvr>
    <a:masterClrMapping/>
  </p:clrMapOvr>
  <p:transition>
    <p:fad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2854114"/>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18.</a:t>
                      </a:r>
                      <a:r>
                        <a:rPr lang="en-US" sz="1400" smtClean="0">
                          <a:solidFill>
                            <a:schemeClr val="tx1"/>
                          </a:solidFill>
                          <a:latin typeface="Segoe (Body)"/>
                        </a:rPr>
                        <a:t> What best describes your Domain Name System 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Redundant Domain Name System servers exist to provide fault tolerance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20.</a:t>
                      </a:r>
                      <a:r>
                        <a:rPr lang="en-US" sz="1400" smtClean="0">
                          <a:solidFill>
                            <a:schemeClr val="tx1"/>
                          </a:solidFill>
                          <a:latin typeface="Segoe (Body)"/>
                        </a:rPr>
                        <a:t> What best describes your network allocation, and quality of service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Network quality of service (basic prioritization of applications and services) is standard, with manual allocation of available bandwidth</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40.</a:t>
                      </a:r>
                      <a:r>
                        <a:rPr lang="en-US" sz="1400" smtClean="0">
                          <a:solidFill>
                            <a:schemeClr val="tx1"/>
                          </a:solidFill>
                          <a:latin typeface="Segoe (Body)"/>
                        </a:rPr>
                        <a:t> What best describes your desktop monitoring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Desktop applications and system events are centrally monitored for critical desktop systems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109"/>
          <p:cNvSpPr/>
          <p:nvPr/>
        </p:nvSpPr>
        <p:spPr bwMode="auto">
          <a:xfrm rot="10800000">
            <a:off x="-1" y="818866"/>
            <a:ext cx="10972800" cy="7410734"/>
          </a:xfrm>
          <a:prstGeom prst="rect">
            <a:avLst/>
          </a:prstGeom>
          <a:gradFill flip="none" rotWithShape="1">
            <a:gsLst>
              <a:gs pos="100000">
                <a:srgbClr val="0A2A5A">
                  <a:alpha val="49000"/>
                </a:srgbClr>
              </a:gs>
              <a:gs pos="85000">
                <a:srgbClr val="0A2A5A">
                  <a:alpha val="57000"/>
                </a:srgbClr>
              </a:gs>
              <a:gs pos="59000">
                <a:srgbClr val="0A2A5A">
                  <a:alpha val="56000"/>
                </a:srgbClr>
              </a:gs>
              <a:gs pos="21000">
                <a:srgbClr val="0A2A5A">
                  <a:alpha val="51000"/>
                </a:srgbClr>
              </a:gs>
              <a:gs pos="0">
                <a:srgbClr val="0A2A5A">
                  <a:alpha val="52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0" tIns="54852" rIns="109700" bIns="54852" numCol="1" rtlCol="0" anchor="ctr" anchorCtr="0" compatLnSpc="1">
            <a:prstTxWarp prst="textNoShape">
              <a:avLst/>
            </a:prstTxWarp>
          </a:bodyPr>
          <a:lstStyle/>
          <a:p>
            <a:pPr algn="ctr" defTabSz="1096700"/>
            <a:endParaRPr lang="en-US" dirty="0">
              <a:solidFill>
                <a:srgbClr val="FFFF99"/>
              </a:solidFill>
            </a:endParaRPr>
          </a:p>
        </p:txBody>
      </p:sp>
      <p:sp>
        <p:nvSpPr>
          <p:cNvPr id="152" name="Up Arrow 151"/>
          <p:cNvSpPr/>
          <p:nvPr/>
        </p:nvSpPr>
        <p:spPr bwMode="auto">
          <a:xfrm rot="5400000">
            <a:off x="3288174" y="2548890"/>
            <a:ext cx="411480" cy="617220"/>
          </a:xfrm>
          <a:prstGeom prst="upArrow">
            <a:avLst/>
          </a:prstGeom>
          <a:gradFill flip="none" rotWithShape="1">
            <a:gsLst>
              <a:gs pos="0">
                <a:srgbClr val="4BACC6">
                  <a:lumMod val="75000"/>
                  <a:shade val="30000"/>
                  <a:satMod val="115000"/>
                  <a:alpha val="2500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31617" tIns="65810" rIns="131617" bIns="65810"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153" name="Up Arrow 152"/>
          <p:cNvSpPr/>
          <p:nvPr/>
        </p:nvSpPr>
        <p:spPr bwMode="auto">
          <a:xfrm rot="5400000">
            <a:off x="6826816" y="2548890"/>
            <a:ext cx="411480" cy="617220"/>
          </a:xfrm>
          <a:prstGeom prst="upArrow">
            <a:avLst/>
          </a:prstGeom>
          <a:gradFill flip="none" rotWithShape="1">
            <a:gsLst>
              <a:gs pos="0">
                <a:srgbClr val="4BACC6">
                  <a:lumMod val="75000"/>
                  <a:shade val="30000"/>
                  <a:satMod val="115000"/>
                  <a:alpha val="2500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31617" tIns="65810" rIns="131617" bIns="65810"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127" name="Up Arrow 126"/>
          <p:cNvSpPr/>
          <p:nvPr/>
        </p:nvSpPr>
        <p:spPr bwMode="auto">
          <a:xfrm rot="5400000">
            <a:off x="1497330" y="2548890"/>
            <a:ext cx="411480" cy="617220"/>
          </a:xfrm>
          <a:prstGeom prst="upArrow">
            <a:avLst/>
          </a:prstGeom>
          <a:gradFill flip="none" rotWithShape="1">
            <a:gsLst>
              <a:gs pos="0">
                <a:srgbClr val="4BACC6">
                  <a:lumMod val="75000"/>
                  <a:shade val="30000"/>
                  <a:satMod val="115000"/>
                  <a:alpha val="2500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31617" tIns="65810" rIns="131617" bIns="65810"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124" name="Bent-Up Arrow 123"/>
          <p:cNvSpPr/>
          <p:nvPr/>
        </p:nvSpPr>
        <p:spPr bwMode="auto">
          <a:xfrm>
            <a:off x="5212080" y="4297680"/>
            <a:ext cx="1188720" cy="640080"/>
          </a:xfrm>
          <a:prstGeom prst="bentUpArrow">
            <a:avLst/>
          </a:prstGeom>
          <a:gradFill flip="none" rotWithShape="1">
            <a:gsLst>
              <a:gs pos="0">
                <a:srgbClr val="4BACC6">
                  <a:lumMod val="75000"/>
                  <a:shade val="30000"/>
                  <a:satMod val="115000"/>
                  <a:alpha val="2500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31617" tIns="65810" rIns="131617" bIns="65810"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11" name="Right Arrow 10"/>
          <p:cNvSpPr/>
          <p:nvPr/>
        </p:nvSpPr>
        <p:spPr bwMode="auto">
          <a:xfrm>
            <a:off x="0" y="1463040"/>
            <a:ext cx="10972800" cy="1097280"/>
          </a:xfrm>
          <a:prstGeom prst="rightArrow">
            <a:avLst/>
          </a:prstGeom>
          <a:gradFill flip="none" rotWithShape="1">
            <a:gsLst>
              <a:gs pos="0">
                <a:schemeClr val="accent1">
                  <a:lumMod val="40000"/>
                  <a:lumOff val="60000"/>
                </a:schemeClr>
              </a:gs>
              <a:gs pos="35000">
                <a:schemeClr val="accent1">
                  <a:alpha val="13000"/>
                </a:schemeClr>
              </a:gs>
              <a:gs pos="75000">
                <a:schemeClr val="accent1">
                  <a:lumMod val="75000"/>
                  <a:alpha val="75000"/>
                </a:schemeClr>
              </a:gs>
              <a:gs pos="0">
                <a:schemeClr val="accent1">
                  <a:lumMod val="75000"/>
                </a:schemeClr>
              </a:gs>
              <a:gs pos="100000">
                <a:schemeClr val="accent1">
                  <a:lumMod val="60000"/>
                  <a:lumOff val="40000"/>
                  <a:alpha val="75000"/>
                </a:schemeClr>
              </a:gs>
            </a:gsLst>
            <a:lin ang="16200000" scaled="1"/>
            <a:tileRect/>
          </a:gradFill>
          <a:ln w="12700">
            <a:gradFill flip="none" rotWithShape="1">
              <a:gsLst>
                <a:gs pos="61000">
                  <a:schemeClr val="accent1">
                    <a:lumMod val="20000"/>
                    <a:lumOff val="80000"/>
                    <a:alpha val="0"/>
                  </a:schemeClr>
                </a:gs>
                <a:gs pos="100000">
                  <a:schemeClr val="accent1">
                    <a:lumMod val="75000"/>
                  </a:schemeClr>
                </a:gs>
              </a:gsLst>
              <a:lin ang="5400000" scaled="1"/>
              <a:tileRect/>
            </a:gradFill>
            <a:headEnd type="none" w="med" len="med"/>
            <a:tailEnd type="none" w="med" len="med"/>
          </a:ln>
          <a:effectLst>
            <a:outerShdw blurRad="190500" dist="228600" dir="2700000" algn="ctr">
              <a:srgbClr val="000000">
                <a:alpha val="30000"/>
              </a:srgbClr>
            </a:outerShdw>
          </a:effectLst>
        </p:spPr>
        <p:style>
          <a:lnRef idx="1">
            <a:schemeClr val="accent2"/>
          </a:lnRef>
          <a:fillRef idx="3">
            <a:schemeClr val="accent2"/>
          </a:fillRef>
          <a:effectRef idx="2">
            <a:schemeClr val="accent2"/>
          </a:effectRef>
          <a:fontRef idx="minor">
            <a:schemeClr val="lt1"/>
          </a:fontRef>
        </p:style>
        <p:txBody>
          <a:bodyPr vert="horz" wrap="square" lIns="131641" tIns="65819" rIns="131641" bIns="65819" numCol="1" rtlCol="0" anchor="ctr" anchorCtr="0" compatLnSpc="1">
            <a:prstTxWarp prst="textNoShape">
              <a:avLst/>
            </a:prstTxWarp>
          </a:bodyPr>
          <a:lstStyle/>
          <a:p>
            <a:pPr algn="ctr" defTabSz="1096656"/>
            <a:endParaRPr lang="en-US" sz="2400" dirty="0">
              <a:solidFill>
                <a:srgbClr val="FFFFFF"/>
              </a:solidFill>
              <a:effectLst>
                <a:outerShdw blurRad="38100" dist="38100" dir="2700000" algn="tl">
                  <a:srgbClr val="000000">
                    <a:alpha val="43137"/>
                  </a:srgbClr>
                </a:outerShdw>
              </a:effectLst>
            </a:endParaRPr>
          </a:p>
        </p:txBody>
      </p:sp>
      <p:grpSp>
        <p:nvGrpSpPr>
          <p:cNvPr id="2" name="Group 100"/>
          <p:cNvGrpSpPr/>
          <p:nvPr/>
        </p:nvGrpSpPr>
        <p:grpSpPr>
          <a:xfrm>
            <a:off x="9019975" y="1920240"/>
            <a:ext cx="1678513" cy="2548104"/>
            <a:chOff x="4544841" y="1610380"/>
            <a:chExt cx="1398761" cy="2123420"/>
          </a:xfrm>
        </p:grpSpPr>
        <p:grpSp>
          <p:nvGrpSpPr>
            <p:cNvPr id="3" name="Group 78"/>
            <p:cNvGrpSpPr/>
            <p:nvPr/>
          </p:nvGrpSpPr>
          <p:grpSpPr>
            <a:xfrm>
              <a:off x="4548951" y="1610380"/>
              <a:ext cx="1394651" cy="599420"/>
              <a:chOff x="7877996" y="1774101"/>
              <a:chExt cx="1587677" cy="599420"/>
            </a:xfrm>
          </p:grpSpPr>
          <p:sp>
            <p:nvSpPr>
              <p:cNvPr id="106" name="Round Same Side Corner Rectangle 105"/>
              <p:cNvSpPr/>
              <p:nvPr/>
            </p:nvSpPr>
            <p:spPr bwMode="auto">
              <a:xfrm>
                <a:off x="7877996" y="1774101"/>
                <a:ext cx="1561436" cy="365760"/>
              </a:xfrm>
              <a:prstGeom prst="round2SameRect">
                <a:avLst>
                  <a:gd name="adj1" fmla="val 32412"/>
                  <a:gd name="adj2" fmla="val 0"/>
                </a:avLst>
              </a:prstGeom>
              <a:gradFill flip="none" rotWithShape="1">
                <a:gsLst>
                  <a:gs pos="100000">
                    <a:srgbClr val="0564FF">
                      <a:alpha val="50000"/>
                    </a:srgbClr>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315986"/>
                <a:endParaRPr lang="en-US" dirty="0">
                  <a:solidFill>
                    <a:srgbClr val="FFFF99"/>
                  </a:solidFill>
                </a:endParaRPr>
              </a:p>
            </p:txBody>
          </p:sp>
          <p:sp>
            <p:nvSpPr>
              <p:cNvPr id="107" name="TextBox 106"/>
              <p:cNvSpPr txBox="1"/>
              <p:nvPr/>
            </p:nvSpPr>
            <p:spPr>
              <a:xfrm>
                <a:off x="7904237" y="1850301"/>
                <a:ext cx="1561436" cy="523220"/>
              </a:xfrm>
              <a:prstGeom prst="rect">
                <a:avLst/>
              </a:prstGeom>
              <a:noFill/>
            </p:spPr>
            <p:txBody>
              <a:bodyPr wrap="square" lIns="0" tIns="0" rIns="0" bIns="0" rtlCol="0">
                <a:spAutoFit/>
              </a:bodyPr>
              <a:lstStyle/>
              <a:p>
                <a:pPr algn="ctr"/>
                <a:r>
                  <a:rPr lang="en-US" sz="2000" b="1" dirty="0">
                    <a:solidFill>
                      <a:srgbClr val="FFFFFF"/>
                    </a:solidFill>
                    <a:effectLst>
                      <a:outerShdw blurRad="38100" dist="38100" dir="2700000" algn="tl">
                        <a:srgbClr val="000000">
                          <a:alpha val="43137"/>
                        </a:srgbClr>
                      </a:outerShdw>
                    </a:effectLst>
                  </a:rPr>
                  <a:t>Benefits</a:t>
                </a:r>
              </a:p>
              <a:p>
                <a:pPr algn="ctr"/>
                <a:endParaRPr lang="en-US" sz="2000" b="1" dirty="0">
                  <a:solidFill>
                    <a:srgbClr val="FFFFFF"/>
                  </a:solidFill>
                  <a:effectLst>
                    <a:outerShdw blurRad="38100" dist="38100" dir="2700000" algn="tl">
                      <a:srgbClr val="000000">
                        <a:alpha val="43137"/>
                      </a:srgbClr>
                    </a:outerShdw>
                  </a:effectLst>
                </a:endParaRPr>
              </a:p>
            </p:txBody>
          </p:sp>
        </p:grpSp>
        <p:grpSp>
          <p:nvGrpSpPr>
            <p:cNvPr id="4" name="Group 68"/>
            <p:cNvGrpSpPr/>
            <p:nvPr/>
          </p:nvGrpSpPr>
          <p:grpSpPr>
            <a:xfrm>
              <a:off x="4544841" y="1981200"/>
              <a:ext cx="1371600" cy="1752600"/>
              <a:chOff x="2590800" y="3048000"/>
              <a:chExt cx="2286000" cy="2743200"/>
            </a:xfrm>
          </p:grpSpPr>
          <p:sp>
            <p:nvSpPr>
              <p:cNvPr id="104" name="Rectangle 103"/>
              <p:cNvSpPr/>
              <p:nvPr/>
            </p:nvSpPr>
            <p:spPr bwMode="auto">
              <a:xfrm>
                <a:off x="2590800" y="3048000"/>
                <a:ext cx="2286000" cy="2743200"/>
              </a:xfrm>
              <a:prstGeom prst="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105" name="TextBox 104"/>
              <p:cNvSpPr txBox="1"/>
              <p:nvPr/>
            </p:nvSpPr>
            <p:spPr>
              <a:xfrm>
                <a:off x="2590800" y="3048000"/>
                <a:ext cx="2286000" cy="1999210"/>
              </a:xfrm>
              <a:prstGeom prst="rect">
                <a:avLst/>
              </a:prstGeom>
              <a:noFill/>
            </p:spPr>
            <p:txBody>
              <a:bodyPr wrap="square" rtlCol="0">
                <a:spAutoFit/>
              </a:bodyPr>
              <a:lstStyle/>
              <a:p>
                <a:r>
                  <a:rPr lang="en-US" sz="1300" dirty="0">
                    <a:solidFill>
                      <a:srgbClr val="FFFFFF"/>
                    </a:solidFill>
                    <a:latin typeface="Segoe"/>
                  </a:rPr>
                  <a:t>Explain how an optimized infrastructure can directly impact the customer’s business and meet IT challenges.</a:t>
                </a:r>
              </a:p>
            </p:txBody>
          </p:sp>
        </p:grpSp>
      </p:grpSp>
      <p:grpSp>
        <p:nvGrpSpPr>
          <p:cNvPr id="5" name="Group 127"/>
          <p:cNvGrpSpPr/>
          <p:nvPr/>
        </p:nvGrpSpPr>
        <p:grpSpPr>
          <a:xfrm>
            <a:off x="253013" y="3700216"/>
            <a:ext cx="2194560" cy="4449875"/>
            <a:chOff x="381000" y="3047999"/>
            <a:chExt cx="1828800" cy="3708228"/>
          </a:xfrm>
        </p:grpSpPr>
        <p:sp>
          <p:nvSpPr>
            <p:cNvPr id="24" name="Rounded Rectangle 23"/>
            <p:cNvSpPr/>
            <p:nvPr/>
          </p:nvSpPr>
          <p:spPr bwMode="auto">
            <a:xfrm rot="16200000">
              <a:off x="-533398" y="3962398"/>
              <a:ext cx="3657597" cy="1828799"/>
            </a:xfrm>
            <a:prstGeom prst="roundRect">
              <a:avLst>
                <a:gd name="adj" fmla="val 5346"/>
              </a:avLst>
            </a:prstGeom>
            <a:gradFill flip="none" rotWithShape="1">
              <a:gsLst>
                <a:gs pos="100000">
                  <a:schemeClr val="accent1">
                    <a:lumMod val="75000"/>
                  </a:schemeClr>
                </a:gs>
                <a:gs pos="80000">
                  <a:srgbClr val="0A2A5A">
                    <a:alpha val="34000"/>
                  </a:srgbClr>
                </a:gs>
                <a:gs pos="59000">
                  <a:srgbClr val="0A2A5A">
                    <a:alpha val="25000"/>
                  </a:srgbClr>
                </a:gs>
                <a:gs pos="20000">
                  <a:srgbClr val="0A2A5A">
                    <a:alpha val="18000"/>
                  </a:srgbClr>
                </a:gs>
                <a:gs pos="0">
                  <a:schemeClr val="accent1">
                    <a:lumMod val="75000"/>
                  </a:scheme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315986"/>
              <a:endParaRPr lang="en-US" dirty="0">
                <a:solidFill>
                  <a:srgbClr val="FFFF99"/>
                </a:solidFill>
              </a:endParaRPr>
            </a:p>
          </p:txBody>
        </p:sp>
        <p:grpSp>
          <p:nvGrpSpPr>
            <p:cNvPr id="6" name="Group 52"/>
            <p:cNvGrpSpPr/>
            <p:nvPr/>
          </p:nvGrpSpPr>
          <p:grpSpPr>
            <a:xfrm>
              <a:off x="798219" y="3630441"/>
              <a:ext cx="978317" cy="816746"/>
              <a:chOff x="9743844" y="149764"/>
              <a:chExt cx="1125064" cy="816746"/>
            </a:xfrm>
          </p:grpSpPr>
          <p:grpSp>
            <p:nvGrpSpPr>
              <p:cNvPr id="7" name="Group 68"/>
              <p:cNvGrpSpPr/>
              <p:nvPr/>
            </p:nvGrpSpPr>
            <p:grpSpPr>
              <a:xfrm>
                <a:off x="9787989" y="149764"/>
                <a:ext cx="1042917" cy="816746"/>
                <a:chOff x="9607229" y="133998"/>
                <a:chExt cx="1042917" cy="816746"/>
              </a:xfrm>
            </p:grpSpPr>
            <p:sp>
              <p:nvSpPr>
                <p:cNvPr id="30" name="Rectangle 2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53"/>
                <p:cNvGrpSpPr/>
                <p:nvPr/>
              </p:nvGrpSpPr>
              <p:grpSpPr>
                <a:xfrm>
                  <a:off x="9607229" y="133998"/>
                  <a:ext cx="1042917" cy="816746"/>
                  <a:chOff x="9607229" y="133998"/>
                  <a:chExt cx="1042917" cy="816746"/>
                </a:xfrm>
              </p:grpSpPr>
              <p:pic>
                <p:nvPicPr>
                  <p:cNvPr id="3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3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3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3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28" name="TextBox 27">
                <a:hlinkClick r:id="rId7" action="ppaction://hlinksldjump"/>
              </p:cNvPr>
              <p:cNvSpPr txBox="1"/>
              <p:nvPr/>
            </p:nvSpPr>
            <p:spPr>
              <a:xfrm>
                <a:off x="9743928" y="232313"/>
                <a:ext cx="1124980" cy="423193"/>
              </a:xfrm>
              <a:prstGeom prst="rect">
                <a:avLst/>
              </a:prstGeom>
              <a:noFill/>
              <a:ln>
                <a:noFill/>
              </a:ln>
            </p:spPr>
            <p:txBody>
              <a:bodyPr wrap="square" lIns="0" tIns="0" rIns="0" bIns="0" rtlCol="0">
                <a:spAutoFit/>
              </a:bodyPr>
              <a:lstStyle/>
              <a:p>
                <a:pPr algn="ctr"/>
                <a:r>
                  <a:rPr lang="en-US" sz="1100" b="1" dirty="0">
                    <a:ln w="3175" cap="sq" cmpd="sng">
                      <a:noFill/>
                      <a:bevel/>
                    </a:ln>
                    <a:solidFill>
                      <a:srgbClr val="FFFFFF"/>
                    </a:solidFill>
                    <a:effectLst>
                      <a:outerShdw blurRad="355600" algn="ctr" rotWithShape="0">
                        <a:prstClr val="black"/>
                      </a:outerShdw>
                    </a:effectLst>
                  </a:rPr>
                  <a:t>BASIC </a:t>
                </a:r>
                <a:br>
                  <a:rPr lang="en-US" sz="1100" b="1" dirty="0">
                    <a:ln w="3175" cap="sq" cmpd="sng">
                      <a:noFill/>
                      <a:bevel/>
                    </a:ln>
                    <a:solidFill>
                      <a:srgbClr val="FFFFFF"/>
                    </a:solidFill>
                    <a:effectLst>
                      <a:outerShdw blurRad="355600" algn="ctr" rotWithShape="0">
                        <a:prstClr val="black"/>
                      </a:outerShdw>
                    </a:effectLst>
                  </a:rPr>
                </a:br>
                <a:r>
                  <a:rPr lang="en-US" sz="1100" b="1" dirty="0">
                    <a:ln w="3175" cap="sq" cmpd="sng">
                      <a:noFill/>
                      <a:bevel/>
                    </a:ln>
                    <a:solidFill>
                      <a:srgbClr val="FFFFFF"/>
                    </a:solidFill>
                    <a:effectLst>
                      <a:outerShdw blurRad="355600" algn="ctr" rotWithShape="0">
                        <a:prstClr val="black"/>
                      </a:outerShdw>
                    </a:effectLst>
                  </a:rPr>
                  <a:t>TO STANDARDIZED</a:t>
                </a:r>
              </a:p>
            </p:txBody>
          </p:sp>
          <p:sp>
            <p:nvSpPr>
              <p:cNvPr id="29" name="Right Arrow 28">
                <a:hlinkClick r:id="rId7" action="ppaction://hlinksldjump"/>
              </p:cNvPr>
              <p:cNvSpPr/>
              <p:nvPr/>
            </p:nvSpPr>
            <p:spPr bwMode="auto">
              <a:xfrm>
                <a:off x="9743844" y="652790"/>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315986"/>
                <a:endParaRPr lang="en-US" dirty="0">
                  <a:solidFill>
                    <a:srgbClr val="FFFFFF"/>
                  </a:solidFill>
                </a:endParaRPr>
              </a:p>
            </p:txBody>
          </p:sp>
        </p:grpSp>
        <p:grpSp>
          <p:nvGrpSpPr>
            <p:cNvPr id="9" name="Group 113"/>
            <p:cNvGrpSpPr/>
            <p:nvPr/>
          </p:nvGrpSpPr>
          <p:grpSpPr>
            <a:xfrm>
              <a:off x="777697" y="4534114"/>
              <a:ext cx="967272" cy="816746"/>
              <a:chOff x="9754265" y="149764"/>
              <a:chExt cx="1112364" cy="816746"/>
            </a:xfrm>
          </p:grpSpPr>
          <p:grpSp>
            <p:nvGrpSpPr>
              <p:cNvPr id="10" name="Group 68"/>
              <p:cNvGrpSpPr/>
              <p:nvPr/>
            </p:nvGrpSpPr>
            <p:grpSpPr>
              <a:xfrm>
                <a:off x="9787989" y="149764"/>
                <a:ext cx="1042917" cy="816746"/>
                <a:chOff x="9607229" y="133998"/>
                <a:chExt cx="1042917" cy="816746"/>
              </a:xfrm>
            </p:grpSpPr>
            <p:sp>
              <p:nvSpPr>
                <p:cNvPr id="40" name="Rectangle 3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53"/>
                <p:cNvGrpSpPr/>
                <p:nvPr/>
              </p:nvGrpSpPr>
              <p:grpSpPr>
                <a:xfrm>
                  <a:off x="9607229" y="133998"/>
                  <a:ext cx="1042917" cy="816746"/>
                  <a:chOff x="9607229" y="133998"/>
                  <a:chExt cx="1042917" cy="816746"/>
                </a:xfrm>
              </p:grpSpPr>
              <p:pic>
                <p:nvPicPr>
                  <p:cNvPr id="4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4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4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4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38" name="TextBox 37">
                <a:hlinkClick r:id="rId8" action="ppaction://hlinksldjump"/>
              </p:cNvPr>
              <p:cNvSpPr txBox="1"/>
              <p:nvPr/>
            </p:nvSpPr>
            <p:spPr>
              <a:xfrm>
                <a:off x="9754265" y="232313"/>
                <a:ext cx="1112364" cy="423193"/>
              </a:xfrm>
              <a:prstGeom prst="rect">
                <a:avLst/>
              </a:prstGeom>
              <a:noFill/>
              <a:ln>
                <a:noFill/>
              </a:ln>
            </p:spPr>
            <p:txBody>
              <a:bodyPr wrap="square" lIns="0" tIns="0" rIns="0" bIns="0" rtlCol="0">
                <a:spAutoFit/>
              </a:bodyPr>
              <a:lstStyle/>
              <a:p>
                <a:pPr algn="ctr"/>
                <a:r>
                  <a:rPr lang="en-US" sz="1100" b="1" dirty="0">
                    <a:ln w="3175" cap="sq" cmpd="sng">
                      <a:noFill/>
                      <a:bevel/>
                    </a:ln>
                    <a:solidFill>
                      <a:srgbClr val="FFFFFF"/>
                    </a:solidFill>
                    <a:effectLst>
                      <a:outerShdw blurRad="355600" algn="ctr" rotWithShape="0">
                        <a:prstClr val="black"/>
                      </a:outerShdw>
                    </a:effectLst>
                  </a:rPr>
                  <a:t>STANDARDIZED TO RATIONALIZED</a:t>
                </a:r>
              </a:p>
            </p:txBody>
          </p:sp>
          <p:sp>
            <p:nvSpPr>
              <p:cNvPr id="39" name="Right Arrow 38">
                <a:hlinkClick r:id="rId8" action="ppaction://hlinksldjump"/>
              </p:cNvPr>
              <p:cNvSpPr/>
              <p:nvPr/>
            </p:nvSpPr>
            <p:spPr bwMode="auto">
              <a:xfrm>
                <a:off x="10026065" y="652790"/>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315986"/>
                <a:endParaRPr lang="en-US" dirty="0">
                  <a:solidFill>
                    <a:srgbClr val="FFFFFF"/>
                  </a:solidFill>
                </a:endParaRPr>
              </a:p>
            </p:txBody>
          </p:sp>
        </p:grpSp>
        <p:grpSp>
          <p:nvGrpSpPr>
            <p:cNvPr id="13" name="Group 52"/>
            <p:cNvGrpSpPr/>
            <p:nvPr/>
          </p:nvGrpSpPr>
          <p:grpSpPr>
            <a:xfrm>
              <a:off x="817406" y="5437787"/>
              <a:ext cx="917939" cy="816746"/>
              <a:chOff x="9787989" y="149764"/>
              <a:chExt cx="1055629" cy="816746"/>
            </a:xfrm>
          </p:grpSpPr>
          <p:grpSp>
            <p:nvGrpSpPr>
              <p:cNvPr id="14" name="Group 68"/>
              <p:cNvGrpSpPr/>
              <p:nvPr/>
            </p:nvGrpSpPr>
            <p:grpSpPr>
              <a:xfrm>
                <a:off x="9787989" y="149764"/>
                <a:ext cx="1042917" cy="816746"/>
                <a:chOff x="9607229" y="133998"/>
                <a:chExt cx="1042917" cy="816746"/>
              </a:xfrm>
            </p:grpSpPr>
            <p:sp>
              <p:nvSpPr>
                <p:cNvPr id="50" name="Rectangle 4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5" name="Group 53"/>
                <p:cNvGrpSpPr/>
                <p:nvPr/>
              </p:nvGrpSpPr>
              <p:grpSpPr>
                <a:xfrm>
                  <a:off x="9607229" y="133998"/>
                  <a:ext cx="1042917" cy="816746"/>
                  <a:chOff x="9607229" y="133998"/>
                  <a:chExt cx="1042917" cy="816746"/>
                </a:xfrm>
              </p:grpSpPr>
              <p:pic>
                <p:nvPicPr>
                  <p:cNvPr id="5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5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8" name="TextBox 47">
                <a:hlinkClick r:id="rId9" action="ppaction://hlinksldjump"/>
              </p:cNvPr>
              <p:cNvSpPr txBox="1"/>
              <p:nvPr/>
            </p:nvSpPr>
            <p:spPr>
              <a:xfrm>
                <a:off x="9817542" y="232312"/>
                <a:ext cx="1026076" cy="423193"/>
              </a:xfrm>
              <a:prstGeom prst="rect">
                <a:avLst/>
              </a:prstGeom>
              <a:noFill/>
              <a:ln>
                <a:noFill/>
              </a:ln>
            </p:spPr>
            <p:txBody>
              <a:bodyPr wrap="square" lIns="0" tIns="0" rIns="0" bIns="0" rtlCol="0">
                <a:spAutoFit/>
              </a:bodyPr>
              <a:lstStyle/>
              <a:p>
                <a:pPr algn="ctr"/>
                <a:r>
                  <a:rPr lang="en-US" sz="1100" b="1" dirty="0">
                    <a:ln w="3175" cap="sq" cmpd="sng">
                      <a:noFill/>
                      <a:bevel/>
                    </a:ln>
                    <a:solidFill>
                      <a:srgbClr val="FFFFFF"/>
                    </a:solidFill>
                    <a:effectLst>
                      <a:outerShdw blurRad="355600" algn="ctr" rotWithShape="0">
                        <a:prstClr val="black"/>
                      </a:outerShdw>
                    </a:effectLst>
                  </a:rPr>
                  <a:t>RATIONALIZED TO </a:t>
                </a:r>
                <a:br>
                  <a:rPr lang="en-US" sz="1100" b="1" dirty="0">
                    <a:ln w="3175" cap="sq" cmpd="sng">
                      <a:noFill/>
                      <a:bevel/>
                    </a:ln>
                    <a:solidFill>
                      <a:srgbClr val="FFFFFF"/>
                    </a:solidFill>
                    <a:effectLst>
                      <a:outerShdw blurRad="355600" algn="ctr" rotWithShape="0">
                        <a:prstClr val="black"/>
                      </a:outerShdw>
                    </a:effectLst>
                  </a:rPr>
                </a:br>
                <a:r>
                  <a:rPr lang="en-US" sz="1100" b="1" dirty="0">
                    <a:ln w="3175" cap="sq" cmpd="sng">
                      <a:noFill/>
                      <a:bevel/>
                    </a:ln>
                    <a:solidFill>
                      <a:srgbClr val="FFFFFF"/>
                    </a:solidFill>
                    <a:effectLst>
                      <a:outerShdw blurRad="355600" algn="ctr" rotWithShape="0">
                        <a:prstClr val="black"/>
                      </a:outerShdw>
                    </a:effectLst>
                  </a:rPr>
                  <a:t>DYNAMIC</a:t>
                </a:r>
              </a:p>
            </p:txBody>
          </p:sp>
          <p:sp>
            <p:nvSpPr>
              <p:cNvPr id="49" name="Right Arrow 48">
                <a:hlinkClick r:id="rId9" action="ppaction://hlinksldjump"/>
              </p:cNvPr>
              <p:cNvSpPr/>
              <p:nvPr/>
            </p:nvSpPr>
            <p:spPr bwMode="auto">
              <a:xfrm>
                <a:off x="10297007" y="652790"/>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315986"/>
                <a:endParaRPr lang="en-US" dirty="0">
                  <a:solidFill>
                    <a:srgbClr val="FFFFFF"/>
                  </a:solidFill>
                </a:endParaRPr>
              </a:p>
            </p:txBody>
          </p:sp>
        </p:grpSp>
        <p:sp>
          <p:nvSpPr>
            <p:cNvPr id="56" name="Rectangle 55"/>
            <p:cNvSpPr>
              <a:spLocks noChangeArrowheads="1"/>
            </p:cNvSpPr>
            <p:nvPr/>
          </p:nvSpPr>
          <p:spPr bwMode="auto">
            <a:xfrm>
              <a:off x="430041" y="6247630"/>
              <a:ext cx="1752600" cy="508597"/>
            </a:xfrm>
            <a:prstGeom prst="rect">
              <a:avLst/>
            </a:prstGeom>
            <a:noFill/>
            <a:ln w="9525" cap="flat" cmpd="sng" algn="ctr">
              <a:noFill/>
              <a:prstDash val="solid"/>
              <a:miter lim="800000"/>
              <a:headEnd type="none" w="med" len="med"/>
              <a:tailEnd type="none" w="med" len="med"/>
            </a:ln>
            <a:effectLst/>
          </p:spPr>
          <p:txBody>
            <a:bodyPr wrap="square" lIns="76197" tIns="38098" rIns="76197" bIns="38098" anchor="ctr">
              <a:spAutoFit/>
            </a:bodyPr>
            <a:lstStyle/>
            <a:p>
              <a:pPr algn="ctr" eaLnBrk="0" hangingPunct="0">
                <a:lnSpc>
                  <a:spcPct val="85000"/>
                </a:lnSpc>
              </a:pPr>
              <a:r>
                <a:rPr lang="en-US" sz="1300" dirty="0">
                  <a:solidFill>
                    <a:srgbClr val="FFFFFF"/>
                  </a:solidFill>
                </a:rPr>
                <a:t>Then, </a:t>
              </a:r>
              <a:r>
                <a:rPr lang="en-US" sz="1300" b="1" dirty="0">
                  <a:solidFill>
                    <a:srgbClr val="FFC000"/>
                  </a:solidFill>
                </a:rPr>
                <a:t>click tabs at the bottom of each slide</a:t>
              </a:r>
              <a:r>
                <a:rPr lang="en-US" sz="1300" dirty="0">
                  <a:solidFill>
                    <a:srgbClr val="FFFFFF"/>
                  </a:solidFill>
                </a:rPr>
                <a:t> to move to other sections.</a:t>
              </a:r>
              <a:endParaRPr lang="en-US" sz="1300" b="1" dirty="0">
                <a:solidFill>
                  <a:srgbClr val="FFC000"/>
                </a:solidFill>
              </a:endParaRPr>
            </a:p>
          </p:txBody>
        </p:sp>
        <p:sp>
          <p:nvSpPr>
            <p:cNvPr id="57" name="Rectangle 56"/>
            <p:cNvSpPr>
              <a:spLocks noChangeArrowheads="1"/>
            </p:cNvSpPr>
            <p:nvPr/>
          </p:nvSpPr>
          <p:spPr bwMode="auto">
            <a:xfrm>
              <a:off x="381000" y="3063121"/>
              <a:ext cx="1828800" cy="508597"/>
            </a:xfrm>
            <a:prstGeom prst="rect">
              <a:avLst/>
            </a:prstGeom>
            <a:noFill/>
            <a:ln w="9525" cap="flat" cmpd="sng" algn="ctr">
              <a:noFill/>
              <a:prstDash val="solid"/>
              <a:miter lim="800000"/>
              <a:headEnd type="none" w="med" len="med"/>
              <a:tailEnd type="none" w="med" len="med"/>
            </a:ln>
            <a:effectLst/>
          </p:spPr>
          <p:txBody>
            <a:bodyPr wrap="square" lIns="76197" tIns="38098" rIns="76197" bIns="38098" anchor="ctr">
              <a:spAutoFit/>
            </a:bodyPr>
            <a:lstStyle/>
            <a:p>
              <a:pPr algn="ctr" eaLnBrk="0" hangingPunct="0">
                <a:lnSpc>
                  <a:spcPct val="85000"/>
                </a:lnSpc>
              </a:pPr>
              <a:r>
                <a:rPr lang="en-US" sz="1300" dirty="0">
                  <a:solidFill>
                    <a:srgbClr val="FFFFFF"/>
                  </a:solidFill>
                </a:rPr>
                <a:t>To get information about an IO model stage,</a:t>
              </a:r>
            </a:p>
            <a:p>
              <a:pPr algn="ctr" eaLnBrk="0" hangingPunct="0">
                <a:lnSpc>
                  <a:spcPct val="85000"/>
                </a:lnSpc>
              </a:pPr>
              <a:r>
                <a:rPr lang="en-US" sz="1300" b="1" dirty="0">
                  <a:solidFill>
                    <a:srgbClr val="FFC000"/>
                  </a:solidFill>
                </a:rPr>
                <a:t>click a transition</a:t>
              </a:r>
              <a:r>
                <a:rPr lang="en-US" sz="1300" dirty="0">
                  <a:solidFill>
                    <a:srgbClr val="FFFFFF"/>
                  </a:solidFill>
                </a:rPr>
                <a:t>.</a:t>
              </a:r>
            </a:p>
          </p:txBody>
        </p:sp>
      </p:grpSp>
      <p:grpSp>
        <p:nvGrpSpPr>
          <p:cNvPr id="16" name="Group 71"/>
          <p:cNvGrpSpPr/>
          <p:nvPr/>
        </p:nvGrpSpPr>
        <p:grpSpPr>
          <a:xfrm>
            <a:off x="5508679" y="1920240"/>
            <a:ext cx="1678513" cy="2548104"/>
            <a:chOff x="4544841" y="1610380"/>
            <a:chExt cx="1398761" cy="2123420"/>
          </a:xfrm>
        </p:grpSpPr>
        <p:grpSp>
          <p:nvGrpSpPr>
            <p:cNvPr id="17" name="Group 78"/>
            <p:cNvGrpSpPr/>
            <p:nvPr/>
          </p:nvGrpSpPr>
          <p:grpSpPr>
            <a:xfrm>
              <a:off x="4548951" y="1610380"/>
              <a:ext cx="1394651" cy="599420"/>
              <a:chOff x="7877996" y="1774101"/>
              <a:chExt cx="1587677" cy="599420"/>
            </a:xfrm>
          </p:grpSpPr>
          <p:sp>
            <p:nvSpPr>
              <p:cNvPr id="67" name="Round Same Side Corner Rectangle 66"/>
              <p:cNvSpPr/>
              <p:nvPr/>
            </p:nvSpPr>
            <p:spPr bwMode="auto">
              <a:xfrm>
                <a:off x="7877996" y="1774101"/>
                <a:ext cx="1561436" cy="365760"/>
              </a:xfrm>
              <a:prstGeom prst="round2SameRect">
                <a:avLst>
                  <a:gd name="adj1" fmla="val 32412"/>
                  <a:gd name="adj2" fmla="val 0"/>
                </a:avLst>
              </a:prstGeom>
              <a:gradFill flip="none" rotWithShape="1">
                <a:gsLst>
                  <a:gs pos="100000">
                    <a:srgbClr val="0564FF">
                      <a:alpha val="50000"/>
                    </a:srgbClr>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315986"/>
                <a:endParaRPr lang="en-US" dirty="0">
                  <a:solidFill>
                    <a:srgbClr val="FFFF99"/>
                  </a:solidFill>
                </a:endParaRPr>
              </a:p>
            </p:txBody>
          </p:sp>
          <p:sp>
            <p:nvSpPr>
              <p:cNvPr id="68" name="TextBox 67"/>
              <p:cNvSpPr txBox="1"/>
              <p:nvPr/>
            </p:nvSpPr>
            <p:spPr>
              <a:xfrm>
                <a:off x="7904237" y="1850301"/>
                <a:ext cx="1561436" cy="523220"/>
              </a:xfrm>
              <a:prstGeom prst="rect">
                <a:avLst/>
              </a:prstGeom>
              <a:noFill/>
            </p:spPr>
            <p:txBody>
              <a:bodyPr wrap="square" lIns="0" tIns="0" rIns="0" bIns="0" rtlCol="0">
                <a:spAutoFit/>
              </a:bodyPr>
              <a:lstStyle/>
              <a:p>
                <a:pPr algn="ctr"/>
                <a:r>
                  <a:rPr lang="en-US" sz="2000" b="1" dirty="0">
                    <a:solidFill>
                      <a:srgbClr val="FFFFFF"/>
                    </a:solidFill>
                    <a:effectLst>
                      <a:outerShdw blurRad="38100" dist="38100" dir="2700000" algn="tl">
                        <a:srgbClr val="000000">
                          <a:alpha val="43137"/>
                        </a:srgbClr>
                      </a:outerShdw>
                    </a:effectLst>
                  </a:rPr>
                  <a:t>Projects</a:t>
                </a:r>
              </a:p>
              <a:p>
                <a:pPr algn="ctr"/>
                <a:endParaRPr lang="en-US" sz="2000" b="1" dirty="0">
                  <a:solidFill>
                    <a:srgbClr val="FFFFFF"/>
                  </a:solidFill>
                  <a:effectLst>
                    <a:outerShdw blurRad="38100" dist="38100" dir="2700000" algn="tl">
                      <a:srgbClr val="000000">
                        <a:alpha val="43137"/>
                      </a:srgbClr>
                    </a:outerShdw>
                  </a:effectLst>
                </a:endParaRPr>
              </a:p>
            </p:txBody>
          </p:sp>
        </p:grpSp>
        <p:grpSp>
          <p:nvGrpSpPr>
            <p:cNvPr id="18" name="Group 68"/>
            <p:cNvGrpSpPr/>
            <p:nvPr/>
          </p:nvGrpSpPr>
          <p:grpSpPr>
            <a:xfrm>
              <a:off x="4544841" y="1981200"/>
              <a:ext cx="1371600" cy="1752600"/>
              <a:chOff x="2590800" y="3048000"/>
              <a:chExt cx="2286000" cy="2743200"/>
            </a:xfrm>
          </p:grpSpPr>
          <p:sp>
            <p:nvSpPr>
              <p:cNvPr id="70" name="Rectangle 69"/>
              <p:cNvSpPr/>
              <p:nvPr/>
            </p:nvSpPr>
            <p:spPr bwMode="auto">
              <a:xfrm>
                <a:off x="2590800" y="3048000"/>
                <a:ext cx="2286000" cy="2743200"/>
              </a:xfrm>
              <a:prstGeom prst="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71" name="TextBox 70"/>
              <p:cNvSpPr txBox="1"/>
              <p:nvPr/>
            </p:nvSpPr>
            <p:spPr>
              <a:xfrm>
                <a:off x="2590800" y="3048000"/>
                <a:ext cx="2286000" cy="1686081"/>
              </a:xfrm>
              <a:prstGeom prst="rect">
                <a:avLst/>
              </a:prstGeom>
              <a:noFill/>
            </p:spPr>
            <p:txBody>
              <a:bodyPr wrap="square" rtlCol="0">
                <a:spAutoFit/>
              </a:bodyPr>
              <a:lstStyle/>
              <a:p>
                <a:r>
                  <a:rPr lang="en-US" sz="1300" dirty="0">
                    <a:solidFill>
                      <a:srgbClr val="FFFFFF"/>
                    </a:solidFill>
                    <a:latin typeface="Segoe"/>
                  </a:rPr>
                  <a:t>Recommend projects and technologies that are relevant to your customer's needs and priorities.</a:t>
                </a:r>
              </a:p>
            </p:txBody>
          </p:sp>
        </p:grpSp>
      </p:grpSp>
      <p:grpSp>
        <p:nvGrpSpPr>
          <p:cNvPr id="19" name="Group 72"/>
          <p:cNvGrpSpPr/>
          <p:nvPr/>
        </p:nvGrpSpPr>
        <p:grpSpPr>
          <a:xfrm>
            <a:off x="241735" y="1920240"/>
            <a:ext cx="1678513" cy="1816584"/>
            <a:chOff x="4544841" y="1610380"/>
            <a:chExt cx="1398761" cy="1513820"/>
          </a:xfrm>
        </p:grpSpPr>
        <p:grpSp>
          <p:nvGrpSpPr>
            <p:cNvPr id="20" name="Group 78"/>
            <p:cNvGrpSpPr/>
            <p:nvPr/>
          </p:nvGrpSpPr>
          <p:grpSpPr>
            <a:xfrm>
              <a:off x="4548951" y="1610380"/>
              <a:ext cx="1394651" cy="599420"/>
              <a:chOff x="7877996" y="1774101"/>
              <a:chExt cx="1587677" cy="599420"/>
            </a:xfrm>
          </p:grpSpPr>
          <p:sp>
            <p:nvSpPr>
              <p:cNvPr id="78" name="Round Same Side Corner Rectangle 77"/>
              <p:cNvSpPr/>
              <p:nvPr/>
            </p:nvSpPr>
            <p:spPr bwMode="auto">
              <a:xfrm>
                <a:off x="7877996" y="1774101"/>
                <a:ext cx="1561436" cy="365760"/>
              </a:xfrm>
              <a:prstGeom prst="round2SameRect">
                <a:avLst>
                  <a:gd name="adj1" fmla="val 32412"/>
                  <a:gd name="adj2" fmla="val 0"/>
                </a:avLst>
              </a:prstGeom>
              <a:gradFill flip="none" rotWithShape="1">
                <a:gsLst>
                  <a:gs pos="100000">
                    <a:srgbClr val="0564FF">
                      <a:alpha val="50000"/>
                    </a:srgbClr>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315986"/>
                <a:endParaRPr lang="en-US" dirty="0">
                  <a:solidFill>
                    <a:srgbClr val="FFFF99"/>
                  </a:solidFill>
                </a:endParaRPr>
              </a:p>
            </p:txBody>
          </p:sp>
          <p:sp>
            <p:nvSpPr>
              <p:cNvPr id="79" name="TextBox 78"/>
              <p:cNvSpPr txBox="1"/>
              <p:nvPr/>
            </p:nvSpPr>
            <p:spPr>
              <a:xfrm>
                <a:off x="7904237" y="1850301"/>
                <a:ext cx="1561436" cy="523220"/>
              </a:xfrm>
              <a:prstGeom prst="rect">
                <a:avLst/>
              </a:prstGeom>
              <a:noFill/>
            </p:spPr>
            <p:txBody>
              <a:bodyPr wrap="square" lIns="0" tIns="0" rIns="0" bIns="0" rtlCol="0">
                <a:spAutoFit/>
              </a:bodyPr>
              <a:lstStyle/>
              <a:p>
                <a:pPr algn="ctr"/>
                <a:r>
                  <a:rPr lang="en-US" sz="2000" b="1" dirty="0">
                    <a:solidFill>
                      <a:srgbClr val="FFFFFF"/>
                    </a:solidFill>
                    <a:effectLst>
                      <a:outerShdw blurRad="38100" dist="38100" dir="2700000" algn="tl">
                        <a:srgbClr val="000000">
                          <a:alpha val="43137"/>
                        </a:srgbClr>
                      </a:outerShdw>
                    </a:effectLst>
                  </a:rPr>
                  <a:t>Transition</a:t>
                </a:r>
              </a:p>
              <a:p>
                <a:pPr algn="ctr"/>
                <a:endParaRPr lang="en-US" sz="2000" b="1" dirty="0">
                  <a:solidFill>
                    <a:srgbClr val="FFFFFF"/>
                  </a:solidFill>
                  <a:effectLst>
                    <a:outerShdw blurRad="38100" dist="38100" dir="2700000" algn="tl">
                      <a:srgbClr val="000000">
                        <a:alpha val="43137"/>
                      </a:srgbClr>
                    </a:outerShdw>
                  </a:effectLst>
                </a:endParaRPr>
              </a:p>
            </p:txBody>
          </p:sp>
        </p:grpSp>
        <p:grpSp>
          <p:nvGrpSpPr>
            <p:cNvPr id="21" name="Group 68"/>
            <p:cNvGrpSpPr/>
            <p:nvPr/>
          </p:nvGrpSpPr>
          <p:grpSpPr>
            <a:xfrm>
              <a:off x="4544841" y="1981200"/>
              <a:ext cx="1371600" cy="1143000"/>
              <a:chOff x="2590800" y="3048000"/>
              <a:chExt cx="2286000" cy="1789043"/>
            </a:xfrm>
          </p:grpSpPr>
          <p:sp>
            <p:nvSpPr>
              <p:cNvPr id="76" name="Rectangle 75"/>
              <p:cNvSpPr/>
              <p:nvPr/>
            </p:nvSpPr>
            <p:spPr bwMode="auto">
              <a:xfrm>
                <a:off x="2590800" y="3048000"/>
                <a:ext cx="2286000" cy="1789043"/>
              </a:xfrm>
              <a:prstGeom prst="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77" name="TextBox 76"/>
              <p:cNvSpPr txBox="1"/>
              <p:nvPr/>
            </p:nvSpPr>
            <p:spPr>
              <a:xfrm>
                <a:off x="2590800" y="3048000"/>
                <a:ext cx="2286000" cy="1204342"/>
              </a:xfrm>
              <a:prstGeom prst="rect">
                <a:avLst/>
              </a:prstGeom>
              <a:noFill/>
            </p:spPr>
            <p:txBody>
              <a:bodyPr wrap="square" rtlCol="0">
                <a:spAutoFit/>
              </a:bodyPr>
              <a:lstStyle/>
              <a:p>
                <a:r>
                  <a:rPr lang="en-US" sz="1300" dirty="0">
                    <a:solidFill>
                      <a:srgbClr val="FFFFFF"/>
                    </a:solidFill>
                    <a:latin typeface="Segoe"/>
                  </a:rPr>
                  <a:t>Confirm the current phase of your customer's infrastructure.</a:t>
                </a:r>
              </a:p>
            </p:txBody>
          </p:sp>
        </p:grpSp>
      </p:grpSp>
      <p:grpSp>
        <p:nvGrpSpPr>
          <p:cNvPr id="22" name="Group 79"/>
          <p:cNvGrpSpPr/>
          <p:nvPr/>
        </p:nvGrpSpPr>
        <p:grpSpPr>
          <a:xfrm>
            <a:off x="1997383" y="1920248"/>
            <a:ext cx="1678513" cy="1816585"/>
            <a:chOff x="4544841" y="1610380"/>
            <a:chExt cx="1398761" cy="1513821"/>
          </a:xfrm>
        </p:grpSpPr>
        <p:grpSp>
          <p:nvGrpSpPr>
            <p:cNvPr id="23" name="Group 78"/>
            <p:cNvGrpSpPr/>
            <p:nvPr/>
          </p:nvGrpSpPr>
          <p:grpSpPr>
            <a:xfrm>
              <a:off x="4548951" y="1610380"/>
              <a:ext cx="1394651" cy="599420"/>
              <a:chOff x="7877996" y="1774101"/>
              <a:chExt cx="1587677" cy="599420"/>
            </a:xfrm>
          </p:grpSpPr>
          <p:sp>
            <p:nvSpPr>
              <p:cNvPr id="85" name="Round Same Side Corner Rectangle 84"/>
              <p:cNvSpPr/>
              <p:nvPr/>
            </p:nvSpPr>
            <p:spPr bwMode="auto">
              <a:xfrm>
                <a:off x="7877996" y="1774101"/>
                <a:ext cx="1561436" cy="365760"/>
              </a:xfrm>
              <a:prstGeom prst="round2SameRect">
                <a:avLst>
                  <a:gd name="adj1" fmla="val 32412"/>
                  <a:gd name="adj2" fmla="val 0"/>
                </a:avLst>
              </a:prstGeom>
              <a:gradFill flip="none" rotWithShape="1">
                <a:gsLst>
                  <a:gs pos="100000">
                    <a:srgbClr val="0564FF">
                      <a:alpha val="50000"/>
                    </a:srgbClr>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315986"/>
                <a:endParaRPr lang="en-US" dirty="0">
                  <a:solidFill>
                    <a:srgbClr val="FFFF99"/>
                  </a:solidFill>
                </a:endParaRPr>
              </a:p>
            </p:txBody>
          </p:sp>
          <p:sp>
            <p:nvSpPr>
              <p:cNvPr id="86" name="TextBox 85"/>
              <p:cNvSpPr txBox="1"/>
              <p:nvPr/>
            </p:nvSpPr>
            <p:spPr>
              <a:xfrm>
                <a:off x="7904237" y="1850301"/>
                <a:ext cx="1561436" cy="523220"/>
              </a:xfrm>
              <a:prstGeom prst="rect">
                <a:avLst/>
              </a:prstGeom>
              <a:noFill/>
            </p:spPr>
            <p:txBody>
              <a:bodyPr wrap="square" lIns="0" tIns="0" rIns="0" bIns="0" rtlCol="0">
                <a:spAutoFit/>
              </a:bodyPr>
              <a:lstStyle/>
              <a:p>
                <a:pPr algn="ctr"/>
                <a:r>
                  <a:rPr lang="en-US" sz="2000" b="1" dirty="0">
                    <a:solidFill>
                      <a:srgbClr val="FFFFFF"/>
                    </a:solidFill>
                    <a:effectLst>
                      <a:outerShdw blurRad="38100" dist="38100" dir="2700000" algn="tl">
                        <a:srgbClr val="000000">
                          <a:alpha val="43137"/>
                        </a:srgbClr>
                      </a:outerShdw>
                    </a:effectLst>
                  </a:rPr>
                  <a:t>Challenges</a:t>
                </a:r>
              </a:p>
              <a:p>
                <a:pPr algn="ctr"/>
                <a:endParaRPr lang="en-US" sz="2000" b="1" dirty="0">
                  <a:solidFill>
                    <a:srgbClr val="FFFFFF"/>
                  </a:solidFill>
                  <a:effectLst>
                    <a:outerShdw blurRad="38100" dist="38100" dir="2700000" algn="tl">
                      <a:srgbClr val="000000">
                        <a:alpha val="43137"/>
                      </a:srgbClr>
                    </a:outerShdw>
                  </a:effectLst>
                </a:endParaRPr>
              </a:p>
            </p:txBody>
          </p:sp>
        </p:grpSp>
        <p:grpSp>
          <p:nvGrpSpPr>
            <p:cNvPr id="25" name="Group 68"/>
            <p:cNvGrpSpPr/>
            <p:nvPr/>
          </p:nvGrpSpPr>
          <p:grpSpPr>
            <a:xfrm>
              <a:off x="4544841" y="1981201"/>
              <a:ext cx="1371600" cy="1143000"/>
              <a:chOff x="2590800" y="3048000"/>
              <a:chExt cx="2286000" cy="1789043"/>
            </a:xfrm>
          </p:grpSpPr>
          <p:sp>
            <p:nvSpPr>
              <p:cNvPr id="83" name="Rectangle 82"/>
              <p:cNvSpPr/>
              <p:nvPr/>
            </p:nvSpPr>
            <p:spPr bwMode="auto">
              <a:xfrm>
                <a:off x="2590800" y="3048000"/>
                <a:ext cx="2286000" cy="1789043"/>
              </a:xfrm>
              <a:prstGeom prst="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84" name="TextBox 83"/>
              <p:cNvSpPr txBox="1"/>
              <p:nvPr/>
            </p:nvSpPr>
            <p:spPr>
              <a:xfrm>
                <a:off x="2590800" y="3048000"/>
                <a:ext cx="2286000" cy="1164198"/>
              </a:xfrm>
              <a:prstGeom prst="rect">
                <a:avLst/>
              </a:prstGeom>
              <a:noFill/>
            </p:spPr>
            <p:txBody>
              <a:bodyPr wrap="square" rtlCol="0">
                <a:spAutoFit/>
              </a:bodyPr>
              <a:lstStyle/>
              <a:p>
                <a:r>
                  <a:rPr lang="en-US" sz="1300" dirty="0">
                    <a:solidFill>
                      <a:srgbClr val="FFFFFF"/>
                    </a:solidFill>
                    <a:latin typeface="Segoe"/>
                  </a:rPr>
                  <a:t>Determine your customer’s business and IT scenarios and opportunities.</a:t>
                </a:r>
              </a:p>
            </p:txBody>
          </p:sp>
        </p:grpSp>
      </p:grpSp>
      <p:grpSp>
        <p:nvGrpSpPr>
          <p:cNvPr id="26" name="Group 86"/>
          <p:cNvGrpSpPr/>
          <p:nvPr/>
        </p:nvGrpSpPr>
        <p:grpSpPr>
          <a:xfrm>
            <a:off x="3753031" y="1920243"/>
            <a:ext cx="1678513" cy="5680718"/>
            <a:chOff x="4544841" y="1610380"/>
            <a:chExt cx="1398761" cy="5042660"/>
          </a:xfrm>
        </p:grpSpPr>
        <p:grpSp>
          <p:nvGrpSpPr>
            <p:cNvPr id="27" name="Group 78"/>
            <p:cNvGrpSpPr/>
            <p:nvPr/>
          </p:nvGrpSpPr>
          <p:grpSpPr>
            <a:xfrm>
              <a:off x="4548951" y="1610380"/>
              <a:ext cx="1394651" cy="633542"/>
              <a:chOff x="7877996" y="1774101"/>
              <a:chExt cx="1587677" cy="633542"/>
            </a:xfrm>
          </p:grpSpPr>
          <p:sp>
            <p:nvSpPr>
              <p:cNvPr id="92" name="Round Same Side Corner Rectangle 91"/>
              <p:cNvSpPr/>
              <p:nvPr/>
            </p:nvSpPr>
            <p:spPr bwMode="auto">
              <a:xfrm>
                <a:off x="7877996" y="1774101"/>
                <a:ext cx="1561436" cy="365760"/>
              </a:xfrm>
              <a:prstGeom prst="round2SameRect">
                <a:avLst>
                  <a:gd name="adj1" fmla="val 32412"/>
                  <a:gd name="adj2" fmla="val 0"/>
                </a:avLst>
              </a:prstGeom>
              <a:gradFill flip="none" rotWithShape="1">
                <a:gsLst>
                  <a:gs pos="100000">
                    <a:srgbClr val="0564FF">
                      <a:alpha val="50000"/>
                    </a:srgbClr>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315986"/>
                <a:endParaRPr lang="en-US" dirty="0">
                  <a:solidFill>
                    <a:srgbClr val="FFFF99"/>
                  </a:solidFill>
                </a:endParaRPr>
              </a:p>
            </p:txBody>
          </p:sp>
          <p:sp>
            <p:nvSpPr>
              <p:cNvPr id="93" name="TextBox 92"/>
              <p:cNvSpPr txBox="1"/>
              <p:nvPr/>
            </p:nvSpPr>
            <p:spPr>
              <a:xfrm>
                <a:off x="7904237" y="1850301"/>
                <a:ext cx="1561436" cy="557342"/>
              </a:xfrm>
              <a:prstGeom prst="rect">
                <a:avLst/>
              </a:prstGeom>
              <a:noFill/>
            </p:spPr>
            <p:txBody>
              <a:bodyPr wrap="square" lIns="0" tIns="0" rIns="0" bIns="0" rtlCol="0">
                <a:spAutoFit/>
              </a:bodyPr>
              <a:lstStyle/>
              <a:p>
                <a:pPr algn="ctr"/>
                <a:r>
                  <a:rPr lang="en-US" sz="2000" b="1" dirty="0">
                    <a:solidFill>
                      <a:srgbClr val="FFFFFF"/>
                    </a:solidFill>
                    <a:effectLst>
                      <a:outerShdw blurRad="38100" dist="38100" dir="2700000" algn="tl">
                        <a:srgbClr val="000000">
                          <a:alpha val="43137"/>
                        </a:srgbClr>
                      </a:outerShdw>
                    </a:effectLst>
                  </a:rPr>
                  <a:t>Questions</a:t>
                </a:r>
              </a:p>
              <a:p>
                <a:pPr algn="ctr"/>
                <a:endParaRPr lang="en-US" sz="2000" b="1" dirty="0">
                  <a:solidFill>
                    <a:srgbClr val="FFFFFF"/>
                  </a:solidFill>
                  <a:effectLst>
                    <a:outerShdw blurRad="38100" dist="38100" dir="2700000" algn="tl">
                      <a:srgbClr val="000000">
                        <a:alpha val="43137"/>
                      </a:srgbClr>
                    </a:outerShdw>
                  </a:effectLst>
                </a:endParaRPr>
              </a:p>
            </p:txBody>
          </p:sp>
        </p:grpSp>
        <p:grpSp>
          <p:nvGrpSpPr>
            <p:cNvPr id="31" name="Group 68"/>
            <p:cNvGrpSpPr/>
            <p:nvPr/>
          </p:nvGrpSpPr>
          <p:grpSpPr>
            <a:xfrm>
              <a:off x="4544841" y="1981199"/>
              <a:ext cx="1371600" cy="4671841"/>
              <a:chOff x="2590800" y="3047999"/>
              <a:chExt cx="2286000" cy="7312443"/>
            </a:xfrm>
          </p:grpSpPr>
          <p:sp>
            <p:nvSpPr>
              <p:cNvPr id="90" name="Rectangle 89"/>
              <p:cNvSpPr/>
              <p:nvPr/>
            </p:nvSpPr>
            <p:spPr bwMode="auto">
              <a:xfrm>
                <a:off x="2590800" y="3048000"/>
                <a:ext cx="2286000" cy="5263796"/>
              </a:xfrm>
              <a:prstGeom prst="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91" name="TextBox 90"/>
              <p:cNvSpPr txBox="1"/>
              <p:nvPr/>
            </p:nvSpPr>
            <p:spPr>
              <a:xfrm>
                <a:off x="2590800" y="3047999"/>
                <a:ext cx="2286000" cy="7312443"/>
              </a:xfrm>
              <a:prstGeom prst="rect">
                <a:avLst/>
              </a:prstGeom>
              <a:noFill/>
            </p:spPr>
            <p:txBody>
              <a:bodyPr wrap="square" rIns="45720" rtlCol="0">
                <a:spAutoFit/>
              </a:bodyPr>
              <a:lstStyle/>
              <a:p>
                <a:pPr>
                  <a:spcAft>
                    <a:spcPts val="720"/>
                  </a:spcAft>
                </a:pPr>
                <a:r>
                  <a:rPr lang="en-US" sz="1300" dirty="0">
                    <a:solidFill>
                      <a:srgbClr val="FFFFFF"/>
                    </a:solidFill>
                    <a:latin typeface="Segoe"/>
                  </a:rPr>
                  <a:t>Ask questions to start identifying projects that help the customer get going. </a:t>
                </a:r>
              </a:p>
              <a:p>
                <a:pPr>
                  <a:spcAft>
                    <a:spcPts val="720"/>
                  </a:spcAft>
                </a:pPr>
                <a:r>
                  <a:rPr lang="en-US" sz="1300" dirty="0">
                    <a:solidFill>
                      <a:srgbClr val="FFFFFF"/>
                    </a:solidFill>
                    <a:latin typeface="Segoe"/>
                  </a:rPr>
                  <a:t>When the answer to a </a:t>
                </a:r>
                <a:r>
                  <a:rPr lang="en-US" sz="1300" b="1" dirty="0">
                    <a:solidFill>
                      <a:srgbClr val="FFFFFF"/>
                    </a:solidFill>
                    <a:latin typeface="Segoe"/>
                  </a:rPr>
                  <a:t>profiling</a:t>
                </a:r>
                <a:r>
                  <a:rPr lang="en-US" sz="1300" dirty="0">
                    <a:solidFill>
                      <a:srgbClr val="FFFFFF"/>
                    </a:solidFill>
                    <a:latin typeface="Segoe"/>
                  </a:rPr>
                  <a:t> question is “yes,” ask </a:t>
                </a:r>
                <a:r>
                  <a:rPr lang="en-US" sz="1300" b="1" dirty="0">
                    <a:solidFill>
                      <a:srgbClr val="FFFFFF"/>
                    </a:solidFill>
                    <a:latin typeface="Segoe"/>
                  </a:rPr>
                  <a:t>dependent</a:t>
                </a:r>
                <a:r>
                  <a:rPr lang="en-US" sz="1300" dirty="0">
                    <a:solidFill>
                      <a:srgbClr val="FFFFFF"/>
                    </a:solidFill>
                    <a:latin typeface="Segoe"/>
                  </a:rPr>
                  <a:t> questions and then suggest related projects to the customer.</a:t>
                </a:r>
              </a:p>
              <a:p>
                <a:pPr>
                  <a:spcAft>
                    <a:spcPts val="720"/>
                  </a:spcAft>
                </a:pPr>
                <a:r>
                  <a:rPr lang="en-US" sz="1300" b="1" dirty="0">
                    <a:solidFill>
                      <a:srgbClr val="FFFFFF"/>
                    </a:solidFill>
                    <a:latin typeface="Segoe"/>
                  </a:rPr>
                  <a:t>Recommended</a:t>
                </a:r>
                <a:r>
                  <a:rPr lang="en-US" sz="1300" dirty="0">
                    <a:solidFill>
                      <a:srgbClr val="FFFFFF"/>
                    </a:solidFill>
                    <a:latin typeface="Segoe"/>
                  </a:rPr>
                  <a:t> questions help to uncover additional opportunities.</a:t>
                </a:r>
              </a:p>
              <a:p>
                <a:pPr>
                  <a:spcAft>
                    <a:spcPts val="720"/>
                  </a:spcAft>
                </a:pPr>
                <a:r>
                  <a:rPr lang="en-US" sz="1300" dirty="0">
                    <a:solidFill>
                      <a:srgbClr val="FFFFFF"/>
                    </a:solidFill>
                    <a:latin typeface="Segoe"/>
                  </a:rPr>
                  <a:t>When the answer is “no,” find the corresponding projects that, if implemented, would make the answer “yes.”</a:t>
                </a:r>
              </a:p>
            </p:txBody>
          </p:sp>
        </p:grpSp>
      </p:grpSp>
      <p:grpSp>
        <p:nvGrpSpPr>
          <p:cNvPr id="36" name="Group 93"/>
          <p:cNvGrpSpPr/>
          <p:nvPr/>
        </p:nvGrpSpPr>
        <p:grpSpPr>
          <a:xfrm>
            <a:off x="7264327" y="1920248"/>
            <a:ext cx="1678513" cy="1816585"/>
            <a:chOff x="4544841" y="1610380"/>
            <a:chExt cx="1398761" cy="1513821"/>
          </a:xfrm>
        </p:grpSpPr>
        <p:grpSp>
          <p:nvGrpSpPr>
            <p:cNvPr id="37" name="Group 78"/>
            <p:cNvGrpSpPr/>
            <p:nvPr/>
          </p:nvGrpSpPr>
          <p:grpSpPr>
            <a:xfrm>
              <a:off x="4548951" y="1610380"/>
              <a:ext cx="1394651" cy="599420"/>
              <a:chOff x="7877996" y="1774101"/>
              <a:chExt cx="1587677" cy="599420"/>
            </a:xfrm>
          </p:grpSpPr>
          <p:sp>
            <p:nvSpPr>
              <p:cNvPr id="99" name="Round Same Side Corner Rectangle 98"/>
              <p:cNvSpPr/>
              <p:nvPr/>
            </p:nvSpPr>
            <p:spPr bwMode="auto">
              <a:xfrm>
                <a:off x="7877996" y="1774101"/>
                <a:ext cx="1561436" cy="365760"/>
              </a:xfrm>
              <a:prstGeom prst="round2SameRect">
                <a:avLst>
                  <a:gd name="adj1" fmla="val 32412"/>
                  <a:gd name="adj2" fmla="val 0"/>
                </a:avLst>
              </a:prstGeom>
              <a:gradFill flip="none" rotWithShape="1">
                <a:gsLst>
                  <a:gs pos="100000">
                    <a:srgbClr val="0564FF">
                      <a:alpha val="50000"/>
                    </a:srgbClr>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315986"/>
                <a:endParaRPr lang="en-US" dirty="0">
                  <a:solidFill>
                    <a:srgbClr val="FFFF99"/>
                  </a:solidFill>
                </a:endParaRPr>
              </a:p>
            </p:txBody>
          </p:sp>
          <p:sp>
            <p:nvSpPr>
              <p:cNvPr id="100" name="TextBox 99"/>
              <p:cNvSpPr txBox="1"/>
              <p:nvPr/>
            </p:nvSpPr>
            <p:spPr>
              <a:xfrm>
                <a:off x="7904237" y="1850301"/>
                <a:ext cx="1561436" cy="523220"/>
              </a:xfrm>
              <a:prstGeom prst="rect">
                <a:avLst/>
              </a:prstGeom>
              <a:noFill/>
            </p:spPr>
            <p:txBody>
              <a:bodyPr wrap="square" lIns="0" tIns="0" rIns="0" bIns="0" rtlCol="0">
                <a:spAutoFit/>
              </a:bodyPr>
              <a:lstStyle/>
              <a:p>
                <a:pPr algn="ctr"/>
                <a:r>
                  <a:rPr lang="en-US" sz="2000" b="1" dirty="0">
                    <a:solidFill>
                      <a:srgbClr val="FFFFFF"/>
                    </a:solidFill>
                    <a:effectLst>
                      <a:outerShdw blurRad="38100" dist="38100" dir="2700000" algn="tl">
                        <a:srgbClr val="000000">
                          <a:alpha val="43137"/>
                        </a:srgbClr>
                      </a:outerShdw>
                    </a:effectLst>
                  </a:rPr>
                  <a:t>Resources</a:t>
                </a:r>
              </a:p>
              <a:p>
                <a:pPr algn="ctr"/>
                <a:endParaRPr lang="en-US" sz="2000" b="1" dirty="0">
                  <a:solidFill>
                    <a:srgbClr val="FFFFFF"/>
                  </a:solidFill>
                  <a:effectLst>
                    <a:outerShdw blurRad="38100" dist="38100" dir="2700000" algn="tl">
                      <a:srgbClr val="000000">
                        <a:alpha val="43137"/>
                      </a:srgbClr>
                    </a:outerShdw>
                  </a:effectLst>
                </a:endParaRPr>
              </a:p>
            </p:txBody>
          </p:sp>
        </p:grpSp>
        <p:grpSp>
          <p:nvGrpSpPr>
            <p:cNvPr id="41" name="Group 68"/>
            <p:cNvGrpSpPr/>
            <p:nvPr/>
          </p:nvGrpSpPr>
          <p:grpSpPr>
            <a:xfrm>
              <a:off x="4544841" y="1981201"/>
              <a:ext cx="1371600" cy="1143000"/>
              <a:chOff x="2590800" y="3048000"/>
              <a:chExt cx="2286000" cy="1789043"/>
            </a:xfrm>
          </p:grpSpPr>
          <p:sp>
            <p:nvSpPr>
              <p:cNvPr id="97" name="Rectangle 96"/>
              <p:cNvSpPr/>
              <p:nvPr/>
            </p:nvSpPr>
            <p:spPr bwMode="auto">
              <a:xfrm>
                <a:off x="2590800" y="3048000"/>
                <a:ext cx="2286000" cy="1789043"/>
              </a:xfrm>
              <a:prstGeom prst="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98" name="TextBox 97"/>
              <p:cNvSpPr txBox="1"/>
              <p:nvPr/>
            </p:nvSpPr>
            <p:spPr>
              <a:xfrm>
                <a:off x="2590800" y="3048000"/>
                <a:ext cx="2286000" cy="642317"/>
              </a:xfrm>
              <a:prstGeom prst="rect">
                <a:avLst/>
              </a:prstGeom>
              <a:noFill/>
            </p:spPr>
            <p:txBody>
              <a:bodyPr wrap="square" rtlCol="0">
                <a:spAutoFit/>
              </a:bodyPr>
              <a:lstStyle/>
              <a:p>
                <a:r>
                  <a:rPr lang="en-US" sz="1300" dirty="0">
                    <a:solidFill>
                      <a:srgbClr val="FFFFFF"/>
                    </a:solidFill>
                    <a:latin typeface="Segoe"/>
                  </a:rPr>
                  <a:t>Learn more about the projects.</a:t>
                </a:r>
              </a:p>
            </p:txBody>
          </p:sp>
        </p:grpSp>
      </p:grpSp>
      <p:grpSp>
        <p:nvGrpSpPr>
          <p:cNvPr id="46" name="Group 107"/>
          <p:cNvGrpSpPr/>
          <p:nvPr/>
        </p:nvGrpSpPr>
        <p:grpSpPr>
          <a:xfrm>
            <a:off x="9009114" y="3892998"/>
            <a:ext cx="1678513" cy="1410523"/>
            <a:chOff x="4544841" y="1610380"/>
            <a:chExt cx="1398761" cy="1175436"/>
          </a:xfrm>
        </p:grpSpPr>
        <p:grpSp>
          <p:nvGrpSpPr>
            <p:cNvPr id="47" name="Group 78"/>
            <p:cNvGrpSpPr/>
            <p:nvPr/>
          </p:nvGrpSpPr>
          <p:grpSpPr>
            <a:xfrm>
              <a:off x="4548951" y="1610380"/>
              <a:ext cx="1394651" cy="599420"/>
              <a:chOff x="7877996" y="1774101"/>
              <a:chExt cx="1587677" cy="599420"/>
            </a:xfrm>
          </p:grpSpPr>
          <p:sp>
            <p:nvSpPr>
              <p:cNvPr id="113" name="Round Same Side Corner Rectangle 112"/>
              <p:cNvSpPr/>
              <p:nvPr/>
            </p:nvSpPr>
            <p:spPr bwMode="auto">
              <a:xfrm>
                <a:off x="7877996" y="1774101"/>
                <a:ext cx="1561436" cy="365760"/>
              </a:xfrm>
              <a:prstGeom prst="round2SameRect">
                <a:avLst>
                  <a:gd name="adj1" fmla="val 32412"/>
                  <a:gd name="adj2" fmla="val 0"/>
                </a:avLst>
              </a:prstGeom>
              <a:gradFill flip="none" rotWithShape="1">
                <a:gsLst>
                  <a:gs pos="100000">
                    <a:srgbClr val="0564FF">
                      <a:alpha val="50000"/>
                    </a:srgbClr>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315986"/>
                <a:endParaRPr lang="en-US" dirty="0">
                  <a:solidFill>
                    <a:srgbClr val="FFFF99"/>
                  </a:solidFill>
                </a:endParaRPr>
              </a:p>
            </p:txBody>
          </p:sp>
          <p:sp>
            <p:nvSpPr>
              <p:cNvPr id="114" name="TextBox 113"/>
              <p:cNvSpPr txBox="1"/>
              <p:nvPr/>
            </p:nvSpPr>
            <p:spPr>
              <a:xfrm>
                <a:off x="7904237" y="1850301"/>
                <a:ext cx="1561436" cy="523220"/>
              </a:xfrm>
              <a:prstGeom prst="rect">
                <a:avLst/>
              </a:prstGeom>
              <a:noFill/>
            </p:spPr>
            <p:txBody>
              <a:bodyPr wrap="square" lIns="0" tIns="0" rIns="0" bIns="0" rtlCol="0">
                <a:spAutoFit/>
              </a:bodyPr>
              <a:lstStyle/>
              <a:p>
                <a:pPr algn="ctr"/>
                <a:r>
                  <a:rPr lang="en-US" sz="2000" b="1" dirty="0">
                    <a:solidFill>
                      <a:srgbClr val="FFFFFF"/>
                    </a:solidFill>
                    <a:effectLst>
                      <a:outerShdw blurRad="38100" dist="38100" dir="2700000" algn="tl">
                        <a:srgbClr val="000000">
                          <a:alpha val="43137"/>
                        </a:srgbClr>
                      </a:outerShdw>
                    </a:effectLst>
                  </a:rPr>
                  <a:t>Architecture</a:t>
                </a:r>
              </a:p>
              <a:p>
                <a:pPr algn="ctr"/>
                <a:endParaRPr lang="en-US" sz="2000" b="1" dirty="0">
                  <a:solidFill>
                    <a:srgbClr val="FFFFFF"/>
                  </a:solidFill>
                  <a:effectLst>
                    <a:outerShdw blurRad="38100" dist="38100" dir="2700000" algn="tl">
                      <a:srgbClr val="000000">
                        <a:alpha val="43137"/>
                      </a:srgbClr>
                    </a:outerShdw>
                  </a:effectLst>
                </a:endParaRPr>
              </a:p>
            </p:txBody>
          </p:sp>
        </p:grpSp>
        <p:grpSp>
          <p:nvGrpSpPr>
            <p:cNvPr id="51" name="Group 68"/>
            <p:cNvGrpSpPr/>
            <p:nvPr/>
          </p:nvGrpSpPr>
          <p:grpSpPr>
            <a:xfrm>
              <a:off x="4544841" y="1981200"/>
              <a:ext cx="1371600" cy="804616"/>
              <a:chOff x="2590800" y="3048000"/>
              <a:chExt cx="2286000" cy="1259399"/>
            </a:xfrm>
          </p:grpSpPr>
          <p:sp>
            <p:nvSpPr>
              <p:cNvPr id="111" name="Rectangle 110"/>
              <p:cNvSpPr/>
              <p:nvPr/>
            </p:nvSpPr>
            <p:spPr bwMode="auto">
              <a:xfrm>
                <a:off x="2590800" y="3048000"/>
                <a:ext cx="2286000" cy="1259399"/>
              </a:xfrm>
              <a:prstGeom prst="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112" name="TextBox 111"/>
              <p:cNvSpPr txBox="1"/>
              <p:nvPr/>
            </p:nvSpPr>
            <p:spPr>
              <a:xfrm>
                <a:off x="2590800" y="3048000"/>
                <a:ext cx="2286000" cy="903257"/>
              </a:xfrm>
              <a:prstGeom prst="rect">
                <a:avLst/>
              </a:prstGeom>
              <a:noFill/>
            </p:spPr>
            <p:txBody>
              <a:bodyPr wrap="square" rtlCol="0">
                <a:spAutoFit/>
              </a:bodyPr>
              <a:lstStyle/>
              <a:p>
                <a:r>
                  <a:rPr lang="en-US" sz="1300" dirty="0">
                    <a:solidFill>
                      <a:srgbClr val="FFFFFF"/>
                    </a:solidFill>
                    <a:latin typeface="Segoe"/>
                  </a:rPr>
                  <a:t>Get details about components of the IT infrastructure.</a:t>
                </a:r>
              </a:p>
            </p:txBody>
          </p:sp>
        </p:grpSp>
      </p:grpSp>
      <p:sp>
        <p:nvSpPr>
          <p:cNvPr id="103" name="Bent-Up Arrow 102"/>
          <p:cNvSpPr/>
          <p:nvPr/>
        </p:nvSpPr>
        <p:spPr bwMode="auto">
          <a:xfrm>
            <a:off x="5212080" y="5158812"/>
            <a:ext cx="1188720" cy="640080"/>
          </a:xfrm>
          <a:prstGeom prst="bentUpArrow">
            <a:avLst/>
          </a:prstGeom>
          <a:gradFill flip="none" rotWithShape="1">
            <a:gsLst>
              <a:gs pos="0">
                <a:srgbClr val="4BACC6">
                  <a:lumMod val="75000"/>
                  <a:shade val="30000"/>
                  <a:satMod val="115000"/>
                  <a:alpha val="2500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31617" tIns="65810" rIns="131617" bIns="65810" numCol="1" rtlCol="0" anchor="ctr" anchorCtr="0" compatLnSpc="1">
            <a:prstTxWarp prst="textNoShape">
              <a:avLst/>
            </a:prstTxWarp>
          </a:bodyPr>
          <a:lstStyle/>
          <a:p>
            <a:pPr algn="r" defTabSz="1315829"/>
            <a:endParaRPr lang="en-US" kern="0" dirty="0">
              <a:solidFill>
                <a:sysClr val="window" lastClr="FFFFFF"/>
              </a:solidFill>
            </a:endParaRPr>
          </a:p>
        </p:txBody>
      </p:sp>
      <p:grpSp>
        <p:nvGrpSpPr>
          <p:cNvPr id="58" name="Group 150"/>
          <p:cNvGrpSpPr/>
          <p:nvPr/>
        </p:nvGrpSpPr>
        <p:grpSpPr>
          <a:xfrm>
            <a:off x="3474728" y="7557553"/>
            <a:ext cx="2194559" cy="548640"/>
            <a:chOff x="2895600" y="6297966"/>
            <a:chExt cx="1828799" cy="457200"/>
          </a:xfrm>
        </p:grpSpPr>
        <p:sp>
          <p:nvSpPr>
            <p:cNvPr id="109" name="Rounded Rectangle 108"/>
            <p:cNvSpPr/>
            <p:nvPr/>
          </p:nvSpPr>
          <p:spPr bwMode="auto">
            <a:xfrm rot="16200000">
              <a:off x="3581400" y="5612166"/>
              <a:ext cx="457200" cy="1828799"/>
            </a:xfrm>
            <a:prstGeom prst="roundRect">
              <a:avLst>
                <a:gd name="adj" fmla="val 5346"/>
              </a:avLst>
            </a:prstGeom>
            <a:gradFill flip="none" rotWithShape="1">
              <a:gsLst>
                <a:gs pos="100000">
                  <a:schemeClr val="accent1">
                    <a:lumMod val="75000"/>
                  </a:schemeClr>
                </a:gs>
                <a:gs pos="80000">
                  <a:srgbClr val="0A2A5A">
                    <a:alpha val="34000"/>
                  </a:srgbClr>
                </a:gs>
                <a:gs pos="59000">
                  <a:srgbClr val="0A2A5A">
                    <a:alpha val="25000"/>
                  </a:srgbClr>
                </a:gs>
                <a:gs pos="20000">
                  <a:srgbClr val="0A2A5A">
                    <a:alpha val="18000"/>
                  </a:srgbClr>
                </a:gs>
                <a:gs pos="0">
                  <a:schemeClr val="accent1">
                    <a:lumMod val="75000"/>
                  </a:scheme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315986"/>
              <a:endParaRPr lang="en-US" dirty="0">
                <a:solidFill>
                  <a:srgbClr val="FFFF99"/>
                </a:solidFill>
              </a:endParaRPr>
            </a:p>
          </p:txBody>
        </p:sp>
        <p:sp>
          <p:nvSpPr>
            <p:cNvPr id="119" name="Rectangle 118">
              <a:hlinkClick r:id="" action="ppaction://hlinkshowjump?jump=nextslide"/>
            </p:cNvPr>
            <p:cNvSpPr>
              <a:spLocks noChangeArrowheads="1"/>
            </p:cNvSpPr>
            <p:nvPr/>
          </p:nvSpPr>
          <p:spPr bwMode="auto">
            <a:xfrm>
              <a:off x="3278074" y="6377443"/>
              <a:ext cx="1164458" cy="347528"/>
            </a:xfrm>
            <a:prstGeom prst="rect">
              <a:avLst/>
            </a:prstGeom>
            <a:noFill/>
            <a:ln w="9525" cap="flat" cmpd="sng" algn="ctr">
              <a:noFill/>
              <a:prstDash val="solid"/>
              <a:miter lim="800000"/>
              <a:headEnd type="none" w="med" len="med"/>
              <a:tailEnd type="none" w="med" len="med"/>
            </a:ln>
            <a:effectLst/>
          </p:spPr>
          <p:txBody>
            <a:bodyPr wrap="square" lIns="76197" tIns="38098" rIns="76197" bIns="38098" anchor="ctr">
              <a:spAutoFit/>
            </a:bodyPr>
            <a:lstStyle/>
            <a:p>
              <a:pPr algn="ctr" eaLnBrk="0" hangingPunct="0">
                <a:lnSpc>
                  <a:spcPct val="85000"/>
                </a:lnSpc>
              </a:pPr>
              <a:r>
                <a:rPr lang="en-US" sz="1300" b="1" dirty="0">
                  <a:solidFill>
                    <a:srgbClr val="FFFFFF"/>
                  </a:solidFill>
                </a:rPr>
                <a:t>SEE INDEX</a:t>
              </a:r>
              <a:br>
                <a:rPr lang="en-US" sz="1300" b="1" dirty="0">
                  <a:solidFill>
                    <a:srgbClr val="FFFFFF"/>
                  </a:solidFill>
                </a:rPr>
              </a:br>
              <a:r>
                <a:rPr lang="en-US" sz="1300" b="1" dirty="0">
                  <a:solidFill>
                    <a:srgbClr val="FFFFFF"/>
                  </a:solidFill>
                </a:rPr>
                <a:t>OF QUESTIONS</a:t>
              </a:r>
              <a:endParaRPr lang="en-US" sz="1300" dirty="0">
                <a:solidFill>
                  <a:srgbClr val="FFFFFF"/>
                </a:solidFill>
              </a:endParaRPr>
            </a:p>
          </p:txBody>
        </p:sp>
        <p:sp>
          <p:nvSpPr>
            <p:cNvPr id="150" name="Isosceles Triangle 149">
              <a:hlinkClick r:id="" action="ppaction://noaction"/>
            </p:cNvPr>
            <p:cNvSpPr/>
            <p:nvPr/>
          </p:nvSpPr>
          <p:spPr bwMode="auto">
            <a:xfrm rot="5400000">
              <a:off x="3263570" y="6413830"/>
              <a:ext cx="188926" cy="162867"/>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316039"/>
              <a:endParaRPr lang="en-US" sz="3500" dirty="0">
                <a:solidFill>
                  <a:srgbClr val="FFFFFF"/>
                </a:solidFill>
                <a:effectLst>
                  <a:outerShdw blurRad="38100" dist="38100" dir="2700000" algn="tl">
                    <a:srgbClr val="000000">
                      <a:alpha val="43137"/>
                    </a:srgbClr>
                  </a:outerShdw>
                </a:effectLst>
              </a:endParaRPr>
            </a:p>
          </p:txBody>
        </p:sp>
      </p:grpSp>
      <p:grpSp>
        <p:nvGrpSpPr>
          <p:cNvPr id="59" name="Group 155"/>
          <p:cNvGrpSpPr/>
          <p:nvPr/>
        </p:nvGrpSpPr>
        <p:grpSpPr>
          <a:xfrm>
            <a:off x="5212082" y="6446519"/>
            <a:ext cx="1097280" cy="411480"/>
            <a:chOff x="4724400" y="5181599"/>
            <a:chExt cx="630310" cy="342900"/>
          </a:xfrm>
        </p:grpSpPr>
        <p:sp>
          <p:nvSpPr>
            <p:cNvPr id="154" name="Rectangle 153"/>
            <p:cNvSpPr/>
            <p:nvPr/>
          </p:nvSpPr>
          <p:spPr bwMode="auto">
            <a:xfrm rot="5400000">
              <a:off x="4886325" y="5095875"/>
              <a:ext cx="190500" cy="514350"/>
            </a:xfrm>
            <a:prstGeom prst="rect">
              <a:avLst/>
            </a:prstGeom>
            <a:gradFill flip="none" rotWithShape="1">
              <a:gsLst>
                <a:gs pos="0">
                  <a:srgbClr val="4BACC6">
                    <a:lumMod val="75000"/>
                    <a:shade val="30000"/>
                    <a:satMod val="115000"/>
                    <a:alpha val="25000"/>
                  </a:srgbClr>
                </a:gs>
                <a:gs pos="29000">
                  <a:srgbClr val="4BACC6">
                    <a:lumMod val="75000"/>
                    <a:shade val="67500"/>
                    <a:satMod val="115000"/>
                    <a:alpha val="32000"/>
                  </a:srgbClr>
                </a:gs>
                <a:gs pos="100000">
                  <a:srgbClr val="D3ECF2">
                    <a:alpha val="25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r" defTabSz="1315829"/>
              <a:endParaRPr lang="en-US" kern="0" dirty="0">
                <a:solidFill>
                  <a:sysClr val="window" lastClr="FFFFFF"/>
                </a:solidFill>
              </a:endParaRPr>
            </a:p>
          </p:txBody>
        </p:sp>
        <p:sp>
          <p:nvSpPr>
            <p:cNvPr id="155" name="Hexagon 154"/>
            <p:cNvSpPr/>
            <p:nvPr/>
          </p:nvSpPr>
          <p:spPr bwMode="auto">
            <a:xfrm rot="5400000">
              <a:off x="5080393" y="5250182"/>
              <a:ext cx="342900" cy="205734"/>
            </a:xfrm>
            <a:prstGeom prst="hexagon">
              <a:avLst/>
            </a:prstGeom>
            <a:gradFill flip="none" rotWithShape="1">
              <a:gsLst>
                <a:gs pos="0">
                  <a:srgbClr val="4BACC6">
                    <a:lumMod val="75000"/>
                    <a:shade val="30000"/>
                    <a:satMod val="115000"/>
                    <a:alpha val="50000"/>
                  </a:srgbClr>
                </a:gs>
                <a:gs pos="29000">
                  <a:srgbClr val="4BACC6">
                    <a:lumMod val="75000"/>
                    <a:shade val="67500"/>
                    <a:satMod val="115000"/>
                    <a:alpha val="50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r" defTabSz="1315829"/>
              <a:endParaRPr lang="en-US" kern="0" dirty="0">
                <a:solidFill>
                  <a:sysClr val="window" lastClr="FFFFFF"/>
                </a:solidFill>
              </a:endParaRPr>
            </a:p>
          </p:txBody>
        </p:sp>
      </p:grpSp>
      <p:sp>
        <p:nvSpPr>
          <p:cNvPr id="101" name="TextBox 100"/>
          <p:cNvSpPr txBox="1"/>
          <p:nvPr/>
        </p:nvSpPr>
        <p:spPr>
          <a:xfrm>
            <a:off x="391299" y="877079"/>
            <a:ext cx="10335842" cy="757114"/>
          </a:xfrm>
          <a:prstGeom prst="rect">
            <a:avLst/>
          </a:prstGeom>
          <a:noFill/>
        </p:spPr>
        <p:txBody>
          <a:bodyPr wrap="square" lIns="91422" tIns="45710" rIns="91422" bIns="45710" rtlCol="0">
            <a:spAutoFit/>
          </a:bodyPr>
          <a:lstStyle/>
          <a:p>
            <a:r>
              <a:rPr lang="en-US" sz="1400" dirty="0">
                <a:solidFill>
                  <a:srgbClr val="FFFFFF"/>
                </a:solidFill>
                <a:latin typeface="Segoe"/>
              </a:rPr>
              <a:t>You’ve already profiled your customer by using the IO profiling tools to identify areas where a customer can move from one IO model stage to the next (Basic through Dynamic). Use this guide to follow up on your IO profiling </a:t>
            </a:r>
            <a:r>
              <a:rPr lang="en-US" sz="1400" b="1" dirty="0">
                <a:solidFill>
                  <a:srgbClr val="FFFFFF"/>
                </a:solidFill>
                <a:latin typeface="Segoe"/>
              </a:rPr>
              <a:t>to identify specific projects </a:t>
            </a:r>
            <a:r>
              <a:rPr lang="en-US" sz="1400" dirty="0">
                <a:solidFill>
                  <a:srgbClr val="FFFFFF"/>
                </a:solidFill>
                <a:latin typeface="Segoe"/>
              </a:rPr>
              <a:t>that will help your customer make the transition.</a:t>
            </a:r>
          </a:p>
        </p:txBody>
      </p:sp>
      <p:sp>
        <p:nvSpPr>
          <p:cNvPr id="102" name="Title 1"/>
          <p:cNvSpPr txBox="1">
            <a:spLocks/>
          </p:cNvSpPr>
          <p:nvPr/>
        </p:nvSpPr>
        <p:spPr>
          <a:xfrm>
            <a:off x="402336" y="219458"/>
            <a:ext cx="10058400" cy="553998"/>
          </a:xfrm>
          <a:prstGeom prst="rect">
            <a:avLst/>
          </a:prstGeom>
        </p:spPr>
        <p:txBody>
          <a:bodyPr vert="horz" wrap="square" lIns="0" tIns="0" rIns="0" bIns="0" rtlCol="0" anchor="t">
            <a:spAutoFit/>
          </a:bodyPr>
          <a:lstStyle/>
          <a:p>
            <a:pPr defTabSz="1096972">
              <a:lnSpc>
                <a:spcPct val="90000"/>
              </a:lnSpc>
            </a:pPr>
            <a:r>
              <a:rPr lang="en-US" sz="4000" spc="-180" dirty="0">
                <a:ln w="3175">
                  <a:noFill/>
                </a:ln>
                <a:gradFill flip="none" rotWithShape="1">
                  <a:gsLst>
                    <a:gs pos="0">
                      <a:srgbClr val="FFFFFF"/>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cs typeface="Arial" charset="0"/>
              </a:rPr>
              <a:t>How To Use This Tool</a:t>
            </a:r>
          </a:p>
        </p:txBody>
      </p:sp>
      <p:sp>
        <p:nvSpPr>
          <p:cNvPr id="108" name="TextBox 107"/>
          <p:cNvSpPr txBox="1"/>
          <p:nvPr/>
        </p:nvSpPr>
        <p:spPr>
          <a:xfrm>
            <a:off x="7861381" y="7857799"/>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Tree>
    <p:extLst>
      <p:ext uri="{BB962C8B-B14F-4D97-AF65-F5344CB8AC3E}">
        <p14:creationId xmlns:p14="http://schemas.microsoft.com/office/powerpoint/2010/main" val="1548648199"/>
      </p:ext>
    </p:extLst>
  </p:cSld>
  <p:clrMapOvr>
    <a:masterClrMapping/>
  </p:clrMapOvr>
  <p:transition>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54.</a:t>
                      </a:r>
                      <a:r>
                        <a:rPr lang="en-US" sz="1400" smtClean="0">
                          <a:solidFill>
                            <a:schemeClr val="tx1"/>
                          </a:solidFill>
                          <a:latin typeface="Segoe (Body)"/>
                        </a:rPr>
                        <a:t> What best describes your authentication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Password policies are set within a directory service to enable single sign on across boundaries for most applications. Password resets through internal tools or manual processes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55.</a:t>
                      </a:r>
                      <a:r>
                        <a:rPr lang="en-US" sz="1400" smtClean="0">
                          <a:solidFill>
                            <a:schemeClr val="tx1"/>
                          </a:solidFill>
                          <a:latin typeface="Segoe (Body)"/>
                        </a:rPr>
                        <a:t> What best describes your authorization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There is a centralized group/role based access policy for business resources, managed through internal tools or manual processes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60.</a:t>
                      </a:r>
                      <a:r>
                        <a:rPr lang="en-US" sz="1400" smtClean="0">
                          <a:solidFill>
                            <a:schemeClr val="tx1"/>
                          </a:solidFill>
                          <a:latin typeface="Segoe (Body)"/>
                        </a:rPr>
                        <a:t> What best describes your information protection policy?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Persistent information protection exists within the trusted network to enforce policy across key sensitive data (such as documents and e-mail); policy templates are used to standardize rights and control access to information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263465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63.</a:t>
                      </a:r>
                      <a:r>
                        <a:rPr lang="en-US" sz="1400" smtClean="0">
                          <a:solidFill>
                            <a:schemeClr val="tx1"/>
                          </a:solidFill>
                          <a:latin typeface="Segoe (Body)"/>
                        </a:rPr>
                        <a:t> What best describes your strategy to plan for IT service policies and policy based management?</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IT policies are documented for each IT service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64.</a:t>
                      </a:r>
                      <a:r>
                        <a:rPr lang="en-US" sz="1400" smtClean="0">
                          <a:solidFill>
                            <a:schemeClr val="tx1"/>
                          </a:solidFill>
                          <a:latin typeface="Segoe (Body)"/>
                        </a:rPr>
                        <a:t> What best describes your strategy to plan for IT service reliability?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Each IT service has a formal definition of reliability</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68.</a:t>
                      </a:r>
                      <a:r>
                        <a:rPr lang="en-US" sz="1400" smtClean="0">
                          <a:solidFill>
                            <a:schemeClr val="tx1"/>
                          </a:solidFill>
                          <a:latin typeface="Segoe (Body)"/>
                        </a:rPr>
                        <a:t> What best describes your strategy for IT service operations and service-level agreements?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Each IT service provides service-level and operational-level agreements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70.</a:t>
                      </a:r>
                      <a:r>
                        <a:rPr lang="en-US" sz="1400" smtClean="0">
                          <a:solidFill>
                            <a:schemeClr val="tx1"/>
                          </a:solidFill>
                          <a:latin typeface="Segoe (Body)"/>
                        </a:rPr>
                        <a:t> What best describes your strategy for monitoring security and reporting on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Monitoring, reporting, and notifications are centralized for protection against malware, protection of information, and identity and access technologies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71.</a:t>
                      </a:r>
                      <a:r>
                        <a:rPr lang="en-US" sz="1400" smtClean="0">
                          <a:solidFill>
                            <a:schemeClr val="tx1"/>
                          </a:solidFill>
                          <a:latin typeface="Segoe (Body)"/>
                        </a:rPr>
                        <a:t> What best describes your problem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Problem management processes are in place for each IT service, with self service access to knowledge base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72.</a:t>
                      </a:r>
                      <a:r>
                        <a:rPr lang="en-US" sz="1400" smtClean="0">
                          <a:solidFill>
                            <a:schemeClr val="tx1"/>
                          </a:solidFill>
                          <a:latin typeface="Segoe (Body)"/>
                        </a:rPr>
                        <a:t> What best describes your change and configuration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Each IT service has its own change and configuration management process; standard changes are identified for each IT service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1304544"/>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74.</a:t>
                      </a:r>
                      <a:r>
                        <a:rPr lang="en-US" sz="1400" smtClean="0">
                          <a:solidFill>
                            <a:schemeClr val="tx1"/>
                          </a:solidFill>
                          <a:latin typeface="Segoe (Body)"/>
                        </a:rPr>
                        <a:t> What best describes your risk and vulnerability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Risk and vulnerability are formally analyzed across IT services; IT compliance objectives and activities are defined and audited for each IT service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276026966"/>
              </p:ext>
            </p:extLst>
          </p:nvPr>
        </p:nvGraphicFramePr>
        <p:xfrm>
          <a:off x="570668" y="3442635"/>
          <a:ext cx="9035144" cy="2862072"/>
        </p:xfrm>
        <a:graphic>
          <a:graphicData uri="http://schemas.openxmlformats.org/drawingml/2006/table">
            <a:tbl>
              <a:tblPr firstRow="1" bandRow="1">
                <a:tableStyleId>{5C22544A-7EE6-4342-B048-85BDC9FD1C3A}</a:tableStyleId>
              </a:tblPr>
              <a:tblGrid>
                <a:gridCol w="4158343"/>
                <a:gridCol w="4876801"/>
              </a:tblGrid>
              <a:tr h="335280">
                <a:tc>
                  <a:txBody>
                    <a:bodyPr/>
                    <a:lstStyle/>
                    <a:p>
                      <a:r>
                        <a:rPr lang="en-US" sz="1600" dirty="0" smtClean="0">
                          <a:solidFill>
                            <a:srgbClr val="F8D246"/>
                          </a:solidFill>
                        </a:rPr>
                        <a:t>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COMPETE 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2526792">
                <a:tc>
                  <a:txBody>
                    <a:bodyPr/>
                    <a:lstStyle/>
                    <a:p>
                      <a:pPr marL="0" indent="-1371600" algn="l" defTabSz="1097192" rtl="0" eaLnBrk="1" fontAlgn="base" latinLnBrk="0" hangingPunct="1">
                        <a:spcBef>
                          <a:spcPct val="0"/>
                        </a:spcBef>
                        <a:spcAft>
                          <a:spcPts val="500"/>
                        </a:spcAft>
                        <a:buClr>
                          <a:srgbClr val="FFC000"/>
                        </a:buClr>
                        <a:buFont typeface="Arial" pitchFamily="34" charset="0"/>
                        <a:buNone/>
                      </a:pPr>
                      <a:r>
                        <a:rPr lang="en-US" sz="1600" kern="1200" dirty="0" smtClean="0">
                          <a:solidFill>
                            <a:schemeClr val="tx1"/>
                          </a:solidFill>
                          <a:latin typeface="+mn-lt"/>
                          <a:ea typeface="+mn-ea"/>
                          <a:cs typeface="+mn-cs"/>
                        </a:rPr>
                        <a:t>Office Communications Server 2007 R2
Lync Server 2010
Office 365 E1
Office 365 E2
Office 365 E3
Office 365 E4
Lync Online P1
Lync Online P2</a:t>
                      </a:r>
                      <a:endParaRPr lang="en-US" sz="1600" kern="1200" dirty="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Cisco </a:t>
                      </a:r>
                    </a:p>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Avaya</a:t>
                      </a:r>
                    </a:p>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Nortel</a:t>
                      </a:r>
                    </a:p>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Siemens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4265904171"/>
      </p:ext>
    </p:extLst>
  </p:cSld>
  <p:clrMapOvr>
    <a:masterClrMapping/>
  </p:clrMapOvr>
  <p:transition>
    <p:fade/>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1986981261"/>
              </p:ext>
            </p:extLst>
          </p:nvPr>
        </p:nvGraphicFramePr>
        <p:xfrm>
          <a:off x="568543" y="3442634"/>
          <a:ext cx="9467311" cy="1981200"/>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Basic to Standardized introduces enterprise-wide audio conferencing that drives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1310757705"/>
      </p:ext>
    </p:extLst>
  </p:cSld>
  <p:clrMapOvr>
    <a:masterClrMapping/>
  </p:clrMapOvr>
  <p:transition>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2943932903"/>
              </p:ext>
            </p:extLst>
          </p:nvPr>
        </p:nvGraphicFramePr>
        <p:xfrm>
          <a:off x="567895" y="3442636"/>
          <a:ext cx="9487210" cy="2659338"/>
        </p:xfrm>
        <a:graphic>
          <a:graphicData uri="http://schemas.openxmlformats.org/drawingml/2006/table">
            <a:tbl>
              <a:tblPr firstRow="1" bandRow="1">
                <a:tableStyleId>{5C22544A-7EE6-4342-B048-85BDC9FD1C3A}</a:tableStyleId>
              </a:tblPr>
              <a:tblGrid>
                <a:gridCol w="9487210"/>
              </a:tblGrid>
              <a:tr h="335280">
                <a:tc>
                  <a:txBody>
                    <a:bodyPr/>
                    <a:lstStyle/>
                    <a:p>
                      <a:r>
                        <a:rPr lang="en-US" sz="1600" dirty="0" smtClean="0">
                          <a:solidFill>
                            <a:srgbClr val="F8D246"/>
                          </a:solidFill>
                        </a:rPr>
                        <a:t>LICENSING</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smtClean="0">
                          <a:solidFill>
                            <a:schemeClr val="tx1"/>
                          </a:solidFill>
                          <a:latin typeface="+mn-lt"/>
                          <a:ea typeface="+mn-ea"/>
                          <a:cs typeface="+mn-cs"/>
                        </a:rPr>
                        <a:t>Lync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Office 365 User Subscription Licenses for E1, E2, E3 or E4</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2008 R2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2012</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SQL Server 2012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1979658258"/>
      </p:ext>
    </p:extLst>
  </p:cSld>
  <p:clrMapOvr>
    <a:masterClrMapping/>
  </p:clrMapOvr>
  <p:transition>
    <p:fade/>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59" y="2060033"/>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3027513455"/>
              </p:ext>
            </p:extLst>
          </p:nvPr>
        </p:nvGraphicFramePr>
        <p:xfrm>
          <a:off x="567897" y="3150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7" y="2910676"/>
            <a:ext cx="4304027" cy="408448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072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477680"/>
            <a:ext cx="3915850" cy="2418611"/>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Communications Server 2007 R2
Lync Server 2010
Office 365 E1
Office 365 E2
Office 365 E3
Office 365 E4
Lync Online P1
Lync Online P2</a:t>
            </a:r>
          </a:p>
        </p:txBody>
      </p:sp>
      <p:sp>
        <p:nvSpPr>
          <p:cNvPr id="51" name="TextBox 50">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0" name="Isosceles Triangle 59">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4161543997"/>
              </p:ext>
            </p:extLst>
          </p:nvPr>
        </p:nvGraphicFramePr>
        <p:xfrm>
          <a:off x="575060" y="3440836"/>
          <a:ext cx="9601678" cy="3371088"/>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r>
                        <a:rPr lang="en-US" sz="1400" b="1" dirty="0" smtClean="0">
                          <a:solidFill>
                            <a:srgbClr val="F8D246"/>
                          </a:solidFill>
                          <a:latin typeface="Segoe (Body)"/>
                        </a:rPr>
                        <a:t>Core IO: 23.</a:t>
                      </a:r>
                      <a:r>
                        <a:rPr lang="en-US" sz="1400" dirty="0" smtClean="0">
                          <a:solidFill>
                            <a:schemeClr val="tx1"/>
                          </a:solidFill>
                          <a:latin typeface="Segoe (Body)"/>
                        </a:rPr>
                        <a:t> What best describes your transport services (</a:t>
                      </a:r>
                      <a:r>
                        <a:rPr lang="en-US" sz="1400" dirty="0" err="1" smtClean="0">
                          <a:solidFill>
                            <a:schemeClr val="tx1"/>
                          </a:solidFill>
                          <a:latin typeface="Segoe (Body)"/>
                        </a:rPr>
                        <a:t>eg</a:t>
                      </a:r>
                      <a:r>
                        <a:rPr lang="en-US" sz="1400" dirty="0" smtClean="0">
                          <a:solidFill>
                            <a:schemeClr val="tx1"/>
                          </a:solidFill>
                          <a:latin typeface="Segoe (Body)"/>
                        </a:rPr>
                        <a:t>. TCP/IP) configuration?</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IPv4 for main transport services, using IPv6 for some transport services (</a:t>
                      </a:r>
                      <a:r>
                        <a:rPr lang="en-US" sz="1400" dirty="0" err="1" smtClean="0">
                          <a:solidFill>
                            <a:schemeClr val="tx1"/>
                          </a:solidFill>
                          <a:latin typeface="Segoe (Body)"/>
                        </a:rPr>
                        <a:t>eg</a:t>
                      </a:r>
                      <a:r>
                        <a:rPr lang="en-US" sz="1400" dirty="0" smtClean="0">
                          <a:solidFill>
                            <a:schemeClr val="tx1"/>
                          </a:solidFill>
                          <a:latin typeface="Segoe (Body)"/>
                        </a:rPr>
                        <a:t>. to achieve larger address range)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3.</a:t>
                      </a:r>
                      <a:r>
                        <a:rPr lang="en-US" sz="1400" smtClean="0">
                          <a:solidFill>
                            <a:schemeClr val="tx1"/>
                          </a:solidFill>
                          <a:latin typeface="Segoe (Body)"/>
                        </a:rPr>
                        <a:t> What best describes your patch and update process strategy for data center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Deployment and management of software updates are tool based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dirty="0" smtClean="0">
                          <a:solidFill>
                            <a:srgbClr val="F8D246"/>
                          </a:solidFill>
                          <a:latin typeface="Segoe (Body)"/>
                        </a:rPr>
                        <a:t>Core IO: 52.</a:t>
                      </a:r>
                      <a:r>
                        <a:rPr lang="en-US" sz="1400" dirty="0" smtClean="0">
                          <a:solidFill>
                            <a:schemeClr val="tx1"/>
                          </a:solidFill>
                          <a:latin typeface="Segoe (Body)"/>
                        </a:rPr>
                        <a:t> What best describes your identity provisioning and access management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To control access, simple provisioning and de-provisioning exists for user accounts, mailboxes, certificates or other multi-factor authentication methods, and machines; access control is role-based</a:t>
                      </a: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dirty="0" smtClean="0">
                          <a:solidFill>
                            <a:srgbClr val="F8D246"/>
                          </a:solidFill>
                          <a:latin typeface="Segoe (Body)"/>
                        </a:rPr>
                        <a:t>Core IO: 8.</a:t>
                      </a:r>
                      <a:r>
                        <a:rPr lang="en-US" sz="1400" dirty="0" smtClean="0">
                          <a:solidFill>
                            <a:schemeClr val="tx1"/>
                          </a:solidFill>
                          <a:latin typeface="Segoe (Body)"/>
                        </a:rPr>
                        <a:t> What best describes your server or service monitoring and control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Performance monitoring of physical and virtual hardware with defined SLAs; health monitoring of applications; supported across heterogeneous environments with manual remediation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2524619617"/>
              </p:ext>
            </p:extLst>
          </p:nvPr>
        </p:nvGraphicFramePr>
        <p:xfrm>
          <a:off x="575060" y="3440836"/>
          <a:ext cx="9601678" cy="3371088"/>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dirty="0" smtClean="0">
                          <a:solidFill>
                            <a:srgbClr val="F8D246"/>
                          </a:solidFill>
                          <a:latin typeface="Segoe (Body)"/>
                        </a:rPr>
                        <a:t>Core IO: 56.</a:t>
                      </a:r>
                      <a:r>
                        <a:rPr lang="en-US" sz="1400" dirty="0" smtClean="0">
                          <a:solidFill>
                            <a:schemeClr val="tx1"/>
                          </a:solidFill>
                          <a:latin typeface="Segoe (Body)"/>
                        </a:rPr>
                        <a:t> What best describes your directory services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Most applications and services share a common directory for authentication across boundaries. Point-to-point synchronization exists across different directories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9.</a:t>
                      </a:r>
                      <a:r>
                        <a:rPr lang="en-US" sz="1400" smtClean="0">
                          <a:solidFill>
                            <a:schemeClr val="tx1"/>
                          </a:solidFill>
                          <a:latin typeface="Segoe (Body)"/>
                        </a:rPr>
                        <a:t> What best describes your services compliance policy?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IT services are audited for compliance based on documented company and industry-standard policies (HIPAA, SOX, and PCI); reports are generated monthly</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dirty="0" smtClean="0">
                          <a:solidFill>
                            <a:srgbClr val="F8D246"/>
                          </a:solidFill>
                          <a:latin typeface="Segoe (Body)"/>
                        </a:rPr>
                        <a:t>Core IO: 10.</a:t>
                      </a:r>
                      <a:r>
                        <a:rPr lang="en-US" sz="1400" dirty="0" smtClean="0">
                          <a:solidFill>
                            <a:schemeClr val="tx1"/>
                          </a:solidFill>
                          <a:latin typeface="Segoe (Body)"/>
                        </a:rPr>
                        <a:t> What best describes your high-availability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Services are available during server failure (e.g. server clustering, hot spares, and/or virtualization recovery solution)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ounded Rectangle 14"/>
          <p:cNvSpPr/>
          <p:nvPr/>
        </p:nvSpPr>
        <p:spPr bwMode="auto">
          <a:xfrm rot="10800000">
            <a:off x="207021" y="1297482"/>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688542662"/>
              </p:ext>
            </p:extLst>
          </p:nvPr>
        </p:nvGraphicFramePr>
        <p:xfrm>
          <a:off x="518160" y="2000388"/>
          <a:ext cx="9845040" cy="3928872"/>
        </p:xfrm>
        <a:graphic>
          <a:graphicData uri="http://schemas.openxmlformats.org/drawingml/2006/table">
            <a:tbl>
              <a:tblPr firstRow="1" bandRow="1">
                <a:tableStyleId>{5C22544A-7EE6-4342-B048-85BDC9FD1C3A}</a:tableStyleId>
              </a:tblPr>
              <a:tblGrid>
                <a:gridCol w="6339840"/>
                <a:gridCol w="3505200"/>
              </a:tblGrid>
              <a:tr h="527304">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PROFILING</a:t>
                      </a:r>
                      <a:r>
                        <a:rPr lang="en-US" sz="1600" b="1" baseline="0" dirty="0" smtClean="0">
                          <a:solidFill>
                            <a:srgbClr val="F8D246"/>
                          </a:solidFill>
                        </a:rPr>
                        <a:t> QUESTION</a:t>
                      </a:r>
                      <a:endParaRPr lang="en-US" sz="1600" b="1" dirty="0" smtClean="0">
                        <a:solidFill>
                          <a:srgbClr val="F8D246"/>
                        </a:solidFill>
                        <a:latin typeface="Segoe" pitchFamily="34" charset="0"/>
                      </a:endParaRPr>
                    </a:p>
                  </a:txBody>
                  <a:tcPr marL="109728" marR="109728" marT="54864" marB="228600">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MORE</a:t>
                      </a:r>
                      <a:r>
                        <a:rPr lang="en-US" sz="1600" baseline="0" dirty="0" smtClean="0">
                          <a:solidFill>
                            <a:srgbClr val="F8D246"/>
                          </a:solidFill>
                        </a:rPr>
                        <a:t> INFORMATION</a:t>
                      </a:r>
                      <a:endParaRPr lang="en-US" sz="1600" dirty="0">
                        <a:solidFill>
                          <a:srgbClr val="F8D246"/>
                        </a:solidFill>
                      </a:endParaRPr>
                    </a:p>
                  </a:txBody>
                  <a:tcPr marL="109728" marR="109728" marT="54864" marB="228600">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207008">
                <a:tc>
                  <a:txBody>
                    <a:bodyPr/>
                    <a:lstStyle/>
                    <a:p>
                      <a:pPr marL="0" indent="0">
                        <a:spcAft>
                          <a:spcPts val="0"/>
                        </a:spcAft>
                        <a:buClr>
                          <a:srgbClr val="FFC000"/>
                        </a:buClr>
                      </a:pPr>
                      <a:r>
                        <a:rPr lang="en-US" sz="1400" b="1" kern="1200" smtClean="0">
                          <a:solidFill>
                            <a:srgbClr val="F8D246"/>
                          </a:solidFill>
                          <a:latin typeface="+mn-lt"/>
                          <a:ea typeface="+mn-ea"/>
                          <a:cs typeface="+mn-cs"/>
                        </a:rPr>
                        <a:t>BPIO: 27. </a:t>
                      </a:r>
                      <a:r>
                        <a:rPr lang="en-US" sz="1400" b="0" kern="1200" smtClean="0">
                          <a:solidFill>
                            <a:schemeClr val="tx1"/>
                          </a:solidFill>
                          <a:latin typeface="+mn-lt"/>
                          <a:ea typeface="+mn-ea"/>
                          <a:cs typeface="+mn-cs"/>
                        </a:rPr>
                        <a:t>What best describes your Web conferencing solution?</a:t>
                      </a:r>
                      <a:endParaRPr lang="en-IN" sz="1400" dirty="0" smtClean="0">
                        <a:solidFill>
                          <a:schemeClr val="tx1"/>
                        </a:solidFill>
                        <a:latin typeface="+mn-lt"/>
                      </a:endParaRPr>
                    </a:p>
                    <a:p>
                      <a:pPr marL="0" indent="0">
                        <a:spcAft>
                          <a:spcPts val="0"/>
                        </a:spcAft>
                        <a:buClr>
                          <a:srgbClr val="FFC000"/>
                        </a:buClr>
                      </a:pPr>
                      <a:r>
                        <a:rPr lang="en-US" sz="1400" dirty="0" smtClean="0">
                          <a:solidFill>
                            <a:srgbClr val="F8D246"/>
                          </a:solidFill>
                          <a:latin typeface="+mn-lt"/>
                        </a:rPr>
                        <a:t>Standardized answer is B</a:t>
                      </a:r>
                      <a:r>
                        <a:rPr lang="en-US" sz="1400" smtClean="0">
                          <a:solidFill>
                            <a:srgbClr val="F8D246"/>
                          </a:solidFill>
                          <a:latin typeface="+mn-lt"/>
                        </a:rPr>
                        <a:t>. </a:t>
                      </a:r>
                      <a:r>
                        <a:rPr lang="en-US" sz="1400" smtClean="0">
                          <a:solidFill>
                            <a:schemeClr val="tx1"/>
                          </a:solidFill>
                          <a:latin typeface="+mn-lt"/>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400" dirty="0" smtClean="0">
                        <a:solidFill>
                          <a:schemeClr val="tx1"/>
                        </a:solidFill>
                        <a:latin typeface="+mn-lt"/>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3" action="ppaction://hlinksldjump"/>
                        </a:rPr>
                        <a:t>SEE QUESTIONS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4" action="ppaction://hlinksldjump"/>
                        </a:rPr>
                        <a:t>SEE PROJECTS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5" action="ppaction://hlinksldjump"/>
                        </a:rPr>
                        <a:t>SEE RESOURCES</a:t>
                      </a:r>
                      <a:endParaRPr lang="en-US" sz="1400" b="1" u="none"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68096">
                <a:tc>
                  <a:txBody>
                    <a:bodyPr/>
                    <a:lstStyle/>
                    <a:p>
                      <a:pPr marL="0" indent="0">
                        <a:spcAft>
                          <a:spcPts val="0"/>
                        </a:spcAft>
                        <a:buClr>
                          <a:srgbClr val="FFC000"/>
                        </a:buClr>
                      </a:pPr>
                      <a:r>
                        <a:rPr lang="en-US" sz="1400" b="1" kern="1200" smtClean="0">
                          <a:solidFill>
                            <a:srgbClr val="F8D246"/>
                          </a:solidFill>
                          <a:latin typeface="+mn-lt"/>
                          <a:ea typeface="+mn-ea"/>
                          <a:cs typeface="+mn-cs"/>
                        </a:rPr>
                        <a:t>BPIO: 28. </a:t>
                      </a:r>
                      <a:r>
                        <a:rPr lang="en-US" sz="1400" b="0" kern="1200" smtClean="0">
                          <a:solidFill>
                            <a:schemeClr val="tx1"/>
                          </a:solidFill>
                          <a:latin typeface="+mn-lt"/>
                          <a:ea typeface="+mn-ea"/>
                          <a:cs typeface="+mn-cs"/>
                        </a:rPr>
                        <a:t>What best describes your audio conferencing solution?</a:t>
                      </a:r>
                      <a:endParaRPr lang="en-IN" sz="1400" dirty="0" smtClean="0">
                        <a:solidFill>
                          <a:schemeClr val="tx1"/>
                        </a:solidFill>
                        <a:latin typeface="+mn-lt"/>
                      </a:endParaRPr>
                    </a:p>
                    <a:p>
                      <a:pPr marL="0" indent="0">
                        <a:spcAft>
                          <a:spcPts val="0"/>
                        </a:spcAft>
                        <a:buClr>
                          <a:srgbClr val="FFC000"/>
                        </a:buClr>
                      </a:pPr>
                      <a:r>
                        <a:rPr lang="en-US" sz="1400" dirty="0" smtClean="0">
                          <a:solidFill>
                            <a:srgbClr val="F8D246"/>
                          </a:solidFill>
                          <a:latin typeface="+mn-lt"/>
                        </a:rPr>
                        <a:t>Standardized answer is B</a:t>
                      </a:r>
                      <a:r>
                        <a:rPr lang="en-US" sz="1400" smtClean="0">
                          <a:solidFill>
                            <a:srgbClr val="F8D246"/>
                          </a:solidFill>
                          <a:latin typeface="+mn-lt"/>
                        </a:rPr>
                        <a:t>. </a:t>
                      </a:r>
                      <a:r>
                        <a:rPr lang="en-US" sz="1400" smtClean="0">
                          <a:solidFill>
                            <a:schemeClr val="tx1"/>
                          </a:solidFill>
                          <a:latin typeface="+mn-lt"/>
                        </a:rPr>
                        <a:t>A standalone audio conferencing service is available enterprise-wide and is managed by IT.</a:t>
                      </a:r>
                      <a:endParaRPr lang="en-US" sz="1400" dirty="0" smtClean="0">
                        <a:solidFill>
                          <a:schemeClr val="tx1"/>
                        </a:solidFill>
                        <a:latin typeface="+mn-lt"/>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6" action="ppaction://hlinksldjump"/>
                        </a:rPr>
                        <a:t>SEE QUESTIONS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7" action="ppaction://hlinksldjump"/>
                        </a:rPr>
                        <a:t>SEE PROJECTS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8" action="ppaction://hlinksldjump"/>
                        </a:rPr>
                        <a:t>SEE RESOURCES</a:t>
                      </a:r>
                      <a:endParaRPr lang="en-US" sz="1400" b="1" u="none"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26464">
                <a:tc>
                  <a:txBody>
                    <a:bodyPr/>
                    <a:lstStyle/>
                    <a:p>
                      <a:pPr marL="0" indent="0">
                        <a:spcAft>
                          <a:spcPts val="0"/>
                        </a:spcAft>
                        <a:buClr>
                          <a:srgbClr val="FFC000"/>
                        </a:buClr>
                      </a:pPr>
                      <a:r>
                        <a:rPr lang="en-US" sz="1400" b="1" kern="1200" smtClean="0">
                          <a:solidFill>
                            <a:srgbClr val="F8D246"/>
                          </a:solidFill>
                          <a:latin typeface="+mn-lt"/>
                          <a:ea typeface="+mn-ea"/>
                          <a:cs typeface="+mn-cs"/>
                        </a:rPr>
                        <a:t>BPIO: 29. </a:t>
                      </a:r>
                      <a:r>
                        <a:rPr lang="en-US" sz="1400" b="0" kern="1200" smtClean="0">
                          <a:solidFill>
                            <a:schemeClr val="tx1"/>
                          </a:solidFill>
                          <a:latin typeface="+mn-lt"/>
                          <a:ea typeface="+mn-ea"/>
                          <a:cs typeface="+mn-cs"/>
                        </a:rPr>
                        <a:t>What best describes your video conferencing solution?</a:t>
                      </a:r>
                      <a:endParaRPr lang="en-IN" sz="1400" dirty="0" smtClean="0">
                        <a:solidFill>
                          <a:schemeClr val="tx1"/>
                        </a:solidFill>
                        <a:latin typeface="+mn-lt"/>
                      </a:endParaRPr>
                    </a:p>
                    <a:p>
                      <a:pPr marL="0" indent="0">
                        <a:spcAft>
                          <a:spcPts val="0"/>
                        </a:spcAft>
                        <a:buClr>
                          <a:srgbClr val="FFC000"/>
                        </a:buClr>
                      </a:pPr>
                      <a:r>
                        <a:rPr lang="en-US" sz="1400" dirty="0" smtClean="0">
                          <a:solidFill>
                            <a:srgbClr val="F8D246"/>
                          </a:solidFill>
                          <a:latin typeface="+mn-lt"/>
                        </a:rPr>
                        <a:t>Standardized answer is B</a:t>
                      </a:r>
                      <a:r>
                        <a:rPr lang="en-US" sz="1400" smtClean="0">
                          <a:solidFill>
                            <a:srgbClr val="F8D246"/>
                          </a:solidFill>
                          <a:latin typeface="+mn-lt"/>
                        </a:rPr>
                        <a:t>. </a:t>
                      </a:r>
                      <a:r>
                        <a:rPr lang="en-US" sz="1400" smtClean="0">
                          <a:solidFill>
                            <a:schemeClr val="tx1"/>
                          </a:solidFill>
                          <a:latin typeface="+mn-lt"/>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400" dirty="0" smtClean="0">
                        <a:solidFill>
                          <a:schemeClr val="tx1"/>
                        </a:solidFill>
                        <a:latin typeface="+mn-lt"/>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9" action="ppaction://hlinksldjump"/>
                        </a:rPr>
                        <a:t>SEE QUESTIONS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10" action="ppaction://hlinksldjump"/>
                        </a:rPr>
                        <a:t>SEE PROJECTS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11" action="ppaction://hlinksldjump"/>
                        </a:rPr>
                        <a:t>SEE RESOURCES</a:t>
                      </a:r>
                      <a:endParaRPr lang="en-US" sz="1400" b="1" u="none"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32" name="Title 31"/>
          <p:cNvSpPr>
            <a:spLocks noGrp="1"/>
          </p:cNvSpPr>
          <p:nvPr>
            <p:ph type="title"/>
          </p:nvPr>
        </p:nvSpPr>
        <p:spPr>
          <a:xfrm>
            <a:off x="402336" y="219458"/>
            <a:ext cx="10058400" cy="553998"/>
          </a:xfrm>
        </p:spPr>
        <p:txBody>
          <a:bodyPr/>
          <a:lstStyle/>
          <a:p>
            <a:pPr lvl="0">
              <a:defRPr/>
            </a:pPr>
            <a:r>
              <a:rPr lang="en-US" sz="4000">
                <a:gradFill flip="none" rotWithShape="1">
                  <a:gsLst>
                    <a:gs pos="0">
                      <a:srgbClr val="FFFFFF"/>
                    </a:gs>
                    <a:gs pos="36000">
                      <a:srgbClr val="C9FFFF"/>
                    </a:gs>
                    <a:gs pos="86000">
                      <a:srgbClr val="19B5FB"/>
                    </a:gs>
                  </a:gsLst>
                  <a:lin ang="5400000" scaled="0"/>
                  <a:tileRect/>
                </a:gradFill>
              </a:rPr>
              <a:t>Conferencing</a:t>
            </a:r>
            <a:endParaRPr lang="en-US" sz="2400" spc="0" dirty="0">
              <a:solidFill>
                <a:srgbClr val="FFFFFF"/>
              </a:solidFill>
            </a:endParaRPr>
          </a:p>
        </p:txBody>
      </p:sp>
      <p:pic>
        <p:nvPicPr>
          <p:cNvPr id="16" name="Picture 15" descr="basic.png"/>
          <p:cNvPicPr>
            <a:picLocks noChangeAspect="1"/>
          </p:cNvPicPr>
          <p:nvPr/>
        </p:nvPicPr>
        <p:blipFill>
          <a:blip r:embed="rId12" cstate="print"/>
          <a:stretch>
            <a:fillRect/>
          </a:stretch>
        </p:blipFill>
        <p:spPr>
          <a:xfrm>
            <a:off x="457202" y="1354341"/>
            <a:ext cx="2915216" cy="525416"/>
          </a:xfrm>
          <a:prstGeom prst="rect">
            <a:avLst/>
          </a:prstGeom>
          <a:effectLst>
            <a:outerShdw blurRad="63500" sx="102000" sy="102000" algn="ctr" rotWithShape="0">
              <a:prstClr val="black">
                <a:alpha val="40000"/>
              </a:prstClr>
            </a:outerShdw>
          </a:effectLst>
        </p:spPr>
      </p:pic>
      <p:sp>
        <p:nvSpPr>
          <p:cNvPr id="10" name="TextBox 9"/>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8" name="Title 58"/>
          <p:cNvSpPr txBox="1">
            <a:spLocks/>
          </p:cNvSpPr>
          <p:nvPr/>
        </p:nvSpPr>
        <p:spPr>
          <a:xfrm>
            <a:off x="421386" y="808341"/>
            <a:ext cx="10058400" cy="332399"/>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2400" spc="0" dirty="0">
                <a:solidFill>
                  <a:srgbClr val="FFFFFF"/>
                </a:solidFill>
              </a:rPr>
              <a:t>Index of Questions</a:t>
            </a:r>
            <a:endParaRPr lang="en-US" dirty="0"/>
          </a:p>
        </p:txBody>
      </p:sp>
      <p:sp>
        <p:nvSpPr>
          <p:cNvPr id="12" name="TextBox 11"/>
          <p:cNvSpPr txBox="1"/>
          <p:nvPr/>
        </p:nvSpPr>
        <p:spPr>
          <a:xfrm>
            <a:off x="8853913" y="2293501"/>
            <a:ext cx="523874" cy="221594"/>
          </a:xfrm>
          <a:prstGeom prst="rect">
            <a:avLst/>
          </a:prstGeom>
          <a:noFill/>
        </p:spPr>
        <p:txBody>
          <a:bodyPr wrap="square" lIns="91433" tIns="45716" rIns="91433" bIns="45716" rtlCol="0">
            <a:spAutoFit/>
          </a:bodyPr>
          <a:lstStyle/>
          <a:p>
            <a:pPr algn="ctr"/>
            <a:r>
              <a:rPr lang="en-US" sz="800" dirty="0">
                <a:latin typeface="+mj-lt"/>
              </a:rPr>
              <a:t>Public</a:t>
            </a:r>
          </a:p>
        </p:txBody>
      </p:sp>
      <p:pic>
        <p:nvPicPr>
          <p:cNvPr id="17" name="Picture 10" descr="image008"/>
          <p:cNvPicPr>
            <a:picLocks noChangeAspect="1" noChangeArrowheads="1"/>
          </p:cNvPicPr>
          <p:nvPr/>
        </p:nvPicPr>
        <p:blipFill>
          <a:blip r:embed="rId13">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8872457" y="2622346"/>
            <a:ext cx="483184" cy="31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10" descr="image008"/>
          <p:cNvPicPr>
            <a:picLocks noChangeAspect="1" noChangeArrowheads="1"/>
          </p:cNvPicPr>
          <p:nvPr/>
        </p:nvPicPr>
        <p:blipFill>
          <a:blip r:embed="rId13">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8872457" y="3812879"/>
            <a:ext cx="483184" cy="31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10" descr="image008"/>
          <p:cNvPicPr>
            <a:picLocks noChangeAspect="1" noChangeArrowheads="1"/>
          </p:cNvPicPr>
          <p:nvPr/>
        </p:nvPicPr>
        <p:blipFill>
          <a:blip r:embed="rId13">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8872457" y="4544399"/>
            <a:ext cx="483184" cy="31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85961555"/>
      </p:ext>
    </p:extLst>
  </p:cSld>
  <p:clrMapOvr>
    <a:masterClrMapping/>
  </p:clrMapOvr>
  <p:transition>
    <p:fad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467094265"/>
              </p:ext>
            </p:extLst>
          </p:nvPr>
        </p:nvGraphicFramePr>
        <p:xfrm>
          <a:off x="575061" y="343835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Core IO: 13.</a:t>
                      </a:r>
                      <a:r>
                        <a:rPr lang="en-US" sz="1400" dirty="0" smtClean="0">
                          <a:solidFill>
                            <a:schemeClr val="tx1"/>
                          </a:solidFill>
                          <a:latin typeface="Segoe (Body)"/>
                        </a:rPr>
                        <a:t> What best describes your server operating system protection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Malware protection is centrally managed across server operating systems within organizations, including the host firewall</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14.</a:t>
                      </a:r>
                      <a:r>
                        <a:rPr lang="en-US" sz="1400" smtClean="0">
                          <a:solidFill>
                            <a:schemeClr val="tx1"/>
                          </a:solidFill>
                          <a:latin typeface="Segoe (Body)"/>
                        </a:rPr>
                        <a:t> What best describes your application protection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Protection for select mainstream/non-custom applications and services (such as e-mail, collaboration and portal applications, instant messaging), if available, is centrally managed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Core IO: 15.</a:t>
                      </a:r>
                      <a:r>
                        <a:rPr lang="en-US" sz="1400" dirty="0" smtClean="0">
                          <a:solidFill>
                            <a:schemeClr val="tx1"/>
                          </a:solidFill>
                          <a:latin typeface="Segoe (Body)"/>
                        </a:rPr>
                        <a:t> What best describes your network protection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Multiple disparate configurations of products are used for firewall, IPS, Web security, gateway anti-virus, and URL filtering</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1654581034"/>
              </p:ext>
            </p:extLst>
          </p:nvPr>
        </p:nvGraphicFramePr>
        <p:xfrm>
          <a:off x="575061" y="3438356"/>
          <a:ext cx="9578438" cy="280416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dirty="0" smtClean="0">
                          <a:solidFill>
                            <a:srgbClr val="F8D246"/>
                          </a:solidFill>
                          <a:latin typeface="Segoe (Body)"/>
                        </a:rPr>
                        <a:t>Core IO: 16.</a:t>
                      </a:r>
                      <a:r>
                        <a:rPr lang="en-US" sz="1400" dirty="0" smtClean="0">
                          <a:solidFill>
                            <a:schemeClr val="tx1"/>
                          </a:solidFill>
                          <a:latin typeface="Segoe (Body)"/>
                        </a:rPr>
                        <a:t> What best describes your secure remote access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Remote access is secure, standardized, and available to end users across the organization</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18.</a:t>
                      </a:r>
                      <a:r>
                        <a:rPr lang="en-US" sz="1400" smtClean="0">
                          <a:solidFill>
                            <a:schemeClr val="tx1"/>
                          </a:solidFill>
                          <a:latin typeface="Segoe (Body)"/>
                        </a:rPr>
                        <a:t> What best describes your Domain Name System 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Redundant Domain Name System servers exist to provide fault tolerance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Core IO: 20.</a:t>
                      </a:r>
                      <a:r>
                        <a:rPr lang="en-US" sz="1400" dirty="0" smtClean="0">
                          <a:solidFill>
                            <a:schemeClr val="tx1"/>
                          </a:solidFill>
                          <a:latin typeface="Segoe (Body)"/>
                        </a:rPr>
                        <a:t> What best describes your network allocation, and quality of service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Network quality of service (basic prioritization of applications and services) is standard, with manual allocation of available bandwidth</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4009976324"/>
              </p:ext>
            </p:extLst>
          </p:nvPr>
        </p:nvGraphicFramePr>
        <p:xfrm>
          <a:off x="575061" y="343835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dirty="0" smtClean="0">
                          <a:solidFill>
                            <a:srgbClr val="F8D246"/>
                          </a:solidFill>
                          <a:latin typeface="Segoe (Body)"/>
                        </a:rPr>
                        <a:t>Core IO: 28.</a:t>
                      </a:r>
                      <a:r>
                        <a:rPr lang="en-US" sz="1400" dirty="0" smtClean="0">
                          <a:solidFill>
                            <a:schemeClr val="tx1"/>
                          </a:solidFill>
                          <a:latin typeface="Segoe (Body)"/>
                        </a:rPr>
                        <a:t> What best describes your storage management and allocation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Storage is managed and allocated on highly available servers using virtual disks or dynamic disk volumes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29.</a:t>
                      </a:r>
                      <a:r>
                        <a:rPr lang="en-US" sz="1400" smtClean="0">
                          <a:solidFill>
                            <a:schemeClr val="tx1"/>
                          </a:solidFill>
                          <a:latin typeface="Segoe (Body)"/>
                        </a:rPr>
                        <a:t> What best describes your backup and recovery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Critical data is backed up on a schedule across the enterprise; backup copies are stored offsite, with fully tested recovery or failover based on service-level agreements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Core IO: 30.</a:t>
                      </a:r>
                      <a:r>
                        <a:rPr lang="en-US" sz="1400" dirty="0" smtClean="0">
                          <a:solidFill>
                            <a:schemeClr val="tx1"/>
                          </a:solidFill>
                          <a:latin typeface="Segoe (Body)"/>
                        </a:rPr>
                        <a:t> What best describes your data archiving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Data is archived automatically based on storage quotas and date of last modification or access using on demand processes to achieve compliancy</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644110604"/>
              </p:ext>
            </p:extLst>
          </p:nvPr>
        </p:nvGraphicFramePr>
        <p:xfrm>
          <a:off x="575061" y="343835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dirty="0" smtClean="0">
                          <a:solidFill>
                            <a:srgbClr val="F8D246"/>
                          </a:solidFill>
                          <a:latin typeface="Segoe (Body)"/>
                        </a:rPr>
                        <a:t>Core IO: 40.</a:t>
                      </a:r>
                      <a:r>
                        <a:rPr lang="en-US" sz="1400" dirty="0" smtClean="0">
                          <a:solidFill>
                            <a:schemeClr val="tx1"/>
                          </a:solidFill>
                          <a:latin typeface="Segoe (Body)"/>
                        </a:rPr>
                        <a:t> What best describes your desktop monitoring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Desktop applications and system events are centrally monitored for critical desktop systems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49.</a:t>
                      </a:r>
                      <a:r>
                        <a:rPr lang="en-US" sz="1400" smtClean="0">
                          <a:solidFill>
                            <a:schemeClr val="tx1"/>
                          </a:solidFill>
                          <a:latin typeface="Segoe (Body)"/>
                        </a:rPr>
                        <a:t> What best describes your strategy for protecting clients against malware?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Protection against malware is centrally managed for desktop systems and laptops and includes a host firewall; non-PC devices are managed and protected through a separate process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Core IO: 54.</a:t>
                      </a:r>
                      <a:r>
                        <a:rPr lang="en-US" sz="1400" dirty="0" smtClean="0">
                          <a:solidFill>
                            <a:schemeClr val="tx1"/>
                          </a:solidFill>
                          <a:latin typeface="Segoe (Body)"/>
                        </a:rPr>
                        <a:t> What best describes your authentication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Password policies are set within a directory service to enable single sign on across boundaries for most applications. Password resets through internal tools or manual processes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831424074"/>
              </p:ext>
            </p:extLst>
          </p:nvPr>
        </p:nvGraphicFramePr>
        <p:xfrm>
          <a:off x="575061" y="3438356"/>
          <a:ext cx="9578438" cy="3073570"/>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Core IO: 55.</a:t>
                      </a:r>
                      <a:r>
                        <a:rPr lang="en-US" sz="1400" dirty="0" smtClean="0">
                          <a:solidFill>
                            <a:schemeClr val="tx1"/>
                          </a:solidFill>
                          <a:latin typeface="Segoe (Body)"/>
                        </a:rPr>
                        <a:t> What best describes your authorization strategy?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There is a centralized group/role based access policy for business resources, managed through internal tools or manual processes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60.</a:t>
                      </a:r>
                      <a:r>
                        <a:rPr lang="en-US" sz="1400" smtClean="0">
                          <a:solidFill>
                            <a:schemeClr val="tx1"/>
                          </a:solidFill>
                          <a:latin typeface="Segoe (Body)"/>
                        </a:rPr>
                        <a:t> What best describes your information protection policy?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Persistent information protection exists within the trusted network to enforce policy across key sensitive data (such as documents and e-mail); policy templates are used to standardize rights and control access to information</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dirty="0" smtClean="0">
                          <a:solidFill>
                            <a:srgbClr val="F8D246"/>
                          </a:solidFill>
                          <a:latin typeface="Segoe (Body)"/>
                        </a:rPr>
                        <a:t>Core IO: 63.</a:t>
                      </a:r>
                      <a:r>
                        <a:rPr lang="en-US" sz="1400" dirty="0" smtClean="0">
                          <a:solidFill>
                            <a:schemeClr val="tx1"/>
                          </a:solidFill>
                          <a:latin typeface="Segoe (Body)"/>
                        </a:rPr>
                        <a:t> What best describes your strategy to plan for IT service policies and policy based management?</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IT policies are documented for each IT service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2115074129"/>
              </p:ext>
            </p:extLst>
          </p:nvPr>
        </p:nvGraphicFramePr>
        <p:xfrm>
          <a:off x="575061" y="3438356"/>
          <a:ext cx="9578438" cy="263465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dirty="0" smtClean="0">
                          <a:solidFill>
                            <a:srgbClr val="F8D246"/>
                          </a:solidFill>
                          <a:latin typeface="Segoe (Body)"/>
                        </a:rPr>
                        <a:t>Core IO: 64.</a:t>
                      </a:r>
                      <a:r>
                        <a:rPr lang="en-US" sz="1400" dirty="0" smtClean="0">
                          <a:solidFill>
                            <a:schemeClr val="tx1"/>
                          </a:solidFill>
                          <a:latin typeface="Segoe (Body)"/>
                        </a:rPr>
                        <a:t> What best describes your strategy to plan for IT service reliability?</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Each IT service has a formal definition of reliability</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67.</a:t>
                      </a:r>
                      <a:r>
                        <a:rPr lang="en-US" sz="1400" smtClean="0">
                          <a:solidFill>
                            <a:schemeClr val="tx1"/>
                          </a:solidFill>
                          <a:latin typeface="Segoe (Body)"/>
                        </a:rPr>
                        <a:t> What best describes your strategy for IT services deployment?</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IT service release and deployment processes are formally defined and consistently followed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dirty="0" smtClean="0">
                          <a:solidFill>
                            <a:srgbClr val="F8D246"/>
                          </a:solidFill>
                          <a:latin typeface="Segoe (Body)"/>
                        </a:rPr>
                        <a:t>Core IO: 68.</a:t>
                      </a:r>
                      <a:r>
                        <a:rPr lang="en-US" sz="1400" dirty="0" smtClean="0">
                          <a:solidFill>
                            <a:schemeClr val="tx1"/>
                          </a:solidFill>
                          <a:latin typeface="Segoe (Body)"/>
                        </a:rPr>
                        <a:t> What best describes your strategy for IT service operations and service-level agreements?</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Each IT service provides service-level and operational-level agreements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1753128076"/>
              </p:ext>
            </p:extLst>
          </p:nvPr>
        </p:nvGraphicFramePr>
        <p:xfrm>
          <a:off x="575061" y="343835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Core IO: 70.</a:t>
                      </a:r>
                      <a:r>
                        <a:rPr lang="en-US" sz="1400" dirty="0" smtClean="0">
                          <a:solidFill>
                            <a:schemeClr val="tx1"/>
                          </a:solidFill>
                          <a:latin typeface="Segoe (Body)"/>
                        </a:rPr>
                        <a:t> What best describes your strategy for monitoring security and reporting on IT services?</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Monitoring, reporting, and notifications are centralized for protection against malware, protection of information, and identity and access technologies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71.</a:t>
                      </a:r>
                      <a:r>
                        <a:rPr lang="en-US" sz="1400" smtClean="0">
                          <a:solidFill>
                            <a:schemeClr val="tx1"/>
                          </a:solidFill>
                          <a:latin typeface="Segoe (Body)"/>
                        </a:rPr>
                        <a:t> What best describes your problem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Problem management processes are in place for each IT service, with self service access to knowledge base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Core IO: 72.</a:t>
                      </a:r>
                      <a:r>
                        <a:rPr lang="en-US" sz="1400" dirty="0" smtClean="0">
                          <a:solidFill>
                            <a:schemeClr val="tx1"/>
                          </a:solidFill>
                          <a:latin typeface="Segoe (Body)"/>
                        </a:rPr>
                        <a:t> What best describes your change and configuration management strategy for IT services?</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Each IT service has its own change and configuration management process; standard changes are identified for each IT service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2330336378"/>
              </p:ext>
            </p:extLst>
          </p:nvPr>
        </p:nvGraphicFramePr>
        <p:xfrm>
          <a:off x="575061" y="343835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Core IO: 74.</a:t>
                      </a:r>
                      <a:r>
                        <a:rPr lang="en-US" sz="1400" dirty="0" smtClean="0">
                          <a:solidFill>
                            <a:schemeClr val="tx1"/>
                          </a:solidFill>
                          <a:latin typeface="Segoe (Body)"/>
                        </a:rPr>
                        <a:t> What best describes your risk and vulnerability management strategy for IT services?</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Risk and vulnerability are formally analyzed across IT services; IT compliance objectives and activities are defined and audited for each IT service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BPIO: 28.</a:t>
                      </a:r>
                      <a:r>
                        <a:rPr lang="en-US" sz="1400" smtClean="0">
                          <a:solidFill>
                            <a:schemeClr val="tx1"/>
                          </a:solidFill>
                          <a:latin typeface="Segoe (Body)"/>
                        </a:rPr>
                        <a:t> What best describes your audio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A standalone audio conferencing service is available enterprise-wide and is managed by IT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BPIO: 30.</a:t>
                      </a:r>
                      <a:r>
                        <a:rPr lang="en-US" sz="1400" dirty="0" smtClean="0">
                          <a:solidFill>
                            <a:schemeClr val="tx1"/>
                          </a:solidFill>
                          <a:latin typeface="Segoe (Body)"/>
                        </a:rPr>
                        <a:t> What best describes your solution for voice over IP communications (VOIP)?</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Voice communications are based on a hybrid telephony infrastructure (IP and legacy time division multiplexing) that has limited integration with PCs and desktop applications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1611046053"/>
              </p:ext>
            </p:extLst>
          </p:nvPr>
        </p:nvGraphicFramePr>
        <p:xfrm>
          <a:off x="575061" y="3438356"/>
          <a:ext cx="9578438" cy="1304544"/>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dirty="0" smtClean="0">
                          <a:solidFill>
                            <a:srgbClr val="F8D246"/>
                          </a:solidFill>
                          <a:latin typeface="Segoe (Body)"/>
                        </a:rPr>
                        <a:t>BPIO: 32.</a:t>
                      </a:r>
                      <a:r>
                        <a:rPr lang="en-US" sz="1400" dirty="0" smtClean="0">
                          <a:solidFill>
                            <a:schemeClr val="tx1"/>
                          </a:solidFill>
                          <a:latin typeface="Segoe (Body)"/>
                        </a:rPr>
                        <a:t> What best describes the voice quality at your organization?</a:t>
                      </a: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dirty="0" smtClean="0">
                          <a:solidFill>
                            <a:srgbClr val="F8D246"/>
                          </a:solidFill>
                          <a:latin typeface="Segoe (Body)"/>
                        </a:rPr>
                        <a:t>B.</a:t>
                      </a:r>
                      <a:r>
                        <a:rPr lang="en-US" sz="1400" dirty="0" smtClean="0">
                          <a:solidFill>
                            <a:schemeClr val="tx1"/>
                          </a:solidFill>
                          <a:latin typeface="Segoe (Body)"/>
                        </a:rPr>
                        <a:t> Network techniques (quality of service and call admission control) provide preferential treatment for voice traffic within the corporate IP network</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650954076"/>
              </p:ext>
            </p:extLst>
          </p:nvPr>
        </p:nvGraphicFramePr>
        <p:xfrm>
          <a:off x="570668" y="3442636"/>
          <a:ext cx="9035144" cy="3489960"/>
        </p:xfrm>
        <a:graphic>
          <a:graphicData uri="http://schemas.openxmlformats.org/drawingml/2006/table">
            <a:tbl>
              <a:tblPr firstRow="1" bandRow="1">
                <a:tableStyleId>{5C22544A-7EE6-4342-B048-85BDC9FD1C3A}</a:tableStyleId>
              </a:tblPr>
              <a:tblGrid>
                <a:gridCol w="4158343"/>
                <a:gridCol w="4876801"/>
              </a:tblGrid>
              <a:tr h="335280">
                <a:tc>
                  <a:txBody>
                    <a:bodyPr/>
                    <a:lstStyle/>
                    <a:p>
                      <a:r>
                        <a:rPr lang="en-US" sz="1600" dirty="0" smtClean="0">
                          <a:solidFill>
                            <a:srgbClr val="F8D246"/>
                          </a:solidFill>
                        </a:rPr>
                        <a:t>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COMPETE PRODUCTS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154680">
                <a:tc>
                  <a:txBody>
                    <a:bodyPr/>
                    <a:lstStyle/>
                    <a:p>
                      <a:pPr marL="0" indent="-1371600" algn="l" defTabSz="1097192" rtl="0" eaLnBrk="1" fontAlgn="base" latinLnBrk="0" hangingPunct="1">
                        <a:spcBef>
                          <a:spcPct val="0"/>
                        </a:spcBef>
                        <a:spcAft>
                          <a:spcPts val="500"/>
                        </a:spcAft>
                        <a:buClr>
                          <a:srgbClr val="FFC000"/>
                        </a:buClr>
                        <a:buFont typeface="Arial" pitchFamily="34" charset="0"/>
                        <a:buNone/>
                      </a:pPr>
                      <a:r>
                        <a:rPr lang="en-US" sz="1600" kern="1200" dirty="0" smtClean="0">
                          <a:solidFill>
                            <a:schemeClr val="tx1"/>
                          </a:solidFill>
                          <a:latin typeface="+mn-lt"/>
                          <a:ea typeface="+mn-ea"/>
                          <a:cs typeface="+mn-cs"/>
                        </a:rPr>
                        <a:t>Office Communications Server 2007 R2
Lync Server 2010
Office Live Meeting 2007
Lync Online
Office 365 E1
Office 365 E2
Office 365 E3
Office 365 E4
Lync Online P1
Lync Online P2</a:t>
                      </a:r>
                      <a:endParaRPr lang="en-US" sz="1600" kern="1200" dirty="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Cisco </a:t>
                      </a:r>
                    </a:p>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Avaya</a:t>
                      </a:r>
                    </a:p>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Nortel</a:t>
                      </a:r>
                    </a:p>
                    <a:p>
                      <a:pPr marL="164586" indent="-164586" algn="l" rtl="0" fontAlgn="base">
                        <a:spcBef>
                          <a:spcPct val="0"/>
                        </a:spcBef>
                        <a:spcAft>
                          <a:spcPts val="500"/>
                        </a:spcAft>
                        <a:buClr>
                          <a:srgbClr val="F8D246"/>
                        </a:buClr>
                        <a:buFont typeface="Arial" pitchFamily="34" charset="0"/>
                        <a:buChar char="•"/>
                      </a:pPr>
                      <a:r>
                        <a:rPr lang="en-US" sz="1600" kern="1200" dirty="0" smtClean="0">
                          <a:solidFill>
                            <a:schemeClr val="tx1"/>
                          </a:solidFill>
                          <a:latin typeface="+mn-lt"/>
                          <a:ea typeface="+mn-ea"/>
                          <a:cs typeface="+mn-cs"/>
                        </a:rPr>
                        <a:t>Siemens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4265904171"/>
      </p:ext>
    </p:extLst>
  </p:cSld>
  <p:clrMapOvr>
    <a:masterClrMapping/>
  </p:clrMapOvr>
  <p:transition>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rot="10800000">
            <a:off x="207021" y="1297482"/>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658717203"/>
              </p:ext>
            </p:extLst>
          </p:nvPr>
        </p:nvGraphicFramePr>
        <p:xfrm>
          <a:off x="518160" y="2000388"/>
          <a:ext cx="9845040" cy="4806696"/>
        </p:xfrm>
        <a:graphic>
          <a:graphicData uri="http://schemas.openxmlformats.org/drawingml/2006/table">
            <a:tbl>
              <a:tblPr firstRow="1" bandRow="1">
                <a:tableStyleId>{5C22544A-7EE6-4342-B048-85BDC9FD1C3A}</a:tableStyleId>
              </a:tblPr>
              <a:tblGrid>
                <a:gridCol w="6339840"/>
                <a:gridCol w="3505200"/>
              </a:tblGrid>
              <a:tr h="527304">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PROFILING</a:t>
                      </a:r>
                      <a:r>
                        <a:rPr lang="en-US" sz="1600" b="1" baseline="0" dirty="0" smtClean="0">
                          <a:solidFill>
                            <a:srgbClr val="F8D246"/>
                          </a:solidFill>
                        </a:rPr>
                        <a:t> QUESTION</a:t>
                      </a:r>
                      <a:endParaRPr lang="en-US" sz="1600" b="1" dirty="0" smtClean="0">
                        <a:solidFill>
                          <a:srgbClr val="F8D246"/>
                        </a:solidFill>
                        <a:latin typeface="Segoe" pitchFamily="34" charset="0"/>
                      </a:endParaRPr>
                    </a:p>
                  </a:txBody>
                  <a:tcPr marL="109728" marR="109728" marT="54864" marB="228600">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MORE</a:t>
                      </a:r>
                      <a:r>
                        <a:rPr lang="en-US" sz="1600" baseline="0" dirty="0" smtClean="0">
                          <a:solidFill>
                            <a:srgbClr val="F8D246"/>
                          </a:solidFill>
                        </a:rPr>
                        <a:t> INFORMATION</a:t>
                      </a:r>
                      <a:endParaRPr lang="en-US" sz="1600" dirty="0">
                        <a:solidFill>
                          <a:srgbClr val="F8D246"/>
                        </a:solidFill>
                      </a:endParaRPr>
                    </a:p>
                  </a:txBody>
                  <a:tcPr marL="109728" marR="109728" marT="54864" marB="228600">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26464">
                <a:tc>
                  <a:txBody>
                    <a:bodyPr/>
                    <a:lstStyle/>
                    <a:p>
                      <a:pPr marL="0" indent="0">
                        <a:spcAft>
                          <a:spcPts val="0"/>
                        </a:spcAft>
                        <a:buClr>
                          <a:srgbClr val="FFC000"/>
                        </a:buClr>
                      </a:pPr>
                      <a:r>
                        <a:rPr lang="en-US" sz="1400" b="1" kern="1200" smtClean="0">
                          <a:solidFill>
                            <a:srgbClr val="F8D246"/>
                          </a:solidFill>
                          <a:latin typeface="+mn-lt"/>
                          <a:ea typeface="+mn-ea"/>
                          <a:cs typeface="+mn-cs"/>
                        </a:rPr>
                        <a:t>BPIO: 27. </a:t>
                      </a:r>
                      <a:r>
                        <a:rPr lang="en-US" sz="1400" b="0" kern="1200" smtClean="0">
                          <a:solidFill>
                            <a:schemeClr val="tx1"/>
                          </a:solidFill>
                          <a:latin typeface="+mn-lt"/>
                          <a:ea typeface="+mn-ea"/>
                          <a:cs typeface="+mn-cs"/>
                        </a:rPr>
                        <a:t>What best describes your Web conferencing solution?</a:t>
                      </a:r>
                      <a:endParaRPr lang="en-IN" sz="1400" dirty="0" smtClean="0">
                        <a:solidFill>
                          <a:schemeClr val="tx1"/>
                        </a:solidFill>
                        <a:latin typeface="+mn-lt"/>
                      </a:endParaRPr>
                    </a:p>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400" dirty="0" smtClean="0">
                          <a:solidFill>
                            <a:srgbClr val="F8D246"/>
                          </a:solidFill>
                          <a:latin typeface="+mn-lt"/>
                        </a:rPr>
                        <a:t>Rationalized answer is C</a:t>
                      </a:r>
                      <a:r>
                        <a:rPr lang="en-US" sz="1400" smtClean="0">
                          <a:solidFill>
                            <a:srgbClr val="F8D246"/>
                          </a:solidFill>
                          <a:latin typeface="+mn-lt"/>
                        </a:rPr>
                        <a:t>. </a:t>
                      </a:r>
                      <a:r>
                        <a:rPr lang="en-US" sz="1400" smtClean="0">
                          <a:solidFill>
                            <a:schemeClr val="tx1"/>
                          </a:solidFill>
                          <a:latin typeface="+mn-lt"/>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400" dirty="0" smtClean="0">
                        <a:solidFill>
                          <a:schemeClr val="tx1"/>
                        </a:solidFill>
                        <a:latin typeface="+mn-lt"/>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3" action="ppaction://hlinksldjump"/>
                        </a:rPr>
                        <a:t>SEE QUESTIONS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4" action="ppaction://hlinksldjump"/>
                        </a:rPr>
                        <a:t>SEE PROJECTS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5" action="ppaction://hlinksldjump"/>
                        </a:rPr>
                        <a:t>SEE RESOURCES</a:t>
                      </a:r>
                      <a:endParaRPr lang="en-US" sz="1400" b="1" u="none"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26464">
                <a:tc>
                  <a:txBody>
                    <a:bodyPr/>
                    <a:lstStyle/>
                    <a:p>
                      <a:pPr marL="0" indent="0">
                        <a:spcAft>
                          <a:spcPts val="0"/>
                        </a:spcAft>
                        <a:buClr>
                          <a:srgbClr val="FFC000"/>
                        </a:buClr>
                      </a:pPr>
                      <a:r>
                        <a:rPr lang="en-US" sz="1400" b="1" kern="1200" smtClean="0">
                          <a:solidFill>
                            <a:srgbClr val="F8D246"/>
                          </a:solidFill>
                          <a:latin typeface="+mn-lt"/>
                          <a:ea typeface="+mn-ea"/>
                          <a:cs typeface="+mn-cs"/>
                        </a:rPr>
                        <a:t>BPIO: 28. </a:t>
                      </a:r>
                      <a:r>
                        <a:rPr lang="en-US" sz="1400" b="0" kern="1200" smtClean="0">
                          <a:solidFill>
                            <a:schemeClr val="tx1"/>
                          </a:solidFill>
                          <a:latin typeface="+mn-lt"/>
                          <a:ea typeface="+mn-ea"/>
                          <a:cs typeface="+mn-cs"/>
                        </a:rPr>
                        <a:t>What best describes your audio conferencing solution?</a:t>
                      </a:r>
                      <a:endParaRPr lang="en-IN" sz="1400" dirty="0" smtClean="0">
                        <a:solidFill>
                          <a:schemeClr val="tx1"/>
                        </a:solidFill>
                        <a:latin typeface="+mn-lt"/>
                      </a:endParaRPr>
                    </a:p>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400" dirty="0" smtClean="0">
                          <a:solidFill>
                            <a:srgbClr val="F8D246"/>
                          </a:solidFill>
                          <a:latin typeface="+mn-lt"/>
                        </a:rPr>
                        <a:t>Rationalized answer is C</a:t>
                      </a:r>
                      <a:r>
                        <a:rPr lang="en-US" sz="1400" smtClean="0">
                          <a:solidFill>
                            <a:srgbClr val="F8D246"/>
                          </a:solidFill>
                          <a:latin typeface="+mn-lt"/>
                        </a:rPr>
                        <a:t>. </a:t>
                      </a:r>
                      <a:r>
                        <a:rPr lang="en-US" sz="1400" smtClean="0">
                          <a:solidFill>
                            <a:schemeClr val="tx1"/>
                          </a:solidFill>
                          <a:latin typeface="+mn-lt"/>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400" dirty="0" smtClean="0">
                        <a:solidFill>
                          <a:schemeClr val="tx1"/>
                        </a:solidFill>
                        <a:latin typeface="+mn-lt"/>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6" action="ppaction://hlinksldjump"/>
                        </a:rPr>
                        <a:t>SEE QUESTIONS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7" action="ppaction://hlinksldjump"/>
                        </a:rPr>
                        <a:t>SEE PROJECTS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8" action="ppaction://hlinksldjump"/>
                        </a:rPr>
                        <a:t>SEE RESOURCES</a:t>
                      </a:r>
                      <a:endParaRPr lang="en-US" sz="1400" b="1" u="none"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26464">
                <a:tc>
                  <a:txBody>
                    <a:bodyPr/>
                    <a:lstStyle/>
                    <a:p>
                      <a:pPr marL="0" indent="0">
                        <a:spcAft>
                          <a:spcPts val="0"/>
                        </a:spcAft>
                        <a:buClr>
                          <a:srgbClr val="FFC000"/>
                        </a:buClr>
                      </a:pPr>
                      <a:r>
                        <a:rPr lang="en-US" sz="1400" b="1" kern="1200" smtClean="0">
                          <a:solidFill>
                            <a:srgbClr val="F8D246"/>
                          </a:solidFill>
                          <a:latin typeface="+mn-lt"/>
                          <a:ea typeface="+mn-ea"/>
                          <a:cs typeface="+mn-cs"/>
                        </a:rPr>
                        <a:t>BPIO: 29. </a:t>
                      </a:r>
                      <a:r>
                        <a:rPr lang="en-US" sz="1400" b="0" kern="1200" smtClean="0">
                          <a:solidFill>
                            <a:schemeClr val="tx1"/>
                          </a:solidFill>
                          <a:latin typeface="+mn-lt"/>
                          <a:ea typeface="+mn-ea"/>
                          <a:cs typeface="+mn-cs"/>
                        </a:rPr>
                        <a:t>What best describes your video conferencing solution?</a:t>
                      </a:r>
                      <a:endParaRPr lang="en-IN" sz="1400" dirty="0" smtClean="0">
                        <a:solidFill>
                          <a:schemeClr val="tx1"/>
                        </a:solidFill>
                        <a:latin typeface="+mn-lt"/>
                      </a:endParaRPr>
                    </a:p>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400" dirty="0" smtClean="0">
                          <a:solidFill>
                            <a:srgbClr val="F8D246"/>
                          </a:solidFill>
                          <a:latin typeface="+mn-lt"/>
                        </a:rPr>
                        <a:t>Rationalized answer is C</a:t>
                      </a:r>
                      <a:r>
                        <a:rPr lang="en-US" sz="1400" smtClean="0">
                          <a:solidFill>
                            <a:srgbClr val="F8D246"/>
                          </a:solidFill>
                          <a:latin typeface="+mn-lt"/>
                        </a:rPr>
                        <a:t>. </a:t>
                      </a:r>
                      <a:r>
                        <a:rPr lang="en-US" sz="1400" smtClean="0">
                          <a:solidFill>
                            <a:schemeClr val="tx1"/>
                          </a:solidFill>
                          <a:latin typeface="+mn-lt"/>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400" dirty="0" smtClean="0">
                        <a:solidFill>
                          <a:schemeClr val="tx1"/>
                        </a:solidFill>
                        <a:latin typeface="+mn-lt"/>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9" action="ppaction://hlinksldjump"/>
                        </a:rPr>
                        <a:t>SEE QUESTIONS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10" action="ppaction://hlinksldjump"/>
                        </a:rPr>
                        <a:t>SEE PROJECTS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11" action="ppaction://hlinksldjump"/>
                        </a:rPr>
                        <a:t>SEE RESOURCES</a:t>
                      </a:r>
                      <a:endParaRPr lang="en-US" sz="1400" b="1" u="none"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32" name="Title 31"/>
          <p:cNvSpPr>
            <a:spLocks noGrp="1"/>
          </p:cNvSpPr>
          <p:nvPr>
            <p:ph type="title"/>
          </p:nvPr>
        </p:nvSpPr>
        <p:spPr>
          <a:xfrm>
            <a:off x="402336" y="219458"/>
            <a:ext cx="10058400" cy="553998"/>
          </a:xfrm>
        </p:spPr>
        <p:txBody>
          <a:bodyPr/>
          <a:lstStyle/>
          <a:p>
            <a:pPr lvl="0">
              <a:defRPr/>
            </a:pPr>
            <a:r>
              <a:rPr lang="en-US" sz="4000">
                <a:gradFill flip="none" rotWithShape="1">
                  <a:gsLst>
                    <a:gs pos="0">
                      <a:srgbClr val="FFFFFF"/>
                    </a:gs>
                    <a:gs pos="36000">
                      <a:srgbClr val="C9FFFF"/>
                    </a:gs>
                    <a:gs pos="86000">
                      <a:srgbClr val="19B5FB"/>
                    </a:gs>
                  </a:gsLst>
                  <a:lin ang="5400000" scaled="0"/>
                  <a:tileRect/>
                </a:gradFill>
              </a:rPr>
              <a:t>Conferencing</a:t>
            </a:r>
            <a:endParaRPr lang="en-US" sz="2400" spc="0" dirty="0">
              <a:solidFill>
                <a:srgbClr val="FFFFFF"/>
              </a:solidFill>
            </a:endParaRPr>
          </a:p>
        </p:txBody>
      </p:sp>
      <p:pic>
        <p:nvPicPr>
          <p:cNvPr id="17" name="Picture 16" descr="advanced.png"/>
          <p:cNvPicPr>
            <a:picLocks noChangeAspect="1"/>
          </p:cNvPicPr>
          <p:nvPr/>
        </p:nvPicPr>
        <p:blipFill>
          <a:blip r:embed="rId12" cstate="print"/>
          <a:stretch>
            <a:fillRect/>
          </a:stretch>
        </p:blipFill>
        <p:spPr>
          <a:xfrm>
            <a:off x="457200" y="1360308"/>
            <a:ext cx="2987671" cy="538476"/>
          </a:xfrm>
          <a:prstGeom prst="rect">
            <a:avLst/>
          </a:prstGeom>
          <a:effectLst>
            <a:outerShdw blurRad="63500" sx="102000" sy="102000" algn="ctr" rotWithShape="0">
              <a:prstClr val="black">
                <a:alpha val="40000"/>
              </a:prstClr>
            </a:outerShdw>
          </a:effectLst>
        </p:spPr>
      </p:pic>
      <p:sp>
        <p:nvSpPr>
          <p:cNvPr id="10" name="TextBox 9"/>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9" name="Title 58"/>
          <p:cNvSpPr txBox="1">
            <a:spLocks/>
          </p:cNvSpPr>
          <p:nvPr/>
        </p:nvSpPr>
        <p:spPr>
          <a:xfrm>
            <a:off x="421386" y="808341"/>
            <a:ext cx="10058400" cy="332399"/>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2400" spc="0" dirty="0">
                <a:solidFill>
                  <a:srgbClr val="FFFFFF"/>
                </a:solidFill>
              </a:rPr>
              <a:t>Index of Questions</a:t>
            </a:r>
            <a:endParaRPr lang="en-US" dirty="0"/>
          </a:p>
        </p:txBody>
      </p:sp>
      <p:sp>
        <p:nvSpPr>
          <p:cNvPr id="11" name="TextBox 10"/>
          <p:cNvSpPr txBox="1"/>
          <p:nvPr/>
        </p:nvSpPr>
        <p:spPr>
          <a:xfrm>
            <a:off x="8853913" y="2293501"/>
            <a:ext cx="523874" cy="221594"/>
          </a:xfrm>
          <a:prstGeom prst="rect">
            <a:avLst/>
          </a:prstGeom>
          <a:noFill/>
        </p:spPr>
        <p:txBody>
          <a:bodyPr wrap="square" lIns="91433" tIns="45716" rIns="91433" bIns="45716" rtlCol="0">
            <a:spAutoFit/>
          </a:bodyPr>
          <a:lstStyle/>
          <a:p>
            <a:pPr algn="ctr"/>
            <a:r>
              <a:rPr lang="en-US" sz="800" dirty="0">
                <a:latin typeface="+mj-lt"/>
              </a:rPr>
              <a:t>Public</a:t>
            </a:r>
          </a:p>
        </p:txBody>
      </p:sp>
      <p:pic>
        <p:nvPicPr>
          <p:cNvPr id="12" name="Picture 10" descr="image008"/>
          <p:cNvPicPr>
            <a:picLocks noChangeAspect="1" noChangeArrowheads="1"/>
          </p:cNvPicPr>
          <p:nvPr/>
        </p:nvPicPr>
        <p:blipFill>
          <a:blip r:embed="rId13">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8872457" y="2622346"/>
            <a:ext cx="483184" cy="31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0" descr="image008"/>
          <p:cNvPicPr>
            <a:picLocks noChangeAspect="1" noChangeArrowheads="1"/>
          </p:cNvPicPr>
          <p:nvPr/>
        </p:nvPicPr>
        <p:blipFill>
          <a:blip r:embed="rId13">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8872457" y="3812879"/>
            <a:ext cx="483184" cy="31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0" descr="image008"/>
          <p:cNvPicPr>
            <a:picLocks noChangeAspect="1" noChangeArrowheads="1"/>
          </p:cNvPicPr>
          <p:nvPr/>
        </p:nvPicPr>
        <p:blipFill>
          <a:blip r:embed="rId13">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8872457" y="4948649"/>
            <a:ext cx="483184" cy="31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29008785"/>
      </p:ext>
    </p:extLst>
  </p:cSld>
  <p:clrMapOvr>
    <a:masterClrMapping/>
  </p:clrMapOvr>
  <p:transition>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710213718"/>
              </p:ext>
            </p:extLst>
          </p:nvPr>
        </p:nvGraphicFramePr>
        <p:xfrm>
          <a:off x="568543" y="3442637"/>
          <a:ext cx="9467311" cy="2368543"/>
        </p:xfrm>
        <a:graphic>
          <a:graphicData uri="http://schemas.openxmlformats.org/drawingml/2006/table">
            <a:tbl>
              <a:tblPr firstRow="1" bandRow="1">
                <a:tableStyleId>{5C22544A-7EE6-4342-B048-85BDC9FD1C3A}</a:tableStyleId>
              </a:tblPr>
              <a:tblGrid>
                <a:gridCol w="9467311"/>
              </a:tblGrid>
              <a:tr h="335280">
                <a:tc>
                  <a:txBody>
                    <a:bodyPr/>
                    <a:lstStyle/>
                    <a:p>
                      <a:r>
                        <a:rPr lang="en-US" sz="1600" dirty="0" smtClean="0">
                          <a:solidFill>
                            <a:srgbClr val="F8D246"/>
                          </a:solidFill>
                        </a:rPr>
                        <a:t>TIPPING POINTS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Basic to Standardized introduces IT-managed videoconferencing that drives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Basic to Standardized introduces IT managed video conferencing that drives Lync Online.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1310757705"/>
      </p:ext>
    </p:extLst>
  </p:cSld>
  <p:clrMapOvr>
    <a:masterClrMapping/>
  </p:clrMapOvr>
  <p:transition>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2943932903"/>
              </p:ext>
            </p:extLst>
          </p:nvPr>
        </p:nvGraphicFramePr>
        <p:xfrm>
          <a:off x="567895" y="3442636"/>
          <a:ext cx="9487210" cy="2659338"/>
        </p:xfrm>
        <a:graphic>
          <a:graphicData uri="http://schemas.openxmlformats.org/drawingml/2006/table">
            <a:tbl>
              <a:tblPr firstRow="1" bandRow="1">
                <a:tableStyleId>{5C22544A-7EE6-4342-B048-85BDC9FD1C3A}</a:tableStyleId>
              </a:tblPr>
              <a:tblGrid>
                <a:gridCol w="9487210"/>
              </a:tblGrid>
              <a:tr h="335280">
                <a:tc>
                  <a:txBody>
                    <a:bodyPr/>
                    <a:lstStyle/>
                    <a:p>
                      <a:r>
                        <a:rPr lang="en-US" sz="1600" dirty="0" smtClean="0">
                          <a:solidFill>
                            <a:srgbClr val="F8D246"/>
                          </a:solidFill>
                        </a:rPr>
                        <a:t>LICENSING</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smtClean="0">
                          <a:solidFill>
                            <a:schemeClr val="tx1"/>
                          </a:solidFill>
                          <a:latin typeface="+mn-lt"/>
                          <a:ea typeface="+mn-ea"/>
                          <a:cs typeface="+mn-cs"/>
                        </a:rPr>
                        <a:t>Lync Server 2010 Enterprise CAL</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mn-lt"/>
                          <a:ea typeface="+mn-ea"/>
                          <a:cs typeface="+mn-cs"/>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Office 365 User Subscription Licenses for E1, E2, E3 or E4</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2008 R2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Windows Server 2012</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mn-lt"/>
                          <a:ea typeface="+mn-ea"/>
                          <a:cs typeface="+mn-cs"/>
                        </a:rPr>
                        <a:t>SQL Server 2012 Standard / Enterprise Edition</a:t>
                      </a:r>
                      <a:endParaRPr lang="en-US" sz="16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1979658258"/>
      </p:ext>
    </p:extLst>
  </p:cSld>
  <p:clrMapOvr>
    <a:masterClrMapping/>
  </p:clrMapOvr>
  <p:transition>
    <p:fade/>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78" name="Rounded Rectangle 77"/>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Round Same Side Corner Rectangle 7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43861" y="149764"/>
            <a:ext cx="1098339" cy="816746"/>
            <a:chOff x="9743845" y="149764"/>
            <a:chExt cx="1098336"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0"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graphicFrame>
        <p:nvGraphicFramePr>
          <p:cNvPr id="52" name="Table 51"/>
          <p:cNvGraphicFramePr>
            <a:graphicFrameLocks noGrp="1"/>
          </p:cNvGraphicFramePr>
          <p:nvPr>
            <p:extLst>
              <p:ext uri="{D42A27DB-BD31-4B8C-83A1-F6EECF244321}">
                <p14:modId xmlns:p14="http://schemas.microsoft.com/office/powerpoint/2010/main" val="3516890422"/>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15"/>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Rounded Rectangle 66"/>
          <p:cNvSpPr/>
          <p:nvPr/>
        </p:nvSpPr>
        <p:spPr bwMode="auto">
          <a:xfrm rot="10800000">
            <a:off x="6132245" y="3195589"/>
            <a:ext cx="4304027" cy="379957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82" name="Rectangle 81"/>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83" name="Rectangle 82"/>
          <p:cNvSpPr/>
          <p:nvPr/>
        </p:nvSpPr>
        <p:spPr>
          <a:xfrm>
            <a:off x="6296690" y="3708677"/>
            <a:ext cx="3915850" cy="303929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Communications Server 2007 R2
Lync Server 2010
Office Live Meeting 2007
Lync Online
Office 365 E1
Office 365 E2
Office 365 E3
Office 365 E4
Lync Online P1
Lync Online P2</a:t>
            </a:r>
          </a:p>
        </p:txBody>
      </p:sp>
      <p:sp>
        <p:nvSpPr>
          <p:cNvPr id="51" name="TextBox 50">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60" name="Isosceles Triangle 59">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066344917"/>
      </p:ext>
    </p:extLst>
  </p:cSld>
  <p:clrMapOvr>
    <a:masterClrMapping/>
  </p:clrMapOvr>
  <p:transition>
    <p:fad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732738378"/>
              </p:ext>
            </p:extLst>
          </p:nvPr>
        </p:nvGraphicFramePr>
        <p:xfrm>
          <a:off x="567897" y="3381785"/>
          <a:ext cx="5229013" cy="213360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On-Premise</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79832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Deploy a web conferencing solution (</a:t>
                      </a:r>
                      <a:r>
                        <a:rPr lang="en-US" sz="1600" b="0" dirty="0" err="1" smtClean="0">
                          <a:solidFill>
                            <a:schemeClr val="tx1"/>
                          </a:solidFill>
                          <a:latin typeface="+mn-lt"/>
                        </a:rPr>
                        <a:t>Eg</a:t>
                      </a:r>
                      <a:r>
                        <a:rPr lang="en-US" sz="1600" b="0" dirty="0" smtClean="0">
                          <a:solidFill>
                            <a:schemeClr val="tx1"/>
                          </a:solidFill>
                          <a:latin typeface="+mn-lt"/>
                        </a:rPr>
                        <a:t>. Microsoft Lync Server) that enables user to create, moderate, and join ad hoc collaboration sessions and online meetings with or without role-based authentication and authorization capabilities to help users attend conferences from PCs and Web browsers from inside or outside (internet) organization.</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1" y="2059064"/>
            <a:ext cx="9860200"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grpSp>
        <p:nvGrpSpPr>
          <p:cNvPr id="53" name="Group 52"/>
          <p:cNvGrpSpPr/>
          <p:nvPr/>
        </p:nvGrpSpPr>
        <p:grpSpPr>
          <a:xfrm>
            <a:off x="9743861" y="149764"/>
            <a:ext cx="1098339" cy="816746"/>
            <a:chOff x="9743845" y="149764"/>
            <a:chExt cx="109833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63" name="TextBox 62">
            <a:hlinkClick r:id="rId13"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3"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1" name="Rounded Rectangle 60"/>
          <p:cNvSpPr/>
          <p:nvPr/>
        </p:nvSpPr>
        <p:spPr bwMode="auto">
          <a:xfrm rot="10800000">
            <a:off x="6132245" y="3195589"/>
            <a:ext cx="4304027" cy="379957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5" name="Rectangle 64"/>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08677"/>
            <a:ext cx="3915850" cy="86690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Office Communications Server 2007 R2
Lync Server 2010</a:t>
            </a: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1951616617"/>
              </p:ext>
            </p:extLst>
          </p:nvPr>
        </p:nvGraphicFramePr>
        <p:xfrm>
          <a:off x="567897" y="3381785"/>
          <a:ext cx="5229013" cy="140208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Public Cloud</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06680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 web conferencing solution (such as Microsoft Lync Online) that allows users to connect to a web conference over the Internet from inside or outside the corporate network, through voice, video, or both.</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2" y="2059064"/>
            <a:ext cx="986019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grpSp>
        <p:nvGrpSpPr>
          <p:cNvPr id="53" name="Group 52"/>
          <p:cNvGrpSpPr/>
          <p:nvPr/>
        </p:nvGrpSpPr>
        <p:grpSpPr>
          <a:xfrm>
            <a:off x="9743861" y="149764"/>
            <a:ext cx="1098339" cy="816746"/>
            <a:chOff x="9743845" y="149764"/>
            <a:chExt cx="109833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63" name="TextBox 62">
            <a:hlinkClick r:id="rId16"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6"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1" name="Rounded Rectangle 60"/>
          <p:cNvSpPr/>
          <p:nvPr/>
        </p:nvSpPr>
        <p:spPr bwMode="auto">
          <a:xfrm rot="10800000">
            <a:off x="6132245" y="3195589"/>
            <a:ext cx="4304027" cy="379957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5" name="Rectangle 64"/>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08680"/>
            <a:ext cx="3915850" cy="2418611"/>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Lync Online
Office 365 E1
Office 365 E2
Office 365 E3
Office 365 E4
Lync Online P1
Lync Online P2</a:t>
            </a: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1152271568"/>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43861" y="149764"/>
            <a:ext cx="1098339" cy="816746"/>
            <a:chOff x="9743845" y="149764"/>
            <a:chExt cx="109833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
        <p:nvSpPr>
          <p:cNvPr id="63" name="Rectangle 62"/>
          <p:cNvSpPr/>
          <p:nvPr/>
        </p:nvSpPr>
        <p:spPr>
          <a:xfrm>
            <a:off x="576071" y="2059064"/>
            <a:ext cx="9860200"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sp>
        <p:nvSpPr>
          <p:cNvPr id="64" name="Rounded Rectangle 63"/>
          <p:cNvSpPr/>
          <p:nvPr/>
        </p:nvSpPr>
        <p:spPr bwMode="auto">
          <a:xfrm rot="10800000">
            <a:off x="6132245" y="3195589"/>
            <a:ext cx="4304027" cy="379957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708677"/>
            <a:ext cx="3915850" cy="303929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Office Communications Server 2007 R2
Lync Server 2010
Lync Online
Office 365 E1
Office 365 E2
Office 365 E3
Office 365 E4
Lync Online P1
Lync Online P2</a:t>
            </a: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637057098"/>
              </p:ext>
            </p:extLst>
          </p:nvPr>
        </p:nvGraphicFramePr>
        <p:xfrm>
          <a:off x="567897" y="3150785"/>
          <a:ext cx="5229013" cy="188976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a:t>
                      </a:r>
                      <a:r>
                        <a:rPr lang="en-US" sz="1600" b="1" smtClean="0">
                          <a:solidFill>
                            <a:srgbClr val="F8D246"/>
                          </a:solidFill>
                        </a:rPr>
                        <a:t>: On-Premise</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5544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audio conferencing solution (</a:t>
                      </a:r>
                      <a:r>
                        <a:rPr lang="en-US" sz="1600" b="0" dirty="0" err="1" smtClean="0">
                          <a:solidFill>
                            <a:schemeClr val="tx1"/>
                          </a:solidFill>
                          <a:latin typeface="+mn-lt"/>
                        </a:rPr>
                        <a:t>Eg</a:t>
                      </a:r>
                      <a:r>
                        <a:rPr lang="en-US" sz="1600" b="0" dirty="0" smtClean="0">
                          <a:solidFill>
                            <a:schemeClr val="tx1"/>
                          </a:solidFill>
                          <a:latin typeface="+mn-lt"/>
                        </a:rPr>
                        <a:t>. Microsoft Lync Server, Office Communications Server) to individuals and groups in the organization where they can schedule, join, and manage conferences all from a familiar and consistent interface across PC, Web, phone, and mobile device.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2" y="2059066"/>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grpSp>
        <p:nvGrpSpPr>
          <p:cNvPr id="53" name="Group 52"/>
          <p:cNvGrpSpPr/>
          <p:nvPr/>
        </p:nvGrpSpPr>
        <p:grpSpPr>
          <a:xfrm>
            <a:off x="9743861" y="149764"/>
            <a:ext cx="1098339" cy="816746"/>
            <a:chOff x="9743845" y="149764"/>
            <a:chExt cx="109833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7" y="2910676"/>
            <a:ext cx="4304027" cy="4067780"/>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072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477677"/>
            <a:ext cx="3915850" cy="55656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fr-FR" sz="1600">
                <a:solidFill>
                  <a:srgbClr val="FFFFFF"/>
                </a:solidFill>
                <a:latin typeface="Segoe (Body)"/>
              </a:rPr>
              <a:t>Office Communications Server 2007 R2
Lync Server 2010</a:t>
            </a:r>
            <a:endParaRPr lang="en-US" sz="1600" dirty="0">
              <a:solidFill>
                <a:srgbClr val="FFFFFF"/>
              </a:solidFill>
              <a:latin typeface="Segoe (Body)"/>
            </a:endParaRP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637057098"/>
              </p:ext>
            </p:extLst>
          </p:nvPr>
        </p:nvGraphicFramePr>
        <p:xfrm>
          <a:off x="567897" y="3150785"/>
          <a:ext cx="5229013" cy="164592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a:t>
                      </a:r>
                      <a:r>
                        <a:rPr lang="en-US" sz="1600" b="1" smtClean="0">
                          <a:solidFill>
                            <a:srgbClr val="F8D246"/>
                          </a:solidFill>
                        </a:rPr>
                        <a:t>: Public Cloud</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31064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Implement an audio conferencing solution (such as Microsoft Lync Online) that allows individual users and groups in an organization to schedule, join, and manage conferences from a familiar and consistent interface across the web, PCs, phones, and mobile devices.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2" y="2059066"/>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grpSp>
        <p:nvGrpSpPr>
          <p:cNvPr id="53" name="Group 52"/>
          <p:cNvGrpSpPr/>
          <p:nvPr/>
        </p:nvGrpSpPr>
        <p:grpSpPr>
          <a:xfrm>
            <a:off x="9743861" y="149764"/>
            <a:ext cx="1098339" cy="816746"/>
            <a:chOff x="9743845" y="149764"/>
            <a:chExt cx="109833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7" y="2910676"/>
            <a:ext cx="4304027" cy="4067780"/>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072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477677"/>
            <a:ext cx="3915850" cy="1797928"/>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it-IT" sz="1600">
                <a:solidFill>
                  <a:srgbClr val="FFFFFF"/>
                </a:solidFill>
                <a:latin typeface="Segoe (Body)"/>
              </a:rPr>
              <a:t>Office 365 E1
Office 365 E2
Office 365 E3
Office 365 E4
Lync Online P1
Lync Online P2</a:t>
            </a:r>
            <a:endParaRPr lang="en-US" sz="1600" dirty="0">
              <a:solidFill>
                <a:srgbClr val="FFFFFF"/>
              </a:solidFill>
              <a:latin typeface="Segoe (Body)"/>
            </a:endParaRP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340532998"/>
              </p:ext>
            </p:extLst>
          </p:nvPr>
        </p:nvGraphicFramePr>
        <p:xfrm>
          <a:off x="567897" y="3150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43861" y="149764"/>
            <a:ext cx="1098339" cy="816746"/>
            <a:chOff x="9743845" y="149764"/>
            <a:chExt cx="109833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5"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6"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6"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7"/>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7" y="2910676"/>
            <a:ext cx="4304027" cy="408448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072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477680"/>
            <a:ext cx="3915850" cy="2418611"/>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Communications Server 2007 R2
Lync Server 2010
Office 365 E1
Office 365 E2
Office 365 E3
Office 365 E4
Lync Online P1
Lync Online P2</a:t>
            </a: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
        <p:nvSpPr>
          <p:cNvPr id="63" name="Rectangle 62"/>
          <p:cNvSpPr/>
          <p:nvPr/>
        </p:nvSpPr>
        <p:spPr>
          <a:xfrm>
            <a:off x="576072" y="2059066"/>
            <a:ext cx="9137618" cy="815608"/>
          </a:xfrm>
          <a:prstGeom prst="rect">
            <a:avLst/>
          </a:prstGeom>
        </p:spPr>
        <p:txBody>
          <a:bodyPr wrap="square" lIns="0" tIns="0" rIns="0" bIns="0">
            <a:spAutoFit/>
          </a:bodyPr>
          <a:lstStyle/>
          <a:p>
            <a:pPr>
              <a:spcAft>
                <a:spcPts val="0"/>
              </a:spcAft>
              <a:buClr>
                <a:srgbClr val="FFC000"/>
              </a:buClr>
            </a:pPr>
            <a:r>
              <a:rPr lang="en-US" sz="1600" b="1">
                <a:solidFill>
                  <a:srgbClr val="F8D246"/>
                </a:solidFill>
                <a:latin typeface="Segoe"/>
              </a:rPr>
              <a:t>BPIO: 28. </a:t>
            </a:r>
            <a:r>
              <a:rPr lang="en-US" sz="1600">
                <a:solidFill>
                  <a:srgbClr val="FFFFFF"/>
                </a:solidFill>
                <a:latin typeface="Segoe"/>
              </a:rPr>
              <a:t>What best describes your audio conferencing solution?</a:t>
            </a:r>
            <a:endParaRPr lang="en-IN" sz="1600" dirty="0">
              <a:solidFill>
                <a:srgbClr val="FFFFFF"/>
              </a:solidFill>
              <a:latin typeface="Segoe"/>
            </a:endParaRPr>
          </a:p>
          <a:p>
            <a:pPr>
              <a:spcBef>
                <a:spcPts val="600"/>
              </a:spcBef>
              <a:spcAft>
                <a:spcPts val="0"/>
              </a:spcAft>
              <a:buClr>
                <a:srgbClr val="FFC000"/>
              </a:buClr>
            </a:pPr>
            <a:r>
              <a:rPr lang="en-US" sz="1600">
                <a:solidFill>
                  <a:srgbClr val="F8D246"/>
                </a:solidFill>
                <a:latin typeface="Segoe"/>
              </a:rPr>
              <a:t>Standardized answer is B. </a:t>
            </a:r>
            <a:r>
              <a:rPr lang="en-US" sz="160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2577837190"/>
              </p:ext>
            </p:extLst>
          </p:nvPr>
        </p:nvGraphicFramePr>
        <p:xfrm>
          <a:off x="567897" y="3381785"/>
          <a:ext cx="5229013" cy="140208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On-Premise</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06680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Deploy a video conferencing solution (Lync 2010, Office Communications Server) allowing multiple participants to share ideas and communicate in real time using video endpoints.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1" y="2059064"/>
            <a:ext cx="9860200"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grpSp>
        <p:nvGrpSpPr>
          <p:cNvPr id="53" name="Group 52"/>
          <p:cNvGrpSpPr/>
          <p:nvPr/>
        </p:nvGrpSpPr>
        <p:grpSpPr>
          <a:xfrm>
            <a:off x="9743861" y="149764"/>
            <a:ext cx="1098339" cy="816746"/>
            <a:chOff x="9743845" y="149764"/>
            <a:chExt cx="109833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205215"/>
            <a:ext cx="4304027" cy="377324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08677"/>
            <a:ext cx="3915850" cy="86690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Communications Server 2007 R2
Lync Server 2010
Office Live Meeting 2007</a:t>
            </a: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rot="10800000">
            <a:off x="207021" y="1297482"/>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643032730"/>
              </p:ext>
            </p:extLst>
          </p:nvPr>
        </p:nvGraphicFramePr>
        <p:xfrm>
          <a:off x="518160" y="2000388"/>
          <a:ext cx="9845040" cy="3489960"/>
        </p:xfrm>
        <a:graphic>
          <a:graphicData uri="http://schemas.openxmlformats.org/drawingml/2006/table">
            <a:tbl>
              <a:tblPr firstRow="1" bandRow="1">
                <a:tableStyleId>{5C22544A-7EE6-4342-B048-85BDC9FD1C3A}</a:tableStyleId>
              </a:tblPr>
              <a:tblGrid>
                <a:gridCol w="6339840"/>
                <a:gridCol w="3505200"/>
              </a:tblGrid>
              <a:tr h="527304">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PROFILING</a:t>
                      </a:r>
                      <a:r>
                        <a:rPr lang="en-US" sz="1600" b="1" baseline="0" dirty="0" smtClean="0">
                          <a:solidFill>
                            <a:srgbClr val="F8D246"/>
                          </a:solidFill>
                        </a:rPr>
                        <a:t> QUESTION</a:t>
                      </a:r>
                      <a:endParaRPr lang="en-US" sz="1600" b="1" dirty="0" smtClean="0">
                        <a:solidFill>
                          <a:srgbClr val="F8D246"/>
                        </a:solidFill>
                        <a:latin typeface="Segoe" pitchFamily="34" charset="0"/>
                      </a:endParaRPr>
                    </a:p>
                  </a:txBody>
                  <a:tcPr marL="109728" marR="109728" marT="54864" marB="228600">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MORE</a:t>
                      </a:r>
                      <a:r>
                        <a:rPr lang="en-US" sz="1600" baseline="0" dirty="0" smtClean="0">
                          <a:solidFill>
                            <a:srgbClr val="F8D246"/>
                          </a:solidFill>
                        </a:rPr>
                        <a:t> INFORMATION</a:t>
                      </a:r>
                      <a:endParaRPr lang="en-US" sz="1600" dirty="0">
                        <a:solidFill>
                          <a:srgbClr val="F8D246"/>
                        </a:solidFill>
                      </a:endParaRPr>
                    </a:p>
                  </a:txBody>
                  <a:tcPr marL="109728" marR="109728" marT="54864" marB="228600">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87552">
                <a:tc>
                  <a:txBody>
                    <a:bodyPr/>
                    <a:lstStyle/>
                    <a:p>
                      <a:pPr marL="0" indent="0">
                        <a:spcAft>
                          <a:spcPts val="0"/>
                        </a:spcAft>
                        <a:buClr>
                          <a:srgbClr val="FFC000"/>
                        </a:buClr>
                      </a:pPr>
                      <a:r>
                        <a:rPr lang="en-US" sz="1400" b="1" kern="1200" smtClean="0">
                          <a:solidFill>
                            <a:srgbClr val="F8D246"/>
                          </a:solidFill>
                          <a:latin typeface="+mn-lt"/>
                          <a:ea typeface="+mn-ea"/>
                          <a:cs typeface="+mn-cs"/>
                        </a:rPr>
                        <a:t>BPIO: 27. </a:t>
                      </a:r>
                      <a:r>
                        <a:rPr lang="en-US" sz="1400" b="0" kern="1200" smtClean="0">
                          <a:solidFill>
                            <a:schemeClr val="tx1"/>
                          </a:solidFill>
                          <a:latin typeface="+mn-lt"/>
                          <a:ea typeface="+mn-ea"/>
                          <a:cs typeface="+mn-cs"/>
                        </a:rPr>
                        <a:t>What best describes your Web conferencing solution?</a:t>
                      </a:r>
                      <a:endParaRPr lang="en-IN" sz="1400" dirty="0" smtClean="0">
                        <a:solidFill>
                          <a:schemeClr val="tx1"/>
                        </a:solidFill>
                        <a:latin typeface="+mn-lt"/>
                      </a:endParaRPr>
                    </a:p>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400" dirty="0" smtClean="0">
                          <a:solidFill>
                            <a:srgbClr val="F8D246"/>
                          </a:solidFill>
                          <a:latin typeface="+mn-lt"/>
                        </a:rPr>
                        <a:t>Dynamic answer is D</a:t>
                      </a:r>
                      <a:r>
                        <a:rPr lang="en-US" sz="1400" smtClean="0">
                          <a:solidFill>
                            <a:srgbClr val="F8D246"/>
                          </a:solidFill>
                          <a:latin typeface="+mn-lt"/>
                        </a:rPr>
                        <a:t>. </a:t>
                      </a:r>
                      <a:r>
                        <a:rPr lang="en-US" sz="1400" kern="1200" smtClean="0">
                          <a:solidFill>
                            <a:schemeClr val="tx1"/>
                          </a:solidFill>
                          <a:latin typeface="+mn-lt"/>
                          <a:ea typeface="+mn-ea"/>
                          <a:cs typeface="+mn-cs"/>
                        </a:rPr>
                        <a:t>Contextual unified conferencing capabilities are integrated and available from within enterprise collaboration and line-of-business applications and across multiple device form-factors.</a:t>
                      </a:r>
                      <a:endParaRPr lang="en-US" sz="1400"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3" action="ppaction://hlinksldjump"/>
                        </a:rPr>
                        <a:t>SEE QUESTIONS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4" action="ppaction://hlinksldjump"/>
                        </a:rPr>
                        <a:t>SEE PROJECTS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5" action="ppaction://hlinksldjump"/>
                        </a:rPr>
                        <a:t>SEE RESOURCES</a:t>
                      </a:r>
                      <a:endParaRPr lang="en-US" sz="1400" b="1" u="none"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87552">
                <a:tc>
                  <a:txBody>
                    <a:bodyPr/>
                    <a:lstStyle/>
                    <a:p>
                      <a:pPr marL="0" indent="0">
                        <a:spcAft>
                          <a:spcPts val="0"/>
                        </a:spcAft>
                        <a:buClr>
                          <a:srgbClr val="FFC000"/>
                        </a:buClr>
                      </a:pPr>
                      <a:r>
                        <a:rPr lang="en-US" sz="1400" b="1" kern="1200" smtClean="0">
                          <a:solidFill>
                            <a:srgbClr val="F8D246"/>
                          </a:solidFill>
                          <a:latin typeface="+mn-lt"/>
                          <a:ea typeface="+mn-ea"/>
                          <a:cs typeface="+mn-cs"/>
                        </a:rPr>
                        <a:t>BPIO: 28. </a:t>
                      </a:r>
                      <a:r>
                        <a:rPr lang="en-US" sz="1400" b="0" kern="1200" smtClean="0">
                          <a:solidFill>
                            <a:schemeClr val="tx1"/>
                          </a:solidFill>
                          <a:latin typeface="+mn-lt"/>
                          <a:ea typeface="+mn-ea"/>
                          <a:cs typeface="+mn-cs"/>
                        </a:rPr>
                        <a:t>What best describes your audio conferencing solution?</a:t>
                      </a:r>
                      <a:endParaRPr lang="en-IN" sz="1400" dirty="0" smtClean="0">
                        <a:solidFill>
                          <a:schemeClr val="tx1"/>
                        </a:solidFill>
                        <a:latin typeface="+mn-lt"/>
                      </a:endParaRPr>
                    </a:p>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400" dirty="0" smtClean="0">
                          <a:solidFill>
                            <a:srgbClr val="F8D246"/>
                          </a:solidFill>
                          <a:latin typeface="+mn-lt"/>
                        </a:rPr>
                        <a:t>Dynamic answer is D</a:t>
                      </a:r>
                      <a:r>
                        <a:rPr lang="en-US" sz="1400" smtClean="0">
                          <a:solidFill>
                            <a:srgbClr val="F8D246"/>
                          </a:solidFill>
                          <a:latin typeface="+mn-lt"/>
                        </a:rPr>
                        <a:t>. </a:t>
                      </a:r>
                      <a:r>
                        <a:rPr lang="en-US" sz="1400" kern="1200" smtClean="0">
                          <a:solidFill>
                            <a:schemeClr val="tx1"/>
                          </a:solidFill>
                          <a:latin typeface="+mn-lt"/>
                          <a:ea typeface="+mn-ea"/>
                          <a:cs typeface="+mn-cs"/>
                        </a:rPr>
                        <a:t>Contextual unified conferencing capabilities are integrated and available from within enterprise collaboration and line-of-business applications and across multiple device form-factors.</a:t>
                      </a:r>
                      <a:endParaRPr lang="en-US" sz="1400"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6" action="ppaction://hlinksldjump"/>
                        </a:rPr>
                        <a:t>SEE QUESTIONS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7" action="ppaction://hlinksldjump"/>
                        </a:rPr>
                        <a:t>SEE PROJECTS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8" action="ppaction://hlinksldjump"/>
                        </a:rPr>
                        <a:t>SEE RESOURCES</a:t>
                      </a:r>
                      <a:endParaRPr lang="en-US" sz="1400" b="1" u="none"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87552">
                <a:tc>
                  <a:txBody>
                    <a:bodyPr/>
                    <a:lstStyle/>
                    <a:p>
                      <a:pPr marL="0" indent="0">
                        <a:spcAft>
                          <a:spcPts val="0"/>
                        </a:spcAft>
                        <a:buClr>
                          <a:srgbClr val="FFC000"/>
                        </a:buClr>
                      </a:pPr>
                      <a:r>
                        <a:rPr lang="en-US" sz="1400" b="1" kern="1200" smtClean="0">
                          <a:solidFill>
                            <a:srgbClr val="F8D246"/>
                          </a:solidFill>
                          <a:latin typeface="+mn-lt"/>
                          <a:ea typeface="+mn-ea"/>
                          <a:cs typeface="+mn-cs"/>
                        </a:rPr>
                        <a:t>BPIO: 29. </a:t>
                      </a:r>
                      <a:r>
                        <a:rPr lang="en-US" sz="1400" b="0" kern="1200" smtClean="0">
                          <a:solidFill>
                            <a:schemeClr val="tx1"/>
                          </a:solidFill>
                          <a:latin typeface="+mn-lt"/>
                          <a:ea typeface="+mn-ea"/>
                          <a:cs typeface="+mn-cs"/>
                        </a:rPr>
                        <a:t>What best describes your video conferencing solution?</a:t>
                      </a:r>
                      <a:endParaRPr lang="en-IN" sz="1400" dirty="0" smtClean="0">
                        <a:solidFill>
                          <a:schemeClr val="tx1"/>
                        </a:solidFill>
                        <a:latin typeface="+mn-lt"/>
                      </a:endParaRPr>
                    </a:p>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400" dirty="0" smtClean="0">
                          <a:solidFill>
                            <a:srgbClr val="F8D246"/>
                          </a:solidFill>
                          <a:latin typeface="+mn-lt"/>
                        </a:rPr>
                        <a:t>Dynamic answer is D</a:t>
                      </a:r>
                      <a:r>
                        <a:rPr lang="en-US" sz="1400" smtClean="0">
                          <a:solidFill>
                            <a:srgbClr val="F8D246"/>
                          </a:solidFill>
                          <a:latin typeface="+mn-lt"/>
                        </a:rPr>
                        <a:t>. </a:t>
                      </a:r>
                      <a:r>
                        <a:rPr lang="en-US" sz="1400" kern="1200" smtClean="0">
                          <a:solidFill>
                            <a:schemeClr val="tx1"/>
                          </a:solidFill>
                          <a:latin typeface="+mn-lt"/>
                          <a:ea typeface="+mn-ea"/>
                          <a:cs typeface="+mn-cs"/>
                        </a:rPr>
                        <a:t>Contextual unified conferencing capabilities are integrated and available from within enterprise collaboration and line-of-business applications and across multiple device form-factors.</a:t>
                      </a:r>
                      <a:endParaRPr lang="en-US" sz="1400"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9" action="ppaction://hlinksldjump"/>
                        </a:rPr>
                        <a:t>SEE QUESTIONS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10" action="ppaction://hlinksldjump"/>
                        </a:rPr>
                        <a:t>SEE PROJECTS</a:t>
                      </a:r>
                      <a:endParaRPr lang="en-US" sz="1400" b="1" u="none" kern="1200" dirty="0" smtClean="0">
                        <a:solidFill>
                          <a:schemeClr val="tx1"/>
                        </a:solidFill>
                        <a:latin typeface="+mn-lt"/>
                        <a:ea typeface="+mn-ea"/>
                        <a:cs typeface="+mn-cs"/>
                      </a:endParaRPr>
                    </a:p>
                    <a:p>
                      <a:pPr marL="285750" indent="-285750" algn="l" defTabSz="1097192" rtl="0" eaLnBrk="1" latinLnBrk="0" hangingPunct="1">
                        <a:buFont typeface="Arial" pitchFamily="34" charset="0"/>
                        <a:buChar char="•"/>
                      </a:pPr>
                      <a:r>
                        <a:rPr lang="en-US" sz="1400" b="1" u="none" kern="1200" dirty="0" smtClean="0">
                          <a:solidFill>
                            <a:schemeClr val="tx1"/>
                          </a:solidFill>
                          <a:latin typeface="+mn-lt"/>
                          <a:ea typeface="+mn-ea"/>
                          <a:cs typeface="+mn-cs"/>
                          <a:hlinkClick r:id="rId11" action="ppaction://hlinksldjump"/>
                        </a:rPr>
                        <a:t>SEE RESOURCES</a:t>
                      </a:r>
                      <a:endParaRPr lang="en-US" sz="1400" b="1" u="none" kern="1200" dirty="0" smtClean="0">
                        <a:solidFill>
                          <a:schemeClr val="tx1"/>
                        </a:solidFill>
                        <a:latin typeface="+mn-lt"/>
                        <a:ea typeface="+mn-ea"/>
                        <a:cs typeface="+mn-cs"/>
                      </a:endParaRPr>
                    </a:p>
                  </a:txBody>
                  <a:tcPr marL="109728" marR="109728" marT="54864" marB="54864">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32" name="Title 31"/>
          <p:cNvSpPr>
            <a:spLocks noGrp="1"/>
          </p:cNvSpPr>
          <p:nvPr>
            <p:ph type="title"/>
          </p:nvPr>
        </p:nvSpPr>
        <p:spPr>
          <a:xfrm>
            <a:off x="402336" y="219458"/>
            <a:ext cx="10058400" cy="553998"/>
          </a:xfrm>
        </p:spPr>
        <p:txBody>
          <a:bodyPr/>
          <a:lstStyle/>
          <a:p>
            <a:pPr lvl="0">
              <a:defRPr/>
            </a:pPr>
            <a:r>
              <a:rPr lang="en-US" sz="4000">
                <a:gradFill flip="none" rotWithShape="1">
                  <a:gsLst>
                    <a:gs pos="0">
                      <a:srgbClr val="FFFFFF"/>
                    </a:gs>
                    <a:gs pos="36000">
                      <a:srgbClr val="C9FFFF"/>
                    </a:gs>
                    <a:gs pos="86000">
                      <a:srgbClr val="19B5FB"/>
                    </a:gs>
                  </a:gsLst>
                  <a:lin ang="5400000" scaled="0"/>
                  <a:tileRect/>
                </a:gradFill>
              </a:rPr>
              <a:t>Conferencing</a:t>
            </a:r>
            <a:endParaRPr lang="en-US" sz="2400" spc="0" dirty="0">
              <a:solidFill>
                <a:srgbClr val="FFFFFF"/>
              </a:solidFill>
            </a:endParaRPr>
          </a:p>
        </p:txBody>
      </p:sp>
      <p:pic>
        <p:nvPicPr>
          <p:cNvPr id="9" name="Picture 8" descr="dynamic.png"/>
          <p:cNvPicPr>
            <a:picLocks noChangeAspect="1"/>
          </p:cNvPicPr>
          <p:nvPr/>
        </p:nvPicPr>
        <p:blipFill>
          <a:blip r:embed="rId12" cstate="print"/>
          <a:stretch>
            <a:fillRect/>
          </a:stretch>
        </p:blipFill>
        <p:spPr>
          <a:xfrm>
            <a:off x="457202" y="1360308"/>
            <a:ext cx="2906742" cy="525418"/>
          </a:xfrm>
          <a:prstGeom prst="rect">
            <a:avLst/>
          </a:prstGeom>
          <a:effectLst>
            <a:outerShdw blurRad="63500" sx="102000" sy="102000" algn="ctr" rotWithShape="0">
              <a:prstClr val="black">
                <a:alpha val="40000"/>
              </a:prstClr>
            </a:outerShdw>
          </a:effectLst>
        </p:spPr>
      </p:pic>
      <p:sp>
        <p:nvSpPr>
          <p:cNvPr id="11" name="TextBox 10"/>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12" name="Title 58"/>
          <p:cNvSpPr txBox="1">
            <a:spLocks/>
          </p:cNvSpPr>
          <p:nvPr/>
        </p:nvSpPr>
        <p:spPr>
          <a:xfrm>
            <a:off x="421386" y="808341"/>
            <a:ext cx="10058400" cy="332399"/>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2400" spc="0" dirty="0">
                <a:solidFill>
                  <a:srgbClr val="FFFFFF"/>
                </a:solidFill>
              </a:rPr>
              <a:t>Index of Questions</a:t>
            </a:r>
            <a:endParaRPr lang="en-US" dirty="0"/>
          </a:p>
        </p:txBody>
      </p:sp>
      <p:sp>
        <p:nvSpPr>
          <p:cNvPr id="10" name="TextBox 9"/>
          <p:cNvSpPr txBox="1"/>
          <p:nvPr/>
        </p:nvSpPr>
        <p:spPr>
          <a:xfrm>
            <a:off x="8853913" y="2293501"/>
            <a:ext cx="523874" cy="221594"/>
          </a:xfrm>
          <a:prstGeom prst="rect">
            <a:avLst/>
          </a:prstGeom>
          <a:noFill/>
        </p:spPr>
        <p:txBody>
          <a:bodyPr wrap="square" lIns="91433" tIns="45716" rIns="91433" bIns="45716" rtlCol="0">
            <a:spAutoFit/>
          </a:bodyPr>
          <a:lstStyle/>
          <a:p>
            <a:pPr algn="ctr"/>
            <a:r>
              <a:rPr lang="en-US" sz="800" dirty="0">
                <a:latin typeface="+mj-lt"/>
              </a:rPr>
              <a:t>Public</a:t>
            </a:r>
          </a:p>
        </p:txBody>
      </p:sp>
      <p:pic>
        <p:nvPicPr>
          <p:cNvPr id="13" name="Picture 10" descr="image008"/>
          <p:cNvPicPr>
            <a:picLocks noChangeAspect="1" noChangeArrowheads="1"/>
          </p:cNvPicPr>
          <p:nvPr/>
        </p:nvPicPr>
        <p:blipFill>
          <a:blip r:embed="rId13">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8872457" y="2622346"/>
            <a:ext cx="483184" cy="31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0" descr="image008"/>
          <p:cNvPicPr>
            <a:picLocks noChangeAspect="1" noChangeArrowheads="1"/>
          </p:cNvPicPr>
          <p:nvPr/>
        </p:nvPicPr>
        <p:blipFill>
          <a:blip r:embed="rId13">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8872457" y="3581879"/>
            <a:ext cx="483184" cy="31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0" descr="image008"/>
          <p:cNvPicPr>
            <a:picLocks noChangeAspect="1" noChangeArrowheads="1"/>
          </p:cNvPicPr>
          <p:nvPr/>
        </p:nvPicPr>
        <p:blipFill>
          <a:blip r:embed="rId13">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8872457" y="4544399"/>
            <a:ext cx="483184" cy="31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91058347"/>
      </p:ext>
    </p:extLst>
  </p:cSld>
  <p:clrMapOvr>
    <a:masterClrMapping/>
  </p:clrMapOvr>
  <p:transition>
    <p:fade/>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1838380880"/>
              </p:ext>
            </p:extLst>
          </p:nvPr>
        </p:nvGraphicFramePr>
        <p:xfrm>
          <a:off x="567897" y="3381785"/>
          <a:ext cx="5229013" cy="1645920"/>
        </p:xfrm>
        <a:graphic>
          <a:graphicData uri="http://schemas.openxmlformats.org/drawingml/2006/table">
            <a:tbl>
              <a:tblPr firstRow="1" bandRow="1">
                <a:tableStyleId>{5C22544A-7EE6-4342-B048-85BDC9FD1C3A}</a:tableStyleId>
              </a:tblPr>
              <a:tblGrid>
                <a:gridCol w="5229013"/>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rPr>
                        <a:t>PROJECTS: Public Cloud</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31064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rPr>
                        <a:t>Deploy a video conferencing solution (such as Microsoft Lync Online) that allows users to connect to video in peer-to-peer or group conferences, providing a simplified and improved way to enhance collaboration among coworkers and customers.</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sp>
        <p:nvSpPr>
          <p:cNvPr id="49" name="Rectangle 48"/>
          <p:cNvSpPr/>
          <p:nvPr/>
        </p:nvSpPr>
        <p:spPr>
          <a:xfrm>
            <a:off x="576071" y="2059064"/>
            <a:ext cx="9860200"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grpSp>
        <p:nvGrpSpPr>
          <p:cNvPr id="53" name="Group 52"/>
          <p:cNvGrpSpPr/>
          <p:nvPr/>
        </p:nvGrpSpPr>
        <p:grpSpPr>
          <a:xfrm>
            <a:off x="9743861" y="149764"/>
            <a:ext cx="1098339" cy="816746"/>
            <a:chOff x="9743845" y="149764"/>
            <a:chExt cx="109833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8"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8"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4"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5"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5"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6"/>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205215"/>
            <a:ext cx="4304027" cy="3773243"/>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5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63" name="TextBox 62">
            <a:hlinkClick r:id="rId17" action="ppaction://hlinksldjump"/>
          </p:cNvPr>
          <p:cNvSpPr txBox="1"/>
          <p:nvPr/>
        </p:nvSpPr>
        <p:spPr>
          <a:xfrm>
            <a:off x="2766005" y="6978456"/>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RESOURCES</a:t>
            </a:r>
          </a:p>
        </p:txBody>
      </p:sp>
      <p:sp>
        <p:nvSpPr>
          <p:cNvPr id="64" name="Isosceles Triangle 63">
            <a:hlinkClick r:id="rId17" action="ppaction://hlinksldjump"/>
          </p:cNvPr>
          <p:cNvSpPr/>
          <p:nvPr/>
        </p:nvSpPr>
        <p:spPr bwMode="auto">
          <a:xfrm rot="5400000">
            <a:off x="2637947" y="7051608"/>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5" name="Rectangle 64"/>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6" name="Rectangle 65"/>
          <p:cNvSpPr/>
          <p:nvPr/>
        </p:nvSpPr>
        <p:spPr>
          <a:xfrm>
            <a:off x="6296690" y="3708680"/>
            <a:ext cx="3915850" cy="2418611"/>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Live Meeting 2007
Lync Online
Office 365 E1
Office 365 E2
Office 365 E3
Office 365 E4
Lync Online P1
Lync Online P2</a:t>
            </a:r>
          </a:p>
        </p:txBody>
      </p:sp>
    </p:spTree>
    <p:extLst>
      <p:ext uri="{BB962C8B-B14F-4D97-AF65-F5344CB8AC3E}">
        <p14:creationId xmlns:p14="http://schemas.microsoft.com/office/powerpoint/2010/main" val="4047658418"/>
      </p:ext>
    </p:extLst>
  </p:cSld>
  <p:clrMapOvr>
    <a:masterClrMapping/>
  </p:clrMapOvr>
  <p:transition>
    <p:fad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50" name="Rounded Rectangle 4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51" name="Round Same Side Corner Rectangle 5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7562"/>
            <a:ext cx="1444576"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Projects</a:t>
            </a:r>
          </a:p>
        </p:txBody>
      </p:sp>
      <p:sp>
        <p:nvSpPr>
          <p:cNvPr id="45" name="TextBox 44">
            <a:hlinkClick r:id="rId3" action="ppaction://hlinksldjump"/>
          </p:cNvPr>
          <p:cNvSpPr txBox="1"/>
          <p:nvPr/>
        </p:nvSpPr>
        <p:spPr>
          <a:xfrm>
            <a:off x="841248" y="6995160"/>
            <a:ext cx="2245360" cy="313927"/>
          </a:xfrm>
          <a:prstGeom prst="rect">
            <a:avLst/>
          </a:prstGeom>
          <a:noFill/>
        </p:spPr>
        <p:txBody>
          <a:bodyPr wrap="square" lIns="91426" tIns="45712" rIns="91426" bIns="45712"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QUESTIONS</a:t>
            </a:r>
          </a:p>
        </p:txBody>
      </p:sp>
      <p:sp>
        <p:nvSpPr>
          <p:cNvPr id="46" name="Isosceles Triangle 45">
            <a:hlinkClick r:id="" action="ppaction://noaction"/>
          </p:cNvPr>
          <p:cNvSpPr/>
          <p:nvPr/>
        </p:nvSpPr>
        <p:spPr bwMode="auto">
          <a:xfrm rot="5400000">
            <a:off x="713232" y="7068312"/>
            <a:ext cx="188926" cy="162868"/>
          </a:xfrm>
          <a:prstGeom prst="triangle">
            <a:avLst/>
          </a:prstGeom>
          <a:solidFill>
            <a:srgbClr val="F8D246"/>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10" tIns="54856" rIns="109710" bIns="54856" numCol="1" rtlCol="0" anchor="ctr" anchorCtr="0" compatLnSpc="1">
            <a:prstTxWarp prst="textNoShape">
              <a:avLst/>
            </a:prstTxWarp>
          </a:bodyPr>
          <a:lstStyle/>
          <a:p>
            <a:pPr algn="ctr" defTabSz="1096788"/>
            <a:endParaRPr lang="en-US" dirty="0">
              <a:solidFill>
                <a:srgbClr val="FFFFFF"/>
              </a:solidFill>
              <a:effectLst>
                <a:outerShdw blurRad="38100" dist="38100" dir="2700000" algn="tl">
                  <a:srgbClr val="000000">
                    <a:alpha val="43137"/>
                  </a:srgbClr>
                </a:outerShdw>
              </a:effectLst>
            </a:endParaRPr>
          </a:p>
        </p:txBody>
      </p:sp>
      <p:sp>
        <p:nvSpPr>
          <p:cNvPr id="55" name="Isosceles Triangle 54">
            <a:hlinkClick r:id="rId3" action="ppaction://hlinksldjump"/>
          </p:cNvPr>
          <p:cNvSpPr/>
          <p:nvPr/>
        </p:nvSpPr>
        <p:spPr bwMode="auto">
          <a:xfrm rot="5400000">
            <a:off x="713191"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graphicFrame>
        <p:nvGraphicFramePr>
          <p:cNvPr id="48" name="Table 47"/>
          <p:cNvGraphicFramePr>
            <a:graphicFrameLocks noGrp="1"/>
          </p:cNvGraphicFramePr>
          <p:nvPr>
            <p:extLst>
              <p:ext uri="{D42A27DB-BD31-4B8C-83A1-F6EECF244321}">
                <p14:modId xmlns:p14="http://schemas.microsoft.com/office/powerpoint/2010/main" val="3794571909"/>
              </p:ext>
            </p:extLst>
          </p:nvPr>
        </p:nvGraphicFramePr>
        <p:xfrm>
          <a:off x="567897" y="3381786"/>
          <a:ext cx="5403928" cy="670560"/>
        </p:xfrm>
        <a:graphic>
          <a:graphicData uri="http://schemas.openxmlformats.org/drawingml/2006/table">
            <a:tbl>
              <a:tblPr firstRow="1" bandRow="1">
                <a:tableStyleId>{5C22544A-7EE6-4342-B048-85BDC9FD1C3A}</a:tableStyleId>
              </a:tblPr>
              <a:tblGrid>
                <a:gridCol w="5403928"/>
              </a:tblGrid>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1" dirty="0" smtClean="0">
                          <a:solidFill>
                            <a:srgbClr val="F8D246"/>
                          </a:solidFill>
                          <a:latin typeface="+mn-lt"/>
                        </a:rPr>
                        <a:t>SERVICE</a:t>
                      </a:r>
                      <a:r>
                        <a:rPr lang="en-US" sz="1600" b="1" baseline="0" dirty="0" smtClean="0">
                          <a:solidFill>
                            <a:srgbClr val="F8D246"/>
                          </a:solidFill>
                          <a:latin typeface="+mn-lt"/>
                        </a:rPr>
                        <a:t> OFFERING</a:t>
                      </a:r>
                      <a:endParaRPr lang="en-US" sz="1600" b="1" dirty="0" smtClean="0">
                        <a:solidFill>
                          <a:srgbClr val="F8D246"/>
                        </a:solidFill>
                        <a:latin typeface="Segoe" pitchFamily="34" charset="0"/>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35280">
                <a:tc>
                  <a:txBody>
                    <a:bodyPr/>
                    <a:lstStyle/>
                    <a:p>
                      <a:pPr marL="0" marR="0" indent="0" algn="l" defTabSz="914364" rtl="0" eaLnBrk="1" fontAlgn="auto" latinLnBrk="0" hangingPunct="1">
                        <a:lnSpc>
                          <a:spcPct val="100000"/>
                        </a:lnSpc>
                        <a:spcBef>
                          <a:spcPts val="0"/>
                        </a:spcBef>
                        <a:spcAft>
                          <a:spcPts val="0"/>
                        </a:spcAft>
                        <a:buClrTx/>
                        <a:buSzTx/>
                        <a:buFontTx/>
                        <a:buNone/>
                        <a:tabLst/>
                        <a:defRPr/>
                      </a:pPr>
                      <a:r>
                        <a:rPr lang="en-US" sz="1600" b="0" dirty="0" smtClean="0">
                          <a:solidFill>
                            <a:schemeClr val="tx1"/>
                          </a:solidFill>
                          <a:latin typeface="+mn-lt"/>
                          <a:hlinkClick r:id="rId4"/>
                        </a:rPr>
                        <a:t>Practice Accelerator for Exchange Server 2010</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 name="TextBox 53"/>
          <p:cNvSpPr txBox="1"/>
          <p:nvPr/>
        </p:nvSpPr>
        <p:spPr>
          <a:xfrm>
            <a:off x="8275320" y="6995160"/>
            <a:ext cx="1647712" cy="313927"/>
          </a:xfrm>
          <a:prstGeom prst="rect">
            <a:avLst/>
          </a:prstGeom>
          <a:noFill/>
        </p:spPr>
        <p:txBody>
          <a:bodyPr wrap="square" lIns="91426" tIns="45712" rIns="91426" bIns="45712" rtlCol="0">
            <a:spAutoFit/>
          </a:bodyPr>
          <a:lstStyle/>
          <a:p>
            <a:r>
              <a:rPr lang="en-US" sz="1400" b="1" dirty="0">
                <a:solidFill>
                  <a:srgbClr val="FFFFFF"/>
                </a:solidFill>
              </a:rPr>
              <a:t> </a:t>
            </a:r>
          </a:p>
        </p:txBody>
      </p:sp>
      <p:grpSp>
        <p:nvGrpSpPr>
          <p:cNvPr id="53" name="Group 52"/>
          <p:cNvGrpSpPr/>
          <p:nvPr/>
        </p:nvGrpSpPr>
        <p:grpSpPr>
          <a:xfrm>
            <a:off x="9743861" y="149764"/>
            <a:ext cx="1098339" cy="816746"/>
            <a:chOff x="9743845" y="149764"/>
            <a:chExt cx="1098336" cy="816746"/>
          </a:xfrm>
        </p:grpSpPr>
        <p:grpSp>
          <p:nvGrpSpPr>
            <p:cNvPr id="59" name="Group 68"/>
            <p:cNvGrpSpPr/>
            <p:nvPr/>
          </p:nvGrpSpPr>
          <p:grpSpPr>
            <a:xfrm>
              <a:off x="9787989" y="149764"/>
              <a:ext cx="1042917" cy="816746"/>
              <a:chOff x="9607229" y="133998"/>
              <a:chExt cx="1042917" cy="816746"/>
            </a:xfrm>
          </p:grpSpPr>
          <p:sp>
            <p:nvSpPr>
              <p:cNvPr id="70" name="Rectangle 69"/>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1"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5"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6"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7"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8"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7" name="TextBox 66">
              <a:hlinkClick r:id="rId9"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8" name="Right Arrow 67">
              <a:hlinkClick r:id="rId9"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87" name="Group 76"/>
          <p:cNvGrpSpPr/>
          <p:nvPr/>
        </p:nvGrpSpPr>
        <p:grpSpPr>
          <a:xfrm>
            <a:off x="120582" y="7287011"/>
            <a:ext cx="1594229" cy="680272"/>
            <a:chOff x="0" y="4441101"/>
            <a:chExt cx="1816316" cy="680271"/>
          </a:xfrm>
        </p:grpSpPr>
        <p:sp>
          <p:nvSpPr>
            <p:cNvPr id="88" name="Round Same Side Corner Rectangle 87"/>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9" name="TextBox 88">
              <a:hlinkClick r:id="rId11"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90" name="Group 82"/>
          <p:cNvGrpSpPr/>
          <p:nvPr/>
        </p:nvGrpSpPr>
        <p:grpSpPr>
          <a:xfrm>
            <a:off x="3180657" y="7297061"/>
            <a:ext cx="1594230" cy="680272"/>
            <a:chOff x="1792010" y="4441101"/>
            <a:chExt cx="1814878" cy="680271"/>
          </a:xfrm>
        </p:grpSpPr>
        <p:sp>
          <p:nvSpPr>
            <p:cNvPr id="91" name="Round Same Side Corner Rectangle 9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3" name="Group 87"/>
          <p:cNvGrpSpPr/>
          <p:nvPr/>
        </p:nvGrpSpPr>
        <p:grpSpPr>
          <a:xfrm>
            <a:off x="4699990" y="7297061"/>
            <a:ext cx="1594230" cy="680272"/>
            <a:chOff x="1792010" y="4441101"/>
            <a:chExt cx="1814878" cy="680271"/>
          </a:xfrm>
        </p:grpSpPr>
        <p:sp>
          <p:nvSpPr>
            <p:cNvPr id="96" name="Round Same Side Corner Rectangle 9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Projects</a:t>
              </a:r>
            </a:p>
          </p:txBody>
        </p:sp>
      </p:grpSp>
      <p:grpSp>
        <p:nvGrpSpPr>
          <p:cNvPr id="104" name="Group 92"/>
          <p:cNvGrpSpPr/>
          <p:nvPr/>
        </p:nvGrpSpPr>
        <p:grpSpPr>
          <a:xfrm>
            <a:off x="7738659" y="7287011"/>
            <a:ext cx="1594230" cy="680272"/>
            <a:chOff x="1792010" y="4441101"/>
            <a:chExt cx="1814878" cy="680271"/>
          </a:xfrm>
        </p:grpSpPr>
        <p:sp>
          <p:nvSpPr>
            <p:cNvPr id="108" name="Round Same Side Corner Rectangle 10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9" name="TextBox 10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10" name="Group 95"/>
          <p:cNvGrpSpPr/>
          <p:nvPr/>
        </p:nvGrpSpPr>
        <p:grpSpPr>
          <a:xfrm>
            <a:off x="9257992" y="7287011"/>
            <a:ext cx="1594230" cy="680272"/>
            <a:chOff x="1792010" y="4441101"/>
            <a:chExt cx="1814878" cy="680271"/>
          </a:xfrm>
        </p:grpSpPr>
        <p:sp>
          <p:nvSpPr>
            <p:cNvPr id="111" name="Round Same Side Corner Rectangle 110"/>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2" name="TextBox 111">
              <a:hlinkClick r:id="rId1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02" name="Round Same Side Corner Rectangle 10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3" name="TextBox 112">
              <a:hlinkClick r:id="rId15"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14" name="Rectangle 113"/>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15" name="TextBox 114">
              <a:hlinkClick r:id="rId16"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16" name="Isosceles Triangle 115">
              <a:hlinkClick r:id="rId16"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17" name="Rectangle 116"/>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7"/>
              </a:rPr>
              <a:t>http://www.Microsoftio.com</a:t>
            </a:r>
            <a:endParaRPr lang="en-US" sz="1000" dirty="0">
              <a:solidFill>
                <a:srgbClr val="FFFFFF"/>
              </a:solidFill>
              <a:latin typeface="Segoe" pitchFamily="34" charset="0"/>
            </a:endParaRPr>
          </a:p>
        </p:txBody>
      </p:sp>
      <p:sp>
        <p:nvSpPr>
          <p:cNvPr id="56" name="TextBox 55"/>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0" name="Rounded Rectangle 59"/>
          <p:cNvSpPr/>
          <p:nvPr/>
        </p:nvSpPr>
        <p:spPr bwMode="auto">
          <a:xfrm rot="10800000">
            <a:off x="6132245" y="3205215"/>
            <a:ext cx="4304027" cy="378994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61" name="Rectangle 60"/>
          <p:cNvSpPr/>
          <p:nvPr/>
        </p:nvSpPr>
        <p:spPr>
          <a:xfrm>
            <a:off x="6214632" y="3303917"/>
            <a:ext cx="2483388" cy="338530"/>
          </a:xfrm>
          <a:prstGeom prst="rect">
            <a:avLst/>
          </a:prstGeom>
        </p:spPr>
        <p:txBody>
          <a:bodyPr wrap="square" lIns="91411" tIns="45704" rIns="91411" bIns="45704">
            <a:spAutoFit/>
          </a:bodyPr>
          <a:lstStyle/>
          <a:p>
            <a:pPr defTabSz="914220">
              <a:defRPr/>
            </a:pPr>
            <a:r>
              <a:rPr lang="en-US" sz="1600" dirty="0">
                <a:solidFill>
                  <a:srgbClr val="F8D246"/>
                </a:solidFill>
              </a:rPr>
              <a:t>TECHNOLOGIES</a:t>
            </a:r>
            <a:endParaRPr lang="en-US" sz="1600" b="1" dirty="0">
              <a:solidFill>
                <a:srgbClr val="F8D246"/>
              </a:solidFill>
              <a:latin typeface="Segoe" pitchFamily="34" charset="0"/>
            </a:endParaRPr>
          </a:p>
        </p:txBody>
      </p:sp>
      <p:sp>
        <p:nvSpPr>
          <p:cNvPr id="62" name="Rectangle 61"/>
          <p:cNvSpPr/>
          <p:nvPr/>
        </p:nvSpPr>
        <p:spPr>
          <a:xfrm>
            <a:off x="6296690" y="3708677"/>
            <a:ext cx="3915850" cy="3039294"/>
          </a:xfrm>
          <a:prstGeom prst="rect">
            <a:avLst/>
          </a:prstGeom>
        </p:spPr>
        <p:txBody>
          <a:bodyPr wrap="square" lIns="0" tIns="0" rIns="0" bIns="0">
            <a:spAutoFit/>
          </a:bodyPr>
          <a:lstStyle/>
          <a:p>
            <a:pPr marL="173020" indent="-173020" defTabSz="1097104">
              <a:spcAft>
                <a:spcPts val="500"/>
              </a:spcAft>
              <a:buClr>
                <a:srgbClr val="F8D246"/>
              </a:buClr>
              <a:buFont typeface="Arial" pitchFamily="34" charset="0"/>
              <a:buChar char="•"/>
            </a:pPr>
            <a:r>
              <a:rPr lang="en-US" sz="1600" dirty="0">
                <a:solidFill>
                  <a:srgbClr val="FFFFFF"/>
                </a:solidFill>
                <a:latin typeface="Segoe (Body)"/>
              </a:rPr>
              <a:t>Office Communications Server 2007 R2
Lync Server 2010
Office Live Meeting 2007
Lync Online
Office 365 E1
Office 365 E2
Office 365 E3
Office 365 E4
Lync Online P1
Lync Online P2</a:t>
            </a:r>
          </a:p>
        </p:txBody>
      </p:sp>
      <p:sp>
        <p:nvSpPr>
          <p:cNvPr id="5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Basic to Standardized</a:t>
            </a:r>
            <a:endParaRPr lang="en-US" dirty="0"/>
          </a:p>
        </p:txBody>
      </p:sp>
      <p:sp>
        <p:nvSpPr>
          <p:cNvPr id="63" name="Rectangle 62"/>
          <p:cNvSpPr/>
          <p:nvPr/>
        </p:nvSpPr>
        <p:spPr>
          <a:xfrm>
            <a:off x="576071" y="2059064"/>
            <a:ext cx="9860200"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spTree>
    <p:extLst>
      <p:ext uri="{BB962C8B-B14F-4D97-AF65-F5344CB8AC3E}">
        <p14:creationId xmlns:p14="http://schemas.microsoft.com/office/powerpoint/2010/main" val="3233987642"/>
      </p:ext>
    </p:extLst>
  </p:cSld>
  <p:clrMapOvr>
    <a:masterClrMapping/>
  </p:clrMapOvr>
  <p:transition>
    <p:fade/>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1"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1"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13761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40954149"/>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6"/>
                        </a:rPr>
                        <a:t>Microsoft Office Live Meeting- Reason to try</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Audio, Video, and Web Conferencing- Microsoft Lync</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Office Live Meeting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Live Meeting Service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Live Meeting Service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Demo: Microsoft Office Live Meeting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Live Meeting 2007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3"/>
                        </a:rPr>
                        <a:t>Office Communications Server 2007 R2 - </a:t>
                      </a:r>
                      <a:r>
                        <a:rPr lang="fr-FR" sz="1500" b="0" kern="1200" dirty="0" err="1" smtClean="0">
                          <a:solidFill>
                            <a:schemeClr val="tx1"/>
                          </a:solidFill>
                          <a:latin typeface="Segoe" pitchFamily="34" charset="0"/>
                          <a:ea typeface="+mn-ea"/>
                          <a:cs typeface="+mn-cs"/>
                          <a:hlinkClick r:id="rId23"/>
                        </a:rPr>
                        <a:t>Homepage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4"/>
                        </a:rPr>
                        <a:t>Microsoft Office Communications Server 2007 R2 - 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5"/>
                        </a:rPr>
                        <a:t>Communications Server 2007 R2 - MSDN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Office Communications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7"/>
                        </a:rPr>
                        <a:t>Office Communications Server 2007 R2 VHD</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1"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1"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13761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2942826028"/>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6"/>
                        </a:rPr>
                        <a:t>Microsoft Office Communications Server 2007 R2: Videos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Office Communications Server 2007 R2 - Training Portal</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What's New in Conferencing with Office Communications Server 2007 R2</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New Features in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Lync 2010 MSDN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Lync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Business Insights Webcast: Introduction to Microsoft Lync 2010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Introduction to Microsoft Lync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Microsoft Lync Virtual Labs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Lync : Featured Demos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Microsoft Lync : Videos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13761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599296642"/>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Microsoft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Lync Online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Office Live Meeting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Live Meeting Service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Live Meeting Service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Demo: Microsoft Office Live Meeting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Live Meeting 2007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Lync Online Administration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Lync Online - Market Place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Developing Communication Solutions for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Transforming Your Business with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Online - Service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dirty="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13761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048440389"/>
              </p:ext>
            </p:extLst>
          </p:nvPr>
        </p:nvGraphicFramePr>
        <p:xfrm>
          <a:off x="824771" y="3861576"/>
          <a:ext cx="8971894" cy="2883408"/>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SharePoint Online (Office365) E1 Plan - features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Online Services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Microsoft Developer tools - Microsoft Download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TechNet Webcast: Introducing Office 365 to Your End Users (Level 100)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Plans and pricing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Office 365 Virtual Labs for IT Pros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Office 365 for Enterprise-Video</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Office 365 Developer Training Kit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Lync Online-</a:t>
                      </a:r>
                      <a:r>
                        <a:rPr lang="en-US" sz="1500" b="0" kern="1200" dirty="0" err="1" smtClean="0">
                          <a:solidFill>
                            <a:schemeClr val="tx1"/>
                          </a:solidFill>
                          <a:latin typeface="Segoe" pitchFamily="34" charset="0"/>
                          <a:ea typeface="+mn-ea"/>
                          <a:cs typeface="+mn-cs"/>
                          <a:hlinkClick r:id="rId26"/>
                        </a:rPr>
                        <a:t>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Microsoft Lync 2010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137618"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Secure Web conferencing is managed by IT, has policy-based access control, uses a single directory, and is available from PCs and Web browsers inside and outside the firewall; an enterprise-wide, standalone audio conferencing service is also managed by IT.</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726822873"/>
              </p:ext>
            </p:extLst>
          </p:nvPr>
        </p:nvGraphicFramePr>
        <p:xfrm>
          <a:off x="824771" y="3861576"/>
          <a:ext cx="8971894" cy="183489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Lync for developers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Lync and Learn: Delivering Professional Quality Webcasts Using Lync Online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TechNet Virtual Labs: Microsoft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VHD Test Drive - Lync Server 2010 VHD (Developer </a:t>
                      </a:r>
                      <a:r>
                        <a:rPr lang="en-US" sz="1500" b="0" kern="1200" dirty="0" err="1" smtClean="0">
                          <a:solidFill>
                            <a:schemeClr val="tx1"/>
                          </a:solidFill>
                          <a:latin typeface="Segoe" pitchFamily="34" charset="0"/>
                          <a:ea typeface="+mn-ea"/>
                          <a:cs typeface="+mn-cs"/>
                          <a:hlinkClick r:id="rId20"/>
                        </a:rPr>
                        <a:t>Evalution</a:t>
                      </a:r>
                      <a:r>
                        <a:rPr lang="en-US" sz="1500" b="0" kern="1200" dirty="0" smtClean="0">
                          <a:solidFill>
                            <a:schemeClr val="tx1"/>
                          </a:solidFill>
                          <a:latin typeface="Segoe" pitchFamily="34" charset="0"/>
                          <a:ea typeface="+mn-ea"/>
                          <a:cs typeface="+mn-cs"/>
                          <a:hlinkClick r:id="rId20"/>
                        </a:rPr>
                        <a:t>) - Part 1</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Lync Online-demo website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Showcase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Microsoft Lync Online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6"/>
            <a:ext cx="9137618"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2570282633"/>
              </p:ext>
            </p:extLst>
          </p:nvPr>
        </p:nvGraphicFramePr>
        <p:xfrm>
          <a:off x="824771" y="3861576"/>
          <a:ext cx="8971894" cy="2883408"/>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Audio, Video, and Web Conferencing- Microsoft Lync</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18"/>
                        </a:rPr>
                        <a:t>Office Communications Server 2007 R2 - </a:t>
                      </a:r>
                      <a:r>
                        <a:rPr lang="fr-FR" sz="1500" b="0" kern="1200" dirty="0" err="1" smtClean="0">
                          <a:solidFill>
                            <a:schemeClr val="tx1"/>
                          </a:solidFill>
                          <a:latin typeface="Segoe" pitchFamily="34" charset="0"/>
                          <a:ea typeface="+mn-ea"/>
                          <a:cs typeface="+mn-cs"/>
                          <a:hlinkClick r:id="rId18"/>
                        </a:rPr>
                        <a:t>Homepage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19"/>
                        </a:rPr>
                        <a:t>Microsoft Office Communications Server 2007 R2 - 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0"/>
                        </a:rPr>
                        <a:t>Communications Server 2007 R2 - MSDN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Office Communications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2"/>
                        </a:rPr>
                        <a:t>Office Communications Server 2007 R2 VHD</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Microsoft Office Communications Server 2007 R2: Videos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Office Communications Server 2007 R2 - Training Portal</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What's New in Conferencing with Office Communications Server 2007 R2</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New Features in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Lync 2010 MSDN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6"/>
            <a:ext cx="9137618"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404421096"/>
              </p:ext>
            </p:extLst>
          </p:nvPr>
        </p:nvGraphicFramePr>
        <p:xfrm>
          <a:off x="824771" y="3861576"/>
          <a:ext cx="8971894" cy="183489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Lync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Business Insights Webcast: Introduction to Microsoft Lync 2010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Introduction to Microsoft Lync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Microsoft Lync Virtual Labs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Lync : Featured Demos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Microsoft Lync : Videos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6"/>
            <a:ext cx="9137618"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731671888"/>
              </p:ext>
            </p:extLst>
          </p:nvPr>
        </p:nvGraphicFramePr>
        <p:xfrm>
          <a:off x="824771" y="3861576"/>
          <a:ext cx="8971894" cy="2883408"/>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Microsoft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Lync Online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SharePoint Online (Office365) E1 Plan - features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Microsoft Online Services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Microsoft Developer tools - Microsoft Download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TechNet Webcast: Introducing Office 365 to Your End Users (Level 100)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Plans and pricing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Office 365 Virtual Labs for IT Pros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Office 365 for Enterprise-Video</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Office 365 Developer Training Kit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a:spLocks noGrp="1"/>
          </p:cNvSpPr>
          <p:nvPr>
            <p:ph type="title"/>
          </p:nvPr>
        </p:nvSpPr>
        <p:spPr>
          <a:xfrm>
            <a:off x="400756" y="219783"/>
            <a:ext cx="9379900" cy="553998"/>
          </a:xfrm>
        </p:spPr>
        <p:txBody>
          <a:bodyPr/>
          <a:lstStyle/>
          <a:p>
            <a:r>
              <a:rPr lang="en-US" sz="4000"/>
              <a:t>Conferencing</a:t>
            </a:r>
            <a:endParaRPr lang="en-US" sz="2400" spc="0" dirty="0">
              <a:solidFill>
                <a:srgbClr val="FFFFFF"/>
              </a:solidFill>
            </a:endParaRPr>
          </a:p>
        </p:txBody>
      </p:sp>
      <p:sp>
        <p:nvSpPr>
          <p:cNvPr id="5" name="Text Placeholder 4"/>
          <p:cNvSpPr>
            <a:spLocks noGrp="1"/>
          </p:cNvSpPr>
          <p:nvPr>
            <p:ph type="body" sz="quarter" idx="10"/>
          </p:nvPr>
        </p:nvSpPr>
        <p:spPr>
          <a:xfrm>
            <a:off x="1349557" y="2816913"/>
            <a:ext cx="8260991" cy="1938992"/>
          </a:xfrm>
        </p:spPr>
        <p:txBody>
          <a:bodyPr/>
          <a:lstStyle/>
          <a:p>
            <a:pPr marL="0" indent="0" fontAlgn="base">
              <a:spcBef>
                <a:spcPct val="0"/>
              </a:spcBef>
              <a:spcAft>
                <a:spcPts val="200"/>
              </a:spcAft>
              <a:buClr>
                <a:srgbClr val="F8D246"/>
              </a:buClr>
              <a:buNone/>
            </a:pPr>
            <a:r>
              <a:rPr lang="en-US" sz="2800" b="1" dirty="0">
                <a:latin typeface="Segoe" pitchFamily="34" charset="0"/>
              </a:rPr>
              <a:t>The organization has a secure web conferencing solution and a standalone audio conferencing solution that is accessible from remote locations and from a variety of devices. Videoconferencing is managed by IT with limited remote access</a:t>
            </a:r>
            <a:endParaRPr lang="en-IN" sz="2800" b="1" dirty="0">
              <a:latin typeface="Segoe" pitchFamily="34" charset="0"/>
            </a:endParaRPr>
          </a:p>
        </p:txBody>
      </p:sp>
      <p:grpSp>
        <p:nvGrpSpPr>
          <p:cNvPr id="6" name="Group 52"/>
          <p:cNvGrpSpPr/>
          <p:nvPr/>
        </p:nvGrpSpPr>
        <p:grpSpPr>
          <a:xfrm>
            <a:off x="9743861" y="149764"/>
            <a:ext cx="1098339" cy="816746"/>
            <a:chOff x="9743845" y="149764"/>
            <a:chExt cx="1098336" cy="816746"/>
          </a:xfrm>
        </p:grpSpPr>
        <p:grpSp>
          <p:nvGrpSpPr>
            <p:cNvPr id="7" name="Group 68"/>
            <p:cNvGrpSpPr/>
            <p:nvPr/>
          </p:nvGrpSpPr>
          <p:grpSpPr>
            <a:xfrm>
              <a:off x="9787989" y="149764"/>
              <a:ext cx="1042917" cy="816746"/>
              <a:chOff x="9607229" y="133998"/>
              <a:chExt cx="1042917" cy="816746"/>
            </a:xfrm>
          </p:grpSpPr>
          <p:sp>
            <p:nvSpPr>
              <p:cNvPr id="11" name="Rectangle 10"/>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53"/>
              <p:cNvGrpSpPr/>
              <p:nvPr/>
            </p:nvGrpSpPr>
            <p:grpSpPr>
              <a:xfrm>
                <a:off x="9607229" y="133998"/>
                <a:ext cx="1042917" cy="816746"/>
                <a:chOff x="9607229" y="133998"/>
                <a:chExt cx="1042917" cy="816746"/>
              </a:xfrm>
            </p:grpSpPr>
            <p:pic>
              <p:nvPicPr>
                <p:cNvPr id="13"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14"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15"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16"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8" name="TextBox 7">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10" name="Right Arrow 9">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sp>
        <p:nvSpPr>
          <p:cNvPr id="17" name="TextBox 16"/>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18" name="Title 58"/>
          <p:cNvSpPr txBox="1">
            <a:spLocks/>
          </p:cNvSpPr>
          <p:nvPr/>
        </p:nvSpPr>
        <p:spPr>
          <a:xfrm>
            <a:off x="421386" y="808341"/>
            <a:ext cx="9359268" cy="332399"/>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2400" spc="0" dirty="0">
                <a:solidFill>
                  <a:srgbClr val="FFFFFF"/>
                </a:solidFill>
              </a:rPr>
              <a:t>Summary</a:t>
            </a:r>
            <a:endParaRPr lang="en-US" dirty="0"/>
          </a:p>
        </p:txBody>
      </p:sp>
    </p:spTree>
    <p:extLst>
      <p:ext uri="{BB962C8B-B14F-4D97-AF65-F5344CB8AC3E}">
        <p14:creationId xmlns:p14="http://schemas.microsoft.com/office/powerpoint/2010/main" val="1652525967"/>
      </p:ext>
    </p:extLst>
  </p:cSld>
  <p:clrMapOvr>
    <a:masterClrMapping/>
  </p:clrMapOvr>
  <p:transition>
    <p:fade/>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6"/>
            <a:ext cx="9137618" cy="815608"/>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28. </a:t>
            </a:r>
            <a:r>
              <a:rPr lang="en-US" sz="1600" dirty="0">
                <a:solidFill>
                  <a:srgbClr val="FFFFFF"/>
                </a:solidFill>
                <a:latin typeface="Segoe"/>
              </a:rPr>
              <a:t>What best describes your audio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A standalone audio conferencing service is available enterprise-wide and is managed by IT.</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757653723"/>
              </p:ext>
            </p:extLst>
          </p:nvPr>
        </p:nvGraphicFramePr>
        <p:xfrm>
          <a:off x="824771" y="3861576"/>
          <a:ext cx="8971894" cy="2359152"/>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Lync Online-</a:t>
                      </a:r>
                      <a:r>
                        <a:rPr lang="en-US" sz="1500" b="0" kern="1200" dirty="0" err="1" smtClean="0">
                          <a:solidFill>
                            <a:schemeClr val="tx1"/>
                          </a:solidFill>
                          <a:latin typeface="Segoe" pitchFamily="34" charset="0"/>
                          <a:ea typeface="+mn-ea"/>
                          <a:cs typeface="+mn-cs"/>
                          <a:hlinkClick r:id="rId17"/>
                        </a:rPr>
                        <a:t>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Lync 2010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Lync for developers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Lync and Learn: Delivering Professional Quality Webcasts Using Lync Online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TechNet Virtual Labs: Microsoft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VHD Test Drive - Lync Server 2010 VHD (Developer </a:t>
                      </a:r>
                      <a:r>
                        <a:rPr lang="en-US" sz="1500" b="0" kern="1200" dirty="0" err="1" smtClean="0">
                          <a:solidFill>
                            <a:schemeClr val="tx1"/>
                          </a:solidFill>
                          <a:latin typeface="Segoe" pitchFamily="34" charset="0"/>
                          <a:ea typeface="+mn-ea"/>
                          <a:cs typeface="+mn-cs"/>
                          <a:hlinkClick r:id="rId22"/>
                        </a:rPr>
                        <a:t>Evalution</a:t>
                      </a:r>
                      <a:r>
                        <a:rPr lang="en-US" sz="1500" b="0" kern="1200" dirty="0" smtClean="0">
                          <a:solidFill>
                            <a:schemeClr val="tx1"/>
                          </a:solidFill>
                          <a:latin typeface="Segoe" pitchFamily="34" charset="0"/>
                          <a:ea typeface="+mn-ea"/>
                          <a:cs typeface="+mn-cs"/>
                          <a:hlinkClick r:id="rId22"/>
                        </a:rPr>
                        <a:t>) - Part 1</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Lync Online-demo website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Showcase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Microsoft Lync Online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1" y="2059064"/>
            <a:ext cx="9860200"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1157462988"/>
              </p:ext>
            </p:extLst>
          </p:nvPr>
        </p:nvGraphicFramePr>
        <p:xfrm>
          <a:off x="824771" y="3861576"/>
          <a:ext cx="8971894" cy="2883408"/>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Audio, Video, and Web Conferencing- Microsoft Lync</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18"/>
                        </a:rPr>
                        <a:t>Office Communications Server 2007 R2 - </a:t>
                      </a:r>
                      <a:r>
                        <a:rPr lang="fr-FR" sz="1500" b="0" kern="1200" dirty="0" err="1" smtClean="0">
                          <a:solidFill>
                            <a:schemeClr val="tx1"/>
                          </a:solidFill>
                          <a:latin typeface="Segoe" pitchFamily="34" charset="0"/>
                          <a:ea typeface="+mn-ea"/>
                          <a:cs typeface="+mn-cs"/>
                          <a:hlinkClick r:id="rId18"/>
                        </a:rPr>
                        <a:t>Homepage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19"/>
                        </a:rPr>
                        <a:t>Microsoft Office Communications Server 2007 R2 - 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0"/>
                        </a:rPr>
                        <a:t>Communications Server 2007 R2 - MSDN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Office Communications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fr-FR" sz="1500" b="0" kern="1200" dirty="0" smtClean="0">
                          <a:solidFill>
                            <a:schemeClr val="tx1"/>
                          </a:solidFill>
                          <a:latin typeface="Segoe" pitchFamily="34" charset="0"/>
                          <a:ea typeface="+mn-ea"/>
                          <a:cs typeface="+mn-cs"/>
                          <a:hlinkClick r:id="rId22"/>
                        </a:rPr>
                        <a:t>Office Communications Server 2007 R2 VHD</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Microsoft Office Communications Server 2007 R2: Videos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Office Communications Server 2007 R2 - Training Portal</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What's New in Conferencing with Office Communications Server 2007 R2</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New Features in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Lync 2010 MSDN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On-Premise</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1" y="2059064"/>
            <a:ext cx="9860200"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823190320"/>
              </p:ext>
            </p:extLst>
          </p:nvPr>
        </p:nvGraphicFramePr>
        <p:xfrm>
          <a:off x="824771" y="3861576"/>
          <a:ext cx="8971894" cy="2883408"/>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Lync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Business Insights Webcast: Introduction to Microsoft Lync 2010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Introduction to Microsoft Lync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Microsoft Lync Virtual Labs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Lync : Featured Demos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Microsoft Lync : Videos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Office Live Meeting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Live Meeting Service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Live Meeting Service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Demo: Microsoft Office Live Meeting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Live Meeting 2007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4" y="2059064"/>
            <a:ext cx="9865705"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869277856"/>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Microsoft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Lync Online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Office Live Meeting 2007</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Live Meeting Service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Live Meeting Service Developer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Demo: Microsoft Office Live Meeting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Live Meeting 2007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Lync Online Administration</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Lync Online - Market Place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Developing Communication Solutions for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Transforming Your Business with 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Online - Service Overview</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extBox 62"/>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1" y="2059064"/>
            <a:ext cx="9860200"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967424499"/>
              </p:ext>
            </p:extLst>
          </p:nvPr>
        </p:nvGraphicFramePr>
        <p:xfrm>
          <a:off x="824771" y="3861576"/>
          <a:ext cx="8971894" cy="2962656"/>
        </p:xfrm>
        <a:graphic>
          <a:graphicData uri="http://schemas.openxmlformats.org/drawingml/2006/table">
            <a:tbl>
              <a:tblPr firstRow="1" bandRow="1">
                <a:tableStyleId>{5C22544A-7EE6-4342-B048-85BDC9FD1C3A}</a:tableStyleId>
              </a:tblPr>
              <a:tblGrid>
                <a:gridCol w="8971894"/>
              </a:tblGrid>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SharePoint Online (Office365) E1 Plan - features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Microsoft Online Services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Microsoft Developer tools - Microsoft Download Center</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TechNet Webcast: Introducing Office 365 to Your End Users (Level 100)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Plans and pricing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Office 365 Virtual Labs for IT Pros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3"/>
                        </a:rPr>
                        <a:t>Office 365 for Enterprise-Video</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4"/>
                        </a:rPr>
                        <a:t>Office 365 Developer Training Kit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5"/>
                        </a:rPr>
                        <a:t>Lync online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6"/>
                        </a:rPr>
                        <a:t>Lync Online-</a:t>
                      </a:r>
                      <a:r>
                        <a:rPr lang="en-US" sz="1500" b="0" kern="1200" dirty="0" err="1" smtClean="0">
                          <a:solidFill>
                            <a:schemeClr val="tx1"/>
                          </a:solidFill>
                          <a:latin typeface="Segoe" pitchFamily="34" charset="0"/>
                          <a:ea typeface="+mn-ea"/>
                          <a:cs typeface="+mn-cs"/>
                          <a:hlinkClick r:id="rId26"/>
                        </a:rPr>
                        <a:t>technet</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7"/>
                        </a:rPr>
                        <a:t>Microsoft Lync 2010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182880">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8"/>
                        </a:rPr>
                        <a:t>Lync for developers</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127997" y="1298222"/>
            <a:ext cx="10578674" cy="5839556"/>
            <a:chOff x="127997" y="1613574"/>
            <a:chExt cx="10578674" cy="5524204"/>
          </a:xfrm>
        </p:grpSpPr>
        <p:sp>
          <p:nvSpPr>
            <p:cNvPr id="66" name="Rounded Rectangle 65"/>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9" name="Round Same Side Corner Rectangle 68"/>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1" y="1399032"/>
            <a:ext cx="1761970" cy="523192"/>
          </a:xfrm>
          <a:prstGeom prst="rect">
            <a:avLst/>
          </a:prstGeom>
        </p:spPr>
        <p:txBody>
          <a:bodyPr wrap="none" lIns="91411" tIns="45704" rIns="91411" bIns="45704">
            <a:spAutoFit/>
          </a:bodyPr>
          <a:lstStyle/>
          <a:p>
            <a:pPr defTabSz="914112"/>
            <a:r>
              <a:rPr lang="en-US" sz="2800" b="1" i="1" kern="0" dirty="0">
                <a:solidFill>
                  <a:srgbClr val="FFFFFF"/>
                </a:solidFill>
                <a:effectLst>
                  <a:outerShdw blurRad="38100" dist="38100" dir="2700000" algn="tl">
                    <a:srgbClr val="000000">
                      <a:alpha val="43137"/>
                    </a:srgbClr>
                  </a:outerShdw>
                </a:effectLst>
              </a:rPr>
              <a:t>Resources</a:t>
            </a:r>
          </a:p>
        </p:txBody>
      </p:sp>
      <p:sp>
        <p:nvSpPr>
          <p:cNvPr id="111" name="Rounded Rectangle 110"/>
          <p:cNvSpPr/>
          <p:nvPr/>
        </p:nvSpPr>
        <p:spPr bwMode="auto">
          <a:xfrm rot="10800000">
            <a:off x="457200" y="3146535"/>
            <a:ext cx="9984576" cy="409767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smtClean="0">
              <a:solidFill>
                <a:srgbClr val="FFFF99"/>
              </a:solidFill>
            </a:endParaRPr>
          </a:p>
        </p:txBody>
      </p:sp>
      <p:sp>
        <p:nvSpPr>
          <p:cNvPr id="119" name="Round Same Side Corner Rectangle 118"/>
          <p:cNvSpPr/>
          <p:nvPr/>
        </p:nvSpPr>
        <p:spPr bwMode="auto">
          <a:xfrm>
            <a:off x="576073" y="3267161"/>
            <a:ext cx="9809700" cy="804040"/>
          </a:xfrm>
          <a:prstGeom prst="round2SameRect">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696" tIns="54850" rIns="109696" bIns="54850" numCol="1" rtlCol="0" anchor="ctr" anchorCtr="0" compatLnSpc="1">
            <a:prstTxWarp prst="textNoShape">
              <a:avLst/>
            </a:prstTxWarp>
          </a:bodyPr>
          <a:lstStyle/>
          <a:p>
            <a:pPr algn="ctr" defTabSz="1096612"/>
            <a:endParaRPr lang="en-US" kern="0" dirty="0">
              <a:solidFill>
                <a:sysClr val="window" lastClr="FFFFFF"/>
              </a:solidFill>
              <a:latin typeface="Segoe" pitchFamily="34" charset="0"/>
            </a:endParaRPr>
          </a:p>
        </p:txBody>
      </p:sp>
      <p:sp>
        <p:nvSpPr>
          <p:cNvPr id="124" name="Rectangle 123"/>
          <p:cNvSpPr/>
          <p:nvPr/>
        </p:nvSpPr>
        <p:spPr>
          <a:xfrm>
            <a:off x="687622" y="3308778"/>
            <a:ext cx="6853356" cy="338530"/>
          </a:xfrm>
          <a:prstGeom prst="rect">
            <a:avLst/>
          </a:prstGeom>
        </p:spPr>
        <p:txBody>
          <a:bodyPr wrap="square" lIns="91411" tIns="45704" rIns="91411" bIns="45704">
            <a:spAutoFit/>
          </a:bodyPr>
          <a:lstStyle/>
          <a:p>
            <a:pPr defTabSz="914220">
              <a:defRPr/>
            </a:pPr>
            <a:r>
              <a:rPr lang="en-US" sz="1600" b="1" dirty="0" smtClean="0">
                <a:solidFill>
                  <a:srgbClr val="F8D246"/>
                </a:solidFill>
                <a:latin typeface="Segoe" pitchFamily="34" charset="0"/>
              </a:rPr>
              <a:t>RESOURCES </a:t>
            </a:r>
            <a:r>
              <a:rPr lang="en-US" sz="1600" b="1" dirty="0">
                <a:solidFill>
                  <a:srgbClr val="F8D246"/>
                </a:solidFill>
                <a:latin typeface="Segoe" pitchFamily="34" charset="0"/>
              </a:rPr>
              <a:t>: Public Cloud</a:t>
            </a:r>
          </a:p>
        </p:txBody>
      </p:sp>
      <p:grpSp>
        <p:nvGrpSpPr>
          <p:cNvPr id="57" name="Group 52"/>
          <p:cNvGrpSpPr/>
          <p:nvPr/>
        </p:nvGrpSpPr>
        <p:grpSpPr>
          <a:xfrm>
            <a:off x="9743861" y="149764"/>
            <a:ext cx="1098339" cy="816746"/>
            <a:chOff x="9743845" y="149764"/>
            <a:chExt cx="1098336" cy="816746"/>
          </a:xfrm>
        </p:grpSpPr>
        <p:grpSp>
          <p:nvGrpSpPr>
            <p:cNvPr id="58" name="Group 68"/>
            <p:cNvGrpSpPr/>
            <p:nvPr/>
          </p:nvGrpSpPr>
          <p:grpSpPr>
            <a:xfrm>
              <a:off x="9787989" y="149764"/>
              <a:ext cx="1042917" cy="816746"/>
              <a:chOff x="9607229" y="133998"/>
              <a:chExt cx="1042917" cy="816746"/>
            </a:xfrm>
          </p:grpSpPr>
          <p:sp>
            <p:nvSpPr>
              <p:cNvPr id="68" name="Rectangle 67"/>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70" name="Group 53"/>
              <p:cNvGrpSpPr/>
              <p:nvPr/>
            </p:nvGrpSpPr>
            <p:grpSpPr>
              <a:xfrm>
                <a:off x="9607229" y="133998"/>
                <a:ext cx="1042917" cy="816746"/>
                <a:chOff x="9607229" y="133998"/>
                <a:chExt cx="1042917" cy="816746"/>
              </a:xfrm>
            </p:grpSpPr>
            <p:pic>
              <p:nvPicPr>
                <p:cNvPr id="7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73"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74"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7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64" name="TextBox 63">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67" name="Right Arrow 66">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76" name="Group 73"/>
          <p:cNvGrpSpPr/>
          <p:nvPr/>
        </p:nvGrpSpPr>
        <p:grpSpPr>
          <a:xfrm>
            <a:off x="1661320"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105" name="Group 76"/>
          <p:cNvGrpSpPr/>
          <p:nvPr/>
        </p:nvGrpSpPr>
        <p:grpSpPr>
          <a:xfrm>
            <a:off x="120582" y="7287011"/>
            <a:ext cx="1594229" cy="680272"/>
            <a:chOff x="0" y="4441101"/>
            <a:chExt cx="1816316" cy="680271"/>
          </a:xfrm>
        </p:grpSpPr>
        <p:sp>
          <p:nvSpPr>
            <p:cNvPr id="107" name="Round Same Side Corner Rectangle 10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8" name="TextBox 107">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109" name="Group 82"/>
          <p:cNvGrpSpPr/>
          <p:nvPr/>
        </p:nvGrpSpPr>
        <p:grpSpPr>
          <a:xfrm>
            <a:off x="3180657" y="7297061"/>
            <a:ext cx="1594230" cy="680272"/>
            <a:chOff x="1792010" y="4441101"/>
            <a:chExt cx="1814878" cy="680271"/>
          </a:xfrm>
        </p:grpSpPr>
        <p:sp>
          <p:nvSpPr>
            <p:cNvPr id="110" name="Round Same Side Corner Rectangle 10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16" name="TextBox 11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117" name="Group 87"/>
          <p:cNvGrpSpPr/>
          <p:nvPr/>
        </p:nvGrpSpPr>
        <p:grpSpPr>
          <a:xfrm>
            <a:off x="4699990" y="7297061"/>
            <a:ext cx="1594230" cy="680272"/>
            <a:chOff x="1792010" y="4441101"/>
            <a:chExt cx="1814878" cy="680271"/>
          </a:xfrm>
        </p:grpSpPr>
        <p:sp>
          <p:nvSpPr>
            <p:cNvPr id="118" name="Round Same Side Corner Rectangle 11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0" name="TextBox 11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122" name="Group 92"/>
          <p:cNvGrpSpPr/>
          <p:nvPr/>
        </p:nvGrpSpPr>
        <p:grpSpPr>
          <a:xfrm>
            <a:off x="7738659" y="7287011"/>
            <a:ext cx="1594230" cy="680272"/>
            <a:chOff x="1792010" y="4441101"/>
            <a:chExt cx="1814878" cy="680271"/>
          </a:xfrm>
        </p:grpSpPr>
        <p:sp>
          <p:nvSpPr>
            <p:cNvPr id="123" name="Round Same Side Corner Rectangle 12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6" name="TextBox 125">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27" name="Group 95"/>
          <p:cNvGrpSpPr/>
          <p:nvPr/>
        </p:nvGrpSpPr>
        <p:grpSpPr>
          <a:xfrm>
            <a:off x="9257992" y="7287011"/>
            <a:ext cx="1594230" cy="680272"/>
            <a:chOff x="1792010" y="4441101"/>
            <a:chExt cx="1814878" cy="680271"/>
          </a:xfrm>
        </p:grpSpPr>
        <p:sp>
          <p:nvSpPr>
            <p:cNvPr id="128" name="Round Same Side Corner Rectangle 127"/>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29" name="TextBox 128">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121" name="Round Same Side Corner Rectangle 120"/>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30" name="TextBox 129"/>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Resources</a:t>
              </a:r>
            </a:p>
          </p:txBody>
        </p:sp>
      </p:grpSp>
      <p:sp>
        <p:nvSpPr>
          <p:cNvPr id="131" name="Rectangle 130"/>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32" name="TextBox 131">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33" name="Isosceles Triangle 132">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134" name="Rectangle 133"/>
          <p:cNvSpPr/>
          <p:nvPr/>
        </p:nvSpPr>
        <p:spPr>
          <a:xfrm>
            <a:off x="183661" y="7886416"/>
            <a:ext cx="3292231" cy="230820"/>
          </a:xfrm>
          <a:prstGeom prst="rect">
            <a:avLst/>
          </a:prstGeom>
        </p:spPr>
        <p:txBody>
          <a:bodyPr wrap="square" lIns="76184" tIns="38092" rIns="76184" bIns="38092">
            <a:spAutoFit/>
          </a:bodyPr>
          <a:lstStyle/>
          <a:p>
            <a:r>
              <a:rPr lang="en-US" sz="1000" dirty="0">
                <a:solidFill>
                  <a:srgbClr val="002060">
                    <a:lumMod val="25000"/>
                    <a:lumOff val="75000"/>
                  </a:srgbClr>
                </a:solidFill>
                <a:latin typeface="Segoe" pitchFamily="34" charset="0"/>
              </a:rPr>
              <a:t>For more information go to </a:t>
            </a:r>
            <a:r>
              <a:rPr lang="en-US" sz="1000" u="sng" dirty="0">
                <a:solidFill>
                  <a:srgbClr val="FFFFFF"/>
                </a:solidFill>
                <a:latin typeface="Segoe" pitchFamily="34" charset="0"/>
                <a:hlinkClick r:id="rId15"/>
              </a:rPr>
              <a:t>http://www.Microsoftio.com</a:t>
            </a:r>
            <a:endParaRPr lang="en-US" sz="1000" dirty="0">
              <a:solidFill>
                <a:srgbClr val="FFFFFF"/>
              </a:solidFill>
              <a:latin typeface="Segoe" pitchFamily="34" charset="0"/>
            </a:endParaRPr>
          </a:p>
        </p:txBody>
      </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2"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1"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
        <p:nvSpPr>
          <p:cNvPr id="78" name="TextBox 77">
            <a:hlinkClick r:id="rId16"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79" name="Isosceles Triangle 78">
            <a:hlinkClick r:id="rId16"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60" name="Rectangle 59"/>
          <p:cNvSpPr/>
          <p:nvPr/>
        </p:nvSpPr>
        <p:spPr>
          <a:xfrm>
            <a:off x="576072" y="2059064"/>
            <a:ext cx="9865704"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29. </a:t>
            </a:r>
            <a:r>
              <a:rPr lang="en-US" sz="1600" dirty="0">
                <a:solidFill>
                  <a:srgbClr val="FFFFFF"/>
                </a:solidFill>
                <a:latin typeface="Segoe"/>
              </a:rPr>
              <a:t>What best describes your video conferencing </a:t>
            </a:r>
            <a:r>
              <a:rPr lang="en-US" sz="1600" dirty="0" smtClean="0">
                <a:solidFill>
                  <a:srgbClr val="FFFFFF"/>
                </a:solidFill>
                <a:latin typeface="Segoe"/>
              </a:rPr>
              <a:t>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Standardized answer is B. </a:t>
            </a:r>
            <a:r>
              <a:rPr lang="en-US" sz="1600" dirty="0">
                <a:solidFill>
                  <a:srgbClr val="FFFFFF"/>
                </a:solidFill>
                <a:latin typeface="Segoe"/>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endParaRPr lang="en-US" sz="1800" dirty="0">
              <a:solidFill>
                <a:srgbClr val="FFFFFF"/>
              </a:solidFill>
              <a:latin typeface="Segoe"/>
            </a:endParaRPr>
          </a:p>
        </p:txBody>
      </p:sp>
      <p:graphicFrame>
        <p:nvGraphicFramePr>
          <p:cNvPr id="54" name="Table 53"/>
          <p:cNvGraphicFramePr>
            <a:graphicFrameLocks noGrp="1"/>
          </p:cNvGraphicFramePr>
          <p:nvPr>
            <p:extLst>
              <p:ext uri="{D42A27DB-BD31-4B8C-83A1-F6EECF244321}">
                <p14:modId xmlns:p14="http://schemas.microsoft.com/office/powerpoint/2010/main" val="3849115888"/>
              </p:ext>
            </p:extLst>
          </p:nvPr>
        </p:nvGraphicFramePr>
        <p:xfrm>
          <a:off x="824771" y="3861576"/>
          <a:ext cx="8971894" cy="3145536"/>
        </p:xfrm>
        <a:graphic>
          <a:graphicData uri="http://schemas.openxmlformats.org/drawingml/2006/table">
            <a:tbl>
              <a:tblPr firstRow="1" bandRow="1">
                <a:tableStyleId>{5C22544A-7EE6-4342-B048-85BDC9FD1C3A}</a:tableStyleId>
              </a:tblPr>
              <a:tblGrid>
                <a:gridCol w="8971894"/>
              </a:tblGrid>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7"/>
                        </a:rPr>
                        <a:t>Lync and Learn: Delivering Professional Quality Webcasts Using Lync Online </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8"/>
                        </a:rPr>
                        <a:t>TechNet Virtual Labs: Microsoft Lync Server 2010</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19"/>
                        </a:rPr>
                        <a:t>VHD Test Drive - Lync Server 2010 VHD (Developer </a:t>
                      </a:r>
                      <a:r>
                        <a:rPr lang="en-US" sz="1500" b="0" kern="1200" dirty="0" err="1" smtClean="0">
                          <a:solidFill>
                            <a:schemeClr val="tx1"/>
                          </a:solidFill>
                          <a:latin typeface="Segoe" pitchFamily="34" charset="0"/>
                          <a:ea typeface="+mn-ea"/>
                          <a:cs typeface="+mn-cs"/>
                          <a:hlinkClick r:id="rId19"/>
                        </a:rPr>
                        <a:t>Evalution</a:t>
                      </a:r>
                      <a:r>
                        <a:rPr lang="en-US" sz="1500" b="0" kern="1200" dirty="0" smtClean="0">
                          <a:solidFill>
                            <a:schemeClr val="tx1"/>
                          </a:solidFill>
                          <a:latin typeface="Segoe" pitchFamily="34" charset="0"/>
                          <a:ea typeface="+mn-ea"/>
                          <a:cs typeface="+mn-cs"/>
                          <a:hlinkClick r:id="rId19"/>
                        </a:rPr>
                        <a:t>) - Part 1</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0"/>
                        </a:rPr>
                        <a:t>Lync Online-demo website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1"/>
                        </a:rPr>
                        <a:t>Showcase</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r>
                        <a:rPr lang="en-US" sz="1500" b="0" kern="1200" dirty="0" smtClean="0">
                          <a:solidFill>
                            <a:schemeClr val="tx1"/>
                          </a:solidFill>
                          <a:latin typeface="Segoe" pitchFamily="34" charset="0"/>
                          <a:ea typeface="+mn-ea"/>
                          <a:cs typeface="+mn-cs"/>
                          <a:hlinkClick r:id="rId22"/>
                        </a:rPr>
                        <a:t>Microsoft Lync Online Training</a:t>
                      </a: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r h="262128">
                <a:tc>
                  <a:txBody>
                    <a:bodyPr/>
                    <a:lstStyle/>
                    <a:p>
                      <a:pPr marL="285750" marR="0" indent="-285750" algn="l" defTabSz="1097192" rtl="0" eaLnBrk="1" fontAlgn="auto" latinLnBrk="0" hangingPunct="1">
                        <a:lnSpc>
                          <a:spcPct val="100000"/>
                        </a:lnSpc>
                        <a:spcBef>
                          <a:spcPts val="0"/>
                        </a:spcBef>
                        <a:spcAft>
                          <a:spcPts val="0"/>
                        </a:spcAft>
                        <a:buClr>
                          <a:srgbClr val="FFC000"/>
                        </a:buClr>
                        <a:buSzTx/>
                        <a:buFont typeface="Arial" pitchFamily="34" charset="0"/>
                        <a:buChar char="•"/>
                        <a:tabLst/>
                        <a:defRPr/>
                      </a:pPr>
                      <a:endParaRPr lang="en-US" sz="1500" b="0" kern="1200" dirty="0" smtClean="0">
                        <a:solidFill>
                          <a:schemeClr val="tx1"/>
                        </a:solidFill>
                        <a:latin typeface="Segoe" pitchFamily="34" charset="0"/>
                        <a:ea typeface="+mn-ea"/>
                        <a:cs typeface="+mn-cs"/>
                      </a:endParaRPr>
                    </a:p>
                  </a:txBody>
                  <a:tcPr marT="9144" marB="9144">
                    <a:lnL w="12700" cmpd="sng">
                      <a:noFill/>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37720055"/>
      </p:ext>
    </p:extLst>
  </p:cSld>
  <p:clrMapOvr>
    <a:masterClrMapping/>
  </p:clrMapOvr>
  <p:transition>
    <p:fade/>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27997" y="1298222"/>
            <a:ext cx="10578674" cy="5839556"/>
            <a:chOff x="127997" y="1613574"/>
            <a:chExt cx="10578674" cy="5524204"/>
          </a:xfrm>
        </p:grpSpPr>
        <p:sp>
          <p:nvSpPr>
            <p:cNvPr id="60" name="Rounded Rectangle 5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1" name="Round Same Side Corner Rectangle 6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4"/>
            <a:ext cx="1457428"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Benefits</a:t>
            </a:r>
          </a:p>
        </p:txBody>
      </p:sp>
      <p:sp>
        <p:nvSpPr>
          <p:cNvPr id="38" name="Rectangle 37"/>
          <p:cNvSpPr/>
          <p:nvPr/>
        </p:nvSpPr>
        <p:spPr>
          <a:xfrm>
            <a:off x="619875" y="2230269"/>
            <a:ext cx="1249052" cy="369328"/>
          </a:xfrm>
          <a:prstGeom prst="rect">
            <a:avLst/>
          </a:prstGeom>
        </p:spPr>
        <p:txBody>
          <a:bodyPr wrap="none" lIns="91429" tIns="45714" rIns="91429" bIns="45714">
            <a:spAutoFit/>
          </a:bodyPr>
          <a:lstStyle/>
          <a:p>
            <a:r>
              <a:rPr lang="en-US" sz="1800" b="1" dirty="0">
                <a:solidFill>
                  <a:srgbClr val="F8D246"/>
                </a:solidFill>
                <a:latin typeface="Segoe"/>
              </a:rPr>
              <a:t>BUSINESS</a:t>
            </a:r>
            <a:endParaRPr lang="en-US" sz="1800" dirty="0">
              <a:solidFill>
                <a:srgbClr val="F8D246"/>
              </a:solidFill>
            </a:endParaRPr>
          </a:p>
        </p:txBody>
      </p:sp>
      <p:sp>
        <p:nvSpPr>
          <p:cNvPr id="41" name="Rectangle 40"/>
          <p:cNvSpPr/>
          <p:nvPr/>
        </p:nvSpPr>
        <p:spPr>
          <a:xfrm>
            <a:off x="698534" y="2598150"/>
            <a:ext cx="8917414" cy="923326"/>
          </a:xfrm>
          <a:prstGeom prst="rect">
            <a:avLst/>
          </a:prstGeom>
        </p:spPr>
        <p:txBody>
          <a:bodyPr wrap="square" lIns="91429" tIns="45714" rIns="91429" bIns="45714">
            <a:spAutoFit/>
          </a:bodyPr>
          <a:lstStyle/>
          <a:p>
            <a:pPr marL="228572" indent="-228572">
              <a:buClr>
                <a:srgbClr val="F8D246"/>
              </a:buClr>
              <a:buFont typeface="Arial" pitchFamily="34" charset="0"/>
              <a:buChar char="•"/>
            </a:pPr>
            <a:r>
              <a:rPr lang="en-US" sz="1800">
                <a:solidFill>
                  <a:srgbClr val="FFFFFF"/>
                </a:solidFill>
                <a:latin typeface="Segoe"/>
              </a:rPr>
              <a:t>Substantial IT cost savings due to implementation of a Web conferencing solution
Increased user productivity through availability of voice and Web conferencing from remote locations</a:t>
            </a:r>
            <a:endParaRPr lang="en-US" sz="1800" dirty="0">
              <a:solidFill>
                <a:srgbClr val="FFFFFF"/>
              </a:solidFill>
              <a:latin typeface="Segoe"/>
            </a:endParaRPr>
          </a:p>
        </p:txBody>
      </p:sp>
      <p:grpSp>
        <p:nvGrpSpPr>
          <p:cNvPr id="45" name="Group 52"/>
          <p:cNvGrpSpPr/>
          <p:nvPr/>
        </p:nvGrpSpPr>
        <p:grpSpPr>
          <a:xfrm>
            <a:off x="9743862" y="149764"/>
            <a:ext cx="1098339" cy="816746"/>
            <a:chOff x="9743845" y="149764"/>
            <a:chExt cx="1098336" cy="816746"/>
          </a:xfrm>
        </p:grpSpPr>
        <p:grpSp>
          <p:nvGrpSpPr>
            <p:cNvPr id="49" name="Group 68"/>
            <p:cNvGrpSpPr/>
            <p:nvPr/>
          </p:nvGrpSpPr>
          <p:grpSpPr>
            <a:xfrm>
              <a:off x="9787989" y="149764"/>
              <a:ext cx="1042917" cy="816746"/>
              <a:chOff x="9607229" y="133998"/>
              <a:chExt cx="1042917" cy="816746"/>
            </a:xfrm>
          </p:grpSpPr>
          <p:sp>
            <p:nvSpPr>
              <p:cNvPr id="53" name="Rectangle 52"/>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7"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9"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2"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1" name="TextBox 50">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2" name="Right Arrow 51">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2" name="TextBox 71">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3" name="Group 76"/>
          <p:cNvGrpSpPr/>
          <p:nvPr/>
        </p:nvGrpSpPr>
        <p:grpSpPr>
          <a:xfrm>
            <a:off x="120582" y="7287011"/>
            <a:ext cx="1594229" cy="680272"/>
            <a:chOff x="0" y="4441101"/>
            <a:chExt cx="1816316" cy="680271"/>
          </a:xfrm>
        </p:grpSpPr>
        <p:sp>
          <p:nvSpPr>
            <p:cNvPr id="74" name="Round Same Side Corner Rectangle 73"/>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5" name="TextBox 74">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6" name="Group 82"/>
          <p:cNvGrpSpPr/>
          <p:nvPr/>
        </p:nvGrpSpPr>
        <p:grpSpPr>
          <a:xfrm>
            <a:off x="3180657" y="729706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TextBox 78">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83" name="Group 87"/>
          <p:cNvGrpSpPr/>
          <p:nvPr/>
        </p:nvGrpSpPr>
        <p:grpSpPr>
          <a:xfrm>
            <a:off x="4699990" y="7297061"/>
            <a:ext cx="1594230" cy="680272"/>
            <a:chOff x="1792010" y="4441101"/>
            <a:chExt cx="1814878" cy="680271"/>
          </a:xfrm>
        </p:grpSpPr>
        <p:sp>
          <p:nvSpPr>
            <p:cNvPr id="86" name="Round Same Side Corner Rectangle 8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2" name="Group 92"/>
          <p:cNvGrpSpPr/>
          <p:nvPr/>
        </p:nvGrpSpPr>
        <p:grpSpPr>
          <a:xfrm>
            <a:off x="7738659"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Benefits</a:t>
              </a:r>
            </a:p>
          </p:txBody>
        </p:sp>
      </p:grpSp>
      <p:grpSp>
        <p:nvGrpSpPr>
          <p:cNvPr id="99" name="Group 95"/>
          <p:cNvGrpSpPr/>
          <p:nvPr/>
        </p:nvGrpSpPr>
        <p:grpSpPr>
          <a:xfrm>
            <a:off x="9257992" y="7287011"/>
            <a:ext cx="1594230" cy="680272"/>
            <a:chOff x="1792010" y="4441101"/>
            <a:chExt cx="1814878" cy="680271"/>
          </a:xfrm>
        </p:grpSpPr>
        <p:sp>
          <p:nvSpPr>
            <p:cNvPr id="100" name="Round Same Side Corner Rectangle 9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8" name="Round Same Side Corner Rectangle 87"/>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2" name="TextBox 10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3" name="Rectangle 102"/>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4" name="TextBox 10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5" name="Isosceles Triangle 10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6" name="Title 58"/>
          <p:cNvSpPr txBox="1">
            <a:spLocks/>
          </p:cNvSpPr>
          <p:nvPr/>
        </p:nvSpPr>
        <p:spPr>
          <a:xfrm>
            <a:off x="402336" y="219458"/>
            <a:ext cx="9378319"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itle 58"/>
          <p:cNvSpPr>
            <a:spLocks noGrp="1"/>
          </p:cNvSpPr>
          <p:nvPr>
            <p:ph type="title"/>
          </p:nvPr>
        </p:nvSpPr>
        <p:spPr>
          <a:xfrm>
            <a:off x="420624" y="808341"/>
            <a:ext cx="9378319"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2321715777"/>
      </p:ext>
    </p:extLst>
  </p:cSld>
  <p:clrMapOvr>
    <a:masterClrMapping/>
  </p:clrMapOvr>
  <p:transition>
    <p:fade/>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27997" y="1298222"/>
            <a:ext cx="10578674" cy="5839556"/>
            <a:chOff x="127997" y="1613574"/>
            <a:chExt cx="10578674" cy="5524204"/>
          </a:xfrm>
        </p:grpSpPr>
        <p:sp>
          <p:nvSpPr>
            <p:cNvPr id="60" name="Rounded Rectangle 59"/>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1" name="Round Same Side Corner Rectangle 60"/>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4"/>
            <a:ext cx="1457428"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Benefits</a:t>
            </a:r>
          </a:p>
        </p:txBody>
      </p:sp>
      <p:sp>
        <p:nvSpPr>
          <p:cNvPr id="38" name="Rectangle 37"/>
          <p:cNvSpPr/>
          <p:nvPr/>
        </p:nvSpPr>
        <p:spPr>
          <a:xfrm>
            <a:off x="619876" y="2230269"/>
            <a:ext cx="393048" cy="369328"/>
          </a:xfrm>
          <a:prstGeom prst="rect">
            <a:avLst/>
          </a:prstGeom>
        </p:spPr>
        <p:txBody>
          <a:bodyPr wrap="none" lIns="91429" tIns="45714" rIns="91429" bIns="45714">
            <a:spAutoFit/>
          </a:bodyPr>
          <a:lstStyle/>
          <a:p>
            <a:r>
              <a:rPr lang="en-US" sz="1800" b="1" dirty="0">
                <a:solidFill>
                  <a:srgbClr val="F8D246"/>
                </a:solidFill>
                <a:latin typeface="Segoe"/>
              </a:rPr>
              <a:t>IT</a:t>
            </a:r>
            <a:endParaRPr lang="en-US" sz="1800" dirty="0">
              <a:solidFill>
                <a:srgbClr val="F8D246"/>
              </a:solidFill>
            </a:endParaRPr>
          </a:p>
        </p:txBody>
      </p:sp>
      <p:sp>
        <p:nvSpPr>
          <p:cNvPr id="41" name="Rectangle 40"/>
          <p:cNvSpPr/>
          <p:nvPr/>
        </p:nvSpPr>
        <p:spPr>
          <a:xfrm>
            <a:off x="698534" y="2598150"/>
            <a:ext cx="8917414" cy="923326"/>
          </a:xfrm>
          <a:prstGeom prst="rect">
            <a:avLst/>
          </a:prstGeom>
        </p:spPr>
        <p:txBody>
          <a:bodyPr wrap="square" lIns="91429" tIns="45714" rIns="91429" bIns="45714">
            <a:spAutoFit/>
          </a:bodyPr>
          <a:lstStyle/>
          <a:p>
            <a:pPr marL="228572" indent="-228572">
              <a:buClr>
                <a:srgbClr val="F8D246"/>
              </a:buClr>
              <a:buFont typeface="Arial" pitchFamily="34" charset="0"/>
              <a:buChar char="•"/>
            </a:pPr>
            <a:r>
              <a:rPr lang="en-US" sz="1800">
                <a:solidFill>
                  <a:srgbClr val="FFFFFF"/>
                </a:solidFill>
                <a:latin typeface="Segoe (Body)"/>
              </a:rPr>
              <a:t>Reduced conferencing and telephony infrastructure
Faster resolution of issues and reduction in maintenance tasks
Reduced complexity to manage conferencing</a:t>
            </a:r>
            <a:endParaRPr lang="en-US" sz="1800" dirty="0">
              <a:solidFill>
                <a:srgbClr val="FFFFFF"/>
              </a:solidFill>
              <a:latin typeface="Segoe (Body)"/>
            </a:endParaRPr>
          </a:p>
        </p:txBody>
      </p:sp>
      <p:grpSp>
        <p:nvGrpSpPr>
          <p:cNvPr id="45" name="Group 52"/>
          <p:cNvGrpSpPr/>
          <p:nvPr/>
        </p:nvGrpSpPr>
        <p:grpSpPr>
          <a:xfrm>
            <a:off x="9743861" y="149764"/>
            <a:ext cx="1098339" cy="816746"/>
            <a:chOff x="9743845" y="149764"/>
            <a:chExt cx="1098336" cy="816746"/>
          </a:xfrm>
        </p:grpSpPr>
        <p:grpSp>
          <p:nvGrpSpPr>
            <p:cNvPr id="49" name="Group 68"/>
            <p:cNvGrpSpPr/>
            <p:nvPr/>
          </p:nvGrpSpPr>
          <p:grpSpPr>
            <a:xfrm>
              <a:off x="9787989" y="149764"/>
              <a:ext cx="1042917" cy="816746"/>
              <a:chOff x="9607229" y="133998"/>
              <a:chExt cx="1042917" cy="816746"/>
            </a:xfrm>
          </p:grpSpPr>
          <p:sp>
            <p:nvSpPr>
              <p:cNvPr id="53" name="Rectangle 52"/>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7"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9"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2"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5"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1" name="TextBox 50">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2" name="Right Arrow 51">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2" name="TextBox 71">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3" name="Group 76"/>
          <p:cNvGrpSpPr/>
          <p:nvPr/>
        </p:nvGrpSpPr>
        <p:grpSpPr>
          <a:xfrm>
            <a:off x="120582" y="7287011"/>
            <a:ext cx="1594229" cy="680272"/>
            <a:chOff x="0" y="4441101"/>
            <a:chExt cx="1816316" cy="680271"/>
          </a:xfrm>
        </p:grpSpPr>
        <p:sp>
          <p:nvSpPr>
            <p:cNvPr id="74" name="Round Same Side Corner Rectangle 73"/>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5" name="TextBox 74">
              <a:hlinkClick r:id="rId9"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6" name="Group 82"/>
          <p:cNvGrpSpPr/>
          <p:nvPr/>
        </p:nvGrpSpPr>
        <p:grpSpPr>
          <a:xfrm>
            <a:off x="3180657" y="729706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9" name="TextBox 78">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83" name="Group 87"/>
          <p:cNvGrpSpPr/>
          <p:nvPr/>
        </p:nvGrpSpPr>
        <p:grpSpPr>
          <a:xfrm>
            <a:off x="4699990" y="7297061"/>
            <a:ext cx="1594230" cy="680272"/>
            <a:chOff x="1792010" y="4441101"/>
            <a:chExt cx="1814878" cy="680271"/>
          </a:xfrm>
        </p:grpSpPr>
        <p:sp>
          <p:nvSpPr>
            <p:cNvPr id="86" name="Round Same Side Corner Rectangle 8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2" name="Group 92"/>
          <p:cNvGrpSpPr/>
          <p:nvPr/>
        </p:nvGrpSpPr>
        <p:grpSpPr>
          <a:xfrm>
            <a:off x="7738659"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Benefits</a:t>
              </a:r>
            </a:p>
          </p:txBody>
        </p:sp>
      </p:grpSp>
      <p:grpSp>
        <p:nvGrpSpPr>
          <p:cNvPr id="99" name="Group 95"/>
          <p:cNvGrpSpPr/>
          <p:nvPr/>
        </p:nvGrpSpPr>
        <p:grpSpPr>
          <a:xfrm>
            <a:off x="9257992" y="7287011"/>
            <a:ext cx="1594230" cy="680272"/>
            <a:chOff x="1792010" y="4441101"/>
            <a:chExt cx="1814878" cy="680271"/>
          </a:xfrm>
        </p:grpSpPr>
        <p:sp>
          <p:nvSpPr>
            <p:cNvPr id="100" name="Round Same Side Corner Rectangle 9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8" name="Round Same Side Corner Rectangle 87"/>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2" name="TextBox 10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3" name="Rectangle 102"/>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4" name="TextBox 10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5" name="Isosceles Triangle 10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6"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3"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4100016398"/>
      </p:ext>
    </p:extLst>
  </p:cSld>
  <p:clrMapOvr>
    <a:masterClrMapping/>
  </p:clrMapOvr>
  <p:transition>
    <p:fade/>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ounded Rectangle 48"/>
          <p:cNvSpPr/>
          <p:nvPr/>
        </p:nvSpPr>
        <p:spPr bwMode="auto">
          <a:xfrm rot="10800000">
            <a:off x="127997" y="1298222"/>
            <a:ext cx="10578674" cy="5839556"/>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sp>
        <p:nvSpPr>
          <p:cNvPr id="61" name="Rounded Rectangle 60"/>
          <p:cNvSpPr/>
          <p:nvPr/>
        </p:nvSpPr>
        <p:spPr bwMode="auto">
          <a:xfrm>
            <a:off x="3311859" y="1373162"/>
            <a:ext cx="7203743" cy="5664173"/>
          </a:xfrm>
          <a:prstGeom prst="roundRect">
            <a:avLst>
              <a:gd name="adj" fmla="val 3694"/>
            </a:avLst>
          </a:prstGeom>
          <a:solidFill>
            <a:schemeClr val="tx1"/>
          </a:solidFill>
          <a:ln>
            <a:noFill/>
            <a:headEnd type="none" w="med" len="med"/>
            <a:tailEnd type="none" w="med" len="med"/>
          </a:ln>
          <a:effectLst>
            <a:outerShdw blurRad="44450" dist="27940" dir="5400000" algn="ctr">
              <a:srgbClr val="000000">
                <a:alpha val="32000"/>
              </a:srgbClr>
            </a:outerShdw>
          </a:effectLst>
        </p:spPr>
        <p:style>
          <a:lnRef idx="1">
            <a:schemeClr val="accent2"/>
          </a:lnRef>
          <a:fillRef idx="3">
            <a:schemeClr val="accent2"/>
          </a:fillRef>
          <a:effectRef idx="2">
            <a:schemeClr val="accent2"/>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sp>
        <p:nvSpPr>
          <p:cNvPr id="45" name="Round Same Side Corner Rectangle 44"/>
          <p:cNvSpPr/>
          <p:nvPr/>
        </p:nvSpPr>
        <p:spPr bwMode="auto">
          <a:xfrm>
            <a:off x="299056" y="1373164"/>
            <a:ext cx="2815763" cy="630613"/>
          </a:xfrm>
          <a:prstGeom prst="round2SameRect">
            <a:avLst>
              <a:gd name="adj1" fmla="val 25825"/>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05" tIns="54854" rIns="109705" bIns="54854"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sp>
        <p:nvSpPr>
          <p:cNvPr id="52" name="Text Placeholder 2"/>
          <p:cNvSpPr txBox="1">
            <a:spLocks/>
          </p:cNvSpPr>
          <p:nvPr/>
        </p:nvSpPr>
        <p:spPr bwMode="auto">
          <a:xfrm>
            <a:off x="444185" y="1548710"/>
            <a:ext cx="2144898" cy="282539"/>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458944" indent="-458944" defTabSz="1094980">
              <a:lnSpc>
                <a:spcPct val="90000"/>
              </a:lnSpc>
              <a:spcBef>
                <a:spcPct val="30000"/>
              </a:spcBef>
              <a:buClr>
                <a:srgbClr val="EEECE1"/>
              </a:buClr>
              <a:buSzPct val="95000"/>
            </a:pPr>
            <a:r>
              <a:rPr lang="en-US" sz="2000" b="1" kern="0" dirty="0">
                <a:solidFill>
                  <a:srgbClr val="FFFFFF"/>
                </a:solidFill>
                <a:effectLst>
                  <a:outerShdw blurRad="38100" dist="38100" dir="2700000" algn="tl">
                    <a:srgbClr val="000000">
                      <a:alpha val="43137"/>
                    </a:srgbClr>
                  </a:outerShdw>
                </a:effectLst>
                <a:latin typeface="Segoe"/>
              </a:rPr>
              <a:t>Technologies</a:t>
            </a:r>
          </a:p>
        </p:txBody>
      </p:sp>
      <p:sp>
        <p:nvSpPr>
          <p:cNvPr id="55" name="Rectangle 54"/>
          <p:cNvSpPr/>
          <p:nvPr/>
        </p:nvSpPr>
        <p:spPr>
          <a:xfrm>
            <a:off x="356618" y="2188858"/>
            <a:ext cx="2730968" cy="1323431"/>
          </a:xfrm>
          <a:prstGeom prst="rect">
            <a:avLst/>
          </a:prstGeom>
        </p:spPr>
        <p:txBody>
          <a:bodyPr wrap="square" lIns="91433" tIns="45716" rIns="91433" bIns="45716">
            <a:spAutoFit/>
          </a:bodyPr>
          <a:lstStyle/>
          <a:p>
            <a:pPr marL="173020" indent="-173020">
              <a:spcAft>
                <a:spcPts val="300"/>
              </a:spcAft>
              <a:buClr>
                <a:srgbClr val="F8D246"/>
              </a:buClr>
              <a:buFont typeface="Arial" pitchFamily="34" charset="0"/>
              <a:buChar char="•"/>
            </a:pPr>
            <a:r>
              <a:rPr lang="en-US" sz="1400" dirty="0">
                <a:solidFill>
                  <a:srgbClr val="FFFFFF"/>
                </a:solidFill>
                <a:latin typeface="Segoe" pitchFamily="34" charset="0"/>
                <a:hlinkClick r:id="rId3"/>
              </a:rPr>
              <a:t>Lync Online</a:t>
            </a:r>
            <a:r>
              <a:rPr lang="en-US" sz="1400" dirty="0">
                <a:solidFill>
                  <a:srgbClr val="FFFFFF"/>
                </a:solidFill>
                <a:latin typeface="Segoe" pitchFamily="34" charset="0"/>
              </a:rPr>
              <a:t>
</a:t>
            </a:r>
            <a:r>
              <a:rPr lang="en-US" sz="1400" dirty="0">
                <a:solidFill>
                  <a:srgbClr val="FFFFFF"/>
                </a:solidFill>
                <a:latin typeface="Segoe" pitchFamily="34" charset="0"/>
                <a:hlinkClick r:id="rId3"/>
              </a:rPr>
              <a:t>Lync Online P1/P2</a:t>
            </a:r>
            <a:r>
              <a:rPr lang="en-US" sz="1400" dirty="0">
                <a:solidFill>
                  <a:srgbClr val="FFFFFF"/>
                </a:solidFill>
                <a:latin typeface="Segoe" pitchFamily="34" charset="0"/>
              </a:rPr>
              <a:t>
</a:t>
            </a:r>
            <a:r>
              <a:rPr lang="en-US" sz="1400" dirty="0">
                <a:solidFill>
                  <a:srgbClr val="FFFFFF"/>
                </a:solidFill>
                <a:latin typeface="Segoe" pitchFamily="34" charset="0"/>
                <a:hlinkClick r:id="rId4"/>
              </a:rPr>
              <a:t>Lync Server 2010</a:t>
            </a:r>
            <a:r>
              <a:rPr lang="en-US" sz="1400" dirty="0">
                <a:solidFill>
                  <a:srgbClr val="FFFFFF"/>
                </a:solidFill>
                <a:latin typeface="Segoe" pitchFamily="34" charset="0"/>
              </a:rPr>
              <a:t>
</a:t>
            </a:r>
            <a:r>
              <a:rPr lang="en-US" sz="1400" dirty="0">
                <a:solidFill>
                  <a:srgbClr val="FFFFFF"/>
                </a:solidFill>
                <a:latin typeface="Segoe" pitchFamily="34" charset="0"/>
                <a:hlinkClick r:id="rId5"/>
              </a:rPr>
              <a:t>Office 365</a:t>
            </a:r>
            <a:r>
              <a:rPr lang="en-US" sz="1400" dirty="0">
                <a:solidFill>
                  <a:srgbClr val="FFFFFF"/>
                </a:solidFill>
                <a:latin typeface="Segoe" pitchFamily="34" charset="0"/>
              </a:rPr>
              <a:t>
</a:t>
            </a:r>
            <a:r>
              <a:rPr lang="en-US" sz="1400" dirty="0">
                <a:solidFill>
                  <a:srgbClr val="FFFFFF"/>
                </a:solidFill>
                <a:latin typeface="Segoe" pitchFamily="34" charset="0"/>
                <a:hlinkClick r:id="rId6"/>
              </a:rPr>
              <a:t>Lync 2010</a:t>
            </a:r>
            <a:endParaRPr lang="en-US" sz="1400" dirty="0">
              <a:solidFill>
                <a:srgbClr val="FFFFFF"/>
              </a:solidFill>
              <a:latin typeface="Segoe" pitchFamily="34" charset="0"/>
              <a:hlinkClick r:id="rId7"/>
            </a:endParaRPr>
          </a:p>
        </p:txBody>
      </p:sp>
      <p:grpSp>
        <p:nvGrpSpPr>
          <p:cNvPr id="42" name="Group 52"/>
          <p:cNvGrpSpPr/>
          <p:nvPr/>
        </p:nvGrpSpPr>
        <p:grpSpPr>
          <a:xfrm>
            <a:off x="9743862" y="149764"/>
            <a:ext cx="1098339" cy="816746"/>
            <a:chOff x="9743845" y="149764"/>
            <a:chExt cx="1098336" cy="816746"/>
          </a:xfrm>
        </p:grpSpPr>
        <p:grpSp>
          <p:nvGrpSpPr>
            <p:cNvPr id="43" name="Group 68"/>
            <p:cNvGrpSpPr/>
            <p:nvPr/>
          </p:nvGrpSpPr>
          <p:grpSpPr>
            <a:xfrm>
              <a:off x="9787989" y="149764"/>
              <a:ext cx="1042917" cy="816746"/>
              <a:chOff x="9607229" y="133998"/>
              <a:chExt cx="1042917" cy="816746"/>
            </a:xfrm>
          </p:grpSpPr>
          <p:sp>
            <p:nvSpPr>
              <p:cNvPr id="54" name="Rectangle 53"/>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6"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8"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9"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10"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7" name="Picture 5" descr="cooltools-shape"/>
                <p:cNvPicPr>
                  <a:picLocks noChangeAspect="1" noChangeArrowheads="1"/>
                </p:cNvPicPr>
                <p:nvPr/>
              </p:nvPicPr>
              <p:blipFill>
                <a:blip r:embed="rId11"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0" name="TextBox 49">
              <a:hlinkClick r:id="rId12"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1" name="Right Arrow 50">
              <a:hlinkClick r:id="rId12"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2" name="Round Same Side Corner Rectangle 7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3" name="TextBox 72">
              <a:hlinkClick r:id="rId1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6" name="Group 76"/>
          <p:cNvGrpSpPr/>
          <p:nvPr/>
        </p:nvGrpSpPr>
        <p:grpSpPr>
          <a:xfrm>
            <a:off x="120582" y="7287011"/>
            <a:ext cx="1594229" cy="680272"/>
            <a:chOff x="0" y="4441101"/>
            <a:chExt cx="1816316" cy="680271"/>
          </a:xfrm>
        </p:grpSpPr>
        <p:sp>
          <p:nvSpPr>
            <p:cNvPr id="80" name="Round Same Side Corner Rectangle 79"/>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4"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82" name="Group 82"/>
          <p:cNvGrpSpPr/>
          <p:nvPr/>
        </p:nvGrpSpPr>
        <p:grpSpPr>
          <a:xfrm>
            <a:off x="3180657" y="7297061"/>
            <a:ext cx="1594230" cy="680272"/>
            <a:chOff x="1792010" y="4441101"/>
            <a:chExt cx="1814878" cy="680271"/>
          </a:xfrm>
        </p:grpSpPr>
        <p:sp>
          <p:nvSpPr>
            <p:cNvPr id="83" name="Round Same Side Corner Rectangle 8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15"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92" name="Group 87"/>
          <p:cNvGrpSpPr/>
          <p:nvPr/>
        </p:nvGrpSpPr>
        <p:grpSpPr>
          <a:xfrm>
            <a:off x="4699990" y="7297061"/>
            <a:ext cx="1594230" cy="680272"/>
            <a:chOff x="1792010" y="4441101"/>
            <a:chExt cx="1814878" cy="680271"/>
          </a:xfrm>
        </p:grpSpPr>
        <p:sp>
          <p:nvSpPr>
            <p:cNvPr id="93" name="Round Same Side Corner Rectangle 9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4" name="TextBox 93">
              <a:hlinkClick r:id="rId16"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6" name="Group 92"/>
          <p:cNvGrpSpPr/>
          <p:nvPr/>
        </p:nvGrpSpPr>
        <p:grpSpPr>
          <a:xfrm>
            <a:off x="7738659"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a:hlinkClick r:id="rId17"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99" name="Group 95"/>
          <p:cNvGrpSpPr/>
          <p:nvPr/>
        </p:nvGrpSpPr>
        <p:grpSpPr>
          <a:xfrm>
            <a:off x="9257992" y="7287011"/>
            <a:ext cx="1594230" cy="680272"/>
            <a:chOff x="1792010" y="4441101"/>
            <a:chExt cx="1814878" cy="680271"/>
          </a:xfrm>
        </p:grpSpPr>
        <p:sp>
          <p:nvSpPr>
            <p:cNvPr id="100" name="Round Same Side Corner Rectangle 9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5" name="Round Same Side Corner Rectangle 9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2" name="TextBox 101">
              <a:hlinkClick r:id="rId18"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3" name="Rectangle 102"/>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4" name="TextBox 103">
              <a:hlinkClick r:id="rId19"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5" name="Isosceles Triangle 104">
              <a:hlinkClick r:id="rId19"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44" name="TextBox 4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47" name="Title 58"/>
          <p:cNvSpPr txBox="1">
            <a:spLocks/>
          </p:cNvSpPr>
          <p:nvPr/>
        </p:nvSpPr>
        <p:spPr>
          <a:xfrm>
            <a:off x="402336" y="219458"/>
            <a:ext cx="9378319"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9" name="Title 58"/>
          <p:cNvSpPr>
            <a:spLocks noGrp="1"/>
          </p:cNvSpPr>
          <p:nvPr>
            <p:ph type="title"/>
          </p:nvPr>
        </p:nvSpPr>
        <p:spPr>
          <a:xfrm>
            <a:off x="420624" y="808341"/>
            <a:ext cx="9378319" cy="332399"/>
          </a:xfrm>
        </p:spPr>
        <p:txBody>
          <a:bodyPr/>
          <a:lstStyle/>
          <a:p>
            <a:pPr lvl="0">
              <a:defRPr/>
            </a:pPr>
            <a:r>
              <a:rPr lang="en-US" sz="2400" spc="0">
                <a:solidFill>
                  <a:srgbClr val="FFFFFF"/>
                </a:solidFill>
              </a:rPr>
              <a:t>Basic to Standardized</a:t>
            </a:r>
            <a:endParaRPr lang="en-US" dirty="0"/>
          </a:p>
        </p:txBody>
      </p:sp>
      <p:pic>
        <p:nvPicPr>
          <p:cNvPr id="4" name="Picture 3"/>
          <p:cNvPicPr>
            <a:picLocks/>
          </p:cNvPicPr>
          <p:nvPr/>
        </p:nvPicPr>
        <p:blipFill>
          <a:blip r:embed="rId20" r:link="rId21">
            <a:extLst>
              <a:ext uri="{28A0092B-C50C-407E-A947-70E740481C1C}">
                <a14:useLocalDpi xmlns:a14="http://schemas.microsoft.com/office/drawing/2010/main" val="0"/>
              </a:ext>
            </a:extLst>
          </a:blip>
          <a:stretch>
            <a:fillRect/>
          </a:stretch>
        </p:blipFill>
        <p:spPr>
          <a:xfrm>
            <a:off x="3321251" y="2032000"/>
            <a:ext cx="6985000" cy="4826000"/>
          </a:xfrm>
          <a:prstGeom prst="rect">
            <a:avLst/>
          </a:prstGeom>
        </p:spPr>
      </p:pic>
    </p:spTree>
    <p:extLst>
      <p:ext uri="{BB962C8B-B14F-4D97-AF65-F5344CB8AC3E}">
        <p14:creationId xmlns:p14="http://schemas.microsoft.com/office/powerpoint/2010/main" val="3093439549"/>
      </p:ext>
    </p:extLst>
  </p:cSld>
  <p:clrMapOvr>
    <a:masterClrMapping/>
  </p:clrMapOvr>
  <p:transition>
    <p:fade/>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a:spLocks noGrp="1"/>
          </p:cNvSpPr>
          <p:nvPr>
            <p:ph type="title"/>
          </p:nvPr>
        </p:nvSpPr>
        <p:spPr>
          <a:xfrm>
            <a:off x="400756" y="219783"/>
            <a:ext cx="9379900" cy="553998"/>
          </a:xfrm>
        </p:spPr>
        <p:txBody>
          <a:bodyPr/>
          <a:lstStyle/>
          <a:p>
            <a:r>
              <a:rPr lang="en-US" sz="4000"/>
              <a:t>Conferencing</a:t>
            </a:r>
            <a:endParaRPr lang="en-US" sz="2400" spc="0" dirty="0">
              <a:solidFill>
                <a:srgbClr val="FFFFFF"/>
              </a:solidFill>
            </a:endParaRPr>
          </a:p>
        </p:txBody>
      </p:sp>
      <p:sp>
        <p:nvSpPr>
          <p:cNvPr id="5" name="Text Placeholder 4"/>
          <p:cNvSpPr>
            <a:spLocks noGrp="1"/>
          </p:cNvSpPr>
          <p:nvPr>
            <p:ph type="body" sz="quarter" idx="10"/>
          </p:nvPr>
        </p:nvSpPr>
        <p:spPr>
          <a:xfrm>
            <a:off x="1349557" y="2816911"/>
            <a:ext cx="8260991" cy="1551194"/>
          </a:xfrm>
        </p:spPr>
        <p:txBody>
          <a:bodyPr/>
          <a:lstStyle/>
          <a:p>
            <a:pPr marL="0" indent="0" fontAlgn="base">
              <a:spcBef>
                <a:spcPct val="0"/>
              </a:spcBef>
              <a:spcAft>
                <a:spcPts val="200"/>
              </a:spcAft>
              <a:buClr>
                <a:srgbClr val="F8D246"/>
              </a:buClr>
              <a:buNone/>
            </a:pPr>
            <a:r>
              <a:rPr lang="en-US" sz="2800" b="1" dirty="0">
                <a:latin typeface="Segoe" pitchFamily="34" charset="0"/>
              </a:rPr>
              <a:t>An integrated and secure conferencing platform supports high-quality data collaboration, audio, and video capabilities. Collaboration features are easily accessible from remote locations</a:t>
            </a:r>
            <a:endParaRPr lang="en-IN" sz="2800" b="1" dirty="0">
              <a:latin typeface="Segoe" pitchFamily="34" charset="0"/>
            </a:endParaRPr>
          </a:p>
        </p:txBody>
      </p:sp>
      <p:grpSp>
        <p:nvGrpSpPr>
          <p:cNvPr id="6" name="Group 52"/>
          <p:cNvGrpSpPr/>
          <p:nvPr/>
        </p:nvGrpSpPr>
        <p:grpSpPr>
          <a:xfrm>
            <a:off x="9787990" y="149764"/>
            <a:ext cx="1052593" cy="816746"/>
            <a:chOff x="9787989" y="149764"/>
            <a:chExt cx="1052592" cy="816746"/>
          </a:xfrm>
        </p:grpSpPr>
        <p:grpSp>
          <p:nvGrpSpPr>
            <p:cNvPr id="7" name="Group 68"/>
            <p:cNvGrpSpPr/>
            <p:nvPr/>
          </p:nvGrpSpPr>
          <p:grpSpPr>
            <a:xfrm>
              <a:off x="9787989" y="149764"/>
              <a:ext cx="1042917" cy="816746"/>
              <a:chOff x="9607229" y="133998"/>
              <a:chExt cx="1042917" cy="816746"/>
            </a:xfrm>
          </p:grpSpPr>
          <p:sp>
            <p:nvSpPr>
              <p:cNvPr id="11" name="Rectangle 10"/>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53"/>
              <p:cNvGrpSpPr/>
              <p:nvPr/>
            </p:nvGrpSpPr>
            <p:grpSpPr>
              <a:xfrm>
                <a:off x="9607229" y="133998"/>
                <a:ext cx="1042917" cy="816746"/>
                <a:chOff x="9607229" y="133998"/>
                <a:chExt cx="1042917" cy="816746"/>
              </a:xfrm>
            </p:grpSpPr>
            <p:pic>
              <p:nvPicPr>
                <p:cNvPr id="13"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14"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15"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16"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8" name="TextBox 7">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10" name="Right Arrow 9">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sp>
        <p:nvSpPr>
          <p:cNvPr id="17" name="TextBox 16"/>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18" name="Title 58"/>
          <p:cNvSpPr txBox="1">
            <a:spLocks/>
          </p:cNvSpPr>
          <p:nvPr/>
        </p:nvSpPr>
        <p:spPr>
          <a:xfrm>
            <a:off x="421386" y="808341"/>
            <a:ext cx="9359268" cy="332399"/>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2400" spc="0" dirty="0">
                <a:solidFill>
                  <a:srgbClr val="FFFFFF"/>
                </a:solidFill>
              </a:rPr>
              <a:t>Summary</a:t>
            </a:r>
            <a:endParaRPr lang="en-US" dirty="0"/>
          </a:p>
        </p:txBody>
      </p:sp>
    </p:spTree>
    <p:extLst>
      <p:ext uri="{BB962C8B-B14F-4D97-AF65-F5344CB8AC3E}">
        <p14:creationId xmlns:p14="http://schemas.microsoft.com/office/powerpoint/2010/main" val="1652525967"/>
      </p:ext>
    </p:extLst>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5562600" y="1301592"/>
            <a:ext cx="4632238" cy="5955328"/>
            <a:chOff x="567559" y="1211280"/>
            <a:chExt cx="4632237" cy="5955327"/>
          </a:xfrm>
        </p:grpSpPr>
        <p:sp>
          <p:nvSpPr>
            <p:cNvPr id="47" name="Rounded Rectangle 46"/>
            <p:cNvSpPr/>
            <p:nvPr/>
          </p:nvSpPr>
          <p:spPr bwMode="auto">
            <a:xfrm rot="10800000">
              <a:off x="567559" y="1211280"/>
              <a:ext cx="4632237" cy="595532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48" name="Round Same Side Corner Rectangle 47"/>
            <p:cNvSpPr/>
            <p:nvPr/>
          </p:nvSpPr>
          <p:spPr bwMode="auto">
            <a:xfrm>
              <a:off x="650166" y="1270676"/>
              <a:ext cx="4430782" cy="804040"/>
            </a:xfrm>
            <a:prstGeom prst="round2SameRect">
              <a:avLst>
                <a:gd name="adj1" fmla="val 21759"/>
                <a:gd name="adj2" fmla="val 3395"/>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pSp>
        <p:nvGrpSpPr>
          <p:cNvPr id="2" name="Group 73"/>
          <p:cNvGrpSpPr/>
          <p:nvPr/>
        </p:nvGrpSpPr>
        <p:grpSpPr>
          <a:xfrm>
            <a:off x="1661320" y="7287011"/>
            <a:ext cx="1594230" cy="680272"/>
            <a:chOff x="1792010" y="4441101"/>
            <a:chExt cx="1814878" cy="680271"/>
          </a:xfrm>
        </p:grpSpPr>
        <p:sp>
          <p:nvSpPr>
            <p:cNvPr id="75" name="Round Same Side Corner Rectangle 74"/>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6" name="TextBox 75">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3" name="Group 76"/>
          <p:cNvGrpSpPr/>
          <p:nvPr/>
        </p:nvGrpSpPr>
        <p:grpSpPr>
          <a:xfrm>
            <a:off x="120582" y="7287011"/>
            <a:ext cx="1594229" cy="680272"/>
            <a:chOff x="0" y="4441101"/>
            <a:chExt cx="1816316" cy="680271"/>
          </a:xfrm>
        </p:grpSpPr>
        <p:sp>
          <p:nvSpPr>
            <p:cNvPr id="80" name="Round Same Side Corner Rectangle 79"/>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4" name="Group 82"/>
          <p:cNvGrpSpPr/>
          <p:nvPr/>
        </p:nvGrpSpPr>
        <p:grpSpPr>
          <a:xfrm>
            <a:off x="3180657"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5" name="Group 87"/>
          <p:cNvGrpSpPr/>
          <p:nvPr/>
        </p:nvGrpSpPr>
        <p:grpSpPr>
          <a:xfrm>
            <a:off x="4699990" y="7297061"/>
            <a:ext cx="1594230" cy="680272"/>
            <a:chOff x="1792010" y="4441101"/>
            <a:chExt cx="1814878" cy="680271"/>
          </a:xfrm>
        </p:grpSpPr>
        <p:sp>
          <p:nvSpPr>
            <p:cNvPr id="89" name="Round Same Side Corner Rectangle 8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0" name="TextBox 89">
              <a:hlinkClick r:id="rId5"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6" name="Group 92"/>
          <p:cNvGrpSpPr/>
          <p:nvPr/>
        </p:nvGrpSpPr>
        <p:grpSpPr>
          <a:xfrm>
            <a:off x="7738659" y="7287011"/>
            <a:ext cx="1594230" cy="680272"/>
            <a:chOff x="1792010" y="4441101"/>
            <a:chExt cx="1814878" cy="680271"/>
          </a:xfrm>
        </p:grpSpPr>
        <p:sp>
          <p:nvSpPr>
            <p:cNvPr id="94" name="Round Same Side Corner Rectangle 9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5" name="TextBox 94">
              <a:hlinkClick r:id="rId6"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 name="Group 95"/>
          <p:cNvGrpSpPr/>
          <p:nvPr/>
        </p:nvGrpSpPr>
        <p:grpSpPr>
          <a:xfrm>
            <a:off x="9257992"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a:hlinkClick r:id="rId7"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8" name="Group 7"/>
          <p:cNvGrpSpPr/>
          <p:nvPr/>
        </p:nvGrpSpPr>
        <p:grpSpPr>
          <a:xfrm>
            <a:off x="6267646" y="7283883"/>
            <a:ext cx="1567819" cy="683401"/>
            <a:chOff x="6267644" y="7283881"/>
            <a:chExt cx="1567819" cy="683401"/>
          </a:xfrm>
        </p:grpSpPr>
        <p:sp>
          <p:nvSpPr>
            <p:cNvPr id="92" name="Round Same Side Corner Rectangle 9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9" name="TextBox 98">
              <a:hlinkClick r:id="rId8" action="ppaction://hlinksldjump"/>
            </p:cNvPr>
            <p:cNvSpPr txBox="1"/>
            <p:nvPr/>
          </p:nvSpPr>
          <p:spPr>
            <a:xfrm>
              <a:off x="6267644" y="7283881"/>
              <a:ext cx="1567819"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grpSp>
        <p:nvGrpSpPr>
          <p:cNvPr id="44" name="Group 43"/>
          <p:cNvGrpSpPr/>
          <p:nvPr/>
        </p:nvGrpSpPr>
        <p:grpSpPr>
          <a:xfrm>
            <a:off x="567559" y="1301592"/>
            <a:ext cx="4632238" cy="5955328"/>
            <a:chOff x="567559" y="1211280"/>
            <a:chExt cx="4632237" cy="5955327"/>
          </a:xfrm>
        </p:grpSpPr>
        <p:sp>
          <p:nvSpPr>
            <p:cNvPr id="102" name="Rounded Rectangle 101"/>
            <p:cNvSpPr/>
            <p:nvPr/>
          </p:nvSpPr>
          <p:spPr bwMode="auto">
            <a:xfrm rot="10800000">
              <a:off x="567559" y="1211280"/>
              <a:ext cx="4632237" cy="595532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Round Same Side Corner Rectangle 102"/>
            <p:cNvSpPr/>
            <p:nvPr/>
          </p:nvSpPr>
          <p:spPr bwMode="auto">
            <a:xfrm>
              <a:off x="650166" y="1270676"/>
              <a:ext cx="4430782" cy="804040"/>
            </a:xfrm>
            <a:prstGeom prst="round2SameRect">
              <a:avLst>
                <a:gd name="adj1" fmla="val 21759"/>
                <a:gd name="adj2" fmla="val 3395"/>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104" name="Rectangle 103"/>
          <p:cNvSpPr/>
          <p:nvPr/>
        </p:nvSpPr>
        <p:spPr>
          <a:xfrm>
            <a:off x="759369" y="1366979"/>
            <a:ext cx="4152992" cy="523204"/>
          </a:xfrm>
          <a:prstGeom prst="rect">
            <a:avLst/>
          </a:prstGeom>
        </p:spPr>
        <p:txBody>
          <a:bodyPr wrap="squar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Basic</a:t>
            </a:r>
            <a:endParaRPr lang="en-US" sz="2800" b="1" i="1" kern="0" dirty="0">
              <a:solidFill>
                <a:srgbClr val="FFFFFF"/>
              </a:solidFill>
              <a:effectLst>
                <a:outerShdw blurRad="38100" dist="38100" dir="2700000" algn="tl">
                  <a:srgbClr val="000000">
                    <a:alpha val="43137"/>
                  </a:srgbClr>
                </a:outerShdw>
              </a:effectLst>
            </a:endParaRPr>
          </a:p>
        </p:txBody>
      </p:sp>
      <p:sp>
        <p:nvSpPr>
          <p:cNvPr id="106" name="Rectangle 105"/>
          <p:cNvSpPr/>
          <p:nvPr/>
        </p:nvSpPr>
        <p:spPr>
          <a:xfrm>
            <a:off x="5734819" y="1370472"/>
            <a:ext cx="4187088" cy="523204"/>
          </a:xfrm>
          <a:prstGeom prst="rect">
            <a:avLst/>
          </a:prstGeom>
        </p:spPr>
        <p:txBody>
          <a:bodyPr wrap="squar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Standardized</a:t>
            </a:r>
            <a:endParaRPr lang="en-US" sz="2800" b="1" i="1" kern="0" dirty="0">
              <a:solidFill>
                <a:srgbClr val="FFFFFF"/>
              </a:solidFill>
              <a:effectLst>
                <a:outerShdw blurRad="38100" dist="38100" dir="2700000" algn="tl">
                  <a:srgbClr val="000000">
                    <a:alpha val="43137"/>
                  </a:srgbClr>
                </a:outerShdw>
              </a:effectLst>
            </a:endParaRPr>
          </a:p>
        </p:txBody>
      </p:sp>
      <p:sp>
        <p:nvSpPr>
          <p:cNvPr id="54" name="Rectangle 53"/>
          <p:cNvSpPr/>
          <p:nvPr/>
        </p:nvSpPr>
        <p:spPr>
          <a:xfrm>
            <a:off x="787154" y="1968786"/>
            <a:ext cx="4150609" cy="1697902"/>
          </a:xfrm>
          <a:prstGeom prst="rect">
            <a:avLst/>
          </a:prstGeom>
        </p:spPr>
        <p:txBody>
          <a:bodyPr wrap="square" lIns="0" tIns="0" rIns="0" bIns="0">
            <a:spAutoFit/>
          </a:bodyPr>
          <a:lstStyle/>
          <a:p>
            <a:pPr marL="173020" indent="-173020">
              <a:spcAft>
                <a:spcPts val="500"/>
              </a:spcAft>
              <a:buClr>
                <a:srgbClr val="F8D246"/>
              </a:buClr>
              <a:buFont typeface="Arial" pitchFamily="34" charset="0"/>
              <a:buChar char="•"/>
            </a:pPr>
            <a:r>
              <a:rPr lang="en-US" sz="1700" dirty="0">
                <a:solidFill>
                  <a:srgbClr val="FFFFFF"/>
                </a:solidFill>
                <a:latin typeface="Segoe (Body)"/>
              </a:rPr>
              <a:t>Web conferencing is used sporadically and is not managed by IT
Audio conferencing is used sporadically and is not managed by IT
Limited video conferencing is available in specialized conference rooms</a:t>
            </a:r>
          </a:p>
        </p:txBody>
      </p:sp>
      <p:grpSp>
        <p:nvGrpSpPr>
          <p:cNvPr id="49" name="Group 52"/>
          <p:cNvGrpSpPr/>
          <p:nvPr/>
        </p:nvGrpSpPr>
        <p:grpSpPr>
          <a:xfrm>
            <a:off x="9743861" y="149764"/>
            <a:ext cx="1098339" cy="816746"/>
            <a:chOff x="9743845" y="149764"/>
            <a:chExt cx="1098336" cy="816746"/>
          </a:xfrm>
        </p:grpSpPr>
        <p:grpSp>
          <p:nvGrpSpPr>
            <p:cNvPr id="50" name="Group 68"/>
            <p:cNvGrpSpPr/>
            <p:nvPr/>
          </p:nvGrpSpPr>
          <p:grpSpPr>
            <a:xfrm>
              <a:off x="9787989" y="149764"/>
              <a:ext cx="1042917" cy="816746"/>
              <a:chOff x="9607229" y="133998"/>
              <a:chExt cx="1042917" cy="816746"/>
            </a:xfrm>
          </p:grpSpPr>
          <p:sp>
            <p:nvSpPr>
              <p:cNvPr id="53" name="Rectangle 52"/>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7"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9"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0" name="Picture 3" descr="cooltools-shape"/>
                <p:cNvPicPr>
                  <a:picLocks noChangeAspect="1" noChangeArrowheads="1"/>
                </p:cNvPicPr>
                <p:nvPr/>
              </p:nvPicPr>
              <p:blipFill>
                <a:blip r:embed="rId10"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1" name="Picture 4" descr="cooltools-shape"/>
                <p:cNvPicPr>
                  <a:picLocks noChangeAspect="1" noChangeArrowheads="1"/>
                </p:cNvPicPr>
                <p:nvPr/>
              </p:nvPicPr>
              <p:blipFill>
                <a:blip r:embed="rId11"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12"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1" name="TextBox 50">
              <a:hlinkClick r:id="rId13"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2" name="Right Arrow 51">
              <a:hlinkClick r:id="rId13"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sp>
        <p:nvSpPr>
          <p:cNvPr id="66" name="Title 58"/>
          <p:cNvSpPr>
            <a:spLocks noGrp="1"/>
          </p:cNvSpPr>
          <p:nvPr>
            <p:ph type="title"/>
          </p:nvPr>
        </p:nvSpPr>
        <p:spPr>
          <a:xfrm>
            <a:off x="421386" y="808341"/>
            <a:ext cx="9359268" cy="332399"/>
          </a:xfrm>
        </p:spPr>
        <p:txBody>
          <a:bodyPr/>
          <a:lstStyle/>
          <a:p>
            <a:pPr lvl="0">
              <a:defRPr/>
            </a:pPr>
            <a:r>
              <a:rPr lang="en-US" sz="2400" spc="0">
                <a:solidFill>
                  <a:srgbClr val="FFFFFF"/>
                </a:solidFill>
              </a:rPr>
              <a:t>Basic to Standardized</a:t>
            </a:r>
            <a:endParaRPr lang="en-US" dirty="0"/>
          </a:p>
        </p:txBody>
      </p:sp>
      <p:sp>
        <p:nvSpPr>
          <p:cNvPr id="67" name="Title 58"/>
          <p:cNvSpPr txBox="1">
            <a:spLocks/>
          </p:cNvSpPr>
          <p:nvPr/>
        </p:nvSpPr>
        <p:spPr>
          <a:xfrm>
            <a:off x="403662" y="218206"/>
            <a:ext cx="935926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2" name="Rectangle 71"/>
          <p:cNvSpPr/>
          <p:nvPr/>
        </p:nvSpPr>
        <p:spPr>
          <a:xfrm>
            <a:off x="5782534" y="1963142"/>
            <a:ext cx="4150609" cy="4811574"/>
          </a:xfrm>
          <a:prstGeom prst="rect">
            <a:avLst/>
          </a:prstGeom>
        </p:spPr>
        <p:txBody>
          <a:bodyPr wrap="square" lIns="0" tIns="0" rIns="0" bIns="0">
            <a:spAutoFit/>
          </a:bodyPr>
          <a:lstStyle/>
          <a:p>
            <a:pPr marL="173020" indent="-173020">
              <a:spcAft>
                <a:spcPts val="500"/>
              </a:spcAft>
              <a:buClr>
                <a:srgbClr val="F8D246"/>
              </a:buClr>
              <a:buFont typeface="Arial" pitchFamily="34" charset="0"/>
              <a:buChar char="•"/>
            </a:pPr>
            <a:r>
              <a:rPr lang="en-US" sz="1700" dirty="0">
                <a:solidFill>
                  <a:srgbClr val="FFFFFF"/>
                </a:solidFill>
                <a:latin typeface="Segoe (Body)"/>
              </a:rPr>
              <a:t>Secure Web conferencing is managed by IT, has policy-based access control, uses a single directory, and is available from PCs and Web browsers inside and outside the firewall; an enterprise-wide, standalone audio conferencing service is also managed by IT
A standalone audio conferencing service is available enterprise-wide and is managed by IT
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p>
        </p:txBody>
      </p:sp>
      <p:sp>
        <p:nvSpPr>
          <p:cNvPr id="64" name="Rectangle 63"/>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9" name="Group 8"/>
          <p:cNvGrpSpPr/>
          <p:nvPr/>
        </p:nvGrpSpPr>
        <p:grpSpPr>
          <a:xfrm>
            <a:off x="9225890" y="7836392"/>
            <a:ext cx="1653644" cy="369328"/>
            <a:chOff x="9225888" y="7836408"/>
            <a:chExt cx="1653644" cy="369330"/>
          </a:xfrm>
        </p:grpSpPr>
        <p:sp>
          <p:nvSpPr>
            <p:cNvPr id="55" name="TextBox 54">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56" name="Isosceles Triangle 55">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63" name="TextBox 6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Tree>
    <p:extLst>
      <p:ext uri="{BB962C8B-B14F-4D97-AF65-F5344CB8AC3E}">
        <p14:creationId xmlns:p14="http://schemas.microsoft.com/office/powerpoint/2010/main" val="1164941515"/>
      </p:ext>
    </p:extLst>
  </p:cSld>
  <p:clrMapOvr>
    <a:masterClrMapping/>
  </p:clrMapOvr>
  <p:transition>
    <p:fade/>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5562600" y="1301592"/>
            <a:ext cx="4632238" cy="5955328"/>
            <a:chOff x="567559" y="1211280"/>
            <a:chExt cx="4632237" cy="5955327"/>
          </a:xfrm>
        </p:grpSpPr>
        <p:sp>
          <p:nvSpPr>
            <p:cNvPr id="47" name="Rounded Rectangle 46"/>
            <p:cNvSpPr/>
            <p:nvPr/>
          </p:nvSpPr>
          <p:spPr bwMode="auto">
            <a:xfrm rot="10800000">
              <a:off x="567559" y="1211280"/>
              <a:ext cx="4632237" cy="595532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48" name="Round Same Side Corner Rectangle 47"/>
            <p:cNvSpPr/>
            <p:nvPr/>
          </p:nvSpPr>
          <p:spPr bwMode="auto">
            <a:xfrm>
              <a:off x="650166" y="1270676"/>
              <a:ext cx="4430782" cy="804040"/>
            </a:xfrm>
            <a:prstGeom prst="round2SameRect">
              <a:avLst>
                <a:gd name="adj1" fmla="val 21759"/>
                <a:gd name="adj2" fmla="val 3395"/>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pSp>
        <p:nvGrpSpPr>
          <p:cNvPr id="2" name="Group 73"/>
          <p:cNvGrpSpPr/>
          <p:nvPr/>
        </p:nvGrpSpPr>
        <p:grpSpPr>
          <a:xfrm>
            <a:off x="1661320" y="7287011"/>
            <a:ext cx="1594230" cy="680272"/>
            <a:chOff x="1792010" y="4441101"/>
            <a:chExt cx="1814878" cy="680271"/>
          </a:xfrm>
        </p:grpSpPr>
        <p:sp>
          <p:nvSpPr>
            <p:cNvPr id="75" name="Round Same Side Corner Rectangle 74"/>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6" name="TextBox 75">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3" name="Group 76"/>
          <p:cNvGrpSpPr/>
          <p:nvPr/>
        </p:nvGrpSpPr>
        <p:grpSpPr>
          <a:xfrm>
            <a:off x="120582" y="7287011"/>
            <a:ext cx="1594229" cy="680272"/>
            <a:chOff x="0" y="4441101"/>
            <a:chExt cx="1816316" cy="680271"/>
          </a:xfrm>
        </p:grpSpPr>
        <p:sp>
          <p:nvSpPr>
            <p:cNvPr id="80" name="Round Same Side Corner Rectangle 79"/>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4" name="Group 82"/>
          <p:cNvGrpSpPr/>
          <p:nvPr/>
        </p:nvGrpSpPr>
        <p:grpSpPr>
          <a:xfrm>
            <a:off x="3180657"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5" name="Group 87"/>
          <p:cNvGrpSpPr/>
          <p:nvPr/>
        </p:nvGrpSpPr>
        <p:grpSpPr>
          <a:xfrm>
            <a:off x="4699990" y="7297061"/>
            <a:ext cx="1594230" cy="680272"/>
            <a:chOff x="1792010" y="4441101"/>
            <a:chExt cx="1814878" cy="680271"/>
          </a:xfrm>
        </p:grpSpPr>
        <p:sp>
          <p:nvSpPr>
            <p:cNvPr id="89" name="Round Same Side Corner Rectangle 8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0" name="TextBox 89">
              <a:hlinkClick r:id="rId5"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6" name="Group 92"/>
          <p:cNvGrpSpPr/>
          <p:nvPr/>
        </p:nvGrpSpPr>
        <p:grpSpPr>
          <a:xfrm>
            <a:off x="7738659" y="7287011"/>
            <a:ext cx="1594230" cy="680272"/>
            <a:chOff x="1792010" y="4441101"/>
            <a:chExt cx="1814878" cy="680271"/>
          </a:xfrm>
        </p:grpSpPr>
        <p:sp>
          <p:nvSpPr>
            <p:cNvPr id="94" name="Round Same Side Corner Rectangle 9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5" name="TextBox 94">
              <a:hlinkClick r:id="rId6"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 name="Group 95"/>
          <p:cNvGrpSpPr/>
          <p:nvPr/>
        </p:nvGrpSpPr>
        <p:grpSpPr>
          <a:xfrm>
            <a:off x="9257992"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a:hlinkClick r:id="rId7"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8" name="Group 7"/>
          <p:cNvGrpSpPr/>
          <p:nvPr/>
        </p:nvGrpSpPr>
        <p:grpSpPr>
          <a:xfrm>
            <a:off x="6267646" y="7283883"/>
            <a:ext cx="1567819" cy="683401"/>
            <a:chOff x="6267644" y="7283881"/>
            <a:chExt cx="1567819" cy="683401"/>
          </a:xfrm>
        </p:grpSpPr>
        <p:sp>
          <p:nvSpPr>
            <p:cNvPr id="92" name="Round Same Side Corner Rectangle 9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9" name="TextBox 98">
              <a:hlinkClick r:id="rId8" action="ppaction://hlinksldjump"/>
            </p:cNvPr>
            <p:cNvSpPr txBox="1"/>
            <p:nvPr/>
          </p:nvSpPr>
          <p:spPr>
            <a:xfrm>
              <a:off x="6267644" y="7283881"/>
              <a:ext cx="1567819"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grpSp>
        <p:nvGrpSpPr>
          <p:cNvPr id="44" name="Group 43"/>
          <p:cNvGrpSpPr/>
          <p:nvPr/>
        </p:nvGrpSpPr>
        <p:grpSpPr>
          <a:xfrm>
            <a:off x="567559" y="1301592"/>
            <a:ext cx="4632238" cy="5955328"/>
            <a:chOff x="567559" y="1211280"/>
            <a:chExt cx="4632237" cy="5955327"/>
          </a:xfrm>
        </p:grpSpPr>
        <p:sp>
          <p:nvSpPr>
            <p:cNvPr id="102" name="Rounded Rectangle 101"/>
            <p:cNvSpPr/>
            <p:nvPr/>
          </p:nvSpPr>
          <p:spPr bwMode="auto">
            <a:xfrm rot="10800000">
              <a:off x="567559" y="1211280"/>
              <a:ext cx="4632237" cy="595532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Round Same Side Corner Rectangle 102"/>
            <p:cNvSpPr/>
            <p:nvPr/>
          </p:nvSpPr>
          <p:spPr bwMode="auto">
            <a:xfrm>
              <a:off x="650166" y="1270676"/>
              <a:ext cx="4430782" cy="804040"/>
            </a:xfrm>
            <a:prstGeom prst="round2SameRect">
              <a:avLst>
                <a:gd name="adj1" fmla="val 21759"/>
                <a:gd name="adj2" fmla="val 3395"/>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104" name="Rectangle 103"/>
          <p:cNvSpPr/>
          <p:nvPr/>
        </p:nvSpPr>
        <p:spPr>
          <a:xfrm>
            <a:off x="759369" y="1366979"/>
            <a:ext cx="4152992" cy="523204"/>
          </a:xfrm>
          <a:prstGeom prst="rect">
            <a:avLst/>
          </a:prstGeom>
        </p:spPr>
        <p:txBody>
          <a:bodyPr wrap="squar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Standardized</a:t>
            </a:r>
            <a:endParaRPr lang="en-US" sz="2800" b="1" i="1" kern="0" dirty="0">
              <a:solidFill>
                <a:srgbClr val="FFFFFF"/>
              </a:solidFill>
              <a:effectLst>
                <a:outerShdw blurRad="38100" dist="38100" dir="2700000" algn="tl">
                  <a:srgbClr val="000000">
                    <a:alpha val="43137"/>
                  </a:srgbClr>
                </a:outerShdw>
              </a:effectLst>
            </a:endParaRPr>
          </a:p>
        </p:txBody>
      </p:sp>
      <p:sp>
        <p:nvSpPr>
          <p:cNvPr id="106" name="Rectangle 105"/>
          <p:cNvSpPr/>
          <p:nvPr/>
        </p:nvSpPr>
        <p:spPr>
          <a:xfrm>
            <a:off x="5734819" y="1370472"/>
            <a:ext cx="4187088" cy="523204"/>
          </a:xfrm>
          <a:prstGeom prst="rect">
            <a:avLst/>
          </a:prstGeom>
        </p:spPr>
        <p:txBody>
          <a:bodyPr wrap="squar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Rationalized</a:t>
            </a:r>
            <a:endParaRPr lang="en-US" sz="2800" b="1" i="1" kern="0" dirty="0">
              <a:solidFill>
                <a:srgbClr val="FFFFFF"/>
              </a:solidFill>
              <a:effectLst>
                <a:outerShdw blurRad="38100" dist="38100" dir="2700000" algn="tl">
                  <a:srgbClr val="000000">
                    <a:alpha val="43137"/>
                  </a:srgbClr>
                </a:outerShdw>
              </a:effectLst>
            </a:endParaRPr>
          </a:p>
        </p:txBody>
      </p:sp>
      <p:sp>
        <p:nvSpPr>
          <p:cNvPr id="54" name="Rectangle 53"/>
          <p:cNvSpPr/>
          <p:nvPr/>
        </p:nvSpPr>
        <p:spPr>
          <a:xfrm>
            <a:off x="787154" y="1968786"/>
            <a:ext cx="4150609" cy="2834110"/>
          </a:xfrm>
          <a:prstGeom prst="rect">
            <a:avLst/>
          </a:prstGeom>
        </p:spPr>
        <p:txBody>
          <a:bodyPr wrap="square" lIns="0" tIns="0" rIns="0" bIns="0">
            <a:spAutoFit/>
          </a:bodyPr>
          <a:lstStyle/>
          <a:p>
            <a:pPr marL="173020" indent="-173020">
              <a:spcAft>
                <a:spcPts val="500"/>
              </a:spcAft>
              <a:buClr>
                <a:srgbClr val="F8D246"/>
              </a:buClr>
              <a:buFont typeface="Arial" pitchFamily="34" charset="0"/>
              <a:buChar char="•"/>
            </a:pPr>
            <a:r>
              <a:rPr lang="en-US" sz="1800" dirty="0">
                <a:solidFill>
                  <a:srgbClr val="FFFFFF"/>
                </a:solidFill>
                <a:latin typeface="Segoe (Body)"/>
              </a:rPr>
              <a:t>Secure Web conferencing is managed by IT, has policy-based access control, uses a single directory, and is available from PCs and Web browsers inside and outside the firewall; an enterprise-wide, standalone audio conferencing service is also managed by IT
A standalone audio conferencing service is available enterprise-wide and is managed by IT</a:t>
            </a:r>
          </a:p>
        </p:txBody>
      </p:sp>
      <p:grpSp>
        <p:nvGrpSpPr>
          <p:cNvPr id="49" name="Group 52"/>
          <p:cNvGrpSpPr/>
          <p:nvPr/>
        </p:nvGrpSpPr>
        <p:grpSpPr>
          <a:xfrm>
            <a:off x="9787990" y="149764"/>
            <a:ext cx="1052593" cy="816746"/>
            <a:chOff x="9787989" y="149764"/>
            <a:chExt cx="1052592" cy="816746"/>
          </a:xfrm>
        </p:grpSpPr>
        <p:grpSp>
          <p:nvGrpSpPr>
            <p:cNvPr id="50" name="Group 68"/>
            <p:cNvGrpSpPr/>
            <p:nvPr/>
          </p:nvGrpSpPr>
          <p:grpSpPr>
            <a:xfrm>
              <a:off x="9787989" y="149764"/>
              <a:ext cx="1042917" cy="816746"/>
              <a:chOff x="9607229" y="133998"/>
              <a:chExt cx="1042917" cy="816746"/>
            </a:xfrm>
          </p:grpSpPr>
          <p:sp>
            <p:nvSpPr>
              <p:cNvPr id="53" name="Rectangle 52"/>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7"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9"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0" name="Picture 3" descr="cooltools-shape"/>
                <p:cNvPicPr>
                  <a:picLocks noChangeAspect="1" noChangeArrowheads="1"/>
                </p:cNvPicPr>
                <p:nvPr/>
              </p:nvPicPr>
              <p:blipFill>
                <a:blip r:embed="rId10"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1" name="Picture 4" descr="cooltools-shape"/>
                <p:cNvPicPr>
                  <a:picLocks noChangeAspect="1" noChangeArrowheads="1"/>
                </p:cNvPicPr>
                <p:nvPr/>
              </p:nvPicPr>
              <p:blipFill>
                <a:blip r:embed="rId11"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12"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1" name="TextBox 50">
              <a:hlinkClick r:id="rId13"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2" name="Right Arrow 51">
              <a:hlinkClick r:id="rId13"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sp>
        <p:nvSpPr>
          <p:cNvPr id="66" name="Title 58"/>
          <p:cNvSpPr>
            <a:spLocks noGrp="1"/>
          </p:cNvSpPr>
          <p:nvPr>
            <p:ph type="title"/>
          </p:nvPr>
        </p:nvSpPr>
        <p:spPr>
          <a:xfrm>
            <a:off x="421386" y="808341"/>
            <a:ext cx="9359268" cy="332399"/>
          </a:xfrm>
        </p:spPr>
        <p:txBody>
          <a:bodyPr/>
          <a:lstStyle/>
          <a:p>
            <a:pPr lvl="0">
              <a:defRPr/>
            </a:pPr>
            <a:r>
              <a:rPr lang="en-US" sz="2400" spc="0">
                <a:solidFill>
                  <a:srgbClr val="FFFFFF"/>
                </a:solidFill>
              </a:rPr>
              <a:t>Standardized to Rationalized</a:t>
            </a:r>
            <a:endParaRPr lang="en-US" dirty="0"/>
          </a:p>
        </p:txBody>
      </p:sp>
      <p:sp>
        <p:nvSpPr>
          <p:cNvPr id="67" name="Title 58"/>
          <p:cNvSpPr txBox="1">
            <a:spLocks/>
          </p:cNvSpPr>
          <p:nvPr/>
        </p:nvSpPr>
        <p:spPr>
          <a:xfrm>
            <a:off x="403662" y="218206"/>
            <a:ext cx="935926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2" name="Rectangle 71"/>
          <p:cNvSpPr/>
          <p:nvPr/>
        </p:nvSpPr>
        <p:spPr>
          <a:xfrm>
            <a:off x="5782534" y="1963140"/>
            <a:ext cx="4150609" cy="4457632"/>
          </a:xfrm>
          <a:prstGeom prst="rect">
            <a:avLst/>
          </a:prstGeom>
        </p:spPr>
        <p:txBody>
          <a:bodyPr wrap="square" lIns="0" tIns="0" rIns="0" bIns="0">
            <a:spAutoFit/>
          </a:bodyPr>
          <a:lstStyle/>
          <a:p>
            <a:pPr marL="173020" indent="-173020">
              <a:spcAft>
                <a:spcPts val="500"/>
              </a:spcAft>
              <a:buClr>
                <a:srgbClr val="F8D246"/>
              </a:buClr>
              <a:buFont typeface="Arial" pitchFamily="34" charset="0"/>
              <a:buChar char="•"/>
            </a:pPr>
            <a:r>
              <a:rPr lang="en-US" sz="1800" dirty="0">
                <a:solidFill>
                  <a:srgbClr val="FFFFFF"/>
                </a:solidFill>
                <a:latin typeface="Segoe (Body)"/>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
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p>
        </p:txBody>
      </p:sp>
      <p:sp>
        <p:nvSpPr>
          <p:cNvPr id="59" name="TextBox 58"/>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sp>
        <p:nvSpPr>
          <p:cNvPr id="64" name="Rectangle 63"/>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9" name="Group 8"/>
          <p:cNvGrpSpPr/>
          <p:nvPr/>
        </p:nvGrpSpPr>
        <p:grpSpPr>
          <a:xfrm>
            <a:off x="9225890" y="7836392"/>
            <a:ext cx="1653644" cy="369328"/>
            <a:chOff x="9225888" y="7836408"/>
            <a:chExt cx="1653644" cy="369330"/>
          </a:xfrm>
        </p:grpSpPr>
        <p:sp>
          <p:nvSpPr>
            <p:cNvPr id="55" name="TextBox 54">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56" name="Isosceles Triangle 55">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63" name="TextBox 6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Tree>
    <p:extLst>
      <p:ext uri="{BB962C8B-B14F-4D97-AF65-F5344CB8AC3E}">
        <p14:creationId xmlns:p14="http://schemas.microsoft.com/office/powerpoint/2010/main" val="1164941515"/>
      </p:ext>
    </p:extLst>
  </p:cSld>
  <p:clrMapOvr>
    <a:masterClrMapping/>
  </p:clrMapOvr>
  <p:transition>
    <p:fade/>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5562600" y="1301592"/>
            <a:ext cx="4632238" cy="5955328"/>
            <a:chOff x="567559" y="1211280"/>
            <a:chExt cx="4632237" cy="5955327"/>
          </a:xfrm>
        </p:grpSpPr>
        <p:sp>
          <p:nvSpPr>
            <p:cNvPr id="47" name="Rounded Rectangle 46"/>
            <p:cNvSpPr/>
            <p:nvPr/>
          </p:nvSpPr>
          <p:spPr bwMode="auto">
            <a:xfrm rot="10800000">
              <a:off x="567559" y="1211280"/>
              <a:ext cx="4632237" cy="595532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48" name="Round Same Side Corner Rectangle 47"/>
            <p:cNvSpPr/>
            <p:nvPr/>
          </p:nvSpPr>
          <p:spPr bwMode="auto">
            <a:xfrm>
              <a:off x="650166" y="1270676"/>
              <a:ext cx="4430782" cy="804040"/>
            </a:xfrm>
            <a:prstGeom prst="round2SameRect">
              <a:avLst>
                <a:gd name="adj1" fmla="val 21759"/>
                <a:gd name="adj2" fmla="val 3395"/>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pSp>
        <p:nvGrpSpPr>
          <p:cNvPr id="2" name="Group 73"/>
          <p:cNvGrpSpPr/>
          <p:nvPr/>
        </p:nvGrpSpPr>
        <p:grpSpPr>
          <a:xfrm>
            <a:off x="1661320" y="7287011"/>
            <a:ext cx="1594230" cy="680272"/>
            <a:chOff x="1792010" y="4441101"/>
            <a:chExt cx="1814878" cy="680271"/>
          </a:xfrm>
        </p:grpSpPr>
        <p:sp>
          <p:nvSpPr>
            <p:cNvPr id="75" name="Round Same Side Corner Rectangle 74"/>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6" name="TextBox 75">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3" name="Group 76"/>
          <p:cNvGrpSpPr/>
          <p:nvPr/>
        </p:nvGrpSpPr>
        <p:grpSpPr>
          <a:xfrm>
            <a:off x="120582" y="7287011"/>
            <a:ext cx="1594229" cy="680272"/>
            <a:chOff x="0" y="4441101"/>
            <a:chExt cx="1816316" cy="680271"/>
          </a:xfrm>
        </p:grpSpPr>
        <p:sp>
          <p:nvSpPr>
            <p:cNvPr id="80" name="Round Same Side Corner Rectangle 79"/>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4" name="Group 82"/>
          <p:cNvGrpSpPr/>
          <p:nvPr/>
        </p:nvGrpSpPr>
        <p:grpSpPr>
          <a:xfrm>
            <a:off x="3180657"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7" name="TextBox 86">
              <a:hlinkClick r:id="rId4"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5" name="Group 87"/>
          <p:cNvGrpSpPr/>
          <p:nvPr/>
        </p:nvGrpSpPr>
        <p:grpSpPr>
          <a:xfrm>
            <a:off x="4699990" y="7297061"/>
            <a:ext cx="1594230" cy="680272"/>
            <a:chOff x="1792010" y="4441101"/>
            <a:chExt cx="1814878" cy="680271"/>
          </a:xfrm>
        </p:grpSpPr>
        <p:sp>
          <p:nvSpPr>
            <p:cNvPr id="89" name="Round Same Side Corner Rectangle 8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0" name="TextBox 89">
              <a:hlinkClick r:id="rId5"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6" name="Group 92"/>
          <p:cNvGrpSpPr/>
          <p:nvPr/>
        </p:nvGrpSpPr>
        <p:grpSpPr>
          <a:xfrm>
            <a:off x="7738659" y="7287011"/>
            <a:ext cx="1594230" cy="680272"/>
            <a:chOff x="1792010" y="4441101"/>
            <a:chExt cx="1814878" cy="680271"/>
          </a:xfrm>
        </p:grpSpPr>
        <p:sp>
          <p:nvSpPr>
            <p:cNvPr id="94" name="Round Same Side Corner Rectangle 9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5" name="TextBox 94">
              <a:hlinkClick r:id="rId6"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 name="Group 95"/>
          <p:cNvGrpSpPr/>
          <p:nvPr/>
        </p:nvGrpSpPr>
        <p:grpSpPr>
          <a:xfrm>
            <a:off x="9257992" y="7287011"/>
            <a:ext cx="1594230" cy="680272"/>
            <a:chOff x="1792010" y="4441101"/>
            <a:chExt cx="1814878" cy="680271"/>
          </a:xfrm>
        </p:grpSpPr>
        <p:sp>
          <p:nvSpPr>
            <p:cNvPr id="97" name="Round Same Side Corner Rectangle 9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8" name="TextBox 97">
              <a:hlinkClick r:id="rId7"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8" name="Group 7"/>
          <p:cNvGrpSpPr/>
          <p:nvPr/>
        </p:nvGrpSpPr>
        <p:grpSpPr>
          <a:xfrm>
            <a:off x="6267646" y="7283883"/>
            <a:ext cx="1567819" cy="683401"/>
            <a:chOff x="6267644" y="7283881"/>
            <a:chExt cx="1567819" cy="683401"/>
          </a:xfrm>
        </p:grpSpPr>
        <p:sp>
          <p:nvSpPr>
            <p:cNvPr id="92" name="Round Same Side Corner Rectangle 91"/>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9" name="TextBox 98">
              <a:hlinkClick r:id="rId8" action="ppaction://hlinksldjump"/>
            </p:cNvPr>
            <p:cNvSpPr txBox="1"/>
            <p:nvPr/>
          </p:nvSpPr>
          <p:spPr>
            <a:xfrm>
              <a:off x="6267644" y="7283881"/>
              <a:ext cx="1567819"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grpSp>
        <p:nvGrpSpPr>
          <p:cNvPr id="44" name="Group 43"/>
          <p:cNvGrpSpPr/>
          <p:nvPr/>
        </p:nvGrpSpPr>
        <p:grpSpPr>
          <a:xfrm>
            <a:off x="567559" y="1301592"/>
            <a:ext cx="4632238" cy="5955328"/>
            <a:chOff x="567559" y="1211280"/>
            <a:chExt cx="4632237" cy="5955327"/>
          </a:xfrm>
        </p:grpSpPr>
        <p:sp>
          <p:nvSpPr>
            <p:cNvPr id="102" name="Rounded Rectangle 101"/>
            <p:cNvSpPr/>
            <p:nvPr/>
          </p:nvSpPr>
          <p:spPr bwMode="auto">
            <a:xfrm rot="10800000">
              <a:off x="567559" y="1211280"/>
              <a:ext cx="4632237" cy="5955327"/>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Round Same Side Corner Rectangle 102"/>
            <p:cNvSpPr/>
            <p:nvPr/>
          </p:nvSpPr>
          <p:spPr bwMode="auto">
            <a:xfrm>
              <a:off x="650166" y="1270676"/>
              <a:ext cx="4430782" cy="804040"/>
            </a:xfrm>
            <a:prstGeom prst="round2SameRect">
              <a:avLst>
                <a:gd name="adj1" fmla="val 21759"/>
                <a:gd name="adj2" fmla="val 3395"/>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0" tIns="54856" rIns="109710" bIns="54856"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104" name="Rectangle 103"/>
          <p:cNvSpPr/>
          <p:nvPr/>
        </p:nvSpPr>
        <p:spPr>
          <a:xfrm>
            <a:off x="759369" y="1366979"/>
            <a:ext cx="4152992" cy="523204"/>
          </a:xfrm>
          <a:prstGeom prst="rect">
            <a:avLst/>
          </a:prstGeom>
        </p:spPr>
        <p:txBody>
          <a:bodyPr wrap="squar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Standardized</a:t>
            </a:r>
            <a:endParaRPr lang="en-US" sz="2800" b="1" i="1" kern="0" dirty="0">
              <a:solidFill>
                <a:srgbClr val="FFFFFF"/>
              </a:solidFill>
              <a:effectLst>
                <a:outerShdw blurRad="38100" dist="38100" dir="2700000" algn="tl">
                  <a:srgbClr val="000000">
                    <a:alpha val="43137"/>
                  </a:srgbClr>
                </a:outerShdw>
              </a:effectLst>
            </a:endParaRPr>
          </a:p>
        </p:txBody>
      </p:sp>
      <p:sp>
        <p:nvSpPr>
          <p:cNvPr id="106" name="Rectangle 105"/>
          <p:cNvSpPr/>
          <p:nvPr/>
        </p:nvSpPr>
        <p:spPr>
          <a:xfrm>
            <a:off x="5734819" y="1370472"/>
            <a:ext cx="4187088" cy="523204"/>
          </a:xfrm>
          <a:prstGeom prst="rect">
            <a:avLst/>
          </a:prstGeom>
        </p:spPr>
        <p:txBody>
          <a:bodyPr wrap="squar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Rationalized</a:t>
            </a:r>
            <a:endParaRPr lang="en-US" sz="2800" b="1" i="1" kern="0" dirty="0">
              <a:solidFill>
                <a:srgbClr val="FFFFFF"/>
              </a:solidFill>
              <a:effectLst>
                <a:outerShdw blurRad="38100" dist="38100" dir="2700000" algn="tl">
                  <a:srgbClr val="000000">
                    <a:alpha val="43137"/>
                  </a:srgbClr>
                </a:outerShdw>
              </a:effectLst>
            </a:endParaRPr>
          </a:p>
        </p:txBody>
      </p:sp>
      <p:sp>
        <p:nvSpPr>
          <p:cNvPr id="54" name="Rectangle 53"/>
          <p:cNvSpPr/>
          <p:nvPr/>
        </p:nvSpPr>
        <p:spPr>
          <a:xfrm>
            <a:off x="787154" y="1968786"/>
            <a:ext cx="4150609" cy="2492990"/>
          </a:xfrm>
          <a:prstGeom prst="rect">
            <a:avLst/>
          </a:prstGeom>
        </p:spPr>
        <p:txBody>
          <a:bodyPr wrap="square" lIns="0" tIns="0" rIns="0" bIns="0">
            <a:spAutoFit/>
          </a:bodyPr>
          <a:lstStyle/>
          <a:p>
            <a:pPr marL="173020" indent="-173020">
              <a:spcAft>
                <a:spcPts val="200"/>
              </a:spcAft>
              <a:buClr>
                <a:srgbClr val="F8D246"/>
              </a:buClr>
              <a:buFont typeface="Arial" pitchFamily="34" charset="0"/>
              <a:buChar char="•"/>
            </a:pPr>
            <a:r>
              <a:rPr lang="en-US" sz="1800" dirty="0">
                <a:solidFill>
                  <a:srgbClr val="FFFFFF"/>
                </a:solidFill>
                <a:latin typeface="Segoe (Body)"/>
              </a:rPr>
              <a:t>Desktop video conferencing is available outside the firewall only through room-based systems, and using methods such as virtual private networking and remote access services that are managed by IT; the end-user experience is disconnected (requires specialized end-user devices or applications)</a:t>
            </a:r>
          </a:p>
        </p:txBody>
      </p:sp>
      <p:grpSp>
        <p:nvGrpSpPr>
          <p:cNvPr id="49" name="Group 52"/>
          <p:cNvGrpSpPr/>
          <p:nvPr/>
        </p:nvGrpSpPr>
        <p:grpSpPr>
          <a:xfrm>
            <a:off x="9787990" y="149764"/>
            <a:ext cx="1052593" cy="816746"/>
            <a:chOff x="9787989" y="149764"/>
            <a:chExt cx="1052592" cy="816746"/>
          </a:xfrm>
        </p:grpSpPr>
        <p:grpSp>
          <p:nvGrpSpPr>
            <p:cNvPr id="50" name="Group 68"/>
            <p:cNvGrpSpPr/>
            <p:nvPr/>
          </p:nvGrpSpPr>
          <p:grpSpPr>
            <a:xfrm>
              <a:off x="9787989" y="149764"/>
              <a:ext cx="1042917" cy="816746"/>
              <a:chOff x="9607229" y="133998"/>
              <a:chExt cx="1042917" cy="816746"/>
            </a:xfrm>
          </p:grpSpPr>
          <p:sp>
            <p:nvSpPr>
              <p:cNvPr id="53" name="Rectangle 52"/>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7" name="Group 53"/>
              <p:cNvGrpSpPr/>
              <p:nvPr/>
            </p:nvGrpSpPr>
            <p:grpSpPr>
              <a:xfrm>
                <a:off x="9607229" y="133998"/>
                <a:ext cx="1042917" cy="816746"/>
                <a:chOff x="9607229" y="133998"/>
                <a:chExt cx="1042917" cy="816746"/>
              </a:xfrm>
            </p:grpSpPr>
            <p:pic>
              <p:nvPicPr>
                <p:cNvPr id="58" name="Picture 2" descr="cooltools-shape"/>
                <p:cNvPicPr>
                  <a:picLocks noChangeAspect="1" noChangeArrowheads="1"/>
                </p:cNvPicPr>
                <p:nvPr/>
              </p:nvPicPr>
              <p:blipFill>
                <a:blip r:embed="rId9"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0" name="Picture 3" descr="cooltools-shape"/>
                <p:cNvPicPr>
                  <a:picLocks noChangeAspect="1" noChangeArrowheads="1"/>
                </p:cNvPicPr>
                <p:nvPr/>
              </p:nvPicPr>
              <p:blipFill>
                <a:blip r:embed="rId10"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1" name="Picture 4" descr="cooltools-shape"/>
                <p:cNvPicPr>
                  <a:picLocks noChangeAspect="1" noChangeArrowheads="1"/>
                </p:cNvPicPr>
                <p:nvPr/>
              </p:nvPicPr>
              <p:blipFill>
                <a:blip r:embed="rId11"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12"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1" name="TextBox 50">
              <a:hlinkClick r:id="rId13"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2" name="Right Arrow 51">
              <a:hlinkClick r:id="rId13"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sp>
        <p:nvSpPr>
          <p:cNvPr id="66" name="Title 58"/>
          <p:cNvSpPr>
            <a:spLocks noGrp="1"/>
          </p:cNvSpPr>
          <p:nvPr>
            <p:ph type="title"/>
          </p:nvPr>
        </p:nvSpPr>
        <p:spPr>
          <a:xfrm>
            <a:off x="421386" y="808341"/>
            <a:ext cx="9359268" cy="332399"/>
          </a:xfrm>
        </p:spPr>
        <p:txBody>
          <a:bodyPr/>
          <a:lstStyle/>
          <a:p>
            <a:pPr lvl="0">
              <a:defRPr/>
            </a:pPr>
            <a:r>
              <a:rPr lang="en-US" sz="2400" spc="0">
                <a:solidFill>
                  <a:srgbClr val="FFFFFF"/>
                </a:solidFill>
              </a:rPr>
              <a:t>Standardized to Rationalized</a:t>
            </a:r>
            <a:endParaRPr lang="en-US" dirty="0"/>
          </a:p>
        </p:txBody>
      </p:sp>
      <p:sp>
        <p:nvSpPr>
          <p:cNvPr id="67" name="Title 58"/>
          <p:cNvSpPr txBox="1">
            <a:spLocks/>
          </p:cNvSpPr>
          <p:nvPr/>
        </p:nvSpPr>
        <p:spPr>
          <a:xfrm>
            <a:off x="403662" y="218206"/>
            <a:ext cx="935926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72" name="Rectangle 71"/>
          <p:cNvSpPr/>
          <p:nvPr/>
        </p:nvSpPr>
        <p:spPr>
          <a:xfrm>
            <a:off x="5782534" y="1963143"/>
            <a:ext cx="4150609" cy="2215991"/>
          </a:xfrm>
          <a:prstGeom prst="rect">
            <a:avLst/>
          </a:prstGeom>
        </p:spPr>
        <p:txBody>
          <a:bodyPr wrap="square" lIns="0" tIns="0" rIns="0" bIns="0">
            <a:spAutoFit/>
          </a:bodyPr>
          <a:lstStyle/>
          <a:p>
            <a:pPr marL="173020" indent="-173020">
              <a:spcAft>
                <a:spcPts val="200"/>
              </a:spcAft>
              <a:buClr>
                <a:srgbClr val="F8D246"/>
              </a:buClr>
              <a:buFont typeface="Arial" pitchFamily="34" charset="0"/>
              <a:buChar char="•"/>
            </a:pPr>
            <a:r>
              <a:rPr lang="en-US" sz="1800" dirty="0">
                <a:solidFill>
                  <a:srgbClr val="FFFFFF"/>
                </a:solidFill>
                <a:latin typeface="Segoe (Body)"/>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p>
        </p:txBody>
      </p:sp>
      <p:sp>
        <p:nvSpPr>
          <p:cNvPr id="64" name="Rectangle 63"/>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9" name="Group 8"/>
          <p:cNvGrpSpPr/>
          <p:nvPr/>
        </p:nvGrpSpPr>
        <p:grpSpPr>
          <a:xfrm>
            <a:off x="9225890" y="7836392"/>
            <a:ext cx="1653644" cy="369328"/>
            <a:chOff x="9225888" y="7836408"/>
            <a:chExt cx="1653644" cy="369330"/>
          </a:xfrm>
        </p:grpSpPr>
        <p:sp>
          <p:nvSpPr>
            <p:cNvPr id="55" name="TextBox 54">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56" name="Isosceles Triangle 55">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63" name="TextBox 6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Tree>
    <p:extLst>
      <p:ext uri="{BB962C8B-B14F-4D97-AF65-F5344CB8AC3E}">
        <p14:creationId xmlns:p14="http://schemas.microsoft.com/office/powerpoint/2010/main" val="1164941515"/>
      </p:ext>
    </p:extLst>
  </p:cSld>
  <p:clrMapOvr>
    <a:masterClrMapping/>
  </p:clrMapOvr>
  <p:transition>
    <p:fade/>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Round Same Side Corner Rectangle 8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aphicFrame>
        <p:nvGraphicFramePr>
          <p:cNvPr id="46" name="Table 45"/>
          <p:cNvGraphicFramePr>
            <a:graphicFrameLocks noGrp="1"/>
          </p:cNvGraphicFramePr>
          <p:nvPr>
            <p:extLst>
              <p:ext uri="{D42A27DB-BD31-4B8C-83A1-F6EECF244321}">
                <p14:modId xmlns:p14="http://schemas.microsoft.com/office/powerpoint/2010/main" val="413734515"/>
              </p:ext>
            </p:extLst>
          </p:nvPr>
        </p:nvGraphicFramePr>
        <p:xfrm>
          <a:off x="878688" y="2086042"/>
          <a:ext cx="8971894" cy="3486087"/>
        </p:xfrm>
        <a:graphic>
          <a:graphicData uri="http://schemas.openxmlformats.org/drawingml/2006/table">
            <a:tbl>
              <a:tblPr firstRow="1" bandRow="1">
                <a:tableStyleId>{5C22544A-7EE6-4342-B048-85BDC9FD1C3A}</a:tableStyleId>
              </a:tblPr>
              <a:tblGrid>
                <a:gridCol w="8971894"/>
              </a:tblGrid>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Lync 2010</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Lync Online</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Lync Online P1/P2</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Lync Server 2010</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Office 365 E1/E2/E3/E4</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dirty="0" smtClean="0">
                          <a:solidFill>
                            <a:schemeClr val="tx1"/>
                          </a:solidFill>
                          <a:latin typeface="Segoe" pitchFamily="34" charset="0"/>
                          <a:ea typeface="+mn-ea"/>
                          <a:cs typeface="+mn-cs"/>
                        </a:rPr>
                        <a:t>Office Communications Server 2007 R2</a:t>
                      </a:r>
                      <a:endParaRPr lang="en-US" sz="1600" b="0" kern="1200" dirty="0" smtClean="0">
                        <a:solidFill>
                          <a:schemeClr val="tx1"/>
                        </a:solidFill>
                        <a:latin typeface="Segoe" pitchFamily="34" charset="0"/>
                        <a:ea typeface="+mn-ea"/>
                        <a:cs typeface="+mn-cs"/>
                      </a:endParaRP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Office Communicator 2007 R2</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smtClean="0">
                          <a:solidFill>
                            <a:schemeClr val="tx1"/>
                          </a:solidFill>
                          <a:latin typeface="Segoe" pitchFamily="34" charset="0"/>
                          <a:ea typeface="+mn-ea"/>
                          <a:cs typeface="+mn-cs"/>
                        </a:rPr>
                        <a:t>Office Live Meeting 2007</a:t>
                      </a:r>
                      <a:endParaRPr lang="en-US" sz="1600" b="0" kern="1200" dirty="0" smtClean="0">
                        <a:solidFill>
                          <a:schemeClr val="tx1"/>
                        </a:solidFill>
                        <a:latin typeface="Segoe" pitchFamily="34" charset="0"/>
                        <a:ea typeface="+mn-ea"/>
                        <a:cs typeface="+mn-cs"/>
                      </a:endParaRP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Outlook 2007/2010 (integrated conferencing)</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9" name="Rectangle 48"/>
          <p:cNvSpPr/>
          <p:nvPr/>
        </p:nvSpPr>
        <p:spPr>
          <a:xfrm>
            <a:off x="457202" y="1399032"/>
            <a:ext cx="1577648" cy="523204"/>
          </a:xfrm>
          <a:prstGeom prst="rect">
            <a:avLst/>
          </a:prstGeom>
        </p:spPr>
        <p:txBody>
          <a:bodyPr wrap="non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Products</a:t>
            </a:r>
            <a:endParaRPr lang="en-US" sz="2800" b="1" i="1" kern="0" dirty="0">
              <a:solidFill>
                <a:srgbClr val="FFFFFF"/>
              </a:solidFill>
              <a:effectLst>
                <a:outerShdw blurRad="38100" dist="38100" dir="2700000" algn="tl">
                  <a:srgbClr val="000000">
                    <a:alpha val="43137"/>
                  </a:srgbClr>
                </a:outerShdw>
              </a:effectLst>
            </a:endParaRPr>
          </a:p>
        </p:txBody>
      </p:sp>
      <p:grpSp>
        <p:nvGrpSpPr>
          <p:cNvPr id="41" name="Group 52"/>
          <p:cNvGrpSpPr/>
          <p:nvPr/>
        </p:nvGrpSpPr>
        <p:grpSpPr>
          <a:xfrm>
            <a:off x="9787991" y="149764"/>
            <a:ext cx="1052593" cy="816746"/>
            <a:chOff x="9787989" y="149764"/>
            <a:chExt cx="1052592" cy="816746"/>
          </a:xfrm>
        </p:grpSpPr>
        <p:grpSp>
          <p:nvGrpSpPr>
            <p:cNvPr id="42" name="Group 68"/>
            <p:cNvGrpSpPr/>
            <p:nvPr/>
          </p:nvGrpSpPr>
          <p:grpSpPr>
            <a:xfrm>
              <a:off x="9787989" y="149764"/>
              <a:ext cx="1042917" cy="816746"/>
              <a:chOff x="9607229" y="133998"/>
              <a:chExt cx="1042917" cy="816746"/>
            </a:xfrm>
          </p:grpSpPr>
          <p:sp>
            <p:nvSpPr>
              <p:cNvPr id="45" name="Rectangle 44"/>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0" name="Group 53"/>
              <p:cNvGrpSpPr/>
              <p:nvPr/>
            </p:nvGrpSpPr>
            <p:grpSpPr>
              <a:xfrm>
                <a:off x="9607229" y="133998"/>
                <a:ext cx="1042917" cy="816746"/>
                <a:chOff x="9607229" y="133998"/>
                <a:chExt cx="1042917" cy="816746"/>
              </a:xfrm>
            </p:grpSpPr>
            <p:pic>
              <p:nvPicPr>
                <p:cNvPr id="5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6"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8"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3" name="TextBox 42">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44" name="Right Arrow 43">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3" name="Group 73"/>
          <p:cNvGrpSpPr/>
          <p:nvPr/>
        </p:nvGrpSpPr>
        <p:grpSpPr>
          <a:xfrm>
            <a:off x="1661320" y="7287011"/>
            <a:ext cx="1594230" cy="680272"/>
            <a:chOff x="1792010" y="4441101"/>
            <a:chExt cx="1814878" cy="680271"/>
          </a:xfrm>
        </p:grpSpPr>
        <p:sp>
          <p:nvSpPr>
            <p:cNvPr id="64" name="Round Same Side Corner Rectangle 6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5" name="TextBox 64">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66" name="Group 76"/>
          <p:cNvGrpSpPr/>
          <p:nvPr/>
        </p:nvGrpSpPr>
        <p:grpSpPr>
          <a:xfrm>
            <a:off x="120582" y="7287011"/>
            <a:ext cx="1594229" cy="680272"/>
            <a:chOff x="0" y="4441101"/>
            <a:chExt cx="1816316" cy="680271"/>
          </a:xfrm>
        </p:grpSpPr>
        <p:sp>
          <p:nvSpPr>
            <p:cNvPr id="67" name="Round Same Side Corner Rectangle 6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8" name="TextBox 67"/>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69" name="Group 82"/>
          <p:cNvGrpSpPr/>
          <p:nvPr/>
        </p:nvGrpSpPr>
        <p:grpSpPr>
          <a:xfrm>
            <a:off x="3180657" y="729706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2" name="Group 87"/>
          <p:cNvGrpSpPr/>
          <p:nvPr/>
        </p:nvGrpSpPr>
        <p:grpSpPr>
          <a:xfrm>
            <a:off x="4699990" y="7297061"/>
            <a:ext cx="1594230" cy="680272"/>
            <a:chOff x="1792010" y="4441101"/>
            <a:chExt cx="1814878" cy="680271"/>
          </a:xfrm>
        </p:grpSpPr>
        <p:sp>
          <p:nvSpPr>
            <p:cNvPr id="73" name="Round Same Side Corner Rectangle 7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76" name="Group 92"/>
          <p:cNvGrpSpPr/>
          <p:nvPr/>
        </p:nvGrpSpPr>
        <p:grpSpPr>
          <a:xfrm>
            <a:off x="7738659"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8" name="TextBox 77">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9" name="Group 95"/>
          <p:cNvGrpSpPr/>
          <p:nvPr/>
        </p:nvGrpSpPr>
        <p:grpSpPr>
          <a:xfrm>
            <a:off x="9257992" y="7287011"/>
            <a:ext cx="1594230" cy="680272"/>
            <a:chOff x="1792010" y="4441101"/>
            <a:chExt cx="1814878" cy="680271"/>
          </a:xfrm>
        </p:grpSpPr>
        <p:sp>
          <p:nvSpPr>
            <p:cNvPr id="80" name="Round Same Side Corner Rectangle 7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75" name="Round Same Side Corner Rectangle 7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2" name="TextBox 8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83" name="Rectangle 82"/>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84" name="TextBox 8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85" name="Isosceles Triangle 8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4" name="Title 58"/>
          <p:cNvSpPr txBox="1">
            <a:spLocks/>
          </p:cNvSpPr>
          <p:nvPr/>
        </p:nvSpPr>
        <p:spPr>
          <a:xfrm>
            <a:off x="402336" y="219458"/>
            <a:ext cx="9394330"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7" name="Title 58"/>
          <p:cNvSpPr>
            <a:spLocks noGrp="1"/>
          </p:cNvSpPr>
          <p:nvPr>
            <p:ph type="title"/>
          </p:nvPr>
        </p:nvSpPr>
        <p:spPr>
          <a:xfrm>
            <a:off x="420624" y="808341"/>
            <a:ext cx="9394330"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3198030167"/>
      </p:ext>
    </p:extLst>
  </p:cSld>
  <p:clrMapOvr>
    <a:masterClrMapping/>
  </p:clrMapOvr>
  <p:transition>
    <p:fade/>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Round Same Side Corner Rectangle 8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aphicFrame>
        <p:nvGraphicFramePr>
          <p:cNvPr id="46" name="Table 45"/>
          <p:cNvGraphicFramePr>
            <a:graphicFrameLocks noGrp="1"/>
          </p:cNvGraphicFramePr>
          <p:nvPr>
            <p:extLst>
              <p:ext uri="{D42A27DB-BD31-4B8C-83A1-F6EECF244321}">
                <p14:modId xmlns:p14="http://schemas.microsoft.com/office/powerpoint/2010/main" val="157838094"/>
              </p:ext>
            </p:extLst>
          </p:nvPr>
        </p:nvGraphicFramePr>
        <p:xfrm>
          <a:off x="878688" y="2086042"/>
          <a:ext cx="8971894" cy="2612383"/>
        </p:xfrm>
        <a:graphic>
          <a:graphicData uri="http://schemas.openxmlformats.org/drawingml/2006/table">
            <a:tbl>
              <a:tblPr firstRow="1" bandRow="1">
                <a:tableStyleId>{5C22544A-7EE6-4342-B048-85BDC9FD1C3A}</a:tableStyleId>
              </a:tblPr>
              <a:tblGrid>
                <a:gridCol w="8971894"/>
              </a:tblGrid>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Standardized to Rationalized introduces a unified conferencing platform that drives Microsoft Lync Server 2010 Enterprise CAL, Microsoft Lync Online User Subscription Licenses for P1 or P2, and Microsoft 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Standardized to Rationalized introduces a unified conferencing platform that drives Lync Online.</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57912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Standardized to Rationalized introduces integrated conferencing in email that drives Microsoft Office 2010 Professional Edition.</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822960">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Lync Server 2010 system requirements drive Windows Server 2008 R2 Standard / Enterprise Edition or Windows Server 2012, and Microsoft SQL Server 2012 Standard / Enterprise Edition. (Licensing information not available for Windows Server 2012 at time of writing.)</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9" name="Rectangle 48"/>
          <p:cNvSpPr/>
          <p:nvPr/>
        </p:nvSpPr>
        <p:spPr>
          <a:xfrm>
            <a:off x="457200" y="1399032"/>
            <a:ext cx="2472124" cy="523204"/>
          </a:xfrm>
          <a:prstGeom prst="rect">
            <a:avLst/>
          </a:prstGeom>
        </p:spPr>
        <p:txBody>
          <a:bodyPr wrap="non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Tipping Points</a:t>
            </a:r>
            <a:endParaRPr lang="en-US" sz="2800" b="1" i="1" kern="0" dirty="0">
              <a:solidFill>
                <a:srgbClr val="FFFFFF"/>
              </a:solidFill>
              <a:effectLst>
                <a:outerShdw blurRad="38100" dist="38100" dir="2700000" algn="tl">
                  <a:srgbClr val="000000">
                    <a:alpha val="43137"/>
                  </a:srgbClr>
                </a:outerShdw>
              </a:effectLst>
            </a:endParaRPr>
          </a:p>
        </p:txBody>
      </p:sp>
      <p:grpSp>
        <p:nvGrpSpPr>
          <p:cNvPr id="41" name="Group 52"/>
          <p:cNvGrpSpPr/>
          <p:nvPr/>
        </p:nvGrpSpPr>
        <p:grpSpPr>
          <a:xfrm>
            <a:off x="9787991" y="149764"/>
            <a:ext cx="1052593" cy="816746"/>
            <a:chOff x="9787989" y="149764"/>
            <a:chExt cx="1052592" cy="816746"/>
          </a:xfrm>
        </p:grpSpPr>
        <p:grpSp>
          <p:nvGrpSpPr>
            <p:cNvPr id="42" name="Group 68"/>
            <p:cNvGrpSpPr/>
            <p:nvPr/>
          </p:nvGrpSpPr>
          <p:grpSpPr>
            <a:xfrm>
              <a:off x="9787989" y="149764"/>
              <a:ext cx="1042917" cy="816746"/>
              <a:chOff x="9607229" y="133998"/>
              <a:chExt cx="1042917" cy="816746"/>
            </a:xfrm>
          </p:grpSpPr>
          <p:sp>
            <p:nvSpPr>
              <p:cNvPr id="45" name="Rectangle 44"/>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0" name="Group 53"/>
              <p:cNvGrpSpPr/>
              <p:nvPr/>
            </p:nvGrpSpPr>
            <p:grpSpPr>
              <a:xfrm>
                <a:off x="9607229" y="133998"/>
                <a:ext cx="1042917" cy="816746"/>
                <a:chOff x="9607229" y="133998"/>
                <a:chExt cx="1042917" cy="816746"/>
              </a:xfrm>
            </p:grpSpPr>
            <p:pic>
              <p:nvPicPr>
                <p:cNvPr id="5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6"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8"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3" name="TextBox 42">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44" name="Right Arrow 43">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3" name="Group 73"/>
          <p:cNvGrpSpPr/>
          <p:nvPr/>
        </p:nvGrpSpPr>
        <p:grpSpPr>
          <a:xfrm>
            <a:off x="1661320" y="7287011"/>
            <a:ext cx="1594230" cy="680272"/>
            <a:chOff x="1792010" y="4441101"/>
            <a:chExt cx="1814878" cy="680271"/>
          </a:xfrm>
        </p:grpSpPr>
        <p:sp>
          <p:nvSpPr>
            <p:cNvPr id="64" name="Round Same Side Corner Rectangle 6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5" name="TextBox 64">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66" name="Group 76"/>
          <p:cNvGrpSpPr/>
          <p:nvPr/>
        </p:nvGrpSpPr>
        <p:grpSpPr>
          <a:xfrm>
            <a:off x="120582" y="7287011"/>
            <a:ext cx="1594229" cy="680272"/>
            <a:chOff x="0" y="4441101"/>
            <a:chExt cx="1816316" cy="680271"/>
          </a:xfrm>
        </p:grpSpPr>
        <p:sp>
          <p:nvSpPr>
            <p:cNvPr id="67" name="Round Same Side Corner Rectangle 6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8" name="TextBox 67"/>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69" name="Group 82"/>
          <p:cNvGrpSpPr/>
          <p:nvPr/>
        </p:nvGrpSpPr>
        <p:grpSpPr>
          <a:xfrm>
            <a:off x="3180657" y="729706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2" name="Group 87"/>
          <p:cNvGrpSpPr/>
          <p:nvPr/>
        </p:nvGrpSpPr>
        <p:grpSpPr>
          <a:xfrm>
            <a:off x="4699990" y="7297061"/>
            <a:ext cx="1594230" cy="680272"/>
            <a:chOff x="1792010" y="4441101"/>
            <a:chExt cx="1814878" cy="680271"/>
          </a:xfrm>
        </p:grpSpPr>
        <p:sp>
          <p:nvSpPr>
            <p:cNvPr id="73" name="Round Same Side Corner Rectangle 7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76" name="Group 92"/>
          <p:cNvGrpSpPr/>
          <p:nvPr/>
        </p:nvGrpSpPr>
        <p:grpSpPr>
          <a:xfrm>
            <a:off x="7738659"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8" name="TextBox 77">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9" name="Group 95"/>
          <p:cNvGrpSpPr/>
          <p:nvPr/>
        </p:nvGrpSpPr>
        <p:grpSpPr>
          <a:xfrm>
            <a:off x="9257992" y="7287011"/>
            <a:ext cx="1594230" cy="680272"/>
            <a:chOff x="1792010" y="4441101"/>
            <a:chExt cx="1814878" cy="680271"/>
          </a:xfrm>
        </p:grpSpPr>
        <p:sp>
          <p:nvSpPr>
            <p:cNvPr id="80" name="Round Same Side Corner Rectangle 7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75" name="Round Same Side Corner Rectangle 7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2" name="TextBox 8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83" name="Rectangle 82"/>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84" name="TextBox 8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85" name="Isosceles Triangle 8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4" name="Title 58"/>
          <p:cNvSpPr txBox="1">
            <a:spLocks/>
          </p:cNvSpPr>
          <p:nvPr/>
        </p:nvSpPr>
        <p:spPr>
          <a:xfrm>
            <a:off x="402336" y="219458"/>
            <a:ext cx="9394330"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7" name="Title 58"/>
          <p:cNvSpPr>
            <a:spLocks noGrp="1"/>
          </p:cNvSpPr>
          <p:nvPr>
            <p:ph type="title"/>
          </p:nvPr>
        </p:nvSpPr>
        <p:spPr>
          <a:xfrm>
            <a:off x="420624" y="808341"/>
            <a:ext cx="9394330"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3198030167"/>
      </p:ext>
    </p:extLst>
  </p:cSld>
  <p:clrMapOvr>
    <a:masterClrMapping/>
  </p:clrMapOvr>
  <p:transition>
    <p:fade/>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Round Same Side Corner Rectangle 8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aphicFrame>
        <p:nvGraphicFramePr>
          <p:cNvPr id="46" name="Table 45"/>
          <p:cNvGraphicFramePr>
            <a:graphicFrameLocks noGrp="1"/>
          </p:cNvGraphicFramePr>
          <p:nvPr>
            <p:extLst>
              <p:ext uri="{D42A27DB-BD31-4B8C-83A1-F6EECF244321}">
                <p14:modId xmlns:p14="http://schemas.microsoft.com/office/powerpoint/2010/main" val="2376885280"/>
              </p:ext>
            </p:extLst>
          </p:nvPr>
        </p:nvGraphicFramePr>
        <p:xfrm>
          <a:off x="878688" y="2086042"/>
          <a:ext cx="8971894" cy="2711401"/>
        </p:xfrm>
        <a:graphic>
          <a:graphicData uri="http://schemas.openxmlformats.org/drawingml/2006/table">
            <a:tbl>
              <a:tblPr firstRow="1" bandRow="1">
                <a:tableStyleId>{5C22544A-7EE6-4342-B048-85BDC9FD1C3A}</a:tableStyleId>
              </a:tblPr>
              <a:tblGrid>
                <a:gridCol w="8971894"/>
              </a:tblGrid>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Lync Online User Subscription Licenses for P1 or P2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dirty="0" smtClean="0">
                          <a:solidFill>
                            <a:schemeClr val="tx1"/>
                          </a:solidFill>
                          <a:latin typeface="Segoe" pitchFamily="34" charset="0"/>
                        </a:rPr>
                        <a:t>Lync Server 2010 Enterprise CAL</a:t>
                      </a:r>
                      <a:endParaRPr lang="en-US" sz="1600" b="0" dirty="0" smtClean="0">
                        <a:solidFill>
                          <a:schemeClr val="tx1"/>
                        </a:solidFill>
                        <a:latin typeface="Segoe" pitchFamily="34" charset="0"/>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Microsoft Office Professional 2010</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Office 365 User Subscription Licenses for E1, E2, E3 or E4</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SQL Server 2012 Standard / Enterprise Edition</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Windows Server 2008 R2 Standard / Enterprise Edition</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dirty="0" smtClean="0">
                          <a:solidFill>
                            <a:schemeClr val="tx1"/>
                          </a:solidFill>
                          <a:latin typeface="Segoe" pitchFamily="34" charset="0"/>
                        </a:rPr>
                        <a:t>Windows Server 2012</a:t>
                      </a: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9" name="Rectangle 48"/>
          <p:cNvSpPr/>
          <p:nvPr/>
        </p:nvSpPr>
        <p:spPr>
          <a:xfrm>
            <a:off x="457200" y="1399032"/>
            <a:ext cx="1656194" cy="523204"/>
          </a:xfrm>
          <a:prstGeom prst="rect">
            <a:avLst/>
          </a:prstGeom>
        </p:spPr>
        <p:txBody>
          <a:bodyPr wrap="non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Licensing</a:t>
            </a:r>
            <a:endParaRPr lang="en-US" sz="2800" b="1" i="1" kern="0" dirty="0">
              <a:solidFill>
                <a:srgbClr val="FFFFFF"/>
              </a:solidFill>
              <a:effectLst>
                <a:outerShdw blurRad="38100" dist="38100" dir="2700000" algn="tl">
                  <a:srgbClr val="000000">
                    <a:alpha val="43137"/>
                  </a:srgbClr>
                </a:outerShdw>
              </a:effectLst>
            </a:endParaRPr>
          </a:p>
        </p:txBody>
      </p:sp>
      <p:grpSp>
        <p:nvGrpSpPr>
          <p:cNvPr id="41" name="Group 52"/>
          <p:cNvGrpSpPr/>
          <p:nvPr/>
        </p:nvGrpSpPr>
        <p:grpSpPr>
          <a:xfrm>
            <a:off x="9787991" y="149764"/>
            <a:ext cx="1052593" cy="816746"/>
            <a:chOff x="9787989" y="149764"/>
            <a:chExt cx="1052592" cy="816746"/>
          </a:xfrm>
        </p:grpSpPr>
        <p:grpSp>
          <p:nvGrpSpPr>
            <p:cNvPr id="42" name="Group 68"/>
            <p:cNvGrpSpPr/>
            <p:nvPr/>
          </p:nvGrpSpPr>
          <p:grpSpPr>
            <a:xfrm>
              <a:off x="9787989" y="149764"/>
              <a:ext cx="1042917" cy="816746"/>
              <a:chOff x="9607229" y="133998"/>
              <a:chExt cx="1042917" cy="816746"/>
            </a:xfrm>
          </p:grpSpPr>
          <p:sp>
            <p:nvSpPr>
              <p:cNvPr id="45" name="Rectangle 44"/>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0" name="Group 53"/>
              <p:cNvGrpSpPr/>
              <p:nvPr/>
            </p:nvGrpSpPr>
            <p:grpSpPr>
              <a:xfrm>
                <a:off x="9607229" y="133998"/>
                <a:ext cx="1042917" cy="816746"/>
                <a:chOff x="9607229" y="133998"/>
                <a:chExt cx="1042917" cy="816746"/>
              </a:xfrm>
            </p:grpSpPr>
            <p:pic>
              <p:nvPicPr>
                <p:cNvPr id="5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6"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8"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3" name="TextBox 42">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44" name="Right Arrow 43">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3" name="Group 73"/>
          <p:cNvGrpSpPr/>
          <p:nvPr/>
        </p:nvGrpSpPr>
        <p:grpSpPr>
          <a:xfrm>
            <a:off x="1661320" y="7287011"/>
            <a:ext cx="1594230" cy="680272"/>
            <a:chOff x="1792010" y="4441101"/>
            <a:chExt cx="1814878" cy="680271"/>
          </a:xfrm>
        </p:grpSpPr>
        <p:sp>
          <p:nvSpPr>
            <p:cNvPr id="64" name="Round Same Side Corner Rectangle 6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5" name="TextBox 64">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66" name="Group 76"/>
          <p:cNvGrpSpPr/>
          <p:nvPr/>
        </p:nvGrpSpPr>
        <p:grpSpPr>
          <a:xfrm>
            <a:off x="120582" y="7287011"/>
            <a:ext cx="1594229" cy="680272"/>
            <a:chOff x="0" y="4441101"/>
            <a:chExt cx="1816316" cy="680271"/>
          </a:xfrm>
        </p:grpSpPr>
        <p:sp>
          <p:nvSpPr>
            <p:cNvPr id="67" name="Round Same Side Corner Rectangle 6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8" name="TextBox 67"/>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69" name="Group 82"/>
          <p:cNvGrpSpPr/>
          <p:nvPr/>
        </p:nvGrpSpPr>
        <p:grpSpPr>
          <a:xfrm>
            <a:off x="3180657" y="729706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2" name="Group 87"/>
          <p:cNvGrpSpPr/>
          <p:nvPr/>
        </p:nvGrpSpPr>
        <p:grpSpPr>
          <a:xfrm>
            <a:off x="4699990" y="7297061"/>
            <a:ext cx="1594230" cy="680272"/>
            <a:chOff x="1792010" y="4441101"/>
            <a:chExt cx="1814878" cy="680271"/>
          </a:xfrm>
        </p:grpSpPr>
        <p:sp>
          <p:nvSpPr>
            <p:cNvPr id="73" name="Round Same Side Corner Rectangle 7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76" name="Group 92"/>
          <p:cNvGrpSpPr/>
          <p:nvPr/>
        </p:nvGrpSpPr>
        <p:grpSpPr>
          <a:xfrm>
            <a:off x="7738659"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8" name="TextBox 77">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9" name="Group 95"/>
          <p:cNvGrpSpPr/>
          <p:nvPr/>
        </p:nvGrpSpPr>
        <p:grpSpPr>
          <a:xfrm>
            <a:off x="9257992" y="7287011"/>
            <a:ext cx="1594230" cy="680272"/>
            <a:chOff x="1792010" y="4441101"/>
            <a:chExt cx="1814878" cy="680271"/>
          </a:xfrm>
        </p:grpSpPr>
        <p:sp>
          <p:nvSpPr>
            <p:cNvPr id="80" name="Round Same Side Corner Rectangle 7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75" name="Round Same Side Corner Rectangle 7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2" name="TextBox 8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83" name="Rectangle 82"/>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84" name="TextBox 8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85" name="Isosceles Triangle 8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4" name="Title 58"/>
          <p:cNvSpPr txBox="1">
            <a:spLocks/>
          </p:cNvSpPr>
          <p:nvPr/>
        </p:nvSpPr>
        <p:spPr>
          <a:xfrm>
            <a:off x="402336" y="219458"/>
            <a:ext cx="9394330"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7" name="Title 58"/>
          <p:cNvSpPr>
            <a:spLocks noGrp="1"/>
          </p:cNvSpPr>
          <p:nvPr>
            <p:ph type="title"/>
          </p:nvPr>
        </p:nvSpPr>
        <p:spPr>
          <a:xfrm>
            <a:off x="420624" y="808341"/>
            <a:ext cx="9394330"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3198030167"/>
      </p:ext>
    </p:extLst>
  </p:cSld>
  <p:clrMapOvr>
    <a:masterClrMapping/>
  </p:clrMapOvr>
  <p:transition>
    <p:fade/>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3" name="Round Same Side Corner Rectangle 62"/>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2"/>
            <a:ext cx="1930308" cy="523204"/>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Challenges</a:t>
            </a:r>
          </a:p>
        </p:txBody>
      </p:sp>
      <p:sp>
        <p:nvSpPr>
          <p:cNvPr id="38" name="Rectangle 37"/>
          <p:cNvSpPr/>
          <p:nvPr/>
        </p:nvSpPr>
        <p:spPr>
          <a:xfrm>
            <a:off x="619875" y="1925464"/>
            <a:ext cx="1249052" cy="369328"/>
          </a:xfrm>
          <a:prstGeom prst="rect">
            <a:avLst/>
          </a:prstGeom>
        </p:spPr>
        <p:txBody>
          <a:bodyPr wrap="none" lIns="91429" tIns="45714" rIns="91429" bIns="45714">
            <a:spAutoFit/>
          </a:bodyPr>
          <a:lstStyle/>
          <a:p>
            <a:r>
              <a:rPr lang="en-US" sz="1800" b="1" dirty="0">
                <a:solidFill>
                  <a:srgbClr val="F8D246"/>
                </a:solidFill>
                <a:latin typeface="Segoe"/>
              </a:rPr>
              <a:t>BUSINESS</a:t>
            </a:r>
            <a:endParaRPr lang="en-US" sz="1800" dirty="0">
              <a:solidFill>
                <a:srgbClr val="F8D246"/>
              </a:solidFill>
            </a:endParaRPr>
          </a:p>
        </p:txBody>
      </p:sp>
      <p:sp>
        <p:nvSpPr>
          <p:cNvPr id="41" name="Rectangle 40"/>
          <p:cNvSpPr/>
          <p:nvPr/>
        </p:nvSpPr>
        <p:spPr>
          <a:xfrm>
            <a:off x="698534" y="2269589"/>
            <a:ext cx="8917414" cy="1882564"/>
          </a:xfrm>
          <a:prstGeom prst="rect">
            <a:avLst/>
          </a:prstGeom>
        </p:spPr>
        <p:txBody>
          <a:bodyPr wrap="square" lIns="91429" tIns="45714" rIns="91429" bIns="45714">
            <a:spAutoFit/>
          </a:bodyPr>
          <a:lstStyle/>
          <a:p>
            <a:pPr marL="164574" indent="-164574">
              <a:spcAft>
                <a:spcPts val="500"/>
              </a:spcAft>
              <a:buClr>
                <a:srgbClr val="F8D246"/>
              </a:buClr>
              <a:buFont typeface="Arial" pitchFamily="34" charset="0"/>
              <a:buChar char="•"/>
            </a:pPr>
            <a:r>
              <a:rPr lang="en-US" sz="1800">
                <a:solidFill>
                  <a:srgbClr val="FFFFFF"/>
                </a:solidFill>
                <a:latin typeface="Segoe"/>
              </a:rPr>
              <a:t>Web conferencing maintained as a separate service that has no integration with existing applications
Lack of integrated IM and conferencing solution leads to increased audio conferencing and telephony usage and charges.
Higher hardware and maintenance costs associated with the video conferencing solution</a:t>
            </a:r>
            <a:endParaRPr lang="en-US" sz="1800" dirty="0">
              <a:solidFill>
                <a:srgbClr val="FFFFFF"/>
              </a:solidFill>
              <a:latin typeface="Segoe"/>
            </a:endParaRPr>
          </a:p>
        </p:txBody>
      </p:sp>
      <p:grpSp>
        <p:nvGrpSpPr>
          <p:cNvPr id="45"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2" name="Rectangle 51"/>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3" name="Group 53"/>
              <p:cNvGrpSpPr/>
              <p:nvPr/>
            </p:nvGrpSpPr>
            <p:grpSpPr>
              <a:xfrm>
                <a:off x="9607229" y="133998"/>
                <a:ext cx="1042917" cy="816746"/>
                <a:chOff x="9607229" y="133998"/>
                <a:chExt cx="1042917" cy="816746"/>
              </a:xfrm>
            </p:grpSpPr>
            <p:pic>
              <p:nvPicPr>
                <p:cNvPr id="57"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8"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9"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0" name="TextBox 49">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1" name="Right Arrow 50">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5" name="Group 73"/>
          <p:cNvGrpSpPr/>
          <p:nvPr/>
        </p:nvGrpSpPr>
        <p:grpSpPr>
          <a:xfrm>
            <a:off x="1661320" y="7287011"/>
            <a:ext cx="1594230" cy="680272"/>
            <a:chOff x="1792010" y="4441101"/>
            <a:chExt cx="1814878" cy="680271"/>
          </a:xfrm>
        </p:grpSpPr>
        <p:sp>
          <p:nvSpPr>
            <p:cNvPr id="69" name="Round Same Side Corner Rectangle 6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0" name="TextBox 6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8"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9" name="Group 87"/>
          <p:cNvGrpSpPr/>
          <p:nvPr/>
        </p:nvGrpSpPr>
        <p:grpSpPr>
          <a:xfrm>
            <a:off x="4699990" y="7297061"/>
            <a:ext cx="1594230" cy="680272"/>
            <a:chOff x="1792010" y="4441101"/>
            <a:chExt cx="1814878" cy="680271"/>
          </a:xfrm>
        </p:grpSpPr>
        <p:sp>
          <p:nvSpPr>
            <p:cNvPr id="83" name="Round Same Side Corner Rectangle 8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88" name="Group 92"/>
          <p:cNvGrpSpPr/>
          <p:nvPr/>
        </p:nvGrpSpPr>
        <p:grpSpPr>
          <a:xfrm>
            <a:off x="7738659" y="7287011"/>
            <a:ext cx="1594230" cy="680272"/>
            <a:chOff x="1792010" y="4441101"/>
            <a:chExt cx="1814878" cy="680271"/>
          </a:xfrm>
        </p:grpSpPr>
        <p:sp>
          <p:nvSpPr>
            <p:cNvPr id="92" name="Round Same Side Corner Rectangle 9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7" name="TextBox 9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98" name="Group 95"/>
          <p:cNvGrpSpPr/>
          <p:nvPr/>
        </p:nvGrpSpPr>
        <p:grpSpPr>
          <a:xfrm>
            <a:off x="9257992"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7" name="Round Same Side Corner Rectangle 8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2" name="Rectangle 101"/>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3" name="TextBox 102">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4" name="Isosceles Triangle 103">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0" name="Title 58"/>
          <p:cNvSpPr txBox="1">
            <a:spLocks/>
          </p:cNvSpPr>
          <p:nvPr/>
        </p:nvSpPr>
        <p:spPr>
          <a:xfrm>
            <a:off x="402336" y="219458"/>
            <a:ext cx="9341515"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64" name="Title 58"/>
          <p:cNvSpPr>
            <a:spLocks noGrp="1"/>
          </p:cNvSpPr>
          <p:nvPr>
            <p:ph type="title"/>
          </p:nvPr>
        </p:nvSpPr>
        <p:spPr>
          <a:xfrm>
            <a:off x="420624" y="808341"/>
            <a:ext cx="9341515"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3203954996"/>
      </p:ext>
    </p:extLst>
  </p:cSld>
  <p:clrMapOvr>
    <a:masterClrMapping/>
  </p:clrMapOvr>
  <p:transition>
    <p:fade/>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27997" y="1298222"/>
            <a:ext cx="10578674" cy="5839556"/>
            <a:chOff x="127997" y="1613574"/>
            <a:chExt cx="10578674" cy="5524204"/>
          </a:xfrm>
        </p:grpSpPr>
        <p:sp>
          <p:nvSpPr>
            <p:cNvPr id="64" name="Rounded Rectangle 63"/>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6" name="Round Same Side Corner Rectangle 6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4" name="Rectangle 43"/>
          <p:cNvSpPr/>
          <p:nvPr/>
        </p:nvSpPr>
        <p:spPr>
          <a:xfrm>
            <a:off x="457200" y="1399032"/>
            <a:ext cx="1930308" cy="523204"/>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Challenges</a:t>
            </a:r>
          </a:p>
        </p:txBody>
      </p:sp>
      <p:sp>
        <p:nvSpPr>
          <p:cNvPr id="38" name="Rectangle 37"/>
          <p:cNvSpPr/>
          <p:nvPr/>
        </p:nvSpPr>
        <p:spPr>
          <a:xfrm>
            <a:off x="619876" y="1936755"/>
            <a:ext cx="393048" cy="369328"/>
          </a:xfrm>
          <a:prstGeom prst="rect">
            <a:avLst/>
          </a:prstGeom>
        </p:spPr>
        <p:txBody>
          <a:bodyPr wrap="none" lIns="91429" tIns="45714" rIns="91429" bIns="45714">
            <a:spAutoFit/>
          </a:bodyPr>
          <a:lstStyle/>
          <a:p>
            <a:r>
              <a:rPr lang="en-US" sz="1800" b="1" dirty="0">
                <a:solidFill>
                  <a:srgbClr val="F8D246"/>
                </a:solidFill>
                <a:latin typeface="Segoe"/>
              </a:rPr>
              <a:t>IT</a:t>
            </a:r>
            <a:endParaRPr lang="en-US" sz="1800" dirty="0">
              <a:solidFill>
                <a:srgbClr val="F8D246"/>
              </a:solidFill>
            </a:endParaRPr>
          </a:p>
        </p:txBody>
      </p:sp>
      <p:sp>
        <p:nvSpPr>
          <p:cNvPr id="41" name="Rectangle 40"/>
          <p:cNvSpPr/>
          <p:nvPr/>
        </p:nvSpPr>
        <p:spPr>
          <a:xfrm>
            <a:off x="698534" y="2271252"/>
            <a:ext cx="8917414" cy="1882564"/>
          </a:xfrm>
          <a:prstGeom prst="rect">
            <a:avLst/>
          </a:prstGeom>
        </p:spPr>
        <p:txBody>
          <a:bodyPr wrap="square" lIns="91429" tIns="45714" rIns="91429" bIns="45714">
            <a:spAutoFit/>
          </a:bodyPr>
          <a:lstStyle/>
          <a:p>
            <a:pPr marL="164574" indent="-164574">
              <a:spcAft>
                <a:spcPts val="500"/>
              </a:spcAft>
              <a:buClr>
                <a:srgbClr val="F8D246"/>
              </a:buClr>
              <a:buFont typeface="Arial" pitchFamily="34" charset="0"/>
              <a:buChar char="•"/>
            </a:pPr>
            <a:r>
              <a:rPr lang="en-US" sz="1800">
                <a:solidFill>
                  <a:srgbClr val="FFFFFF"/>
                </a:solidFill>
                <a:latin typeface="Segoe"/>
              </a:rPr>
              <a:t>Difficult to simplify complex networks for integrating communications and PC networking infrastructures
Lack of a unified management tool to manage a multitude of systems and devices leads to significant administrative overhead for IT
Extra support and maintenance activities required to manage separate video conferencing solutions</a:t>
            </a:r>
            <a:endParaRPr lang="en-US" sz="1800" dirty="0">
              <a:solidFill>
                <a:srgbClr val="FFFFFF"/>
              </a:solidFill>
              <a:latin typeface="Segoe"/>
            </a:endParaRPr>
          </a:p>
        </p:txBody>
      </p:sp>
      <p:grpSp>
        <p:nvGrpSpPr>
          <p:cNvPr id="45"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2" name="Rectangle 51"/>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3" name="Group 53"/>
              <p:cNvGrpSpPr/>
              <p:nvPr/>
            </p:nvGrpSpPr>
            <p:grpSpPr>
              <a:xfrm>
                <a:off x="9607229" y="133998"/>
                <a:ext cx="1042917" cy="816746"/>
                <a:chOff x="9607229" y="133998"/>
                <a:chExt cx="1042917" cy="816746"/>
              </a:xfrm>
            </p:grpSpPr>
            <p:pic>
              <p:nvPicPr>
                <p:cNvPr id="57"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8"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9"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50" name="TextBox 49">
              <a:hlinkClick r:id="rId7"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1" name="Right Arrow 50">
              <a:hlinkClick r:id="rId7"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5" name="Group 73"/>
          <p:cNvGrpSpPr/>
          <p:nvPr/>
        </p:nvGrpSpPr>
        <p:grpSpPr>
          <a:xfrm>
            <a:off x="1661320" y="7287011"/>
            <a:ext cx="1594230" cy="680272"/>
            <a:chOff x="1792010" y="4441101"/>
            <a:chExt cx="1814878" cy="680271"/>
          </a:xfrm>
        </p:grpSpPr>
        <p:sp>
          <p:nvSpPr>
            <p:cNvPr id="69" name="Round Same Side Corner Rectangle 6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0" name="TextBox 69"/>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8"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9" name="Group 87"/>
          <p:cNvGrpSpPr/>
          <p:nvPr/>
        </p:nvGrpSpPr>
        <p:grpSpPr>
          <a:xfrm>
            <a:off x="4699990" y="7297061"/>
            <a:ext cx="1594230" cy="680272"/>
            <a:chOff x="1792010" y="4441101"/>
            <a:chExt cx="1814878" cy="680271"/>
          </a:xfrm>
        </p:grpSpPr>
        <p:sp>
          <p:nvSpPr>
            <p:cNvPr id="83" name="Round Same Side Corner Rectangle 8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TextBox 85">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88" name="Group 92"/>
          <p:cNvGrpSpPr/>
          <p:nvPr/>
        </p:nvGrpSpPr>
        <p:grpSpPr>
          <a:xfrm>
            <a:off x="7738659" y="7287011"/>
            <a:ext cx="1594230" cy="680272"/>
            <a:chOff x="1792010" y="4441101"/>
            <a:chExt cx="1814878" cy="680271"/>
          </a:xfrm>
        </p:grpSpPr>
        <p:sp>
          <p:nvSpPr>
            <p:cNvPr id="92" name="Round Same Side Corner Rectangle 9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7" name="TextBox 96">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98" name="Group 95"/>
          <p:cNvGrpSpPr/>
          <p:nvPr/>
        </p:nvGrpSpPr>
        <p:grpSpPr>
          <a:xfrm>
            <a:off x="9257992"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87" name="Round Same Side Corner Rectangle 8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1" name="TextBox 100">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2" name="Rectangle 101"/>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3" name="TextBox 102">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4" name="Isosceles Triangle 103">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4" name="TextBox 53"/>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60" name="Title 58"/>
          <p:cNvSpPr txBox="1">
            <a:spLocks/>
          </p:cNvSpPr>
          <p:nvPr/>
        </p:nvSpPr>
        <p:spPr>
          <a:xfrm>
            <a:off x="402338" y="219458"/>
            <a:ext cx="937831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a:gradFill flip="none" rotWithShape="1">
                <a:gsLst>
                  <a:gs pos="0">
                    <a:srgbClr val="FFFFFF"/>
                  </a:gs>
                  <a:gs pos="36000">
                    <a:srgbClr val="C9FFFF"/>
                  </a:gs>
                  <a:gs pos="86000">
                    <a:srgbClr val="19B5FB"/>
                  </a:gs>
                </a:gsLst>
                <a:lin ang="5400000" scaled="0"/>
                <a:tileRect/>
              </a:gradFill>
            </a:endParaRPr>
          </a:p>
        </p:txBody>
      </p:sp>
      <p:sp>
        <p:nvSpPr>
          <p:cNvPr id="67" name="Title 58"/>
          <p:cNvSpPr>
            <a:spLocks noGrp="1"/>
          </p:cNvSpPr>
          <p:nvPr>
            <p:ph type="title"/>
          </p:nvPr>
        </p:nvSpPr>
        <p:spPr>
          <a:xfrm>
            <a:off x="420626" y="808341"/>
            <a:ext cx="937831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305686956"/>
      </p:ext>
    </p:extLst>
  </p:cSld>
  <p:clrMapOvr>
    <a:masterClrMapping/>
  </p:clrMapOvr>
  <p:transition>
    <p:fade/>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590544"/>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23.</a:t>
                      </a:r>
                      <a:r>
                        <a:rPr lang="en-US" sz="1400" smtClean="0">
                          <a:solidFill>
                            <a:schemeClr val="tx1"/>
                          </a:solidFill>
                          <a:latin typeface="Segoe (Body)"/>
                        </a:rPr>
                        <a:t> What best describes your transport services (eg. TCP/IP) configuration?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IPv4 for main transport services, using IPv6 for some transport services (eg. to achieve larger address range)</a:t>
                      </a:r>
                      <a:endParaRPr lang="en-US" sz="1400" dirty="0" smtClean="0">
                        <a:solidFill>
                          <a:schemeClr val="tx1"/>
                        </a:solidFill>
                        <a:latin typeface="Segoe (Body)"/>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3.</a:t>
                      </a:r>
                      <a:r>
                        <a:rPr lang="en-US" sz="1400" smtClean="0">
                          <a:solidFill>
                            <a:schemeClr val="tx1"/>
                          </a:solidFill>
                          <a:latin typeface="Segoe (Body)"/>
                        </a:rPr>
                        <a:t> What best describes your patch and update process strategy for data center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Software update management and auditing are policy-driven and monitored, including automated vulnerability detection. Isolation and remediation of vulnerable and non-compliant systems are automated</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r>
                        <a:rPr lang="en-US" sz="1400" b="1" smtClean="0">
                          <a:solidFill>
                            <a:srgbClr val="F8D246"/>
                          </a:solidFill>
                          <a:latin typeface="Segoe (Body)"/>
                        </a:rPr>
                        <a:t>Core IO: 52.</a:t>
                      </a:r>
                      <a:r>
                        <a:rPr lang="en-US" sz="1400" smtClean="0">
                          <a:solidFill>
                            <a:schemeClr val="tx1"/>
                          </a:solidFill>
                          <a:latin typeface="Segoe (Body)"/>
                        </a:rPr>
                        <a:t> What best describes your identity provisioning and access management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Provisioning and de-provisioning of user and super-user accounts, certificates, and/or multi-factor authentication is automated</a:t>
                      </a: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8.</a:t>
                      </a:r>
                      <a:r>
                        <a:rPr lang="en-US" sz="1400" smtClean="0">
                          <a:solidFill>
                            <a:schemeClr val="tx1"/>
                          </a:solidFill>
                          <a:latin typeface="Segoe (Body)"/>
                        </a:rPr>
                        <a:t> What best describes your server or service monitoring and control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Performance monitoring of applications as well as physical and virtual hardware pools with enforceable SLAs; Service health monitoring with consistent reporting across heterogeneous environments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1" name="Table 60"/>
          <p:cNvGraphicFramePr>
            <a:graphicFrameLocks noGrp="1"/>
          </p:cNvGraphicFramePr>
          <p:nvPr>
            <p:extLst>
              <p:ext uri="{D42A27DB-BD31-4B8C-83A1-F6EECF244321}">
                <p14:modId xmlns:p14="http://schemas.microsoft.com/office/powerpoint/2010/main" val="3844527200"/>
              </p:ext>
            </p:extLst>
          </p:nvPr>
        </p:nvGraphicFramePr>
        <p:xfrm>
          <a:off x="575060" y="3152086"/>
          <a:ext cx="9601678" cy="3810000"/>
        </p:xfrm>
        <a:graphic>
          <a:graphicData uri="http://schemas.openxmlformats.org/drawingml/2006/table">
            <a:tbl>
              <a:tblPr firstRow="1" bandRow="1">
                <a:tableStyleId>{5C22544A-7EE6-4342-B048-85BDC9FD1C3A}</a:tableStyleId>
              </a:tblPr>
              <a:tblGrid>
                <a:gridCol w="4538807"/>
                <a:gridCol w="5062871"/>
              </a:tblGrid>
              <a:tr h="335280">
                <a:tc>
                  <a:txBody>
                    <a:bodyPr/>
                    <a:lstStyle/>
                    <a:p>
                      <a:r>
                        <a:rPr lang="en-US" sz="1600" dirty="0" smtClean="0">
                          <a:solidFill>
                            <a:srgbClr val="F8D246"/>
                          </a:solidFill>
                        </a:rPr>
                        <a:t>DEPENDENT</a:t>
                      </a:r>
                      <a:r>
                        <a:rPr lang="en-US" sz="1600" baseline="0" dirty="0" smtClean="0">
                          <a:solidFill>
                            <a:srgbClr val="F8D246"/>
                          </a:solidFill>
                        </a:rPr>
                        <a:t>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847088">
                <a:tc>
                  <a:txBody>
                    <a:bodyPr/>
                    <a:lstStyle/>
                    <a:p>
                      <a:pPr marL="0" indent="-1371600">
                        <a:buClr>
                          <a:srgbClr val="FFC000"/>
                        </a:buClr>
                      </a:pPr>
                      <a:r>
                        <a:rPr lang="en-US" sz="1400" b="1" smtClean="0">
                          <a:solidFill>
                            <a:srgbClr val="F8D246"/>
                          </a:solidFill>
                          <a:latin typeface="Segoe (Body)"/>
                        </a:rPr>
                        <a:t>Core IO: 56.</a:t>
                      </a:r>
                      <a:r>
                        <a:rPr lang="en-US" sz="1400" smtClean="0">
                          <a:solidFill>
                            <a:schemeClr val="tx1"/>
                          </a:solidFill>
                          <a:latin typeface="Segoe (Body)"/>
                        </a:rPr>
                        <a:t> What best describes your directory services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scalable directory that is integrated and automatically synchronizes with all remaining directories across multiple geographies and isolated domains for all applications with connectivity to cloud when applicable</a:t>
                      </a:r>
                      <a:endParaRPr lang="en-US" sz="1400" dirty="0" smtClean="0">
                        <a:solidFill>
                          <a:schemeClr val="tx1"/>
                        </a:solidFill>
                        <a:latin typeface="Segoe (Body)"/>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10.</a:t>
                      </a:r>
                      <a:r>
                        <a:rPr lang="en-US" sz="1400" smtClean="0">
                          <a:solidFill>
                            <a:schemeClr val="tx1"/>
                          </a:solidFill>
                          <a:latin typeface="Segoe (Body)"/>
                        </a:rPr>
                        <a:t> What best describes your high-availability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There are multiple levels of service availability clustering or load balancing. Virtualization and management is used to dynamically move applications and services when issues arise with datacenter compute, storage and network resources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627632">
                <a:tc>
                  <a:txBody>
                    <a:bodyPr/>
                    <a:lstStyle/>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endParaRPr lang="en-US" sz="14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1371600">
                        <a:buClr>
                          <a:srgbClr val="FFC000"/>
                        </a:buClr>
                      </a:pPr>
                      <a:r>
                        <a:rPr lang="en-US" sz="1400" b="1" smtClean="0">
                          <a:solidFill>
                            <a:srgbClr val="F8D246"/>
                          </a:solidFill>
                          <a:latin typeface="Segoe (Body)"/>
                        </a:rPr>
                        <a:t>Core IO: 13.</a:t>
                      </a:r>
                      <a:r>
                        <a:rPr lang="en-US" sz="1400" smtClean="0">
                          <a:solidFill>
                            <a:schemeClr val="tx1"/>
                          </a:solidFill>
                          <a:latin typeface="Segoe (Body)"/>
                        </a:rPr>
                        <a:t> What best describes your server operating system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Malware protection is centrally managed across server operating systems within organizations, including host firewall, host IPS/vulnerability shielding, and quarantine, with defined SLAs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761907696"/>
      </p:ext>
    </p:extLst>
  </p:cSld>
  <p:clrMapOvr>
    <a:masterClrMapping/>
  </p:clrMapOvr>
  <p:transition>
    <p:fade/>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9302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14.</a:t>
                      </a:r>
                      <a:r>
                        <a:rPr lang="en-US" sz="1400" smtClean="0">
                          <a:solidFill>
                            <a:schemeClr val="tx1"/>
                          </a:solidFill>
                          <a:latin typeface="Segoe (Body)"/>
                        </a:rPr>
                        <a:t> What best describes your application protection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Protection is deployed and centrally managed for all applications and services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408176">
                <a:tc>
                  <a:txBody>
                    <a:bodyPr/>
                    <a:lstStyle/>
                    <a:p>
                      <a:pPr marL="0" indent="-1371600">
                        <a:buClr>
                          <a:srgbClr val="FFC000"/>
                        </a:buClr>
                      </a:pPr>
                      <a:r>
                        <a:rPr lang="en-US" sz="1400" b="1" smtClean="0">
                          <a:solidFill>
                            <a:srgbClr val="F8D246"/>
                          </a:solidFill>
                          <a:latin typeface="Segoe (Body)"/>
                        </a:rPr>
                        <a:t>Core IO: 15.</a:t>
                      </a:r>
                      <a:r>
                        <a:rPr lang="en-US" sz="1400" smtClean="0">
                          <a:solidFill>
                            <a:schemeClr val="tx1"/>
                          </a:solidFill>
                          <a:latin typeface="Segoe (Body)"/>
                        </a:rPr>
                        <a:t> What best describes your network protection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Integrated perimeter firewall, IPS, Web security, gateway anti-virus, and URL filtering are deployed with support for server and domain isolation; network security, alerts, and compliance are integrated with all other tools to provide a comprehensive scorecard view and threat assessment across datacenter, application, organization, and cloud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18.</a:t>
                      </a:r>
                      <a:r>
                        <a:rPr lang="en-US" sz="1400" smtClean="0">
                          <a:solidFill>
                            <a:schemeClr val="tx1"/>
                          </a:solidFill>
                          <a:latin typeface="Segoe (Body)"/>
                        </a:rPr>
                        <a:t> What best describes your Domain Name System availability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Redundant Domain Name System servers exist to provide fault tolerance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p:cNvGrpSpPr/>
          <p:nvPr/>
        </p:nvGrpSpPr>
        <p:grpSpPr>
          <a:xfrm>
            <a:off x="127997" y="1298222"/>
            <a:ext cx="10578674" cy="5839556"/>
            <a:chOff x="127997" y="1613574"/>
            <a:chExt cx="10578674" cy="5524204"/>
          </a:xfrm>
        </p:grpSpPr>
        <p:sp>
          <p:nvSpPr>
            <p:cNvPr id="61" name="Rounded Rectangle 60"/>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6" name="Round Same Side Corner Rectangle 85"/>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graphicFrame>
        <p:nvGraphicFramePr>
          <p:cNvPr id="46" name="Table 45"/>
          <p:cNvGraphicFramePr>
            <a:graphicFrameLocks noGrp="1"/>
          </p:cNvGraphicFramePr>
          <p:nvPr>
            <p:extLst>
              <p:ext uri="{D42A27DB-BD31-4B8C-83A1-F6EECF244321}">
                <p14:modId xmlns:p14="http://schemas.microsoft.com/office/powerpoint/2010/main" val="96184335"/>
              </p:ext>
            </p:extLst>
          </p:nvPr>
        </p:nvGraphicFramePr>
        <p:xfrm>
          <a:off x="878688" y="2086042"/>
          <a:ext cx="8971894" cy="2324058"/>
        </p:xfrm>
        <a:graphic>
          <a:graphicData uri="http://schemas.openxmlformats.org/drawingml/2006/table">
            <a:tbl>
              <a:tblPr firstRow="1" bandRow="1">
                <a:tableStyleId>{5C22544A-7EE6-4342-B048-85BDC9FD1C3A}</a:tableStyleId>
              </a:tblPr>
              <a:tblGrid>
                <a:gridCol w="8971894"/>
              </a:tblGrid>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Lync Online</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Lync Online P1/P2</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Lync Server 2010</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Office 365 E1/E2/E3/E4</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fr-FR" sz="1600" b="0" kern="1200" dirty="0" smtClean="0">
                          <a:solidFill>
                            <a:schemeClr val="tx1"/>
                          </a:solidFill>
                          <a:latin typeface="Segoe" pitchFamily="34" charset="0"/>
                          <a:ea typeface="+mn-ea"/>
                          <a:cs typeface="+mn-cs"/>
                        </a:rPr>
                        <a:t>Office Communications Server 2007 R2</a:t>
                      </a:r>
                      <a:endParaRPr lang="en-US" sz="1600" b="0" kern="1200" dirty="0" smtClean="0">
                        <a:solidFill>
                          <a:schemeClr val="tx1"/>
                        </a:solidFill>
                        <a:latin typeface="Segoe" pitchFamily="34" charset="0"/>
                        <a:ea typeface="+mn-ea"/>
                        <a:cs typeface="+mn-cs"/>
                      </a:endParaRP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387343">
                <a:tc>
                  <a:txBody>
                    <a:bodyPr/>
                    <a:lstStyle/>
                    <a:p>
                      <a:pPr marL="0" marR="0" indent="0" algn="l" defTabSz="1097192" rtl="0" eaLnBrk="1" fontAlgn="auto" latinLnBrk="0" hangingPunct="1">
                        <a:lnSpc>
                          <a:spcPct val="100000"/>
                        </a:lnSpc>
                        <a:spcBef>
                          <a:spcPts val="0"/>
                        </a:spcBef>
                        <a:spcAft>
                          <a:spcPts val="0"/>
                        </a:spcAft>
                        <a:buClr>
                          <a:srgbClr val="FFC000"/>
                        </a:buClr>
                        <a:buSzTx/>
                        <a:buFontTx/>
                        <a:buNone/>
                        <a:tabLst/>
                        <a:defRPr/>
                      </a:pPr>
                      <a:r>
                        <a:rPr lang="en-US" sz="1600" b="0" kern="1200" dirty="0" smtClean="0">
                          <a:solidFill>
                            <a:schemeClr val="tx1"/>
                          </a:solidFill>
                          <a:latin typeface="Segoe" pitchFamily="34" charset="0"/>
                          <a:ea typeface="+mn-ea"/>
                          <a:cs typeface="+mn-cs"/>
                        </a:rPr>
                        <a:t>Office Live Meeting 2007</a:t>
                      </a:r>
                    </a:p>
                  </a:txBody>
                  <a:tcPr marL="76200" marR="76200" marT="38100" marB="38100">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9" name="Rectangle 48"/>
          <p:cNvSpPr/>
          <p:nvPr/>
        </p:nvSpPr>
        <p:spPr>
          <a:xfrm>
            <a:off x="457202" y="1399032"/>
            <a:ext cx="1577648" cy="523204"/>
          </a:xfrm>
          <a:prstGeom prst="rect">
            <a:avLst/>
          </a:prstGeom>
        </p:spPr>
        <p:txBody>
          <a:bodyPr wrap="none" lIns="91418" tIns="45708" rIns="91418" bIns="45708">
            <a:spAutoFit/>
          </a:bodyPr>
          <a:lstStyle/>
          <a:p>
            <a:pPr defTabSz="914184"/>
            <a:r>
              <a:rPr lang="en-US" sz="2800" b="1" i="1" kern="0">
                <a:solidFill>
                  <a:srgbClr val="FFFFFF"/>
                </a:solidFill>
                <a:effectLst>
                  <a:outerShdw blurRad="38100" dist="38100" dir="2700000" algn="tl">
                    <a:srgbClr val="000000">
                      <a:alpha val="43137"/>
                    </a:srgbClr>
                  </a:outerShdw>
                </a:effectLst>
              </a:rPr>
              <a:t>Products</a:t>
            </a:r>
            <a:endParaRPr lang="en-US" sz="2800" b="1" i="1" kern="0" dirty="0">
              <a:solidFill>
                <a:srgbClr val="FFFFFF"/>
              </a:solidFill>
              <a:effectLst>
                <a:outerShdw blurRad="38100" dist="38100" dir="2700000" algn="tl">
                  <a:srgbClr val="000000">
                    <a:alpha val="43137"/>
                  </a:srgbClr>
                </a:outerShdw>
              </a:effectLst>
            </a:endParaRPr>
          </a:p>
        </p:txBody>
      </p:sp>
      <p:grpSp>
        <p:nvGrpSpPr>
          <p:cNvPr id="41" name="Group 52"/>
          <p:cNvGrpSpPr/>
          <p:nvPr/>
        </p:nvGrpSpPr>
        <p:grpSpPr>
          <a:xfrm>
            <a:off x="9743862" y="149764"/>
            <a:ext cx="1098339" cy="816746"/>
            <a:chOff x="9743845" y="149764"/>
            <a:chExt cx="1098336" cy="816746"/>
          </a:xfrm>
        </p:grpSpPr>
        <p:grpSp>
          <p:nvGrpSpPr>
            <p:cNvPr id="42" name="Group 68"/>
            <p:cNvGrpSpPr/>
            <p:nvPr/>
          </p:nvGrpSpPr>
          <p:grpSpPr>
            <a:xfrm>
              <a:off x="9787989" y="149764"/>
              <a:ext cx="1042917" cy="816746"/>
              <a:chOff x="9607229" y="133998"/>
              <a:chExt cx="1042917" cy="816746"/>
            </a:xfrm>
          </p:grpSpPr>
          <p:sp>
            <p:nvSpPr>
              <p:cNvPr id="45" name="Rectangle 44"/>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0" name="Group 53"/>
              <p:cNvGrpSpPr/>
              <p:nvPr/>
            </p:nvGrpSpPr>
            <p:grpSpPr>
              <a:xfrm>
                <a:off x="9607229" y="133998"/>
                <a:ext cx="1042917" cy="816746"/>
                <a:chOff x="9607229" y="133998"/>
                <a:chExt cx="1042917" cy="816746"/>
              </a:xfrm>
            </p:grpSpPr>
            <p:pic>
              <p:nvPicPr>
                <p:cNvPr id="52" name="Picture 2" descr="cooltools-shape"/>
                <p:cNvPicPr>
                  <a:picLocks noChangeAspect="1" noChangeArrowheads="1"/>
                </p:cNvPicPr>
                <p:nvPr/>
              </p:nvPicPr>
              <p:blipFill>
                <a:blip r:embed="rId3"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56" name="Picture 3" descr="cooltools-shape"/>
                <p:cNvPicPr>
                  <a:picLocks noChangeAspect="1" noChangeArrowheads="1"/>
                </p:cNvPicPr>
                <p:nvPr/>
              </p:nvPicPr>
              <p:blipFill>
                <a:blip r:embed="rId4"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58" name="Picture 4" descr="cooltools-shape"/>
                <p:cNvPicPr>
                  <a:picLocks noChangeAspect="1" noChangeArrowheads="1"/>
                </p:cNvPicPr>
                <p:nvPr/>
              </p:nvPicPr>
              <p:blipFill>
                <a:blip r:embed="rId5"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2" name="Picture 5" descr="cooltools-shape"/>
                <p:cNvPicPr>
                  <a:picLocks noChangeAspect="1" noChangeArrowheads="1"/>
                </p:cNvPicPr>
                <p:nvPr/>
              </p:nvPicPr>
              <p:blipFill>
                <a:blip r:embed="rId6"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3" name="TextBox 42">
              <a:hlinkClick r:id="rId7" action="ppaction://hlinksldjump"/>
            </p:cNvPr>
            <p:cNvSpPr txBox="1"/>
            <p:nvPr/>
          </p:nvSpPr>
          <p:spPr>
            <a:xfrm>
              <a:off x="9817545" y="232313"/>
              <a:ext cx="10246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B to S</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44" name="Right Arrow 43">
              <a:hlinkClick r:id="rId7" action="ppaction://hlinksldjump"/>
            </p:cNvPr>
            <p:cNvSpPr/>
            <p:nvPr/>
          </p:nvSpPr>
          <p:spPr bwMode="auto">
            <a:xfrm>
              <a:off x="9743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3" name="Group 73"/>
          <p:cNvGrpSpPr/>
          <p:nvPr/>
        </p:nvGrpSpPr>
        <p:grpSpPr>
          <a:xfrm>
            <a:off x="1661320" y="7287011"/>
            <a:ext cx="1594230" cy="680272"/>
            <a:chOff x="1792010" y="4441101"/>
            <a:chExt cx="1814878" cy="680271"/>
          </a:xfrm>
        </p:grpSpPr>
        <p:sp>
          <p:nvSpPr>
            <p:cNvPr id="64" name="Round Same Side Corner Rectangle 6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5" name="TextBox 64">
              <a:hlinkClick r:id="rId8"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66" name="Group 76"/>
          <p:cNvGrpSpPr/>
          <p:nvPr/>
        </p:nvGrpSpPr>
        <p:grpSpPr>
          <a:xfrm>
            <a:off x="120582" y="7287011"/>
            <a:ext cx="1594229" cy="680272"/>
            <a:chOff x="0" y="4441101"/>
            <a:chExt cx="1816316" cy="680271"/>
          </a:xfrm>
        </p:grpSpPr>
        <p:sp>
          <p:nvSpPr>
            <p:cNvPr id="67" name="Round Same Side Corner Rectangle 66"/>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8" name="TextBox 67"/>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Transition</a:t>
              </a:r>
            </a:p>
          </p:txBody>
        </p:sp>
      </p:grpSp>
      <p:grpSp>
        <p:nvGrpSpPr>
          <p:cNvPr id="69" name="Group 82"/>
          <p:cNvGrpSpPr/>
          <p:nvPr/>
        </p:nvGrpSpPr>
        <p:grpSpPr>
          <a:xfrm>
            <a:off x="3180657" y="729706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Questions</a:t>
              </a:r>
            </a:p>
          </p:txBody>
        </p:sp>
      </p:grpSp>
      <p:grpSp>
        <p:nvGrpSpPr>
          <p:cNvPr id="72" name="Group 87"/>
          <p:cNvGrpSpPr/>
          <p:nvPr/>
        </p:nvGrpSpPr>
        <p:grpSpPr>
          <a:xfrm>
            <a:off x="4699990" y="7297061"/>
            <a:ext cx="1594230" cy="680272"/>
            <a:chOff x="1792010" y="4441101"/>
            <a:chExt cx="1814878" cy="680271"/>
          </a:xfrm>
        </p:grpSpPr>
        <p:sp>
          <p:nvSpPr>
            <p:cNvPr id="73" name="Round Same Side Corner Rectangle 72"/>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76" name="Group 92"/>
          <p:cNvGrpSpPr/>
          <p:nvPr/>
        </p:nvGrpSpPr>
        <p:grpSpPr>
          <a:xfrm>
            <a:off x="7738659" y="7287011"/>
            <a:ext cx="1594230" cy="680272"/>
            <a:chOff x="1792010" y="4441101"/>
            <a:chExt cx="1814878" cy="680271"/>
          </a:xfrm>
        </p:grpSpPr>
        <p:sp>
          <p:nvSpPr>
            <p:cNvPr id="77" name="Round Same Side Corner Rectangle 76"/>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8" name="TextBox 77">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79" name="Group 95"/>
          <p:cNvGrpSpPr/>
          <p:nvPr/>
        </p:nvGrpSpPr>
        <p:grpSpPr>
          <a:xfrm>
            <a:off x="9257992" y="7287011"/>
            <a:ext cx="1594230" cy="680272"/>
            <a:chOff x="1792010" y="4441101"/>
            <a:chExt cx="1814878" cy="680271"/>
          </a:xfrm>
        </p:grpSpPr>
        <p:sp>
          <p:nvSpPr>
            <p:cNvPr id="80" name="Round Same Side Corner Rectangle 7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1" name="TextBox 80">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75" name="Round Same Side Corner Rectangle 74"/>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82" name="TextBox 81">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83" name="Rectangle 82"/>
          <p:cNvSpPr/>
          <p:nvPr/>
        </p:nvSpPr>
        <p:spPr bwMode="auto">
          <a:xfrm rot="10800000">
            <a:off x="0" y="7651001"/>
            <a:ext cx="10972800" cy="602351"/>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84" name="TextBox 83">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85" name="Isosceles Triangle 84">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3" name="TextBox 52"/>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4" name="Title 58"/>
          <p:cNvSpPr txBox="1">
            <a:spLocks/>
          </p:cNvSpPr>
          <p:nvPr/>
        </p:nvSpPr>
        <p:spPr>
          <a:xfrm>
            <a:off x="402336" y="219458"/>
            <a:ext cx="9394330"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87" name="Title 58"/>
          <p:cNvSpPr>
            <a:spLocks noGrp="1"/>
          </p:cNvSpPr>
          <p:nvPr>
            <p:ph type="title"/>
          </p:nvPr>
        </p:nvSpPr>
        <p:spPr>
          <a:xfrm>
            <a:off x="420624" y="808341"/>
            <a:ext cx="9394330" cy="332399"/>
          </a:xfrm>
        </p:spPr>
        <p:txBody>
          <a:bodyPr/>
          <a:lstStyle/>
          <a:p>
            <a:pPr lvl="0">
              <a:defRPr/>
            </a:pPr>
            <a:r>
              <a:rPr lang="en-US" sz="2400" spc="0">
                <a:solidFill>
                  <a:srgbClr val="FFFFFF"/>
                </a:solidFill>
              </a:rPr>
              <a:t>Basic to Standardized</a:t>
            </a:r>
            <a:endParaRPr lang="en-US" dirty="0"/>
          </a:p>
        </p:txBody>
      </p:sp>
    </p:spTree>
    <p:extLst>
      <p:ext uri="{BB962C8B-B14F-4D97-AF65-F5344CB8AC3E}">
        <p14:creationId xmlns:p14="http://schemas.microsoft.com/office/powerpoint/2010/main" val="3198030167"/>
      </p:ext>
    </p:extLst>
  </p:cSld>
  <p:clrMapOvr>
    <a:masterClrMapping/>
  </p:clrMapOvr>
  <p:transition>
    <p:fade/>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Core IO: 20.</a:t>
                      </a:r>
                      <a:r>
                        <a:rPr lang="en-US" sz="1400" smtClean="0">
                          <a:solidFill>
                            <a:schemeClr val="tx1"/>
                          </a:solidFill>
                          <a:latin typeface="Segoe (Body)"/>
                        </a:rPr>
                        <a:t> What best describes your network allocation, and quality of service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Quality of service is in place for prioritizing applications and services with intelligent allocation of bandwidth. Network capacity is virtualized and available via pools that are consumed by VMs and services based on dynamic management driven by service models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28.</a:t>
                      </a:r>
                      <a:r>
                        <a:rPr lang="en-US" sz="1400" smtClean="0">
                          <a:solidFill>
                            <a:schemeClr val="tx1"/>
                          </a:solidFill>
                          <a:latin typeface="Segoe (Body)"/>
                        </a:rPr>
                        <a:t> What best describes your storage management and allocation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Storage is managed and allocated on highly available servers using virtual disks or dynamic disk volumes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29.</a:t>
                      </a:r>
                      <a:r>
                        <a:rPr lang="en-US" sz="1400" smtClean="0">
                          <a:solidFill>
                            <a:schemeClr val="tx1"/>
                          </a:solidFill>
                          <a:latin typeface="Segoe (Body)"/>
                        </a:rPr>
                        <a:t> What best describes your backup and recovery strategy for servers?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Critical data is backed up on a schedule across the enterprise; backup copies are stored offsite, with fully tested recovery or failover based on service-level agreements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30.</a:t>
                      </a:r>
                      <a:r>
                        <a:rPr lang="en-US" sz="1400" smtClean="0">
                          <a:solidFill>
                            <a:schemeClr val="tx1"/>
                          </a:solidFill>
                          <a:latin typeface="Segoe (Body)"/>
                        </a:rPr>
                        <a:t> What best describes your data archiving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Data is archived automatically based on storage quotas and date of last modification or access using on demand processes to achieve compliancy</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40.</a:t>
                      </a:r>
                      <a:r>
                        <a:rPr lang="en-US" sz="1400" smtClean="0">
                          <a:solidFill>
                            <a:schemeClr val="tx1"/>
                          </a:solidFill>
                          <a:latin typeface="Segoe (Body)"/>
                        </a:rPr>
                        <a:t> What best describes your desktop monitoring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Desktop applications and system events are centrally monitored for critical desktop systems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49.</a:t>
                      </a:r>
                      <a:r>
                        <a:rPr lang="en-US" sz="1400" smtClean="0">
                          <a:solidFill>
                            <a:schemeClr val="tx1"/>
                          </a:solidFill>
                          <a:latin typeface="Segoe (Body)"/>
                        </a:rPr>
                        <a:t> What best describes your strategy for protecting clients against malware?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Protection against malware is centrally managed for desktop systems and laptops and includes a host firewall; non-PC devices are managed and protected through a separate process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53.</a:t>
                      </a:r>
                      <a:r>
                        <a:rPr lang="en-US" sz="1400" smtClean="0">
                          <a:solidFill>
                            <a:schemeClr val="tx1"/>
                          </a:solidFill>
                          <a:latin typeface="Segoe (Body)"/>
                        </a:rPr>
                        <a:t> What best describes your identity federation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Federation exists for selected applications. For consumer facing applications, federating with public providers (such as Facebook)</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54.</a:t>
                      </a:r>
                      <a:r>
                        <a:rPr lang="en-US" sz="1400" smtClean="0">
                          <a:solidFill>
                            <a:schemeClr val="tx1"/>
                          </a:solidFill>
                          <a:latin typeface="Segoe (Body)"/>
                        </a:rPr>
                        <a:t> What best describes your authentication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Multi-factor and certificate-based authentication are applied in some scenarios, such as remote access across boundaries (such as On Prem and Cloud). Self service password resets supported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55.</a:t>
                      </a:r>
                      <a:r>
                        <a:rPr lang="en-US" sz="1400" smtClean="0">
                          <a:solidFill>
                            <a:schemeClr val="tx1"/>
                          </a:solidFill>
                          <a:latin typeface="Segoe (Body)"/>
                        </a:rPr>
                        <a:t> What best describes your authorization strategy?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centralized, group/role based access policy is defined for business resources, applications, and information resources, managed through industry accepted processes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2854114"/>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60.</a:t>
                      </a:r>
                      <a:r>
                        <a:rPr lang="en-US" sz="1400" smtClean="0">
                          <a:solidFill>
                            <a:schemeClr val="tx1"/>
                          </a:solidFill>
                          <a:latin typeface="Segoe (Body)"/>
                        </a:rPr>
                        <a:t> What best describes your information protection policy?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Persistent information protection exists within the trusted network to enforce policy across key sensitive data (such as documents and e-mail); policy templates are used to standardize rights and control access to information</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63.</a:t>
                      </a:r>
                      <a:r>
                        <a:rPr lang="en-US" sz="1400" smtClean="0">
                          <a:solidFill>
                            <a:schemeClr val="tx1"/>
                          </a:solidFill>
                          <a:latin typeface="Segoe (Body)"/>
                        </a:rPr>
                        <a:t> What best describes your strategy to plan for IT service policies and policy based management?</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IT policies are integrated across all IT services, enabling or restricting use of resources as appropriate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99762">
                <a:tc>
                  <a:txBody>
                    <a:bodyPr/>
                    <a:lstStyle/>
                    <a:p>
                      <a:pPr marL="0" indent="-1371600">
                        <a:buClr>
                          <a:srgbClr val="FFC000"/>
                        </a:buClr>
                      </a:pPr>
                      <a:r>
                        <a:rPr lang="en-US" sz="1400" b="1" smtClean="0">
                          <a:solidFill>
                            <a:srgbClr val="F8D246"/>
                          </a:solidFill>
                          <a:latin typeface="Segoe (Body)"/>
                        </a:rPr>
                        <a:t>Core IO: 64.</a:t>
                      </a:r>
                      <a:r>
                        <a:rPr lang="en-US" sz="1400" smtClean="0">
                          <a:solidFill>
                            <a:schemeClr val="tx1"/>
                          </a:solidFill>
                          <a:latin typeface="Segoe (Body)"/>
                        </a:rPr>
                        <a:t> What best describes your strategy to plan for IT service reliability?</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Definitions of reliability for IT services are integrated across IT services and enforceable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243072"/>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66.</a:t>
                      </a:r>
                      <a:r>
                        <a:rPr lang="en-US" sz="1400" smtClean="0">
                          <a:solidFill>
                            <a:schemeClr val="tx1"/>
                          </a:solidFill>
                          <a:latin typeface="Segoe (Body)"/>
                        </a:rPr>
                        <a:t> What best describes your strategy for testing and delivery of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IT service issues and design changes are tracked by using formal processes; testing is automated where possible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68.</a:t>
                      </a:r>
                      <a:r>
                        <a:rPr lang="en-US" sz="1400" smtClean="0">
                          <a:solidFill>
                            <a:schemeClr val="tx1"/>
                          </a:solidFill>
                          <a:latin typeface="Segoe (Body)"/>
                        </a:rPr>
                        <a:t> What best describes your strategy for IT service operations and service-level agreements?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Service-level and operational-level agreements are integrated for IT services; management reviews operational health regularly; some tasks are automated</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70.</a:t>
                      </a:r>
                      <a:r>
                        <a:rPr lang="en-US" sz="1400" smtClean="0">
                          <a:solidFill>
                            <a:schemeClr val="tx1"/>
                          </a:solidFill>
                          <a:latin typeface="Segoe (Body)"/>
                        </a:rPr>
                        <a:t> What best describes your strategy for monitoring security and reporting on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Monitoring and flexible, tenant/service reporting are aggregated across individual areas for protection against malware, protection of information, and identity and access technologies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Core IO: 71.</a:t>
                      </a:r>
                      <a:r>
                        <a:rPr lang="en-US" sz="1400" smtClean="0">
                          <a:solidFill>
                            <a:schemeClr val="tx1"/>
                          </a:solidFill>
                          <a:latin typeface="Segoe (Body)"/>
                        </a:rPr>
                        <a:t> What best describes your problem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Problem management processes are integrated across IT services, with incident management integration</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72.</a:t>
                      </a:r>
                      <a:r>
                        <a:rPr lang="en-US" sz="1400" smtClean="0">
                          <a:solidFill>
                            <a:schemeClr val="tx1"/>
                          </a:solidFill>
                          <a:latin typeface="Segoe (Body)"/>
                        </a:rPr>
                        <a:t> What best describes your change and configuration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The change and configuration management process is integrated across IT services; standard changes are identified across IT services and automated with self service where possible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Core IO: 74.</a:t>
                      </a:r>
                      <a:r>
                        <a:rPr lang="en-US" sz="1400" smtClean="0">
                          <a:solidFill>
                            <a:schemeClr val="tx1"/>
                          </a:solidFill>
                          <a:latin typeface="Segoe (Body)"/>
                        </a:rPr>
                        <a:t> What best describes your risk and vulnerability management strategy for IT services?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Risk and vulnerability are formally analyzed across IT services; IT compliance objectives and activities are defined and audited for each IT service</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023616"/>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BPIO: 1.</a:t>
                      </a:r>
                      <a:r>
                        <a:rPr lang="en-US" sz="1400" smtClean="0">
                          <a:solidFill>
                            <a:schemeClr val="tx1"/>
                          </a:solidFill>
                          <a:latin typeface="Segoe (Body)"/>
                        </a:rPr>
                        <a:t> What best describes your provisioning and architecture for collaborative workspaces?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Workspaces are managed at the departmental level and are available from individual productivity applications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6.</a:t>
                      </a:r>
                      <a:r>
                        <a:rPr lang="en-US" sz="1400" smtClean="0">
                          <a:solidFill>
                            <a:schemeClr val="tx1"/>
                          </a:solidFill>
                          <a:latin typeface="Segoe (Body)"/>
                        </a:rPr>
                        <a:t> What best describes your provisioning and architecture for portals?</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Multiple portals exist; directory services, authentication, and authorization are not uniform across portals, requiring users to sign in multiple times; user management methods are redundant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21.</a:t>
                      </a:r>
                      <a:r>
                        <a:rPr lang="en-US" sz="1400" smtClean="0">
                          <a:solidFill>
                            <a:schemeClr val="tx1"/>
                          </a:solidFill>
                          <a:latin typeface="Segoe (Body)"/>
                        </a:rPr>
                        <a:t> What best describes your strategy for accessing e-mail from anywhere?</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Secure, remote, online and offline access to rich mailbox and calendar functionality exists inside and outside the firewall</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46252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24.</a:t>
                      </a:r>
                      <a:r>
                        <a:rPr lang="en-US" sz="1400" smtClean="0">
                          <a:solidFill>
                            <a:schemeClr val="tx1"/>
                          </a:solidFill>
                          <a:latin typeface="Segoe (Body)"/>
                        </a:rPr>
                        <a:t> What best describes your enterprise-level IM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Users have secure access to an enterprise-managed online presence and IM infrastructure from inside and outside the firewall; peer-to-peer voice and video communications are based on a single directory</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26.</a:t>
                      </a:r>
                      <a:r>
                        <a:rPr lang="en-US" sz="1400" smtClean="0">
                          <a:solidFill>
                            <a:schemeClr val="tx1"/>
                          </a:solidFill>
                          <a:latin typeface="Segoe (Body)"/>
                        </a:rPr>
                        <a:t> What best describes your ability to share presence information?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B.</a:t>
                      </a:r>
                      <a:r>
                        <a:rPr lang="en-US" sz="1400" smtClean="0">
                          <a:solidFill>
                            <a:schemeClr val="tx1"/>
                          </a:solidFill>
                          <a:latin typeface="Segoe (Body)"/>
                        </a:rPr>
                        <a:t> Online presence information (automatically refreshed user availability information based on communications, log-on, and calendar activities) is integrated into the e-mail client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BPIO: 28.</a:t>
                      </a:r>
                      <a:r>
                        <a:rPr lang="en-US" sz="1400" smtClean="0">
                          <a:solidFill>
                            <a:schemeClr val="tx1"/>
                          </a:solidFill>
                          <a:latin typeface="Segoe (Body)"/>
                        </a:rPr>
                        <a:t> What best describes your audio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sp>
        <p:nvSpPr>
          <p:cNvPr id="50" name="TextBox 49"/>
          <p:cNvSpPr txBox="1"/>
          <p:nvPr/>
        </p:nvSpPr>
        <p:spPr>
          <a:xfrm>
            <a:off x="8275322" y="7008810"/>
            <a:ext cx="1606148" cy="313927"/>
          </a:xfrm>
          <a:prstGeom prst="rect">
            <a:avLst/>
          </a:prstGeom>
          <a:noFill/>
        </p:spPr>
        <p:txBody>
          <a:bodyPr wrap="square" lIns="91433" tIns="45716" rIns="91433" bIns="45716" rtlCol="0">
            <a:spAutoFit/>
          </a:bodyPr>
          <a:lstStyle/>
          <a:p>
            <a:r>
              <a:rPr lang="en-US" sz="1400" b="1" dirty="0">
                <a:solidFill>
                  <a:srgbClr val="FFFFFF"/>
                </a:solidFill>
                <a:latin typeface="Segoe"/>
              </a:rPr>
              <a:t>(CONTINUED...)</a:t>
            </a: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346252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1188720">
                <a:tc>
                  <a:txBody>
                    <a:bodyPr/>
                    <a:lstStyle/>
                    <a:p>
                      <a:pPr marL="0" indent="-1371600">
                        <a:buClr>
                          <a:srgbClr val="FFC000"/>
                        </a:buClr>
                      </a:pPr>
                      <a:r>
                        <a:rPr lang="en-US" sz="1400" b="1" smtClean="0">
                          <a:solidFill>
                            <a:srgbClr val="F8D246"/>
                          </a:solidFill>
                          <a:latin typeface="Segoe (Body)"/>
                        </a:rPr>
                        <a:t>BPIO: 29.</a:t>
                      </a:r>
                      <a:r>
                        <a:rPr lang="en-US" sz="1400" smtClean="0">
                          <a:solidFill>
                            <a:schemeClr val="tx1"/>
                          </a:solidFill>
                          <a:latin typeface="Segoe (Body)"/>
                        </a:rPr>
                        <a:t> What best describes your video conferencing solution?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30.</a:t>
                      </a:r>
                      <a:r>
                        <a:rPr lang="en-US" sz="1400" smtClean="0">
                          <a:solidFill>
                            <a:schemeClr val="tx1"/>
                          </a:solidFill>
                          <a:latin typeface="Segoe (Body)"/>
                        </a:rPr>
                        <a:t> What best describes your solution for voice over IP communications (VOIP)?</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Voice communications are secure, encrypted, extended to remote and mobile workers using different mobile devices and integrated within enterprise productivity and collaboration platforms</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969264">
                <a:tc>
                  <a:txBody>
                    <a:bodyPr/>
                    <a:lstStyle/>
                    <a:p>
                      <a:pPr marL="0" indent="-1371600">
                        <a:buClr>
                          <a:srgbClr val="FFC000"/>
                        </a:buClr>
                      </a:pPr>
                      <a:r>
                        <a:rPr lang="en-US" sz="1400" b="1" smtClean="0">
                          <a:solidFill>
                            <a:srgbClr val="F8D246"/>
                          </a:solidFill>
                          <a:latin typeface="Segoe (Body)"/>
                        </a:rPr>
                        <a:t>BPIO: 32.</a:t>
                      </a:r>
                      <a:r>
                        <a:rPr lang="en-US" sz="1400" smtClean="0">
                          <a:solidFill>
                            <a:schemeClr val="tx1"/>
                          </a:solidFill>
                          <a:latin typeface="Segoe (Body)"/>
                        </a:rPr>
                        <a:t> What best describes the voice quality at your organization?</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There is an intelligent, adaptive media stack on phone and PC endpoints to enable high-quality voice communications even on unmanaged networks (such as the Internet)</a:t>
                      </a:r>
                      <a:endParaRPr lang="en-US" sz="1400" b="0" kern="1200" dirty="0" smtClean="0">
                        <a:solidFill>
                          <a:schemeClr val="tx1"/>
                        </a:solidFill>
                        <a:latin typeface="+mn-lt"/>
                        <a:ea typeface="+mn-ea"/>
                        <a:cs typeface="+mn-cs"/>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27997" y="1298222"/>
            <a:ext cx="10578674" cy="5839556"/>
            <a:chOff x="127997" y="1613574"/>
            <a:chExt cx="10578674" cy="5524204"/>
          </a:xfrm>
        </p:grpSpPr>
        <p:sp>
          <p:nvSpPr>
            <p:cNvPr id="63" name="Rounded Rectangle 62"/>
            <p:cNvSpPr/>
            <p:nvPr/>
          </p:nvSpPr>
          <p:spPr bwMode="auto">
            <a:xfrm rot="10800000">
              <a:off x="127997" y="1613574"/>
              <a:ext cx="10578674" cy="5524204"/>
            </a:xfrm>
            <a:prstGeom prst="roundRect">
              <a:avLst>
                <a:gd name="adj" fmla="val 5346"/>
              </a:avLst>
            </a:prstGeom>
            <a:gradFill flip="none" rotWithShape="1">
              <a:gsLst>
                <a:gs pos="100000">
                  <a:srgbClr val="0A2A5A">
                    <a:alpha val="39000"/>
                  </a:srgbClr>
                </a:gs>
                <a:gs pos="85000">
                  <a:srgbClr val="0A2A5A">
                    <a:alpha val="34000"/>
                  </a:srgbClr>
                </a:gs>
                <a:gs pos="59000">
                  <a:srgbClr val="0A2A5A">
                    <a:alpha val="25000"/>
                  </a:srgbClr>
                </a:gs>
                <a:gs pos="21000">
                  <a:srgbClr val="0A2A5A">
                    <a:alpha val="18000"/>
                  </a:srgbClr>
                </a:gs>
                <a:gs pos="0">
                  <a:srgbClr val="0A2A5A">
                    <a:alpha val="35000"/>
                  </a:srgbClr>
                </a:gs>
              </a:gsLst>
              <a:lin ang="5400000" scaled="1"/>
              <a:tileRect/>
            </a:gra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64" name="Round Same Side Corner Rectangle 63"/>
            <p:cNvSpPr/>
            <p:nvPr/>
          </p:nvSpPr>
          <p:spPr bwMode="auto">
            <a:xfrm>
              <a:off x="300251" y="1686919"/>
              <a:ext cx="10242645" cy="584333"/>
            </a:xfrm>
            <a:prstGeom prst="round2SameRect">
              <a:avLst>
                <a:gd name="adj1" fmla="val 30681"/>
                <a:gd name="adj2" fmla="val 0"/>
              </a:avLst>
            </a:prstGeom>
            <a:gradFill flip="none" rotWithShape="1">
              <a:gsLst>
                <a:gs pos="0">
                  <a:srgbClr val="4BACC6">
                    <a:lumMod val="75000"/>
                    <a:shade val="30000"/>
                    <a:satMod val="115000"/>
                    <a:alpha val="0"/>
                  </a:srgbClr>
                </a:gs>
                <a:gs pos="29000">
                  <a:srgbClr val="4BACC6">
                    <a:lumMod val="75000"/>
                    <a:shade val="67500"/>
                    <a:satMod val="115000"/>
                    <a:alpha val="32000"/>
                  </a:srgbClr>
                </a:gs>
                <a:gs pos="100000">
                  <a:srgbClr val="D3ECF2">
                    <a:alpha val="54000"/>
                  </a:srgbClr>
                </a:gs>
              </a:gsLst>
              <a:lin ang="16200000" scaled="1"/>
              <a:tileRect/>
            </a:gradFill>
            <a:ln w="9525" cap="flat" cmpd="sng" algn="ctr">
              <a:noFill/>
              <a:prstDash val="solid"/>
              <a:headEnd type="none" w="med" len="med"/>
              <a:tailEnd type="none" w="med" len="med"/>
            </a:ln>
            <a:effectLst>
              <a:outerShdw blurRad="63500" sx="102000" sy="102000" algn="ctr" rotWithShape="0">
                <a:prstClr val="black">
                  <a:alpha val="40000"/>
                </a:prstClr>
              </a:outerShdw>
            </a:effectLst>
          </p:spPr>
          <p:txBody>
            <a:bodyPr vert="horz" wrap="square" lIns="109714" tIns="54858" rIns="109714" bIns="54858" numCol="1" rtlCol="0" anchor="ctr" anchorCtr="0" compatLnSpc="1">
              <a:prstTxWarp prst="textNoShape">
                <a:avLst/>
              </a:prstTxWarp>
            </a:bodyPr>
            <a:lstStyle/>
            <a:p>
              <a:pPr algn="ctr" defTabSz="1096700"/>
              <a:endParaRPr lang="en-US" kern="0" dirty="0">
                <a:solidFill>
                  <a:sysClr val="window" lastClr="FFFFFF"/>
                </a:solidFill>
                <a:latin typeface="Segoe" pitchFamily="34" charset="0"/>
              </a:endParaRPr>
            </a:p>
          </p:txBody>
        </p:sp>
      </p:grpSp>
      <p:sp>
        <p:nvSpPr>
          <p:cNvPr id="40" name="Rectangle 39"/>
          <p:cNvSpPr/>
          <p:nvPr/>
        </p:nvSpPr>
        <p:spPr>
          <a:xfrm>
            <a:off x="575061" y="2060033"/>
            <a:ext cx="9861212" cy="1061830"/>
          </a:xfrm>
          <a:prstGeom prst="rect">
            <a:avLst/>
          </a:prstGeom>
        </p:spPr>
        <p:txBody>
          <a:bodyPr wrap="square" lIns="0" tIns="0" rIns="0" bIns="0">
            <a:spAutoFit/>
          </a:bodyPr>
          <a:lstStyle/>
          <a:p>
            <a:pPr>
              <a:spcAft>
                <a:spcPts val="0"/>
              </a:spcAft>
              <a:buClr>
                <a:srgbClr val="FFC000"/>
              </a:buClr>
            </a:pPr>
            <a:r>
              <a:rPr lang="en-US" sz="1600" b="1" dirty="0">
                <a:solidFill>
                  <a:srgbClr val="F8D246"/>
                </a:solidFill>
                <a:latin typeface="Segoe"/>
              </a:rPr>
              <a:t>BPIO: 27. </a:t>
            </a:r>
            <a:r>
              <a:rPr lang="en-US" sz="1600" dirty="0">
                <a:solidFill>
                  <a:srgbClr val="FFFFFF"/>
                </a:solidFill>
                <a:latin typeface="Segoe"/>
              </a:rPr>
              <a:t>What best describes your Web conferencing solution?</a:t>
            </a:r>
            <a:endParaRPr lang="en-IN" sz="1600" dirty="0">
              <a:solidFill>
                <a:srgbClr val="FFFFFF"/>
              </a:solidFill>
              <a:latin typeface="Segoe"/>
            </a:endParaRPr>
          </a:p>
          <a:p>
            <a:pPr>
              <a:spcBef>
                <a:spcPts val="600"/>
              </a:spcBef>
              <a:spcAft>
                <a:spcPts val="0"/>
              </a:spcAft>
              <a:buClr>
                <a:srgbClr val="FFC000"/>
              </a:buClr>
            </a:pPr>
            <a:r>
              <a:rPr lang="en-US" sz="1600" dirty="0">
                <a:solidFill>
                  <a:srgbClr val="F8D246"/>
                </a:solidFill>
                <a:latin typeface="Segoe"/>
              </a:rPr>
              <a:t>Rationalized answer is C. </a:t>
            </a:r>
            <a:r>
              <a:rPr lang="en-US" sz="1600" dirty="0">
                <a:solidFill>
                  <a:srgbClr val="FFFFFF"/>
                </a:solidFill>
                <a:latin typeface="Segoe"/>
              </a:rPr>
              <a:t>A secure, unified conferencing platform that enables rich audio, video, and data collaboration is managed by IT and is available from enterprise productivity applications; the platform also has a single user interface, a single directory, and is available across organizational boundaries.</a:t>
            </a:r>
            <a:endParaRPr lang="en-US" sz="1800" dirty="0">
              <a:solidFill>
                <a:srgbClr val="FFFFFF"/>
              </a:solidFill>
              <a:latin typeface="Segoe"/>
            </a:endParaRPr>
          </a:p>
        </p:txBody>
      </p:sp>
      <p:sp>
        <p:nvSpPr>
          <p:cNvPr id="44" name="TextBox 43">
            <a:hlinkClick r:id="rId3" action="ppaction://hlinksldjump"/>
          </p:cNvPr>
          <p:cNvSpPr txBox="1"/>
          <p:nvPr/>
        </p:nvSpPr>
        <p:spPr>
          <a:xfrm>
            <a:off x="840041" y="6995160"/>
            <a:ext cx="2245360" cy="313927"/>
          </a:xfrm>
          <a:prstGeom prst="rect">
            <a:avLst/>
          </a:prstGeom>
          <a:noFill/>
        </p:spPr>
        <p:txBody>
          <a:bodyPr wrap="square" lIns="91422" tIns="45710" rIns="91422" bIns="45710" rtlCol="0">
            <a:spAutoFit/>
          </a:bodyPr>
          <a:lstStyle/>
          <a:p>
            <a:r>
              <a:rPr lang="en-US" sz="1400" b="1" dirty="0">
                <a:solidFill>
                  <a:srgbClr val="FFFFFF"/>
                </a:solidFill>
                <a:effectLst>
                  <a:outerShdw blurRad="38100" dist="38100" dir="2700000" algn="tl">
                    <a:srgbClr val="000000">
                      <a:alpha val="43137"/>
                    </a:srgbClr>
                  </a:outerShdw>
                </a:effectLst>
                <a:latin typeface="Segoe" pitchFamily="34" charset="0"/>
              </a:rPr>
              <a:t>SEE PROJECTS</a:t>
            </a:r>
          </a:p>
        </p:txBody>
      </p:sp>
      <p:sp>
        <p:nvSpPr>
          <p:cNvPr id="45" name="Isosceles Triangle 44">
            <a:hlinkClick r:id="rId3" action="ppaction://hlinksldjump"/>
          </p:cNvPr>
          <p:cNvSpPr/>
          <p:nvPr/>
        </p:nvSpPr>
        <p:spPr bwMode="auto">
          <a:xfrm rot="5400000">
            <a:off x="713232" y="7068312"/>
            <a:ext cx="188926" cy="162868"/>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05" tIns="54854" rIns="109705" bIns="54854" numCol="1" rtlCol="0" anchor="ctr" anchorCtr="0" compatLnSpc="1">
            <a:prstTxWarp prst="textNoShape">
              <a:avLst/>
            </a:prstTxWarp>
          </a:bodyPr>
          <a:lstStyle/>
          <a:p>
            <a:pPr algn="ctr" defTabSz="1096744"/>
            <a:endParaRPr lang="en-US" dirty="0">
              <a:solidFill>
                <a:srgbClr val="FFFFFF"/>
              </a:solidFill>
              <a:effectLst>
                <a:outerShdw blurRad="38100" dist="38100" dir="2700000" algn="tl">
                  <a:srgbClr val="000000">
                    <a:alpha val="43137"/>
                  </a:srgbClr>
                </a:outerShdw>
              </a:effectLst>
            </a:endParaRPr>
          </a:p>
        </p:txBody>
      </p:sp>
      <p:sp>
        <p:nvSpPr>
          <p:cNvPr id="53" name="Rectangle 52"/>
          <p:cNvSpPr/>
          <p:nvPr/>
        </p:nvSpPr>
        <p:spPr>
          <a:xfrm>
            <a:off x="457203" y="1399034"/>
            <a:ext cx="3175847" cy="523208"/>
          </a:xfrm>
          <a:prstGeom prst="rect">
            <a:avLst/>
          </a:prstGeom>
        </p:spPr>
        <p:txBody>
          <a:bodyPr wrap="none" lIns="91418" tIns="45708" rIns="91418" bIns="45708">
            <a:spAutoFit/>
          </a:bodyPr>
          <a:lstStyle/>
          <a:p>
            <a:pPr defTabSz="914184"/>
            <a:r>
              <a:rPr lang="en-US" sz="2800" b="1" i="1" kern="0" dirty="0">
                <a:solidFill>
                  <a:srgbClr val="FFFFFF"/>
                </a:solidFill>
                <a:effectLst>
                  <a:outerShdw blurRad="38100" dist="38100" dir="2700000" algn="tl">
                    <a:srgbClr val="000000">
                      <a:alpha val="43137"/>
                    </a:srgbClr>
                  </a:outerShdw>
                </a:effectLst>
              </a:rPr>
              <a:t>Profiling Question </a:t>
            </a:r>
          </a:p>
        </p:txBody>
      </p:sp>
      <p:grpSp>
        <p:nvGrpSpPr>
          <p:cNvPr id="47" name="Group 52"/>
          <p:cNvGrpSpPr/>
          <p:nvPr/>
        </p:nvGrpSpPr>
        <p:grpSpPr>
          <a:xfrm>
            <a:off x="9787990" y="149764"/>
            <a:ext cx="1052593" cy="816746"/>
            <a:chOff x="9787989" y="149764"/>
            <a:chExt cx="1052592" cy="816746"/>
          </a:xfrm>
        </p:grpSpPr>
        <p:grpSp>
          <p:nvGrpSpPr>
            <p:cNvPr id="48" name="Group 68"/>
            <p:cNvGrpSpPr/>
            <p:nvPr/>
          </p:nvGrpSpPr>
          <p:grpSpPr>
            <a:xfrm>
              <a:off x="9787989" y="149764"/>
              <a:ext cx="1042917" cy="816746"/>
              <a:chOff x="9607229" y="133998"/>
              <a:chExt cx="1042917" cy="816746"/>
            </a:xfrm>
          </p:grpSpPr>
          <p:sp>
            <p:nvSpPr>
              <p:cNvPr id="57" name="Rectangle 56"/>
              <p:cNvSpPr/>
              <p:nvPr/>
            </p:nvSpPr>
            <p:spPr>
              <a:xfrm rot="49394">
                <a:off x="9621458" y="144300"/>
                <a:ext cx="1020932" cy="781235"/>
              </a:xfrm>
              <a:prstGeom prst="rect">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59" name="Group 53"/>
              <p:cNvGrpSpPr/>
              <p:nvPr/>
            </p:nvGrpSpPr>
            <p:grpSpPr>
              <a:xfrm>
                <a:off x="9607229" y="133998"/>
                <a:ext cx="1042917" cy="816746"/>
                <a:chOff x="9607229" y="133998"/>
                <a:chExt cx="1042917" cy="816746"/>
              </a:xfrm>
            </p:grpSpPr>
            <p:pic>
              <p:nvPicPr>
                <p:cNvPr id="62" name="Picture 2" descr="cooltools-shape"/>
                <p:cNvPicPr>
                  <a:picLocks noChangeAspect="1" noChangeArrowheads="1"/>
                </p:cNvPicPr>
                <p:nvPr/>
              </p:nvPicPr>
              <p:blipFill>
                <a:blip r:embed="rId4" cstate="print"/>
                <a:srcRect/>
                <a:stretch>
                  <a:fillRect/>
                </a:stretch>
              </p:blipFill>
              <p:spPr bwMode="auto">
                <a:xfrm rot="61984">
                  <a:off x="10382322" y="133998"/>
                  <a:ext cx="267824" cy="816746"/>
                </a:xfrm>
                <a:prstGeom prst="rect">
                  <a:avLst/>
                </a:prstGeom>
                <a:noFill/>
                <a:ln w="12700">
                  <a:noFill/>
                  <a:miter lim="800000"/>
                  <a:headEnd/>
                  <a:tailEnd/>
                </a:ln>
                <a:effectLst/>
              </p:spPr>
            </p:pic>
            <p:pic>
              <p:nvPicPr>
                <p:cNvPr id="65" name="Picture 3" descr="cooltools-shape"/>
                <p:cNvPicPr>
                  <a:picLocks noChangeAspect="1" noChangeArrowheads="1"/>
                </p:cNvPicPr>
                <p:nvPr/>
              </p:nvPicPr>
              <p:blipFill>
                <a:blip r:embed="rId5" cstate="print"/>
                <a:srcRect/>
                <a:stretch>
                  <a:fillRect/>
                </a:stretch>
              </p:blipFill>
              <p:spPr bwMode="auto">
                <a:xfrm rot="61984">
                  <a:off x="9862059" y="133998"/>
                  <a:ext cx="267824" cy="816746"/>
                </a:xfrm>
                <a:prstGeom prst="rect">
                  <a:avLst/>
                </a:prstGeom>
                <a:noFill/>
                <a:ln w="12700">
                  <a:noFill/>
                  <a:miter lim="800000"/>
                  <a:headEnd/>
                  <a:tailEnd/>
                </a:ln>
                <a:effectLst/>
              </p:spPr>
            </p:pic>
            <p:pic>
              <p:nvPicPr>
                <p:cNvPr id="66" name="Picture 4" descr="cooltools-shape"/>
                <p:cNvPicPr>
                  <a:picLocks noChangeAspect="1" noChangeArrowheads="1"/>
                </p:cNvPicPr>
                <p:nvPr/>
              </p:nvPicPr>
              <p:blipFill>
                <a:blip r:embed="rId6" cstate="print"/>
                <a:srcRect/>
                <a:stretch>
                  <a:fillRect/>
                </a:stretch>
              </p:blipFill>
              <p:spPr bwMode="auto">
                <a:xfrm rot="61984">
                  <a:off x="9607229" y="133998"/>
                  <a:ext cx="267824" cy="816746"/>
                </a:xfrm>
                <a:prstGeom prst="rect">
                  <a:avLst/>
                </a:prstGeom>
                <a:noFill/>
                <a:ln w="12700">
                  <a:noFill/>
                  <a:miter lim="800000"/>
                  <a:headEnd/>
                  <a:tailEnd/>
                </a:ln>
                <a:effectLst/>
              </p:spPr>
            </p:pic>
            <p:pic>
              <p:nvPicPr>
                <p:cNvPr id="68" name="Picture 5" descr="cooltools-shape"/>
                <p:cNvPicPr>
                  <a:picLocks noChangeAspect="1" noChangeArrowheads="1"/>
                </p:cNvPicPr>
                <p:nvPr/>
              </p:nvPicPr>
              <p:blipFill>
                <a:blip r:embed="rId7" cstate="print"/>
                <a:srcRect/>
                <a:stretch>
                  <a:fillRect/>
                </a:stretch>
              </p:blipFill>
              <p:spPr bwMode="auto">
                <a:xfrm rot="61984">
                  <a:off x="10121595" y="133998"/>
                  <a:ext cx="267824" cy="816746"/>
                </a:xfrm>
                <a:prstGeom prst="rect">
                  <a:avLst/>
                </a:prstGeom>
                <a:noFill/>
                <a:ln w="12700">
                  <a:noFill/>
                  <a:miter lim="800000"/>
                  <a:headEnd/>
                  <a:tailEnd/>
                </a:ln>
                <a:effectLst/>
              </p:spPr>
            </p:pic>
          </p:grpSp>
        </p:grpSp>
        <p:sp>
          <p:nvSpPr>
            <p:cNvPr id="49" name="TextBox 48">
              <a:hlinkClick r:id="rId8" action="ppaction://hlinksldjump"/>
            </p:cNvPr>
            <p:cNvSpPr txBox="1"/>
            <p:nvPr/>
          </p:nvSpPr>
          <p:spPr>
            <a:xfrm>
              <a:off x="9817545" y="232313"/>
              <a:ext cx="1023036" cy="461665"/>
            </a:xfrm>
            <a:prstGeom prst="rect">
              <a:avLst/>
            </a:prstGeom>
            <a:noFill/>
            <a:ln>
              <a:noFill/>
            </a:ln>
          </p:spPr>
          <p:txBody>
            <a:bodyPr wrap="none" rtlCol="0">
              <a:spAutoFit/>
            </a:bodyPr>
            <a:lstStyle/>
            <a:p>
              <a:r>
                <a:rPr lang="en-US" sz="2400" b="1">
                  <a:ln w="3175" cap="sq" cmpd="sng">
                    <a:noFill/>
                    <a:bevel/>
                  </a:ln>
                  <a:solidFill>
                    <a:srgbClr val="FFFFFF"/>
                  </a:solidFill>
                  <a:effectLst>
                    <a:outerShdw blurRad="355600" algn="ctr" rotWithShape="0">
                      <a:prstClr val="black"/>
                    </a:outerShdw>
                  </a:effectLst>
                  <a:latin typeface="Segoe" pitchFamily="34" charset="0"/>
                </a:rPr>
                <a:t>S to R</a:t>
              </a:r>
              <a:endParaRPr lang="en-US" sz="2400" b="1" dirty="0">
                <a:ln w="3175" cap="sq" cmpd="sng">
                  <a:noFill/>
                  <a:bevel/>
                </a:ln>
                <a:solidFill>
                  <a:srgbClr val="FFFFFF"/>
                </a:solidFill>
                <a:effectLst>
                  <a:outerShdw blurRad="355600" algn="ctr" rotWithShape="0">
                    <a:prstClr val="black"/>
                  </a:outerShdw>
                </a:effectLst>
                <a:latin typeface="Segoe" pitchFamily="34" charset="0"/>
              </a:endParaRPr>
            </a:p>
          </p:txBody>
        </p:sp>
        <p:sp>
          <p:nvSpPr>
            <p:cNvPr id="54" name="Right Arrow 53">
              <a:hlinkClick r:id="rId8" action="ppaction://hlinksldjump"/>
            </p:cNvPr>
            <p:cNvSpPr/>
            <p:nvPr/>
          </p:nvSpPr>
          <p:spPr bwMode="auto">
            <a:xfrm>
              <a:off x="9997845" y="608133"/>
              <a:ext cx="495164" cy="258974"/>
            </a:xfrm>
            <a:prstGeom prst="rightArrow">
              <a:avLst>
                <a:gd name="adj1" fmla="val 64815"/>
                <a:gd name="adj2" fmla="val 50000"/>
              </a:avLst>
            </a:prstGeom>
            <a:gradFill>
              <a:gsLst>
                <a:gs pos="13000">
                  <a:schemeClr val="bg1">
                    <a:lumMod val="50000"/>
                    <a:lumOff val="50000"/>
                    <a:alpha val="0"/>
                  </a:schemeClr>
                </a:gs>
                <a:gs pos="50000">
                  <a:schemeClr val="accent1">
                    <a:tint val="44500"/>
                    <a:satMod val="160000"/>
                  </a:schemeClr>
                </a:gs>
                <a:gs pos="100000">
                  <a:schemeClr val="tx2">
                    <a:lumMod val="75000"/>
                  </a:schemeClr>
                </a:gs>
              </a:gsLst>
              <a:lin ang="0" scaled="0"/>
            </a:gra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744"/>
              <a:endParaRPr lang="en-US" dirty="0">
                <a:solidFill>
                  <a:srgbClr val="FFFFFF"/>
                </a:solidFill>
              </a:endParaRPr>
            </a:p>
          </p:txBody>
        </p:sp>
      </p:grpSp>
      <p:grpSp>
        <p:nvGrpSpPr>
          <p:cNvPr id="69" name="Group 73"/>
          <p:cNvGrpSpPr/>
          <p:nvPr/>
        </p:nvGrpSpPr>
        <p:grpSpPr>
          <a:xfrm>
            <a:off x="1661320" y="7287011"/>
            <a:ext cx="1594230" cy="680272"/>
            <a:chOff x="1792010" y="4441101"/>
            <a:chExt cx="1814878" cy="680271"/>
          </a:xfrm>
        </p:grpSpPr>
        <p:sp>
          <p:nvSpPr>
            <p:cNvPr id="70" name="Round Same Side Corner Rectangle 69"/>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1" name="TextBox 70">
              <a:hlinkClick r:id="rId9"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Challenges</a:t>
              </a:r>
            </a:p>
          </p:txBody>
        </p:sp>
      </p:grpSp>
      <p:grpSp>
        <p:nvGrpSpPr>
          <p:cNvPr id="72" name="Group 76"/>
          <p:cNvGrpSpPr/>
          <p:nvPr/>
        </p:nvGrpSpPr>
        <p:grpSpPr>
          <a:xfrm>
            <a:off x="120582" y="7287011"/>
            <a:ext cx="1594229" cy="680272"/>
            <a:chOff x="0" y="4441101"/>
            <a:chExt cx="1816316" cy="680271"/>
          </a:xfrm>
        </p:grpSpPr>
        <p:sp>
          <p:nvSpPr>
            <p:cNvPr id="73" name="Round Same Side Corner Rectangle 72"/>
            <p:cNvSpPr/>
            <p:nvPr/>
          </p:nvSpPr>
          <p:spPr bwMode="auto">
            <a:xfrm>
              <a:off x="141895"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4" name="TextBox 73">
              <a:hlinkClick r:id="rId10" action="ppaction://hlinksldjump"/>
            </p:cNvPr>
            <p:cNvSpPr txBox="1"/>
            <p:nvPr/>
          </p:nvSpPr>
          <p:spPr>
            <a:xfrm>
              <a:off x="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Transition</a:t>
              </a:r>
            </a:p>
          </p:txBody>
        </p:sp>
      </p:grpSp>
      <p:grpSp>
        <p:nvGrpSpPr>
          <p:cNvPr id="75" name="Group 82"/>
          <p:cNvGrpSpPr/>
          <p:nvPr/>
        </p:nvGrpSpPr>
        <p:grpSpPr>
          <a:xfrm>
            <a:off x="3180657" y="7297061"/>
            <a:ext cx="1594230" cy="680272"/>
            <a:chOff x="1792010" y="4441101"/>
            <a:chExt cx="1814878" cy="680271"/>
          </a:xfrm>
        </p:grpSpPr>
        <p:sp>
          <p:nvSpPr>
            <p:cNvPr id="76" name="Round Same Side Corner Rectangle 75"/>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77" name="TextBox 76"/>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FFFFFF"/>
                  </a:solidFill>
                  <a:effectLst>
                    <a:outerShdw blurRad="38100" dist="38100" dir="2700000" algn="tl">
                      <a:srgbClr val="000000">
                        <a:alpha val="43137"/>
                      </a:srgbClr>
                    </a:outerShdw>
                  </a:effectLst>
                  <a:latin typeface="Segoe" pitchFamily="34" charset="0"/>
                </a:rPr>
                <a:t>Questions</a:t>
              </a:r>
            </a:p>
          </p:txBody>
        </p:sp>
      </p:grpSp>
      <p:grpSp>
        <p:nvGrpSpPr>
          <p:cNvPr id="81" name="Group 87"/>
          <p:cNvGrpSpPr/>
          <p:nvPr/>
        </p:nvGrpSpPr>
        <p:grpSpPr>
          <a:xfrm>
            <a:off x="4699990" y="7297061"/>
            <a:ext cx="1594230" cy="680272"/>
            <a:chOff x="1792010" y="4441101"/>
            <a:chExt cx="1814878" cy="680271"/>
          </a:xfrm>
        </p:grpSpPr>
        <p:sp>
          <p:nvSpPr>
            <p:cNvPr id="84" name="Round Same Side Corner Rectangle 83"/>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92" name="TextBox 91">
              <a:hlinkClick r:id="rId3"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Projects</a:t>
              </a:r>
            </a:p>
          </p:txBody>
        </p:sp>
      </p:grpSp>
      <p:grpSp>
        <p:nvGrpSpPr>
          <p:cNvPr id="98" name="Group 92"/>
          <p:cNvGrpSpPr/>
          <p:nvPr/>
        </p:nvGrpSpPr>
        <p:grpSpPr>
          <a:xfrm>
            <a:off x="7738659" y="7287011"/>
            <a:ext cx="1594230" cy="680272"/>
            <a:chOff x="1792010" y="4441101"/>
            <a:chExt cx="1814878" cy="680271"/>
          </a:xfrm>
        </p:grpSpPr>
        <p:sp>
          <p:nvSpPr>
            <p:cNvPr id="99" name="Round Same Side Corner Rectangle 98"/>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0" name="TextBox 99">
              <a:hlinkClick r:id="rId11"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Benefits</a:t>
              </a:r>
            </a:p>
          </p:txBody>
        </p:sp>
      </p:grpSp>
      <p:grpSp>
        <p:nvGrpSpPr>
          <p:cNvPr id="101" name="Group 95"/>
          <p:cNvGrpSpPr/>
          <p:nvPr/>
        </p:nvGrpSpPr>
        <p:grpSpPr>
          <a:xfrm>
            <a:off x="9257992" y="7287011"/>
            <a:ext cx="1594230" cy="680272"/>
            <a:chOff x="1792010" y="4441101"/>
            <a:chExt cx="1814878" cy="680271"/>
          </a:xfrm>
        </p:grpSpPr>
        <p:sp>
          <p:nvSpPr>
            <p:cNvPr id="102" name="Round Same Side Corner Rectangle 101"/>
            <p:cNvSpPr/>
            <p:nvPr/>
          </p:nvSpPr>
          <p:spPr bwMode="auto">
            <a:xfrm>
              <a:off x="1902214" y="4442550"/>
              <a:ext cx="1674421"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3" name="TextBox 102">
              <a:hlinkClick r:id="rId12" action="ppaction://hlinksldjump"/>
            </p:cNvPr>
            <p:cNvSpPr txBox="1"/>
            <p:nvPr/>
          </p:nvSpPr>
          <p:spPr>
            <a:xfrm>
              <a:off x="1792010" y="4441101"/>
              <a:ext cx="1814878" cy="353938"/>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Architecture</a:t>
              </a:r>
            </a:p>
          </p:txBody>
        </p:sp>
      </p:grpSp>
      <p:grpSp>
        <p:nvGrpSpPr>
          <p:cNvPr id="2" name="Group 1"/>
          <p:cNvGrpSpPr/>
          <p:nvPr/>
        </p:nvGrpSpPr>
        <p:grpSpPr>
          <a:xfrm>
            <a:off x="6132246" y="7283883"/>
            <a:ext cx="1814878" cy="683401"/>
            <a:chOff x="6132246" y="7283881"/>
            <a:chExt cx="1814878" cy="683401"/>
          </a:xfrm>
        </p:grpSpPr>
        <p:sp>
          <p:nvSpPr>
            <p:cNvPr id="97" name="Round Same Side Corner Rectangle 96"/>
            <p:cNvSpPr/>
            <p:nvPr/>
          </p:nvSpPr>
          <p:spPr bwMode="auto">
            <a:xfrm>
              <a:off x="6316129" y="7288460"/>
              <a:ext cx="1470849" cy="678822"/>
            </a:xfrm>
            <a:prstGeom prst="round2SameRect">
              <a:avLst>
                <a:gd name="adj1" fmla="val 32412"/>
                <a:gd name="adj2" fmla="val 0"/>
              </a:avLst>
            </a:prstGeom>
            <a:gradFill flip="none" rotWithShape="1">
              <a:gsLst>
                <a:gs pos="100000">
                  <a:srgbClr val="0564FF"/>
                </a:gs>
                <a:gs pos="89000">
                  <a:srgbClr val="0F4087">
                    <a:shade val="30000"/>
                    <a:satMod val="115000"/>
                  </a:srgbClr>
                </a:gs>
                <a:gs pos="89000">
                  <a:srgbClr val="00358A"/>
                </a:gs>
                <a:gs pos="79000">
                  <a:srgbClr val="00307E"/>
                </a:gs>
                <a:gs pos="86000">
                  <a:srgbClr val="033C8F"/>
                </a:gs>
                <a:gs pos="60000">
                  <a:srgbClr val="0D3571"/>
                </a:gs>
              </a:gsLst>
              <a:lin ang="162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smtClean="0">
                <a:solidFill>
                  <a:srgbClr val="FFFF99"/>
                </a:solidFill>
              </a:endParaRPr>
            </a:p>
          </p:txBody>
        </p:sp>
        <p:sp>
          <p:nvSpPr>
            <p:cNvPr id="104" name="TextBox 103">
              <a:hlinkClick r:id="rId13" action="ppaction://hlinksldjump"/>
            </p:cNvPr>
            <p:cNvSpPr txBox="1"/>
            <p:nvPr/>
          </p:nvSpPr>
          <p:spPr>
            <a:xfrm>
              <a:off x="6132246" y="7283881"/>
              <a:ext cx="1814878" cy="353939"/>
            </a:xfrm>
            <a:prstGeom prst="rect">
              <a:avLst/>
            </a:prstGeom>
            <a:noFill/>
          </p:spPr>
          <p:txBody>
            <a:bodyPr wrap="square" lIns="91436" tIns="45718" rIns="91436" bIns="45718" rtlCol="0">
              <a:spAutoFit/>
            </a:bodyPr>
            <a:lstStyle/>
            <a:p>
              <a:pPr algn="ctr"/>
              <a:r>
                <a:rPr lang="en-US" sz="1700" b="1" dirty="0">
                  <a:solidFill>
                    <a:srgbClr val="1455B4"/>
                  </a:solidFill>
                  <a:effectLst>
                    <a:outerShdw blurRad="38100" dist="38100" dir="2700000" algn="tl">
                      <a:srgbClr val="000000">
                        <a:alpha val="43137"/>
                      </a:srgbClr>
                    </a:outerShdw>
                  </a:effectLst>
                  <a:latin typeface="Segoe" pitchFamily="34" charset="0"/>
                </a:rPr>
                <a:t>Resources</a:t>
              </a:r>
            </a:p>
          </p:txBody>
        </p:sp>
      </p:grpSp>
      <p:sp>
        <p:nvSpPr>
          <p:cNvPr id="105" name="Rectangle 104"/>
          <p:cNvSpPr/>
          <p:nvPr/>
        </p:nvSpPr>
        <p:spPr bwMode="auto">
          <a:xfrm rot="10800000">
            <a:off x="0" y="7649846"/>
            <a:ext cx="10972800" cy="603504"/>
          </a:xfrm>
          <a:prstGeom prst="rect">
            <a:avLst/>
          </a:prstGeom>
          <a:gradFill>
            <a:gsLst>
              <a:gs pos="2000">
                <a:srgbClr val="1455B4"/>
              </a:gs>
              <a:gs pos="8000">
                <a:srgbClr val="1455B4"/>
              </a:gs>
              <a:gs pos="16000">
                <a:srgbClr val="1455B4"/>
              </a:gs>
              <a:gs pos="16000">
                <a:srgbClr val="00358A"/>
              </a:gs>
              <a:gs pos="33000">
                <a:srgbClr val="00307E"/>
              </a:gs>
              <a:gs pos="86000">
                <a:srgbClr val="033C8F"/>
              </a:gs>
              <a:gs pos="100000">
                <a:srgbClr val="0D3571"/>
              </a:gs>
            </a:gsLst>
            <a:lin ang="16200000" scaled="1"/>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09714" tIns="54858" rIns="109714" bIns="54858" numCol="1" rtlCol="0" anchor="ctr" anchorCtr="0" compatLnSpc="1">
            <a:prstTxWarp prst="textNoShape">
              <a:avLst/>
            </a:prstTxWarp>
          </a:bodyPr>
          <a:lstStyle/>
          <a:p>
            <a:pPr algn="ctr" defTabSz="1096832"/>
            <a:endParaRPr lang="en-US" dirty="0" smtClean="0">
              <a:solidFill>
                <a:srgbClr val="FFFF99"/>
              </a:solidFill>
            </a:endParaRPr>
          </a:p>
        </p:txBody>
      </p:sp>
      <p:grpSp>
        <p:nvGrpSpPr>
          <p:cNvPr id="3" name="Group 2"/>
          <p:cNvGrpSpPr/>
          <p:nvPr/>
        </p:nvGrpSpPr>
        <p:grpSpPr>
          <a:xfrm>
            <a:off x="9225890" y="7836392"/>
            <a:ext cx="1653644" cy="369328"/>
            <a:chOff x="9225888" y="7836408"/>
            <a:chExt cx="1653644" cy="369330"/>
          </a:xfrm>
        </p:grpSpPr>
        <p:sp>
          <p:nvSpPr>
            <p:cNvPr id="106" name="TextBox 105">
              <a:hlinkClick r:id="rId14" action="ppaction://hlinksldjump"/>
            </p:cNvPr>
            <p:cNvSpPr txBox="1"/>
            <p:nvPr/>
          </p:nvSpPr>
          <p:spPr>
            <a:xfrm>
              <a:off x="9427464" y="7836408"/>
              <a:ext cx="1452068" cy="369330"/>
            </a:xfrm>
            <a:prstGeom prst="rect">
              <a:avLst/>
            </a:prstGeom>
            <a:noFill/>
          </p:spPr>
          <p:txBody>
            <a:bodyPr wrap="square" lIns="91436" tIns="45718" rIns="91436" bIns="45718" rtlCol="0">
              <a:spAutoFit/>
            </a:bodyPr>
            <a:lstStyle/>
            <a:p>
              <a:r>
                <a:rPr lang="en-US" sz="1800" b="1" dirty="0">
                  <a:solidFill>
                    <a:srgbClr val="FFFFFF"/>
                  </a:solidFill>
                  <a:effectLst>
                    <a:outerShdw blurRad="38100" dist="38100" dir="2700000" algn="tl">
                      <a:srgbClr val="000000">
                        <a:alpha val="43137"/>
                      </a:srgbClr>
                    </a:outerShdw>
                  </a:effectLst>
                  <a:latin typeface="Segoe" pitchFamily="34" charset="0"/>
                </a:rPr>
                <a:t>OVERVIEW</a:t>
              </a:r>
            </a:p>
          </p:txBody>
        </p:sp>
        <p:sp>
          <p:nvSpPr>
            <p:cNvPr id="107" name="Isosceles Triangle 106">
              <a:hlinkClick r:id="rId14" action="ppaction://hlinksldjump"/>
            </p:cNvPr>
            <p:cNvSpPr/>
            <p:nvPr/>
          </p:nvSpPr>
          <p:spPr bwMode="auto">
            <a:xfrm rot="16200000">
              <a:off x="9208008" y="7909560"/>
              <a:ext cx="259255" cy="223496"/>
            </a:xfrm>
            <a:prstGeom prst="triangle">
              <a:avLst/>
            </a:prstGeom>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vert="horz" wrap="square" lIns="109723" tIns="54862" rIns="109723" bIns="54862" numCol="1" rtlCol="0" anchor="ctr" anchorCtr="0" compatLnSpc="1">
              <a:prstTxWarp prst="textNoShape">
                <a:avLst/>
              </a:prstTxWarp>
            </a:bodyPr>
            <a:lstStyle/>
            <a:p>
              <a:pPr algn="ctr" defTabSz="1096832"/>
              <a:endParaRPr lang="en-US" dirty="0">
                <a:solidFill>
                  <a:srgbClr val="FFFFFF"/>
                </a:solidFill>
                <a:effectLst>
                  <a:outerShdw blurRad="38100" dist="38100" dir="2700000" algn="tl">
                    <a:srgbClr val="000000">
                      <a:alpha val="43137"/>
                    </a:srgbClr>
                  </a:outerShdw>
                </a:effectLst>
              </a:endParaRPr>
            </a:p>
          </p:txBody>
        </p:sp>
      </p:grpSp>
      <p:sp>
        <p:nvSpPr>
          <p:cNvPr id="55" name="TextBox 54"/>
          <p:cNvSpPr txBox="1"/>
          <p:nvPr/>
        </p:nvSpPr>
        <p:spPr>
          <a:xfrm>
            <a:off x="4797631" y="7854696"/>
            <a:ext cx="1354258" cy="221594"/>
          </a:xfrm>
          <a:prstGeom prst="rect">
            <a:avLst/>
          </a:prstGeom>
          <a:noFill/>
        </p:spPr>
        <p:txBody>
          <a:bodyPr wrap="square" lIns="91433" tIns="45716" rIns="91433" bIns="45716" rtlCol="0">
            <a:spAutoFit/>
          </a:bodyPr>
          <a:lstStyle/>
          <a:p>
            <a:pPr algn="ctr"/>
            <a:r>
              <a:rPr lang="en-US" sz="800" dirty="0" smtClean="0">
                <a:solidFill>
                  <a:srgbClr val="FFFFFF"/>
                </a:solidFill>
                <a:latin typeface="Segoe"/>
              </a:rPr>
              <a:t> </a:t>
            </a:r>
            <a:endParaRPr lang="en-US" sz="800" dirty="0">
              <a:solidFill>
                <a:srgbClr val="FFFFFF"/>
              </a:solidFill>
              <a:latin typeface="Segoe"/>
            </a:endParaRPr>
          </a:p>
        </p:txBody>
      </p:sp>
      <p:sp>
        <p:nvSpPr>
          <p:cNvPr id="58" name="Title 58"/>
          <p:cNvSpPr txBox="1">
            <a:spLocks/>
          </p:cNvSpPr>
          <p:nvPr/>
        </p:nvSpPr>
        <p:spPr>
          <a:xfrm>
            <a:off x="402338" y="219458"/>
            <a:ext cx="9394328" cy="553998"/>
          </a:xfrm>
          <a:prstGeom prst="rect">
            <a:avLst/>
          </a:prstGeom>
        </p:spPr>
        <p:txBody>
          <a:bodyPr vert="horz" wrap="square" lIns="0" tIns="0" rIns="0" bIns="0" rtlCol="0" anchor="t">
            <a:spAutoFit/>
          </a:bodyPr>
          <a:lstStyle>
            <a:lvl1pPr algn="l" defTabSz="1097192" rtl="0" eaLnBrk="1" latinLnBrk="0" hangingPunct="1">
              <a:lnSpc>
                <a:spcPct val="90000"/>
              </a:lnSpc>
              <a:spcBef>
                <a:spcPct val="0"/>
              </a:spcBef>
              <a:buNone/>
              <a:defRPr lang="en-US" sz="5800" b="0" kern="1200" cap="none" spc="-180" dirty="0" smtClean="0">
                <a:ln w="3175">
                  <a:noFill/>
                </a:ln>
                <a:gradFill flip="none" rotWithShape="1">
                  <a:gsLst>
                    <a:gs pos="0">
                      <a:schemeClr val="tx1"/>
                    </a:gs>
                    <a:gs pos="36000">
                      <a:srgbClr val="C9FFFF"/>
                    </a:gs>
                    <a:gs pos="86000">
                      <a:srgbClr val="19B5FB"/>
                    </a:gs>
                  </a:gsLst>
                  <a:lin ang="5400000" scaled="0"/>
                  <a:tileRect/>
                </a:gradFill>
                <a:effectLst>
                  <a:outerShdw blurRad="50800" dist="38100" dir="2700000" algn="tl" rotWithShape="0">
                    <a:prstClr val="black">
                      <a:alpha val="40000"/>
                    </a:prstClr>
                  </a:outerShdw>
                </a:effectLst>
                <a:latin typeface="Segoe" pitchFamily="34" charset="0"/>
                <a:ea typeface="+mn-ea"/>
                <a:cs typeface="Arial" charset="0"/>
              </a:defRPr>
            </a:lvl1pPr>
          </a:lstStyle>
          <a:p>
            <a:pPr>
              <a:defRPr/>
            </a:pPr>
            <a:r>
              <a:rPr lang="en-US" sz="4000">
                <a:gradFill flip="none" rotWithShape="1">
                  <a:gsLst>
                    <a:gs pos="0">
                      <a:srgbClr val="FFFFFF"/>
                    </a:gs>
                    <a:gs pos="36000">
                      <a:srgbClr val="C9FFFF"/>
                    </a:gs>
                    <a:gs pos="86000">
                      <a:srgbClr val="19B5FB"/>
                    </a:gs>
                  </a:gsLst>
                  <a:lin ang="5400000" scaled="0"/>
                  <a:tileRect/>
                </a:gradFill>
              </a:rPr>
              <a:t>Conferencing</a:t>
            </a:r>
            <a:endParaRPr dirty="0">
              <a:gradFill flip="none" rotWithShape="1">
                <a:gsLst>
                  <a:gs pos="0">
                    <a:srgbClr val="FFFFFF"/>
                  </a:gs>
                  <a:gs pos="36000">
                    <a:srgbClr val="C9FFFF"/>
                  </a:gs>
                  <a:gs pos="86000">
                    <a:srgbClr val="19B5FB"/>
                  </a:gs>
                </a:gsLst>
                <a:lin ang="5400000" scaled="0"/>
                <a:tileRect/>
              </a:gradFill>
            </a:endParaRPr>
          </a:p>
        </p:txBody>
      </p:sp>
      <p:graphicFrame>
        <p:nvGraphicFramePr>
          <p:cNvPr id="60" name="Table 59"/>
          <p:cNvGraphicFramePr>
            <a:graphicFrameLocks noGrp="1"/>
          </p:cNvGraphicFramePr>
          <p:nvPr>
            <p:extLst>
              <p:ext uri="{D42A27DB-BD31-4B8C-83A1-F6EECF244321}">
                <p14:modId xmlns:p14="http://schemas.microsoft.com/office/powerpoint/2010/main" val="3188326586"/>
              </p:ext>
            </p:extLst>
          </p:nvPr>
        </p:nvGraphicFramePr>
        <p:xfrm>
          <a:off x="575061" y="3149606"/>
          <a:ext cx="9578438" cy="1085088"/>
        </p:xfrm>
        <a:graphic>
          <a:graphicData uri="http://schemas.openxmlformats.org/drawingml/2006/table">
            <a:tbl>
              <a:tblPr firstRow="1" bandRow="1">
                <a:tableStyleId>{5C22544A-7EE6-4342-B048-85BDC9FD1C3A}</a:tableStyleId>
              </a:tblPr>
              <a:tblGrid>
                <a:gridCol w="9578438"/>
              </a:tblGrid>
              <a:tr h="335280">
                <a:tc>
                  <a:txBody>
                    <a:bodyPr/>
                    <a:lstStyle/>
                    <a:p>
                      <a:r>
                        <a:rPr lang="en-US" sz="1600" dirty="0" smtClean="0">
                          <a:solidFill>
                            <a:srgbClr val="F8D246"/>
                          </a:solidFill>
                        </a:rPr>
                        <a:t>RECOMMENDED QUESTIONS</a:t>
                      </a:r>
                      <a:endParaRPr lang="en-US" sz="1600" dirty="0">
                        <a:solidFill>
                          <a:srgbClr val="F8D246"/>
                        </a:solidFill>
                      </a:endParaRPr>
                    </a:p>
                  </a:txBody>
                  <a:tcPr>
                    <a:lnL w="12700" cmpd="sng">
                      <a:noFill/>
                    </a:lnL>
                    <a:lnR w="12700" cmpd="sng">
                      <a:noFill/>
                    </a:lnR>
                    <a:lnT w="6350" cap="flat" cmpd="sng" algn="ctr">
                      <a:no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r h="749808">
                <a:tc>
                  <a:txBody>
                    <a:bodyPr/>
                    <a:lstStyle/>
                    <a:p>
                      <a:pPr marL="0" indent="-1371600">
                        <a:buClr>
                          <a:srgbClr val="FFC000"/>
                        </a:buClr>
                      </a:pPr>
                      <a:r>
                        <a:rPr lang="en-US" sz="1400" b="1" smtClean="0">
                          <a:solidFill>
                            <a:srgbClr val="F8D246"/>
                          </a:solidFill>
                          <a:latin typeface="Segoe (Body)"/>
                        </a:rPr>
                        <a:t>BPIO: 33.</a:t>
                      </a:r>
                      <a:r>
                        <a:rPr lang="en-US" sz="1400" smtClean="0">
                          <a:solidFill>
                            <a:schemeClr val="tx1"/>
                          </a:solidFill>
                          <a:latin typeface="Segoe (Body)"/>
                        </a:rPr>
                        <a:t> What best describes your call routing mechanism?</a:t>
                      </a:r>
                      <a:endParaRPr lang="en-US" sz="1400" dirty="0" smtClean="0">
                        <a:solidFill>
                          <a:schemeClr val="tx1"/>
                        </a:solidFill>
                        <a:latin typeface="Segoe (Body)"/>
                      </a:endParaRPr>
                    </a:p>
                    <a:p>
                      <a:pPr marL="0" indent="-1371600">
                        <a:buClr>
                          <a:srgbClr val="FFC000"/>
                        </a:buClr>
                      </a:pPr>
                      <a:endParaRPr lang="en-US" sz="1400" dirty="0" smtClean="0">
                        <a:solidFill>
                          <a:schemeClr val="tx1"/>
                        </a:solidFill>
                        <a:latin typeface="Segoe (Body)"/>
                      </a:endParaRPr>
                    </a:p>
                    <a:p>
                      <a:pPr marL="0" indent="-1371600">
                        <a:buClr>
                          <a:srgbClr val="FFC000"/>
                        </a:buClr>
                      </a:pPr>
                      <a:r>
                        <a:rPr lang="en-US" sz="1400" smtClean="0">
                          <a:solidFill>
                            <a:srgbClr val="F8D246"/>
                          </a:solidFill>
                          <a:latin typeface="Segoe (Body)"/>
                        </a:rPr>
                        <a:t>C.</a:t>
                      </a:r>
                      <a:r>
                        <a:rPr lang="en-US" sz="1400" smtClean="0">
                          <a:solidFill>
                            <a:schemeClr val="tx1"/>
                          </a:solidFill>
                          <a:latin typeface="Segoe (Body)"/>
                        </a:rPr>
                        <a:t> Call routing within an organization is based on identity and online presence</a:t>
                      </a:r>
                      <a:endParaRPr lang="en-US" sz="1600" b="0" dirty="0" smtClean="0">
                        <a:solidFill>
                          <a:schemeClr val="tx1"/>
                        </a:solidFill>
                        <a:latin typeface="+mn-lt"/>
                      </a:endParaRPr>
                    </a:p>
                  </a:txBody>
                  <a:tcPr>
                    <a:lnL w="12700" cmpd="sng">
                      <a:noFill/>
                    </a:lnL>
                    <a:lnR w="12700" cmpd="sng">
                      <a:noFill/>
                    </a:lnR>
                    <a:lnT w="6350" cap="flat" cmpd="sng" algn="ctr">
                      <a:solidFill>
                        <a:schemeClr val="tx1"/>
                      </a:solidFill>
                      <a:prstDash val="sysDot"/>
                      <a:round/>
                      <a:headEnd type="none" w="med" len="med"/>
                      <a:tailEnd type="none" w="med" len="med"/>
                    </a:lnT>
                    <a:lnB w="635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7" name="Title 58"/>
          <p:cNvSpPr>
            <a:spLocks noGrp="1"/>
          </p:cNvSpPr>
          <p:nvPr>
            <p:ph type="title"/>
          </p:nvPr>
        </p:nvSpPr>
        <p:spPr>
          <a:xfrm>
            <a:off x="420626" y="808341"/>
            <a:ext cx="9394328" cy="332399"/>
          </a:xfrm>
        </p:spPr>
        <p:txBody>
          <a:bodyPr/>
          <a:lstStyle/>
          <a:p>
            <a:pPr lvl="0">
              <a:defRPr/>
            </a:pPr>
            <a:r>
              <a:rPr lang="en-US" sz="2400" spc="0">
                <a:solidFill>
                  <a:srgbClr val="FFFFFF"/>
                </a:solidFill>
              </a:rPr>
              <a:t>Standardized to Rationalized</a:t>
            </a:r>
            <a:endParaRPr lang="en-US" dirty="0"/>
          </a:p>
        </p:txBody>
      </p:sp>
    </p:spTree>
    <p:extLst>
      <p:ext uri="{BB962C8B-B14F-4D97-AF65-F5344CB8AC3E}">
        <p14:creationId xmlns:p14="http://schemas.microsoft.com/office/powerpoint/2010/main" val="2014043726"/>
      </p:ext>
    </p:extLst>
  </p:cSld>
  <p:clrMapOvr>
    <a:masterClrMapping/>
  </p:clrMapOvr>
  <p:transition>
    <p:fade/>
  </p:transition>
  <p:timing>
    <p:tnLst>
      <p:par>
        <p:cTn id="1" dur="indefinite" restart="never" nodeType="tmRoot"/>
      </p:par>
    </p:tnLst>
  </p:timing>
</p:sld>
</file>

<file path=ppt/theme/theme1.xml><?xml version="1.0" encoding="utf-8"?>
<a:theme xmlns:a="http://schemas.openxmlformats.org/drawingml/2006/main" name="PRISM FY11_Capability-Led_Selling-Core_and_BPIO">
  <a:themeElements>
    <a:clrScheme name="Custom 5">
      <a:dk1>
        <a:srgbClr val="002060"/>
      </a:dk1>
      <a:lt1>
        <a:srgbClr val="FFFFFF"/>
      </a:lt1>
      <a:dk2>
        <a:srgbClr val="FFFFFF"/>
      </a:dk2>
      <a:lt2>
        <a:srgbClr val="FFFF99"/>
      </a:lt2>
      <a:accent1>
        <a:srgbClr val="FFD965"/>
      </a:accent1>
      <a:accent2>
        <a:srgbClr val="4AA7B4"/>
      </a:accent2>
      <a:accent3>
        <a:srgbClr val="CC8E50"/>
      </a:accent3>
      <a:accent4>
        <a:srgbClr val="94BA40"/>
      </a:accent4>
      <a:accent5>
        <a:srgbClr val="FEAF58"/>
      </a:accent5>
      <a:accent6>
        <a:srgbClr val="A98FB7"/>
      </a:accent6>
      <a:hlink>
        <a:srgbClr val="FFFFFF"/>
      </a:hlink>
      <a:folHlink>
        <a:srgbClr val="FFFFFF"/>
      </a:folHlink>
    </a:clrScheme>
    <a:fontScheme name="Blue-Purple TT">
      <a:majorFont>
        <a:latin typeface="Segoe"/>
        <a:ea typeface=""/>
        <a:cs typeface=""/>
      </a:majorFont>
      <a:minorFont>
        <a:latin typeface="Segoe"/>
        <a:ea typeface=""/>
        <a:cs typeface=""/>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C000"/>
        </a:solidFill>
        <a:ln>
          <a:noFill/>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spPr>
      <a:bodyPr vert="horz" wrap="square" lIns="109723" tIns="54862" rIns="109723" bIns="54862" numCol="1" rtlCol="0" anchor="ctr" anchorCtr="0" compatLnSpc="1">
        <a:prstTxWarp prst="textNoShape">
          <a:avLst/>
        </a:prstTxWarp>
      </a:bodyPr>
      <a:lstStyle>
        <a:defPPr algn="ctr" defTabSz="1096919">
          <a:defRPr dirty="0">
            <a:solidFill>
              <a:schemeClr val="tx1"/>
            </a:solidFill>
            <a:effectLst>
              <a:outerShdw blurRad="38100" dist="38100" dir="2700000" algn="tl">
                <a:srgbClr val="000000">
                  <a:alpha val="43137"/>
                </a:srgbClr>
              </a:outerShdw>
            </a:effectLst>
            <a:latin typeface="Segoe" pitchFamily="34" charset="0"/>
          </a:defRPr>
        </a:defPPr>
      </a:lstStyle>
      <a:style>
        <a:lnRef idx="1">
          <a:schemeClr val="accent2"/>
        </a:lnRef>
        <a:fillRef idx="3">
          <a:schemeClr val="accent2"/>
        </a:fillRef>
        <a:effectRef idx="2">
          <a:schemeClr val="accent2"/>
        </a:effectRef>
        <a:fontRef idx="minor">
          <a:schemeClr val="lt1"/>
        </a:fontRef>
      </a:style>
    </a:spDef>
    <a:txDef>
      <a:spPr>
        <a:noFill/>
      </a:spPr>
      <a:bodyPr wrap="none" rtlCol="0">
        <a:spAutoFit/>
      </a:bodyPr>
      <a:lstStyle>
        <a:defPPr>
          <a:defRPr sz="2400" dirty="0" err="1" smtClean="0"/>
        </a:defPPr>
      </a:lstStyle>
    </a:txDef>
  </a:objectDefaults>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EC594B30E1B0D64AAA2ECFB3C3C347B8" ma:contentTypeVersion="0" ma:contentTypeDescription="Create a new document." ma:contentTypeScope="" ma:versionID="adf893ecf4d5e03286e79b04354b9b15">
  <xsd:schema xmlns:xsd="http://www.w3.org/2001/XMLSchema" xmlns:p="http://schemas.microsoft.com/office/2006/metadata/properties" targetNamespace="http://schemas.microsoft.com/office/2006/metadata/properties" ma:root="true" ma:fieldsID="4aeb20c0e3442673af7ee10786458764">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ma:readOnly="tru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32411B34-9EFF-46A5-953B-209FAD075147}">
  <ds:schemaRefs>
    <ds:schemaRef ds:uri="http://purl.org/dc/elements/1.1/"/>
    <ds:schemaRef ds:uri="http://schemas.microsoft.com/office/2006/metadata/properties"/>
    <ds:schemaRef ds:uri="http://purl.org/dc/terms/"/>
    <ds:schemaRef ds:uri="http://schemas.microsoft.com/office/2006/documentManagement/types"/>
    <ds:schemaRef ds:uri="http://schemas.openxmlformats.org/package/2006/metadata/core-properties"/>
    <ds:schemaRef ds:uri="http://purl.org/dc/dcmitype/"/>
    <ds:schemaRef ds:uri="http://www.w3.org/XML/1998/namespace"/>
  </ds:schemaRefs>
</ds:datastoreItem>
</file>

<file path=customXml/itemProps2.xml><?xml version="1.0" encoding="utf-8"?>
<ds:datastoreItem xmlns:ds="http://schemas.openxmlformats.org/officeDocument/2006/customXml" ds:itemID="{CB3DC225-BB7E-4E86-9830-15C80DEA490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customXml/itemProps3.xml><?xml version="1.0" encoding="utf-8"?>
<ds:datastoreItem xmlns:ds="http://schemas.openxmlformats.org/officeDocument/2006/customXml" ds:itemID="{F0248590-A7AB-4096-BFEA-4B9884D5D347}">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Microsoft_IO_Presentation_Template_042008</Template>
  <TotalTime>16912</TotalTime>
  <Words>71719</Words>
  <Application>Microsoft Office PowerPoint</Application>
  <PresentationFormat>Custom</PresentationFormat>
  <Paragraphs>8303</Paragraphs>
  <Slides>282</Slides>
  <Notes>282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282</vt:i4>
      </vt:variant>
    </vt:vector>
  </HeadingPairs>
  <TitlesOfParts>
    <vt:vector size="288" baseType="lpstr">
      <vt:lpstr>Arial</vt:lpstr>
      <vt:lpstr>Segoe Semibold</vt:lpstr>
      <vt:lpstr>Segoe (Body)</vt:lpstr>
      <vt:lpstr>Segoe</vt:lpstr>
      <vt:lpstr>Wingdings</vt:lpstr>
      <vt:lpstr>PRISM FY11_Capability-Led_Selling-Core_and_BPIO</vt:lpstr>
      <vt:lpstr>How to Get Going</vt:lpstr>
      <vt:lpstr>Conferencing</vt:lpstr>
      <vt:lpstr>PowerPoint Presentation</vt:lpstr>
      <vt:lpstr>Conferencing</vt:lpstr>
      <vt:lpstr>Conferencing</vt:lpstr>
      <vt:lpstr>Conferencing</vt:lpstr>
      <vt:lpstr>Conferencing</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Basic to Standardized</vt:lpstr>
      <vt:lpstr>Conferencing</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Standardized to Rationalized</vt:lpstr>
      <vt:lpstr>Conferencing</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Rationalized to Dynamic</vt:lpstr>
      <vt:lpstr>PowerPoint Presentation</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Get Going</dc:title>
  <dc:subject>HTGG Enterprise Search</dc:subject>
  <dc:creator>Microsoft</dc:creator>
  <cp:lastModifiedBy>Pallav Kapoor</cp:lastModifiedBy>
  <cp:revision>2901</cp:revision>
  <dcterms:created xsi:type="dcterms:W3CDTF">2008-04-16T23:00:43Z</dcterms:created>
  <dcterms:modified xsi:type="dcterms:W3CDTF">2012-09-24T08:26:00Z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0x010100EC594B30E1B0D64AAA2ECFB3C3C347B8</vt:lpwstr>
  </property>
</Properties>
</file>