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6"/>
    <a:srgbClr val="1F497D"/>
    <a:srgbClr val="1F4D7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387" autoAdjust="0"/>
    <p:restoredTop sz="94660"/>
  </p:normalViewPr>
  <p:slideViewPr>
    <p:cSldViewPr>
      <p:cViewPr varScale="1">
        <p:scale>
          <a:sx n="122" d="100"/>
          <a:sy n="122" d="100"/>
        </p:scale>
        <p:origin x="1104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50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0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3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1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2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2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32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401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3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B72FE-910B-4308-BD21-713B9EDF915B}" type="datetimeFigureOut">
              <a:rPr lang="en-US" smtClean="0"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27C09-0FF3-4001-A778-1549A650ED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6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5" Type="http://schemas.openxmlformats.org/officeDocument/2006/relationships/hyperlink" Target="http://www.socrata.com/" TargetMode="External"/><Relationship Id="rId4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Box 1024"/>
          <p:cNvSpPr txBox="1"/>
          <p:nvPr/>
        </p:nvSpPr>
        <p:spPr>
          <a:xfrm>
            <a:off x="76200" y="1047750"/>
            <a:ext cx="2477002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 ISV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</a:p>
          <a:p>
            <a:r>
              <a:rPr 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Socrata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WEB SITE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www.socrata.com</a:t>
            </a:r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LOCATION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Seattle, USA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 SIZE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70+</a:t>
            </a:r>
          </a:p>
          <a:p>
            <a:pPr>
              <a:lnSpc>
                <a:spcPct val="150000"/>
              </a:lnSpc>
            </a:pP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INDUSTRY</a:t>
            </a:r>
            <a:r>
              <a:rPr lang="en-US" sz="10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Services</a:t>
            </a:r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</a:t>
            </a:r>
            <a:r>
              <a:rPr lang="en-US" sz="100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 </a:t>
            </a:r>
            <a:r>
              <a:rPr lang="en-US" sz="1000" b="1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ISV </a:t>
            </a:r>
            <a:r>
              <a:rPr lang="en-US" sz="100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PROFILE</a:t>
            </a:r>
            <a:r>
              <a:rPr lang="en-US" sz="1000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Socrata is a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software company, focused exclusively on democratizing access to government data.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 helps public-sector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organizations improve transparency, citizen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service,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fact-based decision-making by efficiently delivering data to citizens,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employees,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developers in a user-friendly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602"/>
            <a:ext cx="3581401" cy="107164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10778" y="4757923"/>
            <a:ext cx="2477003" cy="261610"/>
          </a:xfrm>
          <a:prstGeom prst="rect">
            <a:avLst/>
          </a:prstGeom>
          <a:solidFill>
            <a:srgbClr val="0072C6"/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WINDOWS AZURE CASE STUDY</a:t>
            </a:r>
            <a:endParaRPr lang="en-US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28" name="TextBox 1027"/>
          <p:cNvSpPr txBox="1"/>
          <p:nvPr/>
        </p:nvSpPr>
        <p:spPr>
          <a:xfrm>
            <a:off x="3510207" y="52352"/>
            <a:ext cx="5452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Cloud Allows Open Government Platform</a:t>
            </a:r>
          </a:p>
          <a:p>
            <a:r>
              <a:rPr lang="en-US" sz="2200" dirty="0" smtClean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Expand Business Around the Globe</a:t>
            </a:r>
          </a:p>
        </p:txBody>
      </p:sp>
      <p:sp>
        <p:nvSpPr>
          <p:cNvPr id="1033" name="TextBox 1032"/>
          <p:cNvSpPr txBox="1"/>
          <p:nvPr/>
        </p:nvSpPr>
        <p:spPr>
          <a:xfrm>
            <a:off x="2743200" y="812631"/>
            <a:ext cx="606713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“Windows Azure helps Socrata efficiently scale our Open Government applications globally.  By leveraging Windows Azure’s network of datacenters, Socrata is able to serve customers on five continents.” – Saf Rabah, VP of Product Management, Socrata</a:t>
            </a:r>
            <a:endParaRPr lang="en-US" sz="105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841652" y="1504950"/>
            <a:ext cx="1101575" cy="253916"/>
            <a:chOff x="2841652" y="2040730"/>
            <a:chExt cx="1101575" cy="253916"/>
          </a:xfrm>
        </p:grpSpPr>
        <p:sp>
          <p:nvSpPr>
            <p:cNvPr id="1030" name="Rectangle 1029"/>
            <p:cNvSpPr/>
            <p:nvPr/>
          </p:nvSpPr>
          <p:spPr>
            <a:xfrm>
              <a:off x="3001944" y="2040730"/>
              <a:ext cx="94128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smtClean="0">
                  <a:solidFill>
                    <a:srgbClr val="0072C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SITUATION:</a:t>
              </a:r>
              <a:endPara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 51"/>
            <p:cNvSpPr/>
            <p:nvPr>
              <p:custDataLst>
                <p:tags r:id="rId3"/>
              </p:custDataLst>
            </p:nvPr>
          </p:nvSpPr>
          <p:spPr>
            <a:xfrm>
              <a:off x="2841652" y="2089423"/>
              <a:ext cx="151711" cy="156530"/>
            </a:xfrm>
            <a:prstGeom prst="rect">
              <a:avLst/>
            </a:prstGeom>
            <a:solidFill>
              <a:srgbClr val="0072C6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=""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rIns="68580" rtlCol="0" anchor="b"/>
            <a:lstStyle/>
            <a:p>
              <a:endParaRPr lang="en-US" sz="15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841652" y="2568757"/>
            <a:ext cx="1056691" cy="253916"/>
            <a:chOff x="2841652" y="2818680"/>
            <a:chExt cx="1056691" cy="253916"/>
          </a:xfrm>
        </p:grpSpPr>
        <p:sp>
          <p:nvSpPr>
            <p:cNvPr id="53" name="Rectangle 52"/>
            <p:cNvSpPr/>
            <p:nvPr/>
          </p:nvSpPr>
          <p:spPr>
            <a:xfrm>
              <a:off x="3001944" y="2818680"/>
              <a:ext cx="89639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smtClean="0">
                  <a:solidFill>
                    <a:srgbClr val="0072C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SOLUTION:</a:t>
              </a:r>
              <a:endPara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Rectangle 53"/>
            <p:cNvSpPr/>
            <p:nvPr>
              <p:custDataLst>
                <p:tags r:id="rId2"/>
              </p:custDataLst>
            </p:nvPr>
          </p:nvSpPr>
          <p:spPr>
            <a:xfrm>
              <a:off x="2841652" y="2867373"/>
              <a:ext cx="151711" cy="156530"/>
            </a:xfrm>
            <a:prstGeom prst="rect">
              <a:avLst/>
            </a:prstGeom>
            <a:solidFill>
              <a:srgbClr val="0072C6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=""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rIns="68580" rtlCol="0" anchor="b"/>
            <a:lstStyle/>
            <a:p>
              <a:endParaRPr lang="en-US" sz="15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440" y="2363268"/>
            <a:ext cx="1781175" cy="666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9952" y="2363268"/>
            <a:ext cx="3874048" cy="2108659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3039467" y="4378464"/>
            <a:ext cx="5923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Global expansion: Windows Azure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helps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Socrata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expand its business globally,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it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now has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access to datacenters all over the world.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Reliability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With Windows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Azure, Socrata is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able to provide an enterprise-class service to its customers with strict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service level agreements.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47645" y="4196522"/>
            <a:ext cx="1023029" cy="253916"/>
            <a:chOff x="2847645" y="3837608"/>
            <a:chExt cx="1023029" cy="253916"/>
          </a:xfrm>
        </p:grpSpPr>
        <p:sp>
          <p:nvSpPr>
            <p:cNvPr id="55" name="Rectangle 54"/>
            <p:cNvSpPr/>
            <p:nvPr/>
          </p:nvSpPr>
          <p:spPr>
            <a:xfrm>
              <a:off x="3007937" y="3837608"/>
              <a:ext cx="862737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smtClean="0">
                  <a:solidFill>
                    <a:srgbClr val="0072C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BENEFITS: </a:t>
              </a:r>
              <a:endParaRPr lang="en-US" sz="1050" b="1" dirty="0">
                <a:solidFill>
                  <a:srgbClr val="0072C6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6" name="Rectangle 55"/>
            <p:cNvSpPr/>
            <p:nvPr>
              <p:custDataLst>
                <p:tags r:id="rId1"/>
              </p:custDataLst>
            </p:nvPr>
          </p:nvSpPr>
          <p:spPr>
            <a:xfrm>
              <a:off x="2847645" y="3886301"/>
              <a:ext cx="151711" cy="156530"/>
            </a:xfrm>
            <a:prstGeom prst="rect">
              <a:avLst/>
            </a:prstGeom>
            <a:solidFill>
              <a:srgbClr val="0072C6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=""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rIns="68580" rtlCol="0" anchor="b"/>
            <a:lstStyle/>
            <a:p>
              <a:endParaRPr lang="en-US" sz="15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032" name="TextBox 1031"/>
          <p:cNvSpPr txBox="1"/>
          <p:nvPr/>
        </p:nvSpPr>
        <p:spPr>
          <a:xfrm>
            <a:off x="3010460" y="1710173"/>
            <a:ext cx="5981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When governments make the move to share information with citizens, they need reliable partners to take their data into the cloud. Socrata built a platform that does just that, but in order to expand globally it sought a cloud service provider with datacenters around the world as well as the stability that governments require.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10460" y="2758429"/>
            <a:ext cx="22594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Socrata utilized Windows Azure Infrastructure-as-a-Service virtual machines to deploy a Linux, PostgreSQL, Scala, and Ruby-based application globally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Socrata gained </a:t>
            </a:r>
            <a:endParaRPr 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10460" y="3511351"/>
            <a:ext cx="33195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interoperability benefits by implementing Windows Azure IaaS VMs, Blob storage, virtual networking, and Mobile Services.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4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282</Words>
  <Application>Microsoft Office PowerPoint</Application>
  <PresentationFormat>On-screen Show (16:9)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</vt:lpstr>
      <vt:lpstr>Office Theme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Malinda Miller</dc:creator>
  <cp:lastModifiedBy>Joshua Beach (Prowess Consulting LLC)</cp:lastModifiedBy>
  <cp:revision>50</cp:revision>
  <dcterms:created xsi:type="dcterms:W3CDTF">2013-02-08T20:53:27Z</dcterms:created>
  <dcterms:modified xsi:type="dcterms:W3CDTF">2014-01-07T23:57:17Z</dcterms:modified>
</cp:coreProperties>
</file>