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9" r:id="rId5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Ikenney" initials="I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2C6"/>
    <a:srgbClr val="1F497D"/>
    <a:srgbClr val="1F4D78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7234" autoAdjust="0"/>
    <p:restoredTop sz="94660"/>
  </p:normalViewPr>
  <p:slideViewPr>
    <p:cSldViewPr>
      <p:cViewPr varScale="1">
        <p:scale>
          <a:sx n="122" d="100"/>
          <a:sy n="122" d="100"/>
        </p:scale>
        <p:origin x="1104" y="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commentAuthors" Target="commentAuthors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72FE-910B-4308-BD21-713B9EDF915B}" type="datetimeFigureOut">
              <a:rPr lang="en-US" smtClean="0"/>
              <a:t>3/24/2014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27C09-0FF3-4001-A778-1549A650ED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85052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72FE-910B-4308-BD21-713B9EDF915B}" type="datetimeFigureOut">
              <a:rPr lang="en-US" smtClean="0"/>
              <a:t>3/24/2014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27C09-0FF3-4001-A778-1549A650ED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30807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72FE-910B-4308-BD21-713B9EDF915B}" type="datetimeFigureOut">
              <a:rPr lang="en-US" smtClean="0"/>
              <a:t>3/24/2014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27C09-0FF3-4001-A778-1549A650ED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57360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72FE-910B-4308-BD21-713B9EDF915B}" type="datetimeFigureOut">
              <a:rPr lang="en-US" smtClean="0"/>
              <a:t>3/24/2014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27C09-0FF3-4001-A778-1549A650ED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19111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72FE-910B-4308-BD21-713B9EDF915B}" type="datetimeFigureOut">
              <a:rPr lang="en-US" smtClean="0"/>
              <a:t>3/24/2014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27C09-0FF3-4001-A778-1549A650ED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45243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72FE-910B-4308-BD21-713B9EDF915B}" type="datetimeFigureOut">
              <a:rPr lang="en-US" smtClean="0"/>
              <a:t>3/24/2014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27C09-0FF3-4001-A778-1549A650ED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3421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72FE-910B-4308-BD21-713B9EDF915B}" type="datetimeFigureOut">
              <a:rPr lang="en-US" smtClean="0"/>
              <a:t>3/24/2014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27C09-0FF3-4001-A778-1549A650ED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04326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72FE-910B-4308-BD21-713B9EDF915B}" type="datetimeFigureOut">
              <a:rPr lang="en-US" smtClean="0"/>
              <a:t>3/24/2014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27C09-0FF3-4001-A778-1549A650ED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14016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72FE-910B-4308-BD21-713B9EDF915B}" type="datetimeFigureOut">
              <a:rPr lang="en-US" smtClean="0"/>
              <a:t>3/24/2014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27C09-0FF3-4001-A778-1549A650ED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1742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72FE-910B-4308-BD21-713B9EDF915B}" type="datetimeFigureOut">
              <a:rPr lang="en-US" smtClean="0"/>
              <a:t>3/24/2014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27C09-0FF3-4001-A778-1549A650ED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67391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72FE-910B-4308-BD21-713B9EDF915B}" type="datetimeFigureOut">
              <a:rPr lang="en-US" smtClean="0"/>
              <a:t>3/24/2014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27C09-0FF3-4001-A778-1549A650ED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15318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DB72FE-910B-4308-BD21-713B9EDF915B}" type="datetimeFigureOut">
              <a:rPr lang="en-US" smtClean="0"/>
              <a:t>3/24/2014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D27C09-0FF3-4001-A778-1549A650ED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85604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3.xml"/><Relationship Id="rId7" Type="http://schemas.openxmlformats.org/officeDocument/2006/relationships/image" Target="../media/image1.jp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hyperlink" Target="http://www.microsoft.com/en-us/download/details.aspx?id=38424" TargetMode="External"/><Relationship Id="rId5" Type="http://schemas.openxmlformats.org/officeDocument/2006/relationships/hyperlink" Target="http://kemptechnologies.com/" TargetMode="External"/><Relationship Id="rId4" Type="http://schemas.openxmlformats.org/officeDocument/2006/relationships/slideLayout" Target="../slideLayouts/slideLayout8.xml"/><Relationship Id="rId9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TextBox 1024"/>
          <p:cNvSpPr txBox="1"/>
          <p:nvPr/>
        </p:nvSpPr>
        <p:spPr>
          <a:xfrm>
            <a:off x="76200" y="1047750"/>
            <a:ext cx="2477002" cy="367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0072C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WINDOWS AZURE ISV</a:t>
            </a:r>
            <a:r>
              <a:rPr lang="en-US" sz="1000" dirty="0" smtClean="0">
                <a:solidFill>
                  <a:srgbClr val="0072C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: </a:t>
            </a:r>
          </a:p>
          <a:p>
            <a:r>
              <a:rPr lang="en-US" sz="1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KEMP Technologies</a:t>
            </a:r>
          </a:p>
          <a:p>
            <a:pPr>
              <a:lnSpc>
                <a:spcPct val="150000"/>
              </a:lnSpc>
            </a:pPr>
            <a:r>
              <a:rPr lang="en-US" sz="1000" b="1" dirty="0" smtClean="0">
                <a:solidFill>
                  <a:srgbClr val="0072C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WEB SITE</a:t>
            </a:r>
            <a:r>
              <a:rPr lang="en-US" sz="1000" dirty="0" smtClean="0">
                <a:solidFill>
                  <a:srgbClr val="0072C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: </a:t>
            </a:r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  <a:hlinkClick r:id="rId5"/>
              </a:rPr>
              <a:t>kemptechnologies.com</a:t>
            </a:r>
            <a:endParaRPr lang="en-US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1000" b="1" dirty="0" smtClean="0">
                <a:solidFill>
                  <a:srgbClr val="0072C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LOCATION</a:t>
            </a:r>
            <a:r>
              <a:rPr lang="en-US" sz="1000" dirty="0" smtClean="0">
                <a:solidFill>
                  <a:srgbClr val="0072C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: </a:t>
            </a:r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New York, </a:t>
            </a:r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USA</a:t>
            </a:r>
            <a:endParaRPr lang="en-US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1000" b="1" dirty="0" smtClean="0">
                <a:solidFill>
                  <a:srgbClr val="0072C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ORG SIZE</a:t>
            </a:r>
            <a:r>
              <a:rPr lang="en-US" sz="1000" dirty="0" smtClean="0">
                <a:solidFill>
                  <a:srgbClr val="0072C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: </a:t>
            </a:r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150 employees</a:t>
            </a:r>
          </a:p>
          <a:p>
            <a:pPr>
              <a:lnSpc>
                <a:spcPct val="150000"/>
              </a:lnSpc>
            </a:pPr>
            <a:r>
              <a:rPr lang="en-US" sz="1000" b="1" dirty="0" smtClean="0">
                <a:solidFill>
                  <a:srgbClr val="0072C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INDUSTRY</a:t>
            </a:r>
            <a:r>
              <a:rPr lang="en-US" sz="1000" dirty="0" smtClean="0">
                <a:solidFill>
                  <a:srgbClr val="0072C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:</a:t>
            </a:r>
            <a:r>
              <a:rPr lang="en-US" sz="1000" b="1" dirty="0" smtClean="0">
                <a:solidFill>
                  <a:srgbClr val="0072C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Application Delivery (ADC)</a:t>
            </a:r>
          </a:p>
          <a:p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endParaRPr lang="en-US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endParaRPr lang="en-US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US" sz="1000" b="1" dirty="0" smtClean="0">
                <a:solidFill>
                  <a:srgbClr val="0072C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WINDOWS </a:t>
            </a:r>
            <a:r>
              <a:rPr lang="en-US" sz="1000" b="1" dirty="0">
                <a:solidFill>
                  <a:srgbClr val="0072C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AZURE </a:t>
            </a:r>
            <a:r>
              <a:rPr lang="en-US" sz="1000" b="1" dirty="0" smtClean="0">
                <a:solidFill>
                  <a:srgbClr val="0072C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ISV </a:t>
            </a:r>
            <a:r>
              <a:rPr lang="en-US" sz="1000" b="1" dirty="0">
                <a:solidFill>
                  <a:srgbClr val="0072C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PROFILE</a:t>
            </a:r>
            <a:r>
              <a:rPr lang="en-US" sz="1000" dirty="0">
                <a:solidFill>
                  <a:srgbClr val="0072C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:</a:t>
            </a:r>
          </a:p>
          <a:p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KEMP Virtual LoadMaster for </a:t>
            </a:r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Azure </a:t>
            </a:r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is </a:t>
            </a:r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</a:t>
            </a:r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full-featured </a:t>
            </a:r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ADC/load balancer </a:t>
            </a:r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running natively within </a:t>
            </a:r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Windows </a:t>
            </a:r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Azure. It is </a:t>
            </a:r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optimized for </a:t>
            </a:r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popular </a:t>
            </a:r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hybrid cloud workloads, with Microsoft validation for Exchange and Lync.</a:t>
            </a:r>
          </a:p>
          <a:p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US" sz="1000" b="1" dirty="0">
                <a:solidFill>
                  <a:srgbClr val="0072C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READ MORE</a:t>
            </a:r>
            <a:r>
              <a:rPr lang="en-US" sz="1000" dirty="0">
                <a:solidFill>
                  <a:srgbClr val="0072C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:</a:t>
            </a:r>
          </a:p>
          <a:p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  <a:hlinkClick r:id="rId6"/>
              </a:rPr>
              <a:t>Windows Azure ISV mini-case studies</a:t>
            </a:r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0602"/>
            <a:ext cx="3581401" cy="1071642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110778" y="4733151"/>
            <a:ext cx="2477003" cy="276999"/>
          </a:xfrm>
          <a:prstGeom prst="rect">
            <a:avLst/>
          </a:prstGeom>
          <a:solidFill>
            <a:srgbClr val="0072C6"/>
          </a:solidFill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WINDOWS AZURE CASE STUDY</a:t>
            </a:r>
            <a:endParaRPr lang="en-US" sz="12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28" name="TextBox 1027"/>
          <p:cNvSpPr txBox="1"/>
          <p:nvPr/>
        </p:nvSpPr>
        <p:spPr>
          <a:xfrm>
            <a:off x="3510206" y="52352"/>
            <a:ext cx="55575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rgbClr val="0072C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App Delivery Control and </a:t>
            </a:r>
            <a:r>
              <a:rPr lang="en-US" sz="2200" dirty="0">
                <a:solidFill>
                  <a:srgbClr val="0072C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Load Balancing</a:t>
            </a:r>
            <a:br>
              <a:rPr lang="en-US" sz="2200" dirty="0">
                <a:solidFill>
                  <a:srgbClr val="0072C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US" sz="2200" dirty="0" smtClean="0">
                <a:solidFill>
                  <a:srgbClr val="0072C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Bring High </a:t>
            </a:r>
            <a:r>
              <a:rPr lang="en-US" sz="2200" dirty="0">
                <a:solidFill>
                  <a:srgbClr val="0072C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Availability </a:t>
            </a:r>
            <a:r>
              <a:rPr lang="en-US" sz="2200" dirty="0" smtClean="0">
                <a:solidFill>
                  <a:srgbClr val="0072C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to the Hybrid </a:t>
            </a:r>
            <a:r>
              <a:rPr lang="en-US" sz="2200" dirty="0">
                <a:solidFill>
                  <a:srgbClr val="0072C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Cloud</a:t>
            </a:r>
            <a:endParaRPr lang="en-US" sz="2200" dirty="0" smtClean="0">
              <a:solidFill>
                <a:srgbClr val="0072C6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32" name="TextBox 1031"/>
          <p:cNvSpPr txBox="1"/>
          <p:nvPr/>
        </p:nvSpPr>
        <p:spPr>
          <a:xfrm>
            <a:off x="2993363" y="2555744"/>
            <a:ext cx="333123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Businesses can deliver </a:t>
            </a: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highly available services spanning the private cloud, Windows Azure, and Office </a:t>
            </a:r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365 with the help of KEMP’s </a:t>
            </a: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Virtual LoadMaster for </a:t>
            </a:r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Azure. </a:t>
            </a:r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It </a:t>
            </a:r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provides geo load balancing between locations and high availability for Microsoft workloads such as ADFS, </a:t>
            </a:r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RDS, </a:t>
            </a:r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and SharePoint</a:t>
            </a:r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To </a:t>
            </a:r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optimize apps </a:t>
            </a: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 Windows Azure </a:t>
            </a:r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deployments, it offers additional </a:t>
            </a:r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support </a:t>
            </a:r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for </a:t>
            </a:r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Layer 7 </a:t>
            </a:r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affinity, health </a:t>
            </a:r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checking, </a:t>
            </a:r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and security </a:t>
            </a:r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services.</a:t>
            </a:r>
            <a:endParaRPr lang="en-US" sz="1000" dirty="0" smtClean="0">
              <a:solidFill>
                <a:schemeClr val="tx1">
                  <a:lumMod val="50000"/>
                  <a:lumOff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3001944" y="4049092"/>
            <a:ext cx="31702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Optimization of app delivery with a full-featured </a:t>
            </a:r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load balancer running natively </a:t>
            </a: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</a:t>
            </a:r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 Windows Azure.</a:t>
            </a:r>
            <a:endParaRPr lang="en-US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Application-centric hybrid workload tuning for Microsoft Exchange, SharePoint, and Lync.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Evolving options for users, with three </a:t>
            </a:r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new performance levels offering incremental </a:t>
            </a:r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scale.</a:t>
            </a:r>
            <a:endParaRPr lang="en-US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33" name="TextBox 1032"/>
          <p:cNvSpPr txBox="1"/>
          <p:nvPr/>
        </p:nvSpPr>
        <p:spPr>
          <a:xfrm>
            <a:off x="2743200" y="812631"/>
            <a:ext cx="6172200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“Optimized to run natively inside </a:t>
            </a:r>
            <a:r>
              <a:rPr lang="en-US" sz="105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US" sz="10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Windows Azure </a:t>
            </a:r>
            <a:r>
              <a:rPr lang="en-US" sz="105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cloud</a:t>
            </a:r>
            <a:r>
              <a:rPr lang="en-US" sz="105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Virtual </a:t>
            </a:r>
            <a:r>
              <a:rPr lang="en-US" sz="105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LoadMaster </a:t>
            </a:r>
            <a:r>
              <a:rPr lang="en-US" sz="10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for Azure delivers full Layer </a:t>
            </a:r>
            <a:r>
              <a:rPr lang="en-US" sz="105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7 </a:t>
            </a:r>
            <a:r>
              <a:rPr lang="en-US" sz="10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load balancing </a:t>
            </a:r>
            <a:r>
              <a:rPr lang="en-US" sz="105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for </a:t>
            </a:r>
            <a:r>
              <a:rPr lang="en-US" sz="105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Windows Azure-hosted </a:t>
            </a:r>
            <a:r>
              <a:rPr lang="en-US" sz="105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workloads, </a:t>
            </a:r>
            <a:r>
              <a:rPr lang="en-US" sz="10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providing </a:t>
            </a:r>
            <a:r>
              <a:rPr lang="en-US" sz="105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highly </a:t>
            </a:r>
            <a:r>
              <a:rPr lang="en-US" sz="10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available services in web </a:t>
            </a:r>
            <a:r>
              <a:rPr lang="en-US" sz="105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application infrastructures</a:t>
            </a:r>
            <a:r>
              <a:rPr lang="en-US" sz="10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r>
              <a:rPr lang="en-US" sz="105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” – Atchison Frazer, CMO, </a:t>
            </a:r>
            <a:r>
              <a:rPr lang="en-US" sz="105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KEMPTech</a:t>
            </a:r>
            <a:endParaRPr lang="en-US" sz="1050" b="1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2841652" y="1399210"/>
            <a:ext cx="1101575" cy="253916"/>
            <a:chOff x="2841652" y="2040730"/>
            <a:chExt cx="1101575" cy="253916"/>
          </a:xfrm>
        </p:grpSpPr>
        <p:sp>
          <p:nvSpPr>
            <p:cNvPr id="1030" name="Rectangle 1029"/>
            <p:cNvSpPr/>
            <p:nvPr/>
          </p:nvSpPr>
          <p:spPr>
            <a:xfrm>
              <a:off x="3001944" y="2040730"/>
              <a:ext cx="941283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50" b="1" dirty="0" smtClean="0">
                  <a:solidFill>
                    <a:srgbClr val="0072C6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SITUATION:</a:t>
              </a:r>
              <a:endParaRPr lang="en-US" sz="1050" b="1" dirty="0">
                <a:solidFill>
                  <a:srgbClr val="0072C6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2" name="Rectangle 51"/>
            <p:cNvSpPr/>
            <p:nvPr>
              <p:custDataLst>
                <p:tags r:id="rId3"/>
              </p:custDataLst>
            </p:nvPr>
          </p:nvSpPr>
          <p:spPr>
            <a:xfrm>
              <a:off x="2841652" y="2089423"/>
              <a:ext cx="151711" cy="156530"/>
            </a:xfrm>
            <a:prstGeom prst="rect">
              <a:avLst/>
            </a:prstGeom>
            <a:solidFill>
              <a:srgbClr val="0072C6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rIns="68580" rtlCol="0" anchor="b"/>
            <a:lstStyle/>
            <a:p>
              <a:endParaRPr lang="en-US" sz="1500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2841652" y="2327144"/>
            <a:ext cx="1056691" cy="253916"/>
            <a:chOff x="2841652" y="2818680"/>
            <a:chExt cx="1056691" cy="253916"/>
          </a:xfrm>
        </p:grpSpPr>
        <p:sp>
          <p:nvSpPr>
            <p:cNvPr id="53" name="Rectangle 52"/>
            <p:cNvSpPr/>
            <p:nvPr/>
          </p:nvSpPr>
          <p:spPr>
            <a:xfrm>
              <a:off x="3001944" y="2818680"/>
              <a:ext cx="896399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50" b="1" dirty="0" smtClean="0">
                  <a:solidFill>
                    <a:srgbClr val="0072C6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SOLUTION:</a:t>
              </a:r>
              <a:endParaRPr lang="en-US" sz="1050" b="1" dirty="0">
                <a:solidFill>
                  <a:srgbClr val="0072C6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4" name="Rectangle 53"/>
            <p:cNvSpPr/>
            <p:nvPr>
              <p:custDataLst>
                <p:tags r:id="rId2"/>
              </p:custDataLst>
            </p:nvPr>
          </p:nvSpPr>
          <p:spPr>
            <a:xfrm>
              <a:off x="2841652" y="2867373"/>
              <a:ext cx="151711" cy="156530"/>
            </a:xfrm>
            <a:prstGeom prst="rect">
              <a:avLst/>
            </a:prstGeom>
            <a:solidFill>
              <a:srgbClr val="0072C6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rIns="68580" rtlCol="0" anchor="b"/>
            <a:lstStyle/>
            <a:p>
              <a:endParaRPr lang="en-US" sz="1500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2847645" y="3867150"/>
            <a:ext cx="1023029" cy="253916"/>
            <a:chOff x="2847645" y="3837608"/>
            <a:chExt cx="1023029" cy="253916"/>
          </a:xfrm>
        </p:grpSpPr>
        <p:sp>
          <p:nvSpPr>
            <p:cNvPr id="55" name="Rectangle 54"/>
            <p:cNvSpPr/>
            <p:nvPr/>
          </p:nvSpPr>
          <p:spPr>
            <a:xfrm>
              <a:off x="3007937" y="3837608"/>
              <a:ext cx="862737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50" b="1" dirty="0" smtClean="0">
                  <a:solidFill>
                    <a:srgbClr val="0072C6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BENEFITS: </a:t>
              </a:r>
              <a:endParaRPr lang="en-US" sz="1050" b="1" dirty="0">
                <a:solidFill>
                  <a:srgbClr val="0072C6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6" name="Rectangle 55"/>
            <p:cNvSpPr/>
            <p:nvPr>
              <p:custDataLst>
                <p:tags r:id="rId1"/>
              </p:custDataLst>
            </p:nvPr>
          </p:nvSpPr>
          <p:spPr>
            <a:xfrm>
              <a:off x="2847645" y="3886301"/>
              <a:ext cx="151711" cy="156530"/>
            </a:xfrm>
            <a:prstGeom prst="rect">
              <a:avLst/>
            </a:prstGeom>
            <a:solidFill>
              <a:srgbClr val="0072C6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rIns="68580" rtlCol="0" anchor="b"/>
            <a:lstStyle/>
            <a:p>
              <a:endParaRPr lang="en-US" sz="1500" dirty="0">
                <a:solidFill>
                  <a:srgbClr val="FFFFFF"/>
                </a:solidFill>
              </a:endParaRPr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2993362" y="1627810"/>
            <a:ext cx="592203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More companies are moving to </a:t>
            </a:r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hybrid cloud </a:t>
            </a:r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model, and adoption </a:t>
            </a:r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of Windows Azure is steadily increasing </a:t>
            </a:r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because of </a:t>
            </a:r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its ease of use, </a:t>
            </a:r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flexibility, </a:t>
            </a:r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and broad feature set</a:t>
            </a:r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To enable the most successful hybrid cloud </a:t>
            </a:r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deployments, KEMP Technologies saw the need for </a:t>
            </a:r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intelligent software that offers multi-datacenter </a:t>
            </a:r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traffic distribution in conjunction with application-aware traffic </a:t>
            </a:r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management</a:t>
            </a:r>
            <a:r>
              <a:rPr lang="en-US" sz="1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000" dirty="0" smtClean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80781" y="2581060"/>
            <a:ext cx="3022118" cy="258149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000" y="2343150"/>
            <a:ext cx="1110428" cy="777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5452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T_TILE" val="YES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T_TILE" val="YES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T_TILE" val="YES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03A6BB80E945643994D8361B8FDF325" ma:contentTypeVersion="0" ma:contentTypeDescription="Create a new document." ma:contentTypeScope="" ma:versionID="14ccfe599a4d5b099894af4d5de6d8a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d64187856a2d2d105b5fe1945dbbd5a6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078EB8F-4549-4613-887B-E02945F72DA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A78C87AA-5161-4230-90C4-A7E7BD78CC2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9582EB9-CA81-4BB2-A9A7-2C581020BF97}">
  <ds:schemaRefs>
    <ds:schemaRef ds:uri="http://schemas.microsoft.com/office/2006/documentManagement/types"/>
    <ds:schemaRef ds:uri="http://www.w3.org/XML/1998/namespace"/>
    <ds:schemaRef ds:uri="http://purl.org/dc/terms/"/>
    <ds:schemaRef ds:uri="http://schemas.microsoft.com/office/2006/metadata/properties"/>
    <ds:schemaRef ds:uri="http://purl.org/dc/elements/1.1/"/>
    <ds:schemaRef ds:uri="http://schemas.openxmlformats.org/package/2006/metadata/core-properties"/>
    <ds:schemaRef ds:uri="http://schemas.microsoft.com/office/infopath/2007/PartnerControl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4720</TotalTime>
  <Words>308</Words>
  <Application>Microsoft Office PowerPoint</Application>
  <PresentationFormat>On-screen Show (16:9)</PresentationFormat>
  <Paragraphs>27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Segoe UI</vt:lpstr>
      <vt:lpstr>Office Theme</vt:lpstr>
      <vt:lpstr>PowerPoint Presentation</vt:lpstr>
    </vt:vector>
  </TitlesOfParts>
  <Company>Microsoft Corporation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Malinda Miller</dc:creator>
  <cp:lastModifiedBy>Joshua Beach (Prowess Consulting LLC)</cp:lastModifiedBy>
  <cp:revision>68</cp:revision>
  <dcterms:created xsi:type="dcterms:W3CDTF">2013-02-08T20:53:27Z</dcterms:created>
  <dcterms:modified xsi:type="dcterms:W3CDTF">2014-03-24T16:38:52Z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0x010100703A6BB80E945643994D8361B8FDF325</vt:lpwstr>
  </property>
  <property fmtid="{D5CDD505-2E9C-101B-9397-08002B2CF9AE}" pid="3" name="IsMyDocuments">
    <vt:bool>true</vt:bool>
  </property>
</Properties>
</file>