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Lst>
  <p:sldSz cx="7772400" cy="10058400"/>
  <p:notesSz cx="6858000" cy="9144000"/>
  <p:defaultTextStyle>
    <a:defPPr>
      <a:defRPr lang="en-US"/>
    </a:defPPr>
    <a:lvl1pPr marL="0" algn="l" defTabSz="1018824" rtl="0" eaLnBrk="1" latinLnBrk="0" hangingPunct="1">
      <a:defRPr sz="2006" kern="1200">
        <a:solidFill>
          <a:schemeClr val="tx1"/>
        </a:solidFill>
        <a:latin typeface="+mn-lt"/>
        <a:ea typeface="+mn-ea"/>
        <a:cs typeface="+mn-cs"/>
      </a:defRPr>
    </a:lvl1pPr>
    <a:lvl2pPr marL="509412" algn="l" defTabSz="1018824" rtl="0" eaLnBrk="1" latinLnBrk="0" hangingPunct="1">
      <a:defRPr sz="2006" kern="1200">
        <a:solidFill>
          <a:schemeClr val="tx1"/>
        </a:solidFill>
        <a:latin typeface="+mn-lt"/>
        <a:ea typeface="+mn-ea"/>
        <a:cs typeface="+mn-cs"/>
      </a:defRPr>
    </a:lvl2pPr>
    <a:lvl3pPr marL="1018824" algn="l" defTabSz="1018824" rtl="0" eaLnBrk="1" latinLnBrk="0" hangingPunct="1">
      <a:defRPr sz="2006" kern="1200">
        <a:solidFill>
          <a:schemeClr val="tx1"/>
        </a:solidFill>
        <a:latin typeface="+mn-lt"/>
        <a:ea typeface="+mn-ea"/>
        <a:cs typeface="+mn-cs"/>
      </a:defRPr>
    </a:lvl3pPr>
    <a:lvl4pPr marL="1528237" algn="l" defTabSz="1018824" rtl="0" eaLnBrk="1" latinLnBrk="0" hangingPunct="1">
      <a:defRPr sz="2006" kern="1200">
        <a:solidFill>
          <a:schemeClr val="tx1"/>
        </a:solidFill>
        <a:latin typeface="+mn-lt"/>
        <a:ea typeface="+mn-ea"/>
        <a:cs typeface="+mn-cs"/>
      </a:defRPr>
    </a:lvl4pPr>
    <a:lvl5pPr marL="2037649" algn="l" defTabSz="1018824" rtl="0" eaLnBrk="1" latinLnBrk="0" hangingPunct="1">
      <a:defRPr sz="2006" kern="1200">
        <a:solidFill>
          <a:schemeClr val="tx1"/>
        </a:solidFill>
        <a:latin typeface="+mn-lt"/>
        <a:ea typeface="+mn-ea"/>
        <a:cs typeface="+mn-cs"/>
      </a:defRPr>
    </a:lvl5pPr>
    <a:lvl6pPr marL="2547061" algn="l" defTabSz="1018824" rtl="0" eaLnBrk="1" latinLnBrk="0" hangingPunct="1">
      <a:defRPr sz="2006" kern="1200">
        <a:solidFill>
          <a:schemeClr val="tx1"/>
        </a:solidFill>
        <a:latin typeface="+mn-lt"/>
        <a:ea typeface="+mn-ea"/>
        <a:cs typeface="+mn-cs"/>
      </a:defRPr>
    </a:lvl6pPr>
    <a:lvl7pPr marL="3056473" algn="l" defTabSz="1018824" rtl="0" eaLnBrk="1" latinLnBrk="0" hangingPunct="1">
      <a:defRPr sz="2006" kern="1200">
        <a:solidFill>
          <a:schemeClr val="tx1"/>
        </a:solidFill>
        <a:latin typeface="+mn-lt"/>
        <a:ea typeface="+mn-ea"/>
        <a:cs typeface="+mn-cs"/>
      </a:defRPr>
    </a:lvl7pPr>
    <a:lvl8pPr marL="3565886" algn="l" defTabSz="1018824" rtl="0" eaLnBrk="1" latinLnBrk="0" hangingPunct="1">
      <a:defRPr sz="2006" kern="1200">
        <a:solidFill>
          <a:schemeClr val="tx1"/>
        </a:solidFill>
        <a:latin typeface="+mn-lt"/>
        <a:ea typeface="+mn-ea"/>
        <a:cs typeface="+mn-cs"/>
      </a:defRPr>
    </a:lvl8pPr>
    <a:lvl9pPr marL="4075298" algn="l" defTabSz="1018824"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2C6"/>
    <a:srgbClr val="002050"/>
    <a:srgbClr val="6DC2CB"/>
    <a:srgbClr val="0018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29" autoAdjust="0"/>
    <p:restoredTop sz="94660"/>
  </p:normalViewPr>
  <p:slideViewPr>
    <p:cSldViewPr snapToGrid="0">
      <p:cViewPr varScale="1">
        <p:scale>
          <a:sx n="63" d="100"/>
          <a:sy n="63" d="100"/>
        </p:scale>
        <p:origin x="2778" y="90"/>
      </p:cViewPr>
      <p:guideLst>
        <p:guide orient="horz" pos="3168"/>
        <p:guide pos="24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smtClean="0"/>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pPr/>
              <a:t>Thursday22 8/22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pPr/>
              <a:t>‹#›</a:t>
            </a:fld>
            <a:endParaRPr lang="en-US" dirty="0"/>
          </a:p>
        </p:txBody>
      </p:sp>
    </p:spTree>
    <p:extLst>
      <p:ext uri="{BB962C8B-B14F-4D97-AF65-F5344CB8AC3E}">
        <p14:creationId xmlns:p14="http://schemas.microsoft.com/office/powerpoint/2010/main" val="103360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pPr/>
              <a:t>Thursday22 8/22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pPr/>
              <a:t>‹#›</a:t>
            </a:fld>
            <a:endParaRPr lang="en-US" dirty="0"/>
          </a:p>
        </p:txBody>
      </p:sp>
    </p:spTree>
    <p:extLst>
      <p:ext uri="{BB962C8B-B14F-4D97-AF65-F5344CB8AC3E}">
        <p14:creationId xmlns:p14="http://schemas.microsoft.com/office/powerpoint/2010/main" val="4288614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pPr/>
              <a:t>Thursday22 8/22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pPr/>
              <a:t>‹#›</a:t>
            </a:fld>
            <a:endParaRPr lang="en-US" dirty="0"/>
          </a:p>
        </p:txBody>
      </p:sp>
    </p:spTree>
    <p:extLst>
      <p:ext uri="{BB962C8B-B14F-4D97-AF65-F5344CB8AC3E}">
        <p14:creationId xmlns:p14="http://schemas.microsoft.com/office/powerpoint/2010/main" val="145003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pPr/>
              <a:t>Thursday22 8/22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pPr/>
              <a:t>‹#›</a:t>
            </a:fld>
            <a:endParaRPr lang="en-US" dirty="0"/>
          </a:p>
        </p:txBody>
      </p:sp>
    </p:spTree>
    <p:extLst>
      <p:ext uri="{BB962C8B-B14F-4D97-AF65-F5344CB8AC3E}">
        <p14:creationId xmlns:p14="http://schemas.microsoft.com/office/powerpoint/2010/main" val="2372404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smtClean="0"/>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4E3EC3-1B3F-4755-B752-28FDE295F879}" type="datetimeFigureOut">
              <a:rPr lang="en-US" smtClean="0"/>
              <a:pPr/>
              <a:t>Thursday22 8/22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pPr/>
              <a:t>‹#›</a:t>
            </a:fld>
            <a:endParaRPr lang="en-US" dirty="0"/>
          </a:p>
        </p:txBody>
      </p:sp>
    </p:spTree>
    <p:extLst>
      <p:ext uri="{BB962C8B-B14F-4D97-AF65-F5344CB8AC3E}">
        <p14:creationId xmlns:p14="http://schemas.microsoft.com/office/powerpoint/2010/main" val="1180066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4E3EC3-1B3F-4755-B752-28FDE295F879}" type="datetimeFigureOut">
              <a:rPr lang="en-US" smtClean="0"/>
              <a:pPr/>
              <a:t>Thursday22 8/22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pPr/>
              <a:t>‹#›</a:t>
            </a:fld>
            <a:endParaRPr lang="en-US" dirty="0"/>
          </a:p>
        </p:txBody>
      </p:sp>
    </p:spTree>
    <p:extLst>
      <p:ext uri="{BB962C8B-B14F-4D97-AF65-F5344CB8AC3E}">
        <p14:creationId xmlns:p14="http://schemas.microsoft.com/office/powerpoint/2010/main" val="980930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24E3EC3-1B3F-4755-B752-28FDE295F879}" type="datetimeFigureOut">
              <a:rPr lang="en-US" smtClean="0"/>
              <a:pPr/>
              <a:t>Thursday22 8/22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07242A-5AAD-4CF5-A7D3-8B87808F7496}" type="slidenum">
              <a:rPr lang="en-US" smtClean="0"/>
              <a:pPr/>
              <a:t>‹#›</a:t>
            </a:fld>
            <a:endParaRPr lang="en-US" dirty="0"/>
          </a:p>
        </p:txBody>
      </p:sp>
    </p:spTree>
    <p:extLst>
      <p:ext uri="{BB962C8B-B14F-4D97-AF65-F5344CB8AC3E}">
        <p14:creationId xmlns:p14="http://schemas.microsoft.com/office/powerpoint/2010/main" val="320122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24E3EC3-1B3F-4755-B752-28FDE295F879}" type="datetimeFigureOut">
              <a:rPr lang="en-US" smtClean="0"/>
              <a:pPr/>
              <a:t>Thursday22 8/22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07242A-5AAD-4CF5-A7D3-8B87808F7496}" type="slidenum">
              <a:rPr lang="en-US" smtClean="0"/>
              <a:pPr/>
              <a:t>‹#›</a:t>
            </a:fld>
            <a:endParaRPr lang="en-US" dirty="0"/>
          </a:p>
        </p:txBody>
      </p:sp>
    </p:spTree>
    <p:extLst>
      <p:ext uri="{BB962C8B-B14F-4D97-AF65-F5344CB8AC3E}">
        <p14:creationId xmlns:p14="http://schemas.microsoft.com/office/powerpoint/2010/main" val="2779512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E3EC3-1B3F-4755-B752-28FDE295F879}" type="datetimeFigureOut">
              <a:rPr lang="en-US" smtClean="0"/>
              <a:pPr/>
              <a:t>Thursday22 8/22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07242A-5AAD-4CF5-A7D3-8B87808F7496}" type="slidenum">
              <a:rPr lang="en-US" smtClean="0"/>
              <a:pPr/>
              <a:t>‹#›</a:t>
            </a:fld>
            <a:endParaRPr lang="en-US" dirty="0"/>
          </a:p>
        </p:txBody>
      </p:sp>
    </p:spTree>
    <p:extLst>
      <p:ext uri="{BB962C8B-B14F-4D97-AF65-F5344CB8AC3E}">
        <p14:creationId xmlns:p14="http://schemas.microsoft.com/office/powerpoint/2010/main" val="3709708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smtClean="0"/>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pPr/>
              <a:t>Thursday22 8/22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pPr/>
              <a:t>‹#›</a:t>
            </a:fld>
            <a:endParaRPr lang="en-US" dirty="0"/>
          </a:p>
        </p:txBody>
      </p:sp>
    </p:spTree>
    <p:extLst>
      <p:ext uri="{BB962C8B-B14F-4D97-AF65-F5344CB8AC3E}">
        <p14:creationId xmlns:p14="http://schemas.microsoft.com/office/powerpoint/2010/main" val="3286979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dirty="0" smtClean="0"/>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pPr/>
              <a:t>Thursday22 8/22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pPr/>
              <a:t>‹#›</a:t>
            </a:fld>
            <a:endParaRPr lang="en-US" dirty="0"/>
          </a:p>
        </p:txBody>
      </p:sp>
    </p:spTree>
    <p:extLst>
      <p:ext uri="{BB962C8B-B14F-4D97-AF65-F5344CB8AC3E}">
        <p14:creationId xmlns:p14="http://schemas.microsoft.com/office/powerpoint/2010/main" val="960348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D24E3EC3-1B3F-4755-B752-28FDE295F879}" type="datetimeFigureOut">
              <a:rPr lang="en-US" smtClean="0"/>
              <a:pPr/>
              <a:t>Thursday22 8/22</a:t>
            </a:fld>
            <a:endParaRPr lang="en-US" dirty="0"/>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4407242A-5AAD-4CF5-A7D3-8B87808F7496}" type="slidenum">
              <a:rPr lang="en-US" smtClean="0"/>
              <a:pPr/>
              <a:t>‹#›</a:t>
            </a:fld>
            <a:endParaRPr lang="en-US" dirty="0"/>
          </a:p>
        </p:txBody>
      </p:sp>
    </p:spTree>
    <p:extLst>
      <p:ext uri="{BB962C8B-B14F-4D97-AF65-F5344CB8AC3E}">
        <p14:creationId xmlns:p14="http://schemas.microsoft.com/office/powerpoint/2010/main" val="19029789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hyperlink" Target="http://www.reelway.de/" TargetMode="External"/><Relationship Id="rId7"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7.jpeg"/><Relationship Id="rId4" Type="http://schemas.openxmlformats.org/officeDocument/2006/relationships/hyperlink" Target="http://www.reelway.de/signup" TargetMode="External"/><Relationship Id="rId9"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36"/>
          <p:cNvSpPr>
            <a:spLocks noChangeArrowheads="1"/>
          </p:cNvSpPr>
          <p:nvPr/>
        </p:nvSpPr>
        <p:spPr bwMode="auto">
          <a:xfrm>
            <a:off x="0" y="0"/>
            <a:ext cx="7772400" cy="10058400"/>
          </a:xfrm>
          <a:prstGeom prst="rect">
            <a:avLst/>
          </a:pr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4" name="Rectangle 36"/>
          <p:cNvSpPr>
            <a:spLocks noChangeArrowheads="1"/>
          </p:cNvSpPr>
          <p:nvPr/>
        </p:nvSpPr>
        <p:spPr bwMode="auto">
          <a:xfrm>
            <a:off x="0" y="2536081"/>
            <a:ext cx="7772400" cy="5523542"/>
          </a:xfrm>
          <a:prstGeom prst="rect">
            <a:avLst/>
          </a:prstGeom>
          <a:solidFill>
            <a:srgbClr val="002050"/>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5" name="TextBox 24"/>
          <p:cNvSpPr txBox="1"/>
          <p:nvPr/>
        </p:nvSpPr>
        <p:spPr>
          <a:xfrm>
            <a:off x="2333624" y="234357"/>
            <a:ext cx="5219699" cy="1015663"/>
          </a:xfrm>
          <a:prstGeom prst="rect">
            <a:avLst/>
          </a:prstGeom>
          <a:noFill/>
        </p:spPr>
        <p:txBody>
          <a:bodyPr wrap="square" rtlCol="0">
            <a:spAutoFit/>
          </a:bodyPr>
          <a:lstStyle/>
          <a:p>
            <a:r>
              <a:rPr lang="en-US" sz="2000" dirty="0" smtClean="0">
                <a:solidFill>
                  <a:schemeClr val="bg1"/>
                </a:solidFill>
                <a:latin typeface="Segoe Pro Light" panose="020B0302040504020203" pitchFamily="34" charset="0"/>
              </a:rPr>
              <a:t>Collaborate, Process, and Deliver Your Media Assets in the Cloud from Everywhere and at Any Time</a:t>
            </a:r>
            <a:endParaRPr lang="en-US" sz="2000" dirty="0">
              <a:solidFill>
                <a:schemeClr val="bg1"/>
              </a:solidFill>
              <a:latin typeface="Segoe Pro Light" panose="020B0302040504020203" pitchFamily="34" charset="0"/>
            </a:endParaRPr>
          </a:p>
        </p:txBody>
      </p:sp>
      <p:pic>
        <p:nvPicPr>
          <p:cNvPr id="3075" name="Picture 3" descr="partner logo"/>
          <p:cNvPicPr>
            <a:picLocks noChangeAspect="1" noChangeArrowheads="1"/>
          </p:cNvPicPr>
          <p:nvPr/>
        </p:nvPicPr>
        <p:blipFill>
          <a:blip r:embed="rId2" cstate="print"/>
          <a:stretch>
            <a:fillRect/>
          </a:stretch>
        </p:blipFill>
        <p:spPr bwMode="auto">
          <a:xfrm>
            <a:off x="256245" y="328746"/>
            <a:ext cx="1890748" cy="699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TextBox 34"/>
          <p:cNvSpPr txBox="1"/>
          <p:nvPr/>
        </p:nvSpPr>
        <p:spPr>
          <a:xfrm>
            <a:off x="219075" y="1345310"/>
            <a:ext cx="7334250" cy="1123384"/>
          </a:xfrm>
          <a:prstGeom prst="rect">
            <a:avLst/>
          </a:prstGeom>
          <a:noFill/>
        </p:spPr>
        <p:txBody>
          <a:bodyPr wrap="square" rtlCol="0">
            <a:spAutoFit/>
          </a:bodyPr>
          <a:lstStyle/>
          <a:p>
            <a:r>
              <a:rPr lang="en-US" sz="1400" b="1" dirty="0" smtClean="0">
                <a:solidFill>
                  <a:schemeClr val="bg1"/>
                </a:solidFill>
                <a:latin typeface="Segoe UI" panose="020B0502040204020203" pitchFamily="34" charset="0"/>
                <a:cs typeface="Segoe UI" panose="020B0502040204020203" pitchFamily="34" charset="0"/>
              </a:rPr>
              <a:t>COMPANY PROFILE: REELWAY</a:t>
            </a:r>
          </a:p>
          <a:p>
            <a:endParaRPr lang="en-US" sz="1100" dirty="0" smtClean="0">
              <a:solidFill>
                <a:schemeClr val="bg1"/>
              </a:solidFill>
              <a:latin typeface="Segoe UI" panose="020B0502040204020203" pitchFamily="34" charset="0"/>
              <a:cs typeface="Segoe UI" panose="020B0502040204020203" pitchFamily="34" charset="0"/>
            </a:endParaRPr>
          </a:p>
          <a:p>
            <a:r>
              <a:rPr lang="en-US" sz="1050" dirty="0" smtClean="0">
                <a:solidFill>
                  <a:schemeClr val="bg1"/>
                </a:solidFill>
                <a:latin typeface="Segoe UI" panose="020B0502040204020203" pitchFamily="34" charset="0"/>
                <a:cs typeface="Segoe UI" panose="020B0502040204020203" pitchFamily="34" charset="0"/>
              </a:rPr>
              <a:t>Founded in 2010 and headquartered in Cologne, Germany, Reelway provides content logistics, collaboration, and media processing via Windows Azure. Reelway’s flagship media platform, ReelCloud</a:t>
            </a:r>
            <a:r>
              <a:rPr lang="en-US" sz="1050" dirty="0">
                <a:solidFill>
                  <a:schemeClr val="bg1"/>
                </a:solidFill>
                <a:latin typeface="Segoe UI" panose="020B0502040204020203" pitchFamily="34" charset="0"/>
                <a:cs typeface="Segoe UI" panose="020B0502040204020203" pitchFamily="34" charset="0"/>
              </a:rPr>
              <a:t>,</a:t>
            </a:r>
            <a:r>
              <a:rPr lang="en-US" sz="1050" dirty="0" smtClean="0">
                <a:solidFill>
                  <a:schemeClr val="bg1"/>
                </a:solidFill>
                <a:latin typeface="Segoe UI" panose="020B0502040204020203" pitchFamily="34" charset="0"/>
                <a:cs typeface="Segoe UI" panose="020B0502040204020203" pitchFamily="34" charset="0"/>
              </a:rPr>
              <a:t> allows you to upload your media assets, then process and deliver them right in time using our fast transfer technology. Windows Azure’s scalability turns ReelCloud into your ideal platform for user-generated content, content aggregation, and content logistics. </a:t>
            </a:r>
          </a:p>
        </p:txBody>
      </p:sp>
      <p:sp>
        <p:nvSpPr>
          <p:cNvPr id="38" name="TextBox 37"/>
          <p:cNvSpPr txBox="1"/>
          <p:nvPr/>
        </p:nvSpPr>
        <p:spPr>
          <a:xfrm>
            <a:off x="219072" y="2654475"/>
            <a:ext cx="7334251" cy="307777"/>
          </a:xfrm>
          <a:prstGeom prst="rect">
            <a:avLst/>
          </a:prstGeom>
          <a:noFill/>
        </p:spPr>
        <p:txBody>
          <a:bodyPr wrap="square" rtlCol="0">
            <a:spAutoFit/>
          </a:bodyPr>
          <a:lstStyle/>
          <a:p>
            <a:r>
              <a:rPr lang="en-US" sz="1400" b="1" dirty="0" smtClean="0">
                <a:solidFill>
                  <a:schemeClr val="bg1"/>
                </a:solidFill>
                <a:latin typeface="Segoe UI" panose="020B0502040204020203" pitchFamily="34" charset="0"/>
                <a:cs typeface="Segoe UI" panose="020B0502040204020203" pitchFamily="34" charset="0"/>
              </a:rPr>
              <a:t>WHAT WE OFFER</a:t>
            </a:r>
          </a:p>
        </p:txBody>
      </p:sp>
      <p:sp>
        <p:nvSpPr>
          <p:cNvPr id="39" name="TextBox 38"/>
          <p:cNvSpPr txBox="1"/>
          <p:nvPr/>
        </p:nvSpPr>
        <p:spPr>
          <a:xfrm>
            <a:off x="219073" y="8262017"/>
            <a:ext cx="7334251" cy="469359"/>
          </a:xfrm>
          <a:prstGeom prst="rect">
            <a:avLst/>
          </a:prstGeom>
          <a:noFill/>
        </p:spPr>
        <p:txBody>
          <a:bodyPr wrap="square" rtlCol="0">
            <a:spAutoFit/>
          </a:bodyPr>
          <a:lstStyle/>
          <a:p>
            <a:r>
              <a:rPr lang="en-US" sz="1400" b="1" dirty="0" smtClean="0">
                <a:solidFill>
                  <a:schemeClr val="bg1"/>
                </a:solidFill>
                <a:latin typeface="Segoe UI" panose="020B0502040204020203" pitchFamily="34" charset="0"/>
                <a:cs typeface="Segoe UI" panose="020B0502040204020203" pitchFamily="34" charset="0"/>
              </a:rPr>
              <a:t>LEARN MORE</a:t>
            </a:r>
          </a:p>
          <a:p>
            <a:r>
              <a:rPr lang="en-US" sz="1050" dirty="0" smtClean="0">
                <a:solidFill>
                  <a:schemeClr val="bg1"/>
                </a:solidFill>
                <a:latin typeface="Segoe UI" panose="020B0502040204020203" pitchFamily="34" charset="0"/>
                <a:cs typeface="Segoe UI" panose="020B0502040204020203" pitchFamily="34" charset="0"/>
              </a:rPr>
              <a:t>Visit Reelway’s website at </a:t>
            </a:r>
            <a:r>
              <a:rPr lang="en-US" sz="1050" dirty="0" smtClean="0">
                <a:solidFill>
                  <a:schemeClr val="bg1"/>
                </a:solidFill>
                <a:latin typeface="Segoe UI" panose="020B0502040204020203" pitchFamily="34" charset="0"/>
                <a:cs typeface="Segoe UI" panose="020B0502040204020203" pitchFamily="34" charset="0"/>
                <a:hlinkClick r:id="rId3"/>
              </a:rPr>
              <a:t>www.reelway.de</a:t>
            </a:r>
            <a:r>
              <a:rPr lang="en-US" sz="1050" dirty="0" smtClean="0">
                <a:solidFill>
                  <a:schemeClr val="bg1"/>
                </a:solidFill>
                <a:latin typeface="Segoe UI" panose="020B0502040204020203" pitchFamily="34" charset="0"/>
                <a:cs typeface="Segoe UI" panose="020B0502040204020203" pitchFamily="34" charset="0"/>
              </a:rPr>
              <a:t> to learn more about ReelCloud’s unique media capabilities</a:t>
            </a:r>
            <a:r>
              <a:rPr lang="en-US" sz="1050" dirty="0" smtClean="0">
                <a:solidFill>
                  <a:schemeClr val="bg1"/>
                </a:solidFill>
                <a:latin typeface="Segoe UI" panose="020B0502040204020203" pitchFamily="34" charset="0"/>
                <a:cs typeface="Segoe UI" panose="020B0502040204020203" pitchFamily="34" charset="0"/>
              </a:rPr>
              <a:t>.</a:t>
            </a:r>
            <a:endParaRPr lang="en-US" sz="1050" dirty="0">
              <a:solidFill>
                <a:schemeClr val="bg1"/>
              </a:solidFill>
              <a:latin typeface="Segoe UI" panose="020B0502040204020203" pitchFamily="34" charset="0"/>
              <a:cs typeface="Segoe UI" panose="020B0502040204020203" pitchFamily="34" charset="0"/>
            </a:endParaRPr>
          </a:p>
        </p:txBody>
      </p:sp>
      <p:sp>
        <p:nvSpPr>
          <p:cNvPr id="40" name="TextBox 39"/>
          <p:cNvSpPr txBox="1"/>
          <p:nvPr/>
        </p:nvSpPr>
        <p:spPr>
          <a:xfrm>
            <a:off x="219073" y="9017083"/>
            <a:ext cx="7334251" cy="469359"/>
          </a:xfrm>
          <a:prstGeom prst="rect">
            <a:avLst/>
          </a:prstGeom>
          <a:noFill/>
        </p:spPr>
        <p:txBody>
          <a:bodyPr wrap="square" rtlCol="0">
            <a:spAutoFit/>
          </a:bodyPr>
          <a:lstStyle/>
          <a:p>
            <a:r>
              <a:rPr lang="en-US" sz="1400" b="1" dirty="0" smtClean="0">
                <a:solidFill>
                  <a:schemeClr val="bg1"/>
                </a:solidFill>
                <a:latin typeface="Segoe UI" panose="020B0502040204020203" pitchFamily="34" charset="0"/>
                <a:cs typeface="Segoe UI" panose="020B0502040204020203" pitchFamily="34" charset="0"/>
              </a:rPr>
              <a:t>SIGN UP</a:t>
            </a:r>
          </a:p>
          <a:p>
            <a:r>
              <a:rPr lang="en-US" sz="1050" dirty="0" smtClean="0">
                <a:solidFill>
                  <a:schemeClr val="bg1"/>
                </a:solidFill>
                <a:latin typeface="Segoe UI" panose="020B0502040204020203" pitchFamily="34" charset="0"/>
                <a:cs typeface="Segoe UI" panose="020B0502040204020203" pitchFamily="34" charset="0"/>
              </a:rPr>
              <a:t>Sign up for a 30-day evaluation account at no cost: </a:t>
            </a:r>
            <a:r>
              <a:rPr lang="en-US" sz="1050" dirty="0" smtClean="0">
                <a:solidFill>
                  <a:schemeClr val="bg1"/>
                </a:solidFill>
                <a:latin typeface="Segoe UI" panose="020B0502040204020203" pitchFamily="34" charset="0"/>
                <a:cs typeface="Segoe UI" panose="020B0502040204020203" pitchFamily="34" charset="0"/>
                <a:hlinkClick r:id="rId4"/>
              </a:rPr>
              <a:t>www.reelway.de/signup</a:t>
            </a:r>
            <a:r>
              <a:rPr lang="en-US" sz="1050" dirty="0" smtClean="0">
                <a:solidFill>
                  <a:schemeClr val="bg1"/>
                </a:solidFill>
                <a:latin typeface="Segoe UI" panose="020B0502040204020203" pitchFamily="34" charset="0"/>
                <a:cs typeface="Segoe UI" panose="020B0502040204020203" pitchFamily="34" charset="0"/>
              </a:rPr>
              <a:t>.</a:t>
            </a:r>
          </a:p>
        </p:txBody>
      </p:sp>
      <p:pic>
        <p:nvPicPr>
          <p:cNvPr id="3076" name="Picture 4" descr="azure powered by"/>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a:off x="5857587" y="2600845"/>
            <a:ext cx="1811158" cy="433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4" descr="MSFT_logo_rgb_W-Wht"/>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15679" y="9514823"/>
            <a:ext cx="1402826" cy="515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219074" y="9657005"/>
            <a:ext cx="4667250" cy="230832"/>
          </a:xfrm>
          <a:prstGeom prst="rect">
            <a:avLst/>
          </a:prstGeom>
          <a:noFill/>
        </p:spPr>
        <p:txBody>
          <a:bodyPr wrap="square" rtlCol="0">
            <a:spAutoFit/>
          </a:bodyPr>
          <a:lstStyle/>
          <a:p>
            <a:r>
              <a:rPr lang="en-US" sz="900" dirty="0" smtClean="0">
                <a:solidFill>
                  <a:schemeClr val="bg1"/>
                </a:solidFill>
                <a:latin typeface="Segoe UI" panose="020B0502040204020203" pitchFamily="34" charset="0"/>
                <a:cs typeface="Segoe UI" panose="020B0502040204020203" pitchFamily="34" charset="0"/>
              </a:rPr>
              <a:t>© 2013 Reelway GmbH, Cologne</a:t>
            </a:r>
            <a:endParaRPr lang="en-US" sz="900" dirty="0">
              <a:solidFill>
                <a:schemeClr val="bg1"/>
              </a:solidFill>
              <a:latin typeface="Segoe UI" panose="020B0502040204020203" pitchFamily="34" charset="0"/>
              <a:cs typeface="Segoe UI" panose="020B0502040204020203" pitchFamily="34" charset="0"/>
            </a:endParaRPr>
          </a:p>
        </p:txBody>
      </p:sp>
      <p:sp>
        <p:nvSpPr>
          <p:cNvPr id="15" name="TextBox 14"/>
          <p:cNvSpPr txBox="1"/>
          <p:nvPr/>
        </p:nvSpPr>
        <p:spPr>
          <a:xfrm>
            <a:off x="256245" y="5477759"/>
            <a:ext cx="1600200" cy="2031325"/>
          </a:xfrm>
          <a:prstGeom prst="rect">
            <a:avLst/>
          </a:prstGeom>
          <a:noFill/>
        </p:spPr>
        <p:txBody>
          <a:bodyPr wrap="square" rtlCol="0">
            <a:spAutoFit/>
          </a:bodyPr>
          <a:lstStyle/>
          <a:p>
            <a:r>
              <a:rPr lang="en-US" sz="1050" b="1" dirty="0" smtClean="0">
                <a:solidFill>
                  <a:schemeClr val="bg1"/>
                </a:solidFill>
                <a:latin typeface="Segoe UI" panose="020B0502040204020203" pitchFamily="34" charset="0"/>
                <a:cs typeface="Segoe UI" panose="020B0502040204020203" pitchFamily="34" charset="0"/>
              </a:rPr>
              <a:t>Collaboration</a:t>
            </a:r>
            <a:r>
              <a:rPr lang="en-US" sz="1050" dirty="0" smtClean="0">
                <a:solidFill>
                  <a:schemeClr val="bg1"/>
                </a:solidFill>
                <a:latin typeface="Segoe UI" panose="020B0502040204020203" pitchFamily="34" charset="0"/>
                <a:cs typeface="Segoe UI" panose="020B0502040204020203" pitchFamily="34" charset="0"/>
              </a:rPr>
              <a:t>: </a:t>
            </a:r>
            <a:br>
              <a:rPr lang="en-US" sz="1050" dirty="0" smtClean="0">
                <a:solidFill>
                  <a:schemeClr val="bg1"/>
                </a:solidFill>
                <a:latin typeface="Segoe UI" panose="020B0502040204020203" pitchFamily="34" charset="0"/>
                <a:cs typeface="Segoe UI" panose="020B0502040204020203" pitchFamily="34" charset="0"/>
              </a:rPr>
            </a:br>
            <a:r>
              <a:rPr lang="en-US" sz="1050" dirty="0" smtClean="0">
                <a:solidFill>
                  <a:schemeClr val="bg1"/>
                </a:solidFill>
                <a:latin typeface="Segoe UI" panose="020B0502040204020203" pitchFamily="34" charset="0"/>
                <a:cs typeface="Segoe UI" panose="020B0502040204020203" pitchFamily="34" charset="0"/>
              </a:rPr>
              <a:t>Reelway offers media collaboration beyond simple file sharing. The ReelCloud platform allows messaging and notifications, and task assignment to teams and individuals. Users can link messages and notifications to media files and processes</a:t>
            </a:r>
            <a:r>
              <a:rPr lang="en-US" sz="1050" dirty="0" smtClean="0">
                <a:solidFill>
                  <a:schemeClr val="bg1"/>
                </a:solidFill>
                <a:latin typeface="Segoe UI" panose="020B0502040204020203" pitchFamily="34" charset="0"/>
                <a:cs typeface="Segoe UI" panose="020B0502040204020203" pitchFamily="34" charset="0"/>
              </a:rPr>
              <a:t>.</a:t>
            </a:r>
            <a:endParaRPr lang="en-US" sz="1050" dirty="0" smtClean="0">
              <a:solidFill>
                <a:schemeClr val="bg1"/>
              </a:solidFill>
              <a:latin typeface="Segoe UI" panose="020B0502040204020203" pitchFamily="34" charset="0"/>
              <a:cs typeface="Segoe UI" panose="020B0502040204020203" pitchFamily="34" charset="0"/>
            </a:endParaRPr>
          </a:p>
        </p:txBody>
      </p:sp>
      <p:sp>
        <p:nvSpPr>
          <p:cNvPr id="19" name="TextBox 18"/>
          <p:cNvSpPr txBox="1"/>
          <p:nvPr/>
        </p:nvSpPr>
        <p:spPr>
          <a:xfrm>
            <a:off x="2155204" y="5477759"/>
            <a:ext cx="1600200" cy="2516073"/>
          </a:xfrm>
          <a:prstGeom prst="rect">
            <a:avLst/>
          </a:prstGeom>
          <a:noFill/>
        </p:spPr>
        <p:txBody>
          <a:bodyPr wrap="square" rtlCol="0">
            <a:spAutoFit/>
          </a:bodyPr>
          <a:lstStyle/>
          <a:p>
            <a:r>
              <a:rPr lang="en-US" sz="1050" b="1" dirty="0" smtClean="0">
                <a:solidFill>
                  <a:schemeClr val="bg1"/>
                </a:solidFill>
                <a:latin typeface="Segoe UI" panose="020B0502040204020203" pitchFamily="34" charset="0"/>
                <a:cs typeface="Segoe UI" panose="020B0502040204020203" pitchFamily="34" charset="0"/>
              </a:rPr>
              <a:t>Content logistics: </a:t>
            </a:r>
            <a:br>
              <a:rPr lang="en-US" sz="1050" b="1" dirty="0" smtClean="0">
                <a:solidFill>
                  <a:schemeClr val="bg1"/>
                </a:solidFill>
                <a:latin typeface="Segoe UI" panose="020B0502040204020203" pitchFamily="34" charset="0"/>
                <a:cs typeface="Segoe UI" panose="020B0502040204020203" pitchFamily="34" charset="0"/>
              </a:rPr>
            </a:br>
            <a:r>
              <a:rPr lang="en-US" sz="1050" dirty="0" smtClean="0">
                <a:solidFill>
                  <a:schemeClr val="bg1"/>
                </a:solidFill>
                <a:latin typeface="Segoe UI" panose="020B0502040204020203" pitchFamily="34" charset="0"/>
                <a:cs typeface="Segoe UI" panose="020B0502040204020203" pitchFamily="34" charset="0"/>
              </a:rPr>
              <a:t>Save time and money using file transfers instead of sending tapes and data carriers. Use ReelCloud’s powerful media transfer and distribution capabilities to get your media files to the right places right in time. </a:t>
            </a:r>
          </a:p>
          <a:p>
            <a:r>
              <a:rPr lang="en-US" sz="1050" dirty="0" smtClean="0">
                <a:solidFill>
                  <a:schemeClr val="bg1"/>
                </a:solidFill>
                <a:latin typeface="Segoe UI" panose="020B0502040204020203" pitchFamily="34" charset="0"/>
                <a:cs typeface="Segoe UI" panose="020B0502040204020203" pitchFamily="34" charset="0"/>
              </a:rPr>
              <a:t>Build media hubs where you upload and download content from everywhere.</a:t>
            </a:r>
            <a:endParaRPr lang="en-US" sz="1050" dirty="0">
              <a:solidFill>
                <a:schemeClr val="bg1"/>
              </a:solidFill>
              <a:latin typeface="Segoe UI" panose="020B0502040204020203" pitchFamily="34" charset="0"/>
              <a:cs typeface="Segoe UI" panose="020B0502040204020203" pitchFamily="34" charset="0"/>
            </a:endParaRPr>
          </a:p>
        </p:txBody>
      </p:sp>
      <p:sp>
        <p:nvSpPr>
          <p:cNvPr id="20" name="TextBox 19"/>
          <p:cNvSpPr txBox="1"/>
          <p:nvPr/>
        </p:nvSpPr>
        <p:spPr>
          <a:xfrm>
            <a:off x="4054163" y="5477759"/>
            <a:ext cx="1600200" cy="2354491"/>
          </a:xfrm>
          <a:prstGeom prst="rect">
            <a:avLst/>
          </a:prstGeom>
          <a:noFill/>
        </p:spPr>
        <p:txBody>
          <a:bodyPr wrap="square" rtlCol="0">
            <a:spAutoFit/>
          </a:bodyPr>
          <a:lstStyle/>
          <a:p>
            <a:r>
              <a:rPr lang="en-US" sz="1050" b="1" dirty="0" smtClean="0">
                <a:solidFill>
                  <a:schemeClr val="bg1"/>
                </a:solidFill>
                <a:latin typeface="Segoe UI" panose="020B0502040204020203" pitchFamily="34" charset="0"/>
                <a:cs typeface="Segoe UI" panose="020B0502040204020203" pitchFamily="34" charset="0"/>
              </a:rPr>
              <a:t>Media processing:  </a:t>
            </a:r>
            <a:r>
              <a:rPr lang="en-US" sz="1050" dirty="0" smtClean="0">
                <a:solidFill>
                  <a:schemeClr val="bg1"/>
                </a:solidFill>
                <a:latin typeface="Segoe UI" panose="020B0502040204020203" pitchFamily="34" charset="0"/>
                <a:cs typeface="Segoe UI" panose="020B0502040204020203" pitchFamily="34" charset="0"/>
              </a:rPr>
              <a:t>Process and refine your media before selling and distributing it. ReelCloud’s media processing capabilities range from simple transcoding and wrapping into various formats to advanced multi-track editing, video quality control, and automated  loudness correction</a:t>
            </a:r>
            <a:r>
              <a:rPr lang="en-US" sz="1050" dirty="0" smtClean="0">
                <a:solidFill>
                  <a:schemeClr val="bg1"/>
                </a:solidFill>
                <a:latin typeface="Segoe UI" panose="020B0502040204020203" pitchFamily="34" charset="0"/>
                <a:cs typeface="Segoe UI" panose="020B0502040204020203" pitchFamily="34" charset="0"/>
              </a:rPr>
              <a:t>.</a:t>
            </a:r>
            <a:endParaRPr lang="en-US" sz="1050" dirty="0">
              <a:solidFill>
                <a:schemeClr val="bg1"/>
              </a:solidFill>
              <a:latin typeface="Segoe UI" panose="020B0502040204020203" pitchFamily="34" charset="0"/>
              <a:cs typeface="Segoe UI" panose="020B0502040204020203" pitchFamily="34" charset="0"/>
            </a:endParaRPr>
          </a:p>
        </p:txBody>
      </p:sp>
      <p:sp>
        <p:nvSpPr>
          <p:cNvPr id="21" name="TextBox 20"/>
          <p:cNvSpPr txBox="1"/>
          <p:nvPr/>
        </p:nvSpPr>
        <p:spPr>
          <a:xfrm>
            <a:off x="5953123" y="5477759"/>
            <a:ext cx="1695452" cy="2516073"/>
          </a:xfrm>
          <a:prstGeom prst="rect">
            <a:avLst/>
          </a:prstGeom>
          <a:noFill/>
        </p:spPr>
        <p:txBody>
          <a:bodyPr wrap="square" rtlCol="0">
            <a:spAutoFit/>
          </a:bodyPr>
          <a:lstStyle/>
          <a:p>
            <a:r>
              <a:rPr lang="en-US" sz="1050" b="1" dirty="0" smtClean="0">
                <a:solidFill>
                  <a:schemeClr val="bg1"/>
                </a:solidFill>
                <a:latin typeface="Segoe UI" panose="020B0502040204020203" pitchFamily="34" charset="0"/>
                <a:cs typeface="Segoe UI" panose="020B0502040204020203" pitchFamily="34" charset="0"/>
              </a:rPr>
              <a:t>Workflow integration: </a:t>
            </a:r>
            <a:r>
              <a:rPr lang="en-US" sz="1050" dirty="0" smtClean="0">
                <a:solidFill>
                  <a:schemeClr val="bg1"/>
                </a:solidFill>
                <a:latin typeface="Segoe UI" panose="020B0502040204020203" pitchFamily="34" charset="0"/>
                <a:cs typeface="Segoe UI" panose="020B0502040204020203" pitchFamily="34" charset="0"/>
              </a:rPr>
              <a:t>Integrate media processing, </a:t>
            </a:r>
            <a:r>
              <a:rPr lang="en-US" sz="1050" dirty="0" smtClean="0">
                <a:solidFill>
                  <a:schemeClr val="bg1"/>
                </a:solidFill>
                <a:latin typeface="Segoe UI" panose="020B0502040204020203" pitchFamily="34" charset="0"/>
                <a:cs typeface="Segoe UI" panose="020B0502040204020203" pitchFamily="34" charset="0"/>
              </a:rPr>
              <a:t>collaboration, </a:t>
            </a:r>
            <a:r>
              <a:rPr lang="en-US" sz="1050" dirty="0" smtClean="0">
                <a:solidFill>
                  <a:schemeClr val="bg1"/>
                </a:solidFill>
                <a:latin typeface="Segoe UI" panose="020B0502040204020203" pitchFamily="34" charset="0"/>
                <a:cs typeface="Segoe UI" panose="020B0502040204020203" pitchFamily="34" charset="0"/>
              </a:rPr>
              <a:t>and asset management into powerful solutions for your business. Create your business processes and workflows using ReelCloud’s unique workflow engine. Use ReelCloud’s capabilities in email, SMS, and mobile devices to strengthen collaboration on your team.</a:t>
            </a:r>
            <a:endParaRPr lang="en-US" sz="1050" dirty="0">
              <a:solidFill>
                <a:schemeClr val="bg1"/>
              </a:solidFill>
              <a:latin typeface="Segoe UI" panose="020B0502040204020203" pitchFamily="34" charset="0"/>
              <a:cs typeface="Segoe UI" panose="020B0502040204020203" pitchFamily="34" charset="0"/>
            </a:endParaRPr>
          </a:p>
        </p:txBody>
      </p:sp>
      <p:pic>
        <p:nvPicPr>
          <p:cNvPr id="4" name="Picture 3"/>
          <p:cNvPicPr>
            <a:picLocks noChangeAspect="1"/>
          </p:cNvPicPr>
          <p:nvPr/>
        </p:nvPicPr>
        <p:blipFill>
          <a:blip r:embed="rId7" cstate="print"/>
          <a:srcRect l="5039" r="55729" b="14811"/>
          <a:stretch>
            <a:fillRect/>
          </a:stretch>
        </p:blipFill>
        <p:spPr>
          <a:xfrm>
            <a:off x="276225" y="3206226"/>
            <a:ext cx="1591591" cy="2160000"/>
          </a:xfrm>
          <a:prstGeom prst="rect">
            <a:avLst/>
          </a:prstGeom>
        </p:spPr>
      </p:pic>
      <p:pic>
        <p:nvPicPr>
          <p:cNvPr id="29" name="Picture 28"/>
          <p:cNvPicPr>
            <a:picLocks noChangeAspect="1"/>
          </p:cNvPicPr>
          <p:nvPr/>
        </p:nvPicPr>
        <p:blipFill>
          <a:blip r:embed="rId8" cstate="print"/>
          <a:srcRect l="30762" r="30640" b="8403"/>
          <a:stretch>
            <a:fillRect/>
          </a:stretch>
        </p:blipFill>
        <p:spPr>
          <a:xfrm>
            <a:off x="2124074" y="3206226"/>
            <a:ext cx="1692284" cy="2160000"/>
          </a:xfrm>
          <a:prstGeom prst="rect">
            <a:avLst/>
          </a:prstGeom>
        </p:spPr>
      </p:pic>
      <p:pic>
        <p:nvPicPr>
          <p:cNvPr id="30" name="Picture 29"/>
          <p:cNvPicPr>
            <a:picLocks noChangeAspect="1"/>
          </p:cNvPicPr>
          <p:nvPr/>
        </p:nvPicPr>
        <p:blipFill>
          <a:blip r:embed="rId9" cstate="print"/>
          <a:srcRect l="515" r="51444"/>
          <a:stretch>
            <a:fillRect/>
          </a:stretch>
        </p:blipFill>
        <p:spPr>
          <a:xfrm>
            <a:off x="4067175" y="3206226"/>
            <a:ext cx="1686690" cy="2160000"/>
          </a:xfrm>
          <a:prstGeom prst="rect">
            <a:avLst/>
          </a:prstGeom>
        </p:spPr>
      </p:pic>
      <p:pic>
        <p:nvPicPr>
          <p:cNvPr id="31" name="Picture 30"/>
          <p:cNvPicPr>
            <a:picLocks noChangeAspect="1"/>
          </p:cNvPicPr>
          <p:nvPr/>
        </p:nvPicPr>
        <p:blipFill>
          <a:blip r:embed="rId10" cstate="print"/>
          <a:srcRect l="12132" t="15365" r="47904" b="38990"/>
          <a:stretch>
            <a:fillRect/>
          </a:stretch>
        </p:blipFill>
        <p:spPr>
          <a:xfrm>
            <a:off x="6000754" y="3206226"/>
            <a:ext cx="1536217" cy="2160000"/>
          </a:xfrm>
          <a:prstGeom prst="rect">
            <a:avLst/>
          </a:prstGeom>
          <a:noFill/>
          <a:ln>
            <a:noFill/>
          </a:ln>
        </p:spPr>
      </p:pic>
    </p:spTree>
    <p:extLst>
      <p:ext uri="{BB962C8B-B14F-4D97-AF65-F5344CB8AC3E}">
        <p14:creationId xmlns:p14="http://schemas.microsoft.com/office/powerpoint/2010/main" val="4071669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7778383" cy="5181600"/>
          </a:xfrm>
          <a:prstGeom prst="rect">
            <a:avLst/>
          </a:prstGeom>
        </p:spPr>
      </p:pic>
      <p:sp>
        <p:nvSpPr>
          <p:cNvPr id="9" name="Rectangle 36"/>
          <p:cNvSpPr>
            <a:spLocks noChangeArrowheads="1"/>
          </p:cNvSpPr>
          <p:nvPr/>
        </p:nvSpPr>
        <p:spPr bwMode="auto">
          <a:xfrm>
            <a:off x="2754352" y="5006898"/>
            <a:ext cx="5018048" cy="5051502"/>
          </a:xfrm>
          <a:prstGeom prst="rect">
            <a:avLst/>
          </a:prstGeom>
          <a:solidFill>
            <a:srgbClr val="002050"/>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36"/>
          <p:cNvSpPr>
            <a:spLocks noChangeArrowheads="1"/>
          </p:cNvSpPr>
          <p:nvPr/>
        </p:nvSpPr>
        <p:spPr bwMode="auto">
          <a:xfrm>
            <a:off x="1" y="5006898"/>
            <a:ext cx="2754351" cy="5051501"/>
          </a:xfrm>
          <a:prstGeom prst="rect">
            <a:avLst/>
          </a:pr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8" name="TextBox 27"/>
          <p:cNvSpPr txBox="1"/>
          <p:nvPr/>
        </p:nvSpPr>
        <p:spPr>
          <a:xfrm>
            <a:off x="137160" y="5126884"/>
            <a:ext cx="2386584" cy="4832092"/>
          </a:xfrm>
          <a:prstGeom prst="rect">
            <a:avLst/>
          </a:prstGeom>
          <a:noFill/>
        </p:spPr>
        <p:txBody>
          <a:bodyPr wrap="square" rtlCol="0">
            <a:spAutoFit/>
          </a:bodyPr>
          <a:lstStyle/>
          <a:p>
            <a:r>
              <a:rPr lang="en-US" sz="1400" b="1" dirty="0" smtClean="0">
                <a:solidFill>
                  <a:schemeClr val="bg1"/>
                </a:solidFill>
                <a:latin typeface="Segoe UI" panose="020B0502040204020203" pitchFamily="34" charset="0"/>
                <a:cs typeface="Segoe UI" panose="020B0502040204020203" pitchFamily="34" charset="0"/>
              </a:rPr>
              <a:t>KEY USE CASES</a:t>
            </a:r>
          </a:p>
          <a:p>
            <a:endParaRPr lang="en-US" sz="1050" b="1" dirty="0">
              <a:solidFill>
                <a:schemeClr val="bg1"/>
              </a:solidFill>
              <a:latin typeface="Segoe UI" panose="020B0502040204020203" pitchFamily="34" charset="0"/>
              <a:cs typeface="Segoe UI" panose="020B0502040204020203" pitchFamily="34" charset="0"/>
            </a:endParaRPr>
          </a:p>
          <a:p>
            <a:r>
              <a:rPr lang="en-US" sz="1050" b="1" dirty="0" smtClean="0">
                <a:solidFill>
                  <a:schemeClr val="bg1"/>
                </a:solidFill>
                <a:latin typeface="Segoe UI" panose="020B0502040204020203" pitchFamily="34" charset="0"/>
                <a:cs typeface="Segoe UI" panose="020B0502040204020203" pitchFamily="34" charset="0"/>
              </a:rPr>
              <a:t>WEB </a:t>
            </a:r>
            <a:r>
              <a:rPr lang="en-US" sz="1050" b="1" dirty="0">
                <a:solidFill>
                  <a:schemeClr val="bg1"/>
                </a:solidFill>
                <a:latin typeface="Segoe UI" panose="020B0502040204020203" pitchFamily="34" charset="0"/>
                <a:cs typeface="Segoe UI" panose="020B0502040204020203" pitchFamily="34" charset="0"/>
              </a:rPr>
              <a:t>APPLICATIONS</a:t>
            </a:r>
          </a:p>
          <a:p>
            <a:r>
              <a:rPr lang="en-US" sz="1050" dirty="0">
                <a:solidFill>
                  <a:schemeClr val="bg1"/>
                </a:solidFill>
                <a:latin typeface="Segoe UI" panose="020B0502040204020203" pitchFamily="34" charset="0"/>
                <a:cs typeface="Segoe UI" panose="020B0502040204020203" pitchFamily="34" charset="0"/>
              </a:rPr>
              <a:t>Build anything from </a:t>
            </a:r>
            <a:r>
              <a:rPr lang="en-US" sz="1050" dirty="0" smtClean="0">
                <a:solidFill>
                  <a:schemeClr val="bg1"/>
                </a:solidFill>
                <a:latin typeface="Segoe UI" panose="020B0502040204020203" pitchFamily="34" charset="0"/>
                <a:cs typeface="Segoe UI" panose="020B0502040204020203" pitchFamily="34" charset="0"/>
              </a:rPr>
              <a:t>lightweight websites </a:t>
            </a:r>
            <a:r>
              <a:rPr lang="en-US" sz="1050" dirty="0">
                <a:solidFill>
                  <a:schemeClr val="bg1"/>
                </a:solidFill>
                <a:latin typeface="Segoe UI" panose="020B0502040204020203" pitchFamily="34" charset="0"/>
                <a:cs typeface="Segoe UI" panose="020B0502040204020203" pitchFamily="34" charset="0"/>
              </a:rPr>
              <a:t>to multi-tier </a:t>
            </a:r>
            <a:r>
              <a:rPr lang="en-US" sz="1050" dirty="0" smtClean="0">
                <a:solidFill>
                  <a:schemeClr val="bg1"/>
                </a:solidFill>
                <a:latin typeface="Segoe UI" panose="020B0502040204020203" pitchFamily="34" charset="0"/>
                <a:cs typeface="Segoe UI" panose="020B0502040204020203" pitchFamily="34" charset="0"/>
              </a:rPr>
              <a:t>cloud services </a:t>
            </a:r>
            <a:r>
              <a:rPr lang="en-US" sz="1050" dirty="0">
                <a:solidFill>
                  <a:schemeClr val="bg1"/>
                </a:solidFill>
                <a:latin typeface="Segoe UI" panose="020B0502040204020203" pitchFamily="34" charset="0"/>
                <a:cs typeface="Segoe UI" panose="020B0502040204020203" pitchFamily="34" charset="0"/>
              </a:rPr>
              <a:t>that scale up as </a:t>
            </a:r>
            <a:r>
              <a:rPr lang="en-US" sz="1050" dirty="0" smtClean="0">
                <a:solidFill>
                  <a:schemeClr val="bg1"/>
                </a:solidFill>
                <a:latin typeface="Segoe UI" panose="020B0502040204020203" pitchFamily="34" charset="0"/>
                <a:cs typeface="Segoe UI" panose="020B0502040204020203" pitchFamily="34" charset="0"/>
              </a:rPr>
              <a:t>your traffic </a:t>
            </a:r>
            <a:r>
              <a:rPr lang="en-US" sz="1050" dirty="0">
                <a:solidFill>
                  <a:schemeClr val="bg1"/>
                </a:solidFill>
                <a:latin typeface="Segoe UI" panose="020B0502040204020203" pitchFamily="34" charset="0"/>
                <a:cs typeface="Segoe UI" panose="020B0502040204020203" pitchFamily="34" charset="0"/>
              </a:rPr>
              <a:t>grows.</a:t>
            </a:r>
          </a:p>
          <a:p>
            <a:endParaRPr lang="en-US" sz="1050" dirty="0">
              <a:solidFill>
                <a:schemeClr val="bg1"/>
              </a:solidFill>
              <a:latin typeface="Segoe UI" panose="020B0502040204020203" pitchFamily="34" charset="0"/>
              <a:cs typeface="Segoe UI" panose="020B0502040204020203" pitchFamily="34" charset="0"/>
            </a:endParaRPr>
          </a:p>
          <a:p>
            <a:r>
              <a:rPr lang="en-US" sz="1050" b="1" dirty="0">
                <a:solidFill>
                  <a:schemeClr val="bg1"/>
                </a:solidFill>
                <a:latin typeface="Segoe UI" panose="020B0502040204020203" pitchFamily="34" charset="0"/>
                <a:cs typeface="Segoe UI" panose="020B0502040204020203" pitchFamily="34" charset="0"/>
              </a:rPr>
              <a:t>CLOUD STORAGE</a:t>
            </a:r>
          </a:p>
          <a:p>
            <a:r>
              <a:rPr lang="en-US" sz="1050" dirty="0">
                <a:solidFill>
                  <a:schemeClr val="bg1"/>
                </a:solidFill>
                <a:latin typeface="Segoe UI" panose="020B0502040204020203" pitchFamily="34" charset="0"/>
                <a:cs typeface="Segoe UI" panose="020B0502040204020203" pitchFamily="34" charset="0"/>
              </a:rPr>
              <a:t>Rely on geo-redundant </a:t>
            </a:r>
            <a:r>
              <a:rPr lang="en-US" sz="1050" dirty="0" smtClean="0">
                <a:solidFill>
                  <a:schemeClr val="bg1"/>
                </a:solidFill>
                <a:latin typeface="Segoe UI" panose="020B0502040204020203" pitchFamily="34" charset="0"/>
                <a:cs typeface="Segoe UI" panose="020B0502040204020203" pitchFamily="34" charset="0"/>
              </a:rPr>
              <a:t>cloud storage </a:t>
            </a:r>
            <a:r>
              <a:rPr lang="en-US" sz="1050" dirty="0">
                <a:solidFill>
                  <a:schemeClr val="bg1"/>
                </a:solidFill>
                <a:latin typeface="Segoe UI" panose="020B0502040204020203" pitchFamily="34" charset="0"/>
                <a:cs typeface="Segoe UI" panose="020B0502040204020203" pitchFamily="34" charset="0"/>
              </a:rPr>
              <a:t>for backup, </a:t>
            </a:r>
            <a:r>
              <a:rPr lang="en-US" sz="1050" dirty="0" smtClean="0">
                <a:solidFill>
                  <a:schemeClr val="bg1"/>
                </a:solidFill>
                <a:latin typeface="Segoe UI" panose="020B0502040204020203" pitchFamily="34" charset="0"/>
                <a:cs typeface="Segoe UI" panose="020B0502040204020203" pitchFamily="34" charset="0"/>
              </a:rPr>
              <a:t>archiving, and</a:t>
            </a:r>
            <a:r>
              <a:rPr lang="en-US" sz="1050" dirty="0">
                <a:solidFill>
                  <a:schemeClr val="bg1"/>
                </a:solidFill>
                <a:latin typeface="Segoe UI" panose="020B0502040204020203" pitchFamily="34" charset="0"/>
                <a:cs typeface="Segoe UI" panose="020B0502040204020203" pitchFamily="34" charset="0"/>
              </a:rPr>
              <a:t> </a:t>
            </a:r>
            <a:r>
              <a:rPr lang="en-US" sz="1050" dirty="0" smtClean="0">
                <a:solidFill>
                  <a:schemeClr val="bg1"/>
                </a:solidFill>
                <a:latin typeface="Segoe UI" panose="020B0502040204020203" pitchFamily="34" charset="0"/>
                <a:cs typeface="Segoe UI" panose="020B0502040204020203" pitchFamily="34" charset="0"/>
              </a:rPr>
              <a:t>disaster </a:t>
            </a:r>
            <a:r>
              <a:rPr lang="en-US" sz="1050" dirty="0">
                <a:solidFill>
                  <a:schemeClr val="bg1"/>
                </a:solidFill>
                <a:latin typeface="Segoe UI" panose="020B0502040204020203" pitchFamily="34" charset="0"/>
                <a:cs typeface="Segoe UI" panose="020B0502040204020203" pitchFamily="34" charset="0"/>
              </a:rPr>
              <a:t>recovery.</a:t>
            </a:r>
          </a:p>
          <a:p>
            <a:endParaRPr lang="en-US" sz="1050" dirty="0">
              <a:solidFill>
                <a:schemeClr val="bg1"/>
              </a:solidFill>
              <a:latin typeface="Segoe UI" panose="020B0502040204020203" pitchFamily="34" charset="0"/>
              <a:cs typeface="Segoe UI" panose="020B0502040204020203" pitchFamily="34" charset="0"/>
            </a:endParaRPr>
          </a:p>
          <a:p>
            <a:r>
              <a:rPr lang="en-US" sz="1050" b="1" dirty="0">
                <a:solidFill>
                  <a:schemeClr val="bg1"/>
                </a:solidFill>
                <a:latin typeface="Segoe UI" panose="020B0502040204020203" pitchFamily="34" charset="0"/>
                <a:cs typeface="Segoe UI" panose="020B0502040204020203" pitchFamily="34" charset="0"/>
              </a:rPr>
              <a:t>BIG DATA &amp; HPC</a:t>
            </a:r>
          </a:p>
          <a:p>
            <a:r>
              <a:rPr lang="en-US" sz="1050" dirty="0">
                <a:solidFill>
                  <a:schemeClr val="bg1"/>
                </a:solidFill>
                <a:latin typeface="Segoe UI" panose="020B0502040204020203" pitchFamily="34" charset="0"/>
                <a:cs typeface="Segoe UI" panose="020B0502040204020203" pitchFamily="34" charset="0"/>
              </a:rPr>
              <a:t>Get actionable insights </a:t>
            </a:r>
            <a:r>
              <a:rPr lang="en-US" sz="1050" dirty="0" smtClean="0">
                <a:solidFill>
                  <a:schemeClr val="bg1"/>
                </a:solidFill>
                <a:latin typeface="Segoe UI" panose="020B0502040204020203" pitchFamily="34" charset="0"/>
                <a:cs typeface="Segoe UI" panose="020B0502040204020203" pitchFamily="34" charset="0"/>
              </a:rPr>
              <a:t>from your</a:t>
            </a:r>
            <a:r>
              <a:rPr lang="en-US" sz="1050" dirty="0">
                <a:solidFill>
                  <a:schemeClr val="bg1"/>
                </a:solidFill>
                <a:latin typeface="Segoe UI" panose="020B0502040204020203" pitchFamily="34" charset="0"/>
                <a:cs typeface="Segoe UI" panose="020B0502040204020203" pitchFamily="34" charset="0"/>
              </a:rPr>
              <a:t> </a:t>
            </a:r>
            <a:r>
              <a:rPr lang="en-US" sz="1050" dirty="0" smtClean="0">
                <a:solidFill>
                  <a:schemeClr val="bg1"/>
                </a:solidFill>
                <a:latin typeface="Segoe UI" panose="020B0502040204020203" pitchFamily="34" charset="0"/>
                <a:cs typeface="Segoe UI" panose="020B0502040204020203" pitchFamily="34" charset="0"/>
              </a:rPr>
              <a:t>data </a:t>
            </a:r>
            <a:r>
              <a:rPr lang="en-US" sz="1050" dirty="0">
                <a:solidFill>
                  <a:schemeClr val="bg1"/>
                </a:solidFill>
                <a:latin typeface="Segoe UI" panose="020B0502040204020203" pitchFamily="34" charset="0"/>
                <a:cs typeface="Segoe UI" panose="020B0502040204020203" pitchFamily="34" charset="0"/>
              </a:rPr>
              <a:t>by taking advantage of a </a:t>
            </a:r>
            <a:r>
              <a:rPr lang="en-US" sz="1050" dirty="0" smtClean="0">
                <a:solidFill>
                  <a:schemeClr val="bg1"/>
                </a:solidFill>
                <a:latin typeface="Segoe UI" panose="020B0502040204020203" pitchFamily="34" charset="0"/>
                <a:cs typeface="Segoe UI" panose="020B0502040204020203" pitchFamily="34" charset="0"/>
              </a:rPr>
              <a:t>fully compatible enterprise-ready Hadoop </a:t>
            </a:r>
            <a:r>
              <a:rPr lang="en-US" sz="1050" dirty="0">
                <a:solidFill>
                  <a:schemeClr val="bg1"/>
                </a:solidFill>
                <a:latin typeface="Segoe UI" panose="020B0502040204020203" pitchFamily="34" charset="0"/>
                <a:cs typeface="Segoe UI" panose="020B0502040204020203" pitchFamily="34" charset="0"/>
              </a:rPr>
              <a:t>service.</a:t>
            </a:r>
          </a:p>
          <a:p>
            <a:endParaRPr lang="en-US" sz="1050" dirty="0">
              <a:solidFill>
                <a:schemeClr val="bg1"/>
              </a:solidFill>
              <a:latin typeface="Segoe UI" panose="020B0502040204020203" pitchFamily="34" charset="0"/>
              <a:cs typeface="Segoe UI" panose="020B0502040204020203" pitchFamily="34" charset="0"/>
            </a:endParaRPr>
          </a:p>
          <a:p>
            <a:r>
              <a:rPr lang="en-US" sz="1050" b="1" dirty="0">
                <a:solidFill>
                  <a:schemeClr val="bg1"/>
                </a:solidFill>
                <a:latin typeface="Segoe UI" panose="020B0502040204020203" pitchFamily="34" charset="0"/>
                <a:cs typeface="Segoe UI" panose="020B0502040204020203" pitchFamily="34" charset="0"/>
              </a:rPr>
              <a:t>MOBILE</a:t>
            </a:r>
          </a:p>
          <a:p>
            <a:r>
              <a:rPr lang="en-US" sz="1050" dirty="0">
                <a:solidFill>
                  <a:schemeClr val="bg1"/>
                </a:solidFill>
                <a:latin typeface="Segoe UI" panose="020B0502040204020203" pitchFamily="34" charset="0"/>
                <a:cs typeface="Segoe UI" panose="020B0502040204020203" pitchFamily="34" charset="0"/>
              </a:rPr>
              <a:t>Accelerate your mobile </a:t>
            </a:r>
            <a:r>
              <a:rPr lang="en-US" sz="1050" dirty="0" smtClean="0">
                <a:solidFill>
                  <a:schemeClr val="bg1"/>
                </a:solidFill>
                <a:latin typeface="Segoe UI" panose="020B0502040204020203" pitchFamily="34" charset="0"/>
                <a:cs typeface="Segoe UI" panose="020B0502040204020203" pitchFamily="34" charset="0"/>
              </a:rPr>
              <a:t>app development </a:t>
            </a:r>
            <a:r>
              <a:rPr lang="en-US" sz="1050" dirty="0">
                <a:solidFill>
                  <a:schemeClr val="bg1"/>
                </a:solidFill>
                <a:latin typeface="Segoe UI" panose="020B0502040204020203" pitchFamily="34" charset="0"/>
                <a:cs typeface="Segoe UI" panose="020B0502040204020203" pitchFamily="34" charset="0"/>
              </a:rPr>
              <a:t>by using </a:t>
            </a:r>
            <a:r>
              <a:rPr lang="en-US" sz="1050" dirty="0" smtClean="0">
                <a:solidFill>
                  <a:schemeClr val="bg1"/>
                </a:solidFill>
                <a:latin typeface="Segoe UI" panose="020B0502040204020203" pitchFamily="34" charset="0"/>
                <a:cs typeface="Segoe UI" panose="020B0502040204020203" pitchFamily="34" charset="0"/>
              </a:rPr>
              <a:t>a backend </a:t>
            </a:r>
            <a:r>
              <a:rPr lang="en-US" sz="1050" dirty="0">
                <a:solidFill>
                  <a:schemeClr val="bg1"/>
                </a:solidFill>
                <a:latin typeface="Segoe UI" panose="020B0502040204020203" pitchFamily="34" charset="0"/>
                <a:cs typeface="Segoe UI" panose="020B0502040204020203" pitchFamily="34" charset="0"/>
              </a:rPr>
              <a:t>hosted in </a:t>
            </a:r>
            <a:r>
              <a:rPr lang="en-US" sz="1050" dirty="0" smtClean="0">
                <a:solidFill>
                  <a:schemeClr val="bg1"/>
                </a:solidFill>
                <a:latin typeface="Segoe UI" panose="020B0502040204020203" pitchFamily="34" charset="0"/>
                <a:cs typeface="Segoe UI" panose="020B0502040204020203" pitchFamily="34" charset="0"/>
              </a:rPr>
              <a:t>Windows Azure</a:t>
            </a:r>
            <a:r>
              <a:rPr lang="en-US" sz="1050" dirty="0">
                <a:solidFill>
                  <a:schemeClr val="bg1"/>
                </a:solidFill>
                <a:latin typeface="Segoe UI" panose="020B0502040204020203" pitchFamily="34" charset="0"/>
                <a:cs typeface="Segoe UI" panose="020B0502040204020203" pitchFamily="34" charset="0"/>
              </a:rPr>
              <a:t>. Scale instantly as </a:t>
            </a:r>
            <a:r>
              <a:rPr lang="en-US" sz="1050" dirty="0" smtClean="0">
                <a:solidFill>
                  <a:schemeClr val="bg1"/>
                </a:solidFill>
                <a:latin typeface="Segoe UI" panose="020B0502040204020203" pitchFamily="34" charset="0"/>
                <a:cs typeface="Segoe UI" panose="020B0502040204020203" pitchFamily="34" charset="0"/>
              </a:rPr>
              <a:t>your install </a:t>
            </a:r>
            <a:r>
              <a:rPr lang="en-US" sz="1050" dirty="0">
                <a:solidFill>
                  <a:schemeClr val="bg1"/>
                </a:solidFill>
                <a:latin typeface="Segoe UI" panose="020B0502040204020203" pitchFamily="34" charset="0"/>
                <a:cs typeface="Segoe UI" panose="020B0502040204020203" pitchFamily="34" charset="0"/>
              </a:rPr>
              <a:t>base grows.</a:t>
            </a:r>
          </a:p>
          <a:p>
            <a:endParaRPr lang="en-US" sz="1050" dirty="0">
              <a:solidFill>
                <a:schemeClr val="bg1"/>
              </a:solidFill>
              <a:latin typeface="Segoe UI" panose="020B0502040204020203" pitchFamily="34" charset="0"/>
              <a:cs typeface="Segoe UI" panose="020B0502040204020203" pitchFamily="34" charset="0"/>
            </a:endParaRPr>
          </a:p>
          <a:p>
            <a:r>
              <a:rPr lang="en-US" sz="1050" b="1" dirty="0">
                <a:solidFill>
                  <a:schemeClr val="bg1"/>
                </a:solidFill>
                <a:latin typeface="Segoe UI" panose="020B0502040204020203" pitchFamily="34" charset="0"/>
                <a:cs typeface="Segoe UI" panose="020B0502040204020203" pitchFamily="34" charset="0"/>
              </a:rPr>
              <a:t>MEDIA</a:t>
            </a:r>
          </a:p>
          <a:p>
            <a:r>
              <a:rPr lang="en-US" sz="1050" dirty="0">
                <a:solidFill>
                  <a:schemeClr val="bg1"/>
                </a:solidFill>
                <a:latin typeface="Segoe UI" panose="020B0502040204020203" pitchFamily="34" charset="0"/>
                <a:cs typeface="Segoe UI" panose="020B0502040204020203" pitchFamily="34" charset="0"/>
              </a:rPr>
              <a:t>Create, </a:t>
            </a:r>
            <a:r>
              <a:rPr lang="en-US" sz="1050" dirty="0" smtClean="0">
                <a:solidFill>
                  <a:schemeClr val="bg1"/>
                </a:solidFill>
                <a:latin typeface="Segoe UI" panose="020B0502040204020203" pitchFamily="34" charset="0"/>
                <a:cs typeface="Segoe UI" panose="020B0502040204020203" pitchFamily="34" charset="0"/>
              </a:rPr>
              <a:t>manage, </a:t>
            </a:r>
            <a:r>
              <a:rPr lang="en-US" sz="1050" dirty="0">
                <a:solidFill>
                  <a:schemeClr val="bg1"/>
                </a:solidFill>
                <a:latin typeface="Segoe UI" panose="020B0502040204020203" pitchFamily="34" charset="0"/>
                <a:cs typeface="Segoe UI" panose="020B0502040204020203" pitchFamily="34" charset="0"/>
              </a:rPr>
              <a:t>and </a:t>
            </a:r>
            <a:r>
              <a:rPr lang="en-US" sz="1050" dirty="0" smtClean="0">
                <a:solidFill>
                  <a:schemeClr val="bg1"/>
                </a:solidFill>
                <a:latin typeface="Segoe UI" panose="020B0502040204020203" pitchFamily="34" charset="0"/>
                <a:cs typeface="Segoe UI" panose="020B0502040204020203" pitchFamily="34" charset="0"/>
              </a:rPr>
              <a:t>distribute media </a:t>
            </a:r>
            <a:r>
              <a:rPr lang="en-US" sz="1050" dirty="0">
                <a:solidFill>
                  <a:schemeClr val="bg1"/>
                </a:solidFill>
                <a:latin typeface="Segoe UI" panose="020B0502040204020203" pitchFamily="34" charset="0"/>
                <a:cs typeface="Segoe UI" panose="020B0502040204020203" pitchFamily="34" charset="0"/>
              </a:rPr>
              <a:t>in the cloud </a:t>
            </a:r>
            <a:r>
              <a:rPr lang="en-US" sz="1050" dirty="0" smtClean="0">
                <a:solidFill>
                  <a:schemeClr val="bg1"/>
                </a:solidFill>
                <a:latin typeface="Segoe UI" panose="020B0502040204020203" pitchFamily="34" charset="0"/>
                <a:cs typeface="Segoe UI" panose="020B0502040204020203" pitchFamily="34" charset="0"/>
              </a:rPr>
              <a:t>– everything from </a:t>
            </a:r>
            <a:r>
              <a:rPr lang="en-US" sz="1050" dirty="0">
                <a:solidFill>
                  <a:schemeClr val="bg1"/>
                </a:solidFill>
                <a:latin typeface="Segoe UI" panose="020B0502040204020203" pitchFamily="34" charset="0"/>
                <a:cs typeface="Segoe UI" panose="020B0502040204020203" pitchFamily="34" charset="0"/>
              </a:rPr>
              <a:t>encoding to </a:t>
            </a:r>
            <a:r>
              <a:rPr lang="en-US" sz="1050" dirty="0" smtClean="0">
                <a:solidFill>
                  <a:schemeClr val="bg1"/>
                </a:solidFill>
                <a:latin typeface="Segoe UI" panose="020B0502040204020203" pitchFamily="34" charset="0"/>
                <a:cs typeface="Segoe UI" panose="020B0502040204020203" pitchFamily="34" charset="0"/>
              </a:rPr>
              <a:t>content protection </a:t>
            </a:r>
            <a:r>
              <a:rPr lang="en-US" sz="1050" dirty="0">
                <a:solidFill>
                  <a:schemeClr val="bg1"/>
                </a:solidFill>
                <a:latin typeface="Segoe UI" panose="020B0502040204020203" pitchFamily="34" charset="0"/>
                <a:cs typeface="Segoe UI" panose="020B0502040204020203" pitchFamily="34" charset="0"/>
              </a:rPr>
              <a:t>to streaming </a:t>
            </a:r>
            <a:r>
              <a:rPr lang="en-US" sz="1050" dirty="0" smtClean="0">
                <a:solidFill>
                  <a:schemeClr val="bg1"/>
                </a:solidFill>
                <a:latin typeface="Segoe UI" panose="020B0502040204020203" pitchFamily="34" charset="0"/>
                <a:cs typeface="Segoe UI" panose="020B0502040204020203" pitchFamily="34" charset="0"/>
              </a:rPr>
              <a:t>and analytics </a:t>
            </a:r>
            <a:r>
              <a:rPr lang="en-US" sz="1050" dirty="0">
                <a:solidFill>
                  <a:schemeClr val="bg1"/>
                </a:solidFill>
                <a:latin typeface="Segoe UI" panose="020B0502040204020203" pitchFamily="34" charset="0"/>
                <a:cs typeface="Segoe UI" panose="020B0502040204020203" pitchFamily="34" charset="0"/>
              </a:rPr>
              <a:t>support</a:t>
            </a:r>
            <a:r>
              <a:rPr lang="en-US" sz="1050" dirty="0" smtClean="0">
                <a:solidFill>
                  <a:schemeClr val="bg1"/>
                </a:solidFill>
                <a:latin typeface="Segoe UI" panose="020B0502040204020203" pitchFamily="34" charset="0"/>
                <a:cs typeface="Segoe UI" panose="020B0502040204020203" pitchFamily="34" charset="0"/>
              </a:rPr>
              <a:t>.</a:t>
            </a:r>
          </a:p>
        </p:txBody>
      </p:sp>
      <p:sp>
        <p:nvSpPr>
          <p:cNvPr id="38" name="TextBox 37"/>
          <p:cNvSpPr txBox="1"/>
          <p:nvPr/>
        </p:nvSpPr>
        <p:spPr>
          <a:xfrm>
            <a:off x="2971800" y="5126884"/>
            <a:ext cx="4667250" cy="5047536"/>
          </a:xfrm>
          <a:prstGeom prst="rect">
            <a:avLst/>
          </a:prstGeom>
          <a:noFill/>
        </p:spPr>
        <p:txBody>
          <a:bodyPr wrap="square" rtlCol="0">
            <a:spAutoFit/>
          </a:bodyPr>
          <a:lstStyle/>
          <a:p>
            <a:r>
              <a:rPr lang="en-US" sz="1050" b="1" dirty="0" smtClean="0">
                <a:solidFill>
                  <a:schemeClr val="bg1"/>
                </a:solidFill>
                <a:latin typeface="Segoe UI" panose="020B0502040204020203" pitchFamily="34" charset="0"/>
                <a:cs typeface="Segoe UI" panose="020B0502040204020203" pitchFamily="34" charset="0"/>
              </a:rPr>
              <a:t>FLEXIBLE </a:t>
            </a:r>
            <a:r>
              <a:rPr lang="en-US" sz="1050" b="1" dirty="0">
                <a:solidFill>
                  <a:schemeClr val="bg1"/>
                </a:solidFill>
                <a:latin typeface="Segoe UI" panose="020B0502040204020203" pitchFamily="34" charset="0"/>
                <a:cs typeface="Segoe UI" panose="020B0502040204020203" pitchFamily="34" charset="0"/>
              </a:rPr>
              <a:t>APPLICATION MODEL</a:t>
            </a:r>
          </a:p>
          <a:p>
            <a:r>
              <a:rPr lang="en-US" sz="1050" dirty="0">
                <a:solidFill>
                  <a:schemeClr val="bg1"/>
                </a:solidFill>
                <a:latin typeface="Segoe UI" panose="020B0502040204020203" pitchFamily="34" charset="0"/>
                <a:cs typeface="Segoe UI" panose="020B0502040204020203" pitchFamily="34" charset="0"/>
              </a:rPr>
              <a:t>Windows Azure provides a rich set of application </a:t>
            </a:r>
            <a:r>
              <a:rPr lang="en-US" sz="1050" dirty="0" smtClean="0">
                <a:solidFill>
                  <a:schemeClr val="bg1"/>
                </a:solidFill>
                <a:latin typeface="Segoe UI" panose="020B0502040204020203" pitchFamily="34" charset="0"/>
                <a:cs typeface="Segoe UI" panose="020B0502040204020203" pitchFamily="34" charset="0"/>
              </a:rPr>
              <a:t>services, including </a:t>
            </a:r>
            <a:r>
              <a:rPr lang="en-US" sz="1050" dirty="0">
                <a:solidFill>
                  <a:schemeClr val="bg1"/>
                </a:solidFill>
                <a:latin typeface="Segoe UI" panose="020B0502040204020203" pitchFamily="34" charset="0"/>
                <a:cs typeface="Segoe UI" panose="020B0502040204020203" pitchFamily="34" charset="0"/>
              </a:rPr>
              <a:t>SDKs, caching, </a:t>
            </a:r>
            <a:r>
              <a:rPr lang="en-US" sz="1050" dirty="0" smtClean="0">
                <a:solidFill>
                  <a:schemeClr val="bg1"/>
                </a:solidFill>
                <a:latin typeface="Segoe UI" panose="020B0502040204020203" pitchFamily="34" charset="0"/>
                <a:cs typeface="Segoe UI" panose="020B0502040204020203" pitchFamily="34" charset="0"/>
              </a:rPr>
              <a:t>messaging, </a:t>
            </a:r>
            <a:r>
              <a:rPr lang="en-US" sz="1050" dirty="0">
                <a:solidFill>
                  <a:schemeClr val="bg1"/>
                </a:solidFill>
                <a:latin typeface="Segoe UI" panose="020B0502040204020203" pitchFamily="34" charset="0"/>
                <a:cs typeface="Segoe UI" panose="020B0502040204020203" pitchFamily="34" charset="0"/>
              </a:rPr>
              <a:t>and identity. You </a:t>
            </a:r>
            <a:r>
              <a:rPr lang="en-US" sz="1050" dirty="0" smtClean="0">
                <a:solidFill>
                  <a:schemeClr val="bg1"/>
                </a:solidFill>
                <a:latin typeface="Segoe UI" panose="020B0502040204020203" pitchFamily="34" charset="0"/>
                <a:cs typeface="Segoe UI" panose="020B0502040204020203" pitchFamily="34" charset="0"/>
              </a:rPr>
              <a:t>can write </a:t>
            </a:r>
            <a:r>
              <a:rPr lang="en-US" sz="1050" dirty="0">
                <a:solidFill>
                  <a:schemeClr val="bg1"/>
                </a:solidFill>
                <a:latin typeface="Segoe UI" panose="020B0502040204020203" pitchFamily="34" charset="0"/>
                <a:cs typeface="Segoe UI" panose="020B0502040204020203" pitchFamily="34" charset="0"/>
              </a:rPr>
              <a:t>applications in .NET, PHP, Java, node.js, Python, Ruby, </a:t>
            </a:r>
            <a:r>
              <a:rPr lang="en-US" sz="1050" dirty="0" smtClean="0">
                <a:solidFill>
                  <a:schemeClr val="bg1"/>
                </a:solidFill>
                <a:latin typeface="Segoe UI" panose="020B0502040204020203" pitchFamily="34" charset="0"/>
                <a:cs typeface="Segoe UI" panose="020B0502040204020203" pitchFamily="34" charset="0"/>
              </a:rPr>
              <a:t>or using </a:t>
            </a:r>
            <a:r>
              <a:rPr lang="en-US" sz="1050" dirty="0">
                <a:solidFill>
                  <a:schemeClr val="bg1"/>
                </a:solidFill>
                <a:latin typeface="Segoe UI" panose="020B0502040204020203" pitchFamily="34" charset="0"/>
                <a:cs typeface="Segoe UI" panose="020B0502040204020203" pitchFamily="34" charset="0"/>
              </a:rPr>
              <a:t>open REST protocols. This is all part of </a:t>
            </a:r>
            <a:r>
              <a:rPr lang="en-US" sz="1050" dirty="0" smtClean="0">
                <a:solidFill>
                  <a:schemeClr val="bg1"/>
                </a:solidFill>
                <a:latin typeface="Segoe UI" panose="020B0502040204020203" pitchFamily="34" charset="0"/>
                <a:cs typeface="Segoe UI" panose="020B0502040204020203" pitchFamily="34" charset="0"/>
              </a:rPr>
              <a:t>Microsoft’s promise to let </a:t>
            </a:r>
            <a:r>
              <a:rPr lang="en-US" sz="1050" dirty="0">
                <a:solidFill>
                  <a:schemeClr val="bg1"/>
                </a:solidFill>
                <a:latin typeface="Segoe UI" panose="020B0502040204020203" pitchFamily="34" charset="0"/>
                <a:cs typeface="Segoe UI" panose="020B0502040204020203" pitchFamily="34" charset="0"/>
              </a:rPr>
              <a:t>you build using any language, </a:t>
            </a:r>
            <a:r>
              <a:rPr lang="en-US" sz="1050" dirty="0" smtClean="0">
                <a:solidFill>
                  <a:schemeClr val="bg1"/>
                </a:solidFill>
                <a:latin typeface="Segoe UI" panose="020B0502040204020203" pitchFamily="34" charset="0"/>
                <a:cs typeface="Segoe UI" panose="020B0502040204020203" pitchFamily="34" charset="0"/>
              </a:rPr>
              <a:t>tool, or framework</a:t>
            </a:r>
            <a:r>
              <a:rPr lang="en-US" sz="1050" dirty="0">
                <a:solidFill>
                  <a:schemeClr val="bg1"/>
                </a:solidFill>
                <a:latin typeface="Segoe UI" panose="020B0502040204020203" pitchFamily="34" charset="0"/>
                <a:cs typeface="Segoe UI" panose="020B0502040204020203" pitchFamily="34" charset="0"/>
              </a:rPr>
              <a:t>.</a:t>
            </a:r>
          </a:p>
          <a:p>
            <a:endParaRPr lang="en-US" sz="1050" dirty="0">
              <a:solidFill>
                <a:schemeClr val="bg1"/>
              </a:solidFill>
              <a:latin typeface="Segoe UI" panose="020B0502040204020203" pitchFamily="34" charset="0"/>
              <a:cs typeface="Segoe UI" panose="020B0502040204020203" pitchFamily="34" charset="0"/>
            </a:endParaRPr>
          </a:p>
          <a:p>
            <a:r>
              <a:rPr lang="en-US" sz="1050" b="1" dirty="0">
                <a:solidFill>
                  <a:schemeClr val="bg1"/>
                </a:solidFill>
                <a:latin typeface="Segoe UI" panose="020B0502040204020203" pitchFamily="34" charset="0"/>
                <a:cs typeface="Segoe UI" panose="020B0502040204020203" pitchFamily="34" charset="0"/>
              </a:rPr>
              <a:t>ALWAYS ON, ALWAYS </a:t>
            </a:r>
            <a:r>
              <a:rPr lang="en-US" sz="1050" b="1" dirty="0" smtClean="0">
                <a:solidFill>
                  <a:schemeClr val="bg1"/>
                </a:solidFill>
                <a:latin typeface="Segoe UI" panose="020B0502040204020203" pitchFamily="34" charset="0"/>
                <a:cs typeface="Segoe UI" panose="020B0502040204020203" pitchFamily="34" charset="0"/>
              </a:rPr>
              <a:t>HERE</a:t>
            </a:r>
          </a:p>
          <a:p>
            <a:r>
              <a:rPr lang="en-US" sz="1050" dirty="0" smtClean="0">
                <a:solidFill>
                  <a:schemeClr val="bg1"/>
                </a:solidFill>
                <a:latin typeface="Segoe UI" panose="020B0502040204020203" pitchFamily="34" charset="0"/>
                <a:cs typeface="Segoe UI" panose="020B0502040204020203" pitchFamily="34" charset="0"/>
              </a:rPr>
              <a:t>Build resilient applications with automatic operating system and service updating, built-in </a:t>
            </a:r>
            <a:r>
              <a:rPr lang="en-US" sz="1050" dirty="0">
                <a:solidFill>
                  <a:schemeClr val="bg1"/>
                </a:solidFill>
                <a:latin typeface="Segoe UI" panose="020B0502040204020203" pitchFamily="34" charset="0"/>
                <a:cs typeface="Segoe UI" panose="020B0502040204020203" pitchFamily="34" charset="0"/>
              </a:rPr>
              <a:t>network load </a:t>
            </a:r>
            <a:r>
              <a:rPr lang="en-US" sz="1050" dirty="0" smtClean="0">
                <a:solidFill>
                  <a:schemeClr val="bg1"/>
                </a:solidFill>
                <a:latin typeface="Segoe UI" panose="020B0502040204020203" pitchFamily="34" charset="0"/>
                <a:cs typeface="Segoe UI" panose="020B0502040204020203" pitchFamily="34" charset="0"/>
              </a:rPr>
              <a:t>balancing, </a:t>
            </a:r>
            <a:r>
              <a:rPr lang="en-US" sz="1050" dirty="0">
                <a:solidFill>
                  <a:schemeClr val="bg1"/>
                </a:solidFill>
                <a:latin typeface="Segoe UI" panose="020B0502040204020203" pitchFamily="34" charset="0"/>
                <a:cs typeface="Segoe UI" panose="020B0502040204020203" pitchFamily="34" charset="0"/>
              </a:rPr>
              <a:t>and </a:t>
            </a:r>
            <a:r>
              <a:rPr lang="en-US" sz="1050" dirty="0" smtClean="0">
                <a:solidFill>
                  <a:schemeClr val="bg1"/>
                </a:solidFill>
                <a:latin typeface="Segoe UI" panose="020B0502040204020203" pitchFamily="34" charset="0"/>
                <a:cs typeface="Segoe UI" panose="020B0502040204020203" pitchFamily="34" charset="0"/>
              </a:rPr>
              <a:t>geo-redundant storage</a:t>
            </a:r>
            <a:r>
              <a:rPr lang="en-US" sz="1050" dirty="0">
                <a:solidFill>
                  <a:schemeClr val="bg1"/>
                </a:solidFill>
                <a:latin typeface="Segoe UI" panose="020B0502040204020203" pitchFamily="34" charset="0"/>
                <a:cs typeface="Segoe UI" panose="020B0502040204020203" pitchFamily="34" charset="0"/>
              </a:rPr>
              <a:t>. Windows Azure also </a:t>
            </a:r>
            <a:r>
              <a:rPr lang="en-US" sz="1050" dirty="0" smtClean="0">
                <a:solidFill>
                  <a:schemeClr val="bg1"/>
                </a:solidFill>
                <a:latin typeface="Segoe UI" panose="020B0502040204020203" pitchFamily="34" charset="0"/>
                <a:cs typeface="Segoe UI" panose="020B0502040204020203" pitchFamily="34" charset="0"/>
              </a:rPr>
              <a:t>proudly delivers </a:t>
            </a:r>
            <a:r>
              <a:rPr lang="en-US" sz="1050" dirty="0">
                <a:solidFill>
                  <a:schemeClr val="bg1"/>
                </a:solidFill>
                <a:latin typeface="Segoe UI" panose="020B0502040204020203" pitchFamily="34" charset="0"/>
                <a:cs typeface="Segoe UI" panose="020B0502040204020203" pitchFamily="34" charset="0"/>
              </a:rPr>
              <a:t>a </a:t>
            </a:r>
            <a:r>
              <a:rPr lang="en-US" sz="1050" dirty="0" smtClean="0">
                <a:solidFill>
                  <a:schemeClr val="bg1"/>
                </a:solidFill>
                <a:latin typeface="Segoe UI" panose="020B0502040204020203" pitchFamily="34" charset="0"/>
                <a:cs typeface="Segoe UI" panose="020B0502040204020203" pitchFamily="34" charset="0"/>
              </a:rPr>
              <a:t>99.95% monthly SLA. You </a:t>
            </a:r>
            <a:r>
              <a:rPr lang="en-US" sz="1050" dirty="0">
                <a:solidFill>
                  <a:schemeClr val="bg1"/>
                </a:solidFill>
                <a:latin typeface="Segoe UI" panose="020B0502040204020203" pitchFamily="34" charset="0"/>
                <a:cs typeface="Segoe UI" panose="020B0502040204020203" pitchFamily="34" charset="0"/>
              </a:rPr>
              <a:t>can rely on decades of experience in </a:t>
            </a:r>
            <a:r>
              <a:rPr lang="en-US" sz="1050" dirty="0" smtClean="0">
                <a:solidFill>
                  <a:schemeClr val="bg1"/>
                </a:solidFill>
                <a:latin typeface="Segoe UI" panose="020B0502040204020203" pitchFamily="34" charset="0"/>
                <a:cs typeface="Segoe UI" panose="020B0502040204020203" pitchFamily="34" charset="0"/>
              </a:rPr>
              <a:t>data center operations </a:t>
            </a:r>
            <a:r>
              <a:rPr lang="en-US" sz="1050" dirty="0">
                <a:solidFill>
                  <a:schemeClr val="bg1"/>
                </a:solidFill>
                <a:latin typeface="Segoe UI" panose="020B0502040204020203" pitchFamily="34" charset="0"/>
                <a:cs typeface="Segoe UI" panose="020B0502040204020203" pitchFamily="34" charset="0"/>
              </a:rPr>
              <a:t>and trust that everything </a:t>
            </a:r>
            <a:r>
              <a:rPr lang="en-US" sz="1050" dirty="0" smtClean="0">
                <a:solidFill>
                  <a:schemeClr val="bg1"/>
                </a:solidFill>
                <a:latin typeface="Segoe UI" panose="020B0502040204020203" pitchFamily="34" charset="0"/>
                <a:cs typeface="Segoe UI" panose="020B0502040204020203" pitchFamily="34" charset="0"/>
              </a:rPr>
              <a:t>Windows Azure </a:t>
            </a:r>
            <a:r>
              <a:rPr lang="en-US" sz="1050" dirty="0">
                <a:solidFill>
                  <a:schemeClr val="bg1"/>
                </a:solidFill>
                <a:latin typeface="Segoe UI" panose="020B0502040204020203" pitchFamily="34" charset="0"/>
                <a:cs typeface="Segoe UI" panose="020B0502040204020203" pitchFamily="34" charset="0"/>
              </a:rPr>
              <a:t>offers is backed by industry certifications for </a:t>
            </a:r>
            <a:r>
              <a:rPr lang="en-US" sz="1050" dirty="0" smtClean="0">
                <a:solidFill>
                  <a:schemeClr val="bg1"/>
                </a:solidFill>
                <a:latin typeface="Segoe UI" panose="020B0502040204020203" pitchFamily="34" charset="0"/>
                <a:cs typeface="Segoe UI" panose="020B0502040204020203" pitchFamily="34" charset="0"/>
              </a:rPr>
              <a:t>security and </a:t>
            </a:r>
            <a:r>
              <a:rPr lang="en-US" sz="1050" dirty="0">
                <a:solidFill>
                  <a:schemeClr val="bg1"/>
                </a:solidFill>
                <a:latin typeface="Segoe UI" panose="020B0502040204020203" pitchFamily="34" charset="0"/>
                <a:cs typeface="Segoe UI" panose="020B0502040204020203" pitchFamily="34" charset="0"/>
              </a:rPr>
              <a:t>compliance.</a:t>
            </a:r>
          </a:p>
          <a:p>
            <a:endParaRPr lang="en-US" sz="1050" dirty="0">
              <a:solidFill>
                <a:schemeClr val="bg1"/>
              </a:solidFill>
              <a:latin typeface="Segoe UI" panose="020B0502040204020203" pitchFamily="34" charset="0"/>
              <a:cs typeface="Segoe UI" panose="020B0502040204020203" pitchFamily="34" charset="0"/>
            </a:endParaRPr>
          </a:p>
          <a:p>
            <a:r>
              <a:rPr lang="en-US" sz="1050" b="1" dirty="0" smtClean="0">
                <a:solidFill>
                  <a:schemeClr val="bg1"/>
                </a:solidFill>
                <a:latin typeface="Segoe UI" panose="020B0502040204020203" pitchFamily="34" charset="0"/>
                <a:cs typeface="Segoe UI" panose="020B0502040204020203" pitchFamily="34" charset="0"/>
              </a:rPr>
              <a:t>DATA CENTER </a:t>
            </a:r>
            <a:r>
              <a:rPr lang="en-US" sz="1050" b="1" dirty="0">
                <a:solidFill>
                  <a:schemeClr val="bg1"/>
                </a:solidFill>
                <a:latin typeface="Segoe UI" panose="020B0502040204020203" pitchFamily="34" charset="0"/>
                <a:cs typeface="Segoe UI" panose="020B0502040204020203" pitchFamily="34" charset="0"/>
              </a:rPr>
              <a:t>WITHOUT BOUNDARIES</a:t>
            </a:r>
          </a:p>
          <a:p>
            <a:r>
              <a:rPr lang="en-US" sz="1050" dirty="0">
                <a:solidFill>
                  <a:schemeClr val="bg1"/>
                </a:solidFill>
                <a:latin typeface="Segoe UI" panose="020B0502040204020203" pitchFamily="34" charset="0"/>
                <a:cs typeface="Segoe UI" panose="020B0502040204020203" pitchFamily="34" charset="0"/>
              </a:rPr>
              <a:t>Windows Azure makes it easy for you to integrate your </a:t>
            </a:r>
            <a:r>
              <a:rPr lang="en-US" sz="1050" dirty="0" smtClean="0">
                <a:solidFill>
                  <a:schemeClr val="bg1"/>
                </a:solidFill>
                <a:latin typeface="Segoe UI" panose="020B0502040204020203" pitchFamily="34" charset="0"/>
                <a:cs typeface="Segoe UI" panose="020B0502040204020203" pitchFamily="34" charset="0"/>
              </a:rPr>
              <a:t>on-premises </a:t>
            </a:r>
            <a:r>
              <a:rPr lang="en-US" sz="1050" dirty="0">
                <a:solidFill>
                  <a:schemeClr val="bg1"/>
                </a:solidFill>
                <a:latin typeface="Segoe UI" panose="020B0502040204020203" pitchFamily="34" charset="0"/>
                <a:cs typeface="Segoe UI" panose="020B0502040204020203" pitchFamily="34" charset="0"/>
              </a:rPr>
              <a:t>IT environment with the public cloud. Migrate </a:t>
            </a:r>
            <a:r>
              <a:rPr lang="en-US" sz="1050" dirty="0" smtClean="0">
                <a:solidFill>
                  <a:schemeClr val="bg1"/>
                </a:solidFill>
                <a:latin typeface="Segoe UI" panose="020B0502040204020203" pitchFamily="34" charset="0"/>
                <a:cs typeface="Segoe UI" panose="020B0502040204020203" pitchFamily="34" charset="0"/>
              </a:rPr>
              <a:t>your virtual machines </a:t>
            </a:r>
            <a:r>
              <a:rPr lang="en-US" sz="1050" dirty="0">
                <a:solidFill>
                  <a:schemeClr val="bg1"/>
                </a:solidFill>
                <a:latin typeface="Segoe UI" panose="020B0502040204020203" pitchFamily="34" charset="0"/>
                <a:cs typeface="Segoe UI" panose="020B0502040204020203" pitchFamily="34" charset="0"/>
              </a:rPr>
              <a:t>to Windows Azure without the need </a:t>
            </a:r>
            <a:r>
              <a:rPr lang="en-US" sz="1050" dirty="0" smtClean="0">
                <a:solidFill>
                  <a:schemeClr val="bg1"/>
                </a:solidFill>
                <a:latin typeface="Segoe UI" panose="020B0502040204020203" pitchFamily="34" charset="0"/>
                <a:cs typeface="Segoe UI" panose="020B0502040204020203" pitchFamily="34" charset="0"/>
              </a:rPr>
              <a:t>to convert them </a:t>
            </a:r>
            <a:r>
              <a:rPr lang="en-US" sz="1050" dirty="0">
                <a:solidFill>
                  <a:schemeClr val="bg1"/>
                </a:solidFill>
                <a:latin typeface="Segoe UI" panose="020B0502040204020203" pitchFamily="34" charset="0"/>
                <a:cs typeface="Segoe UI" panose="020B0502040204020203" pitchFamily="34" charset="0"/>
              </a:rPr>
              <a:t>to a different format. Use the robust </a:t>
            </a:r>
            <a:r>
              <a:rPr lang="en-US" sz="1050" dirty="0" smtClean="0">
                <a:solidFill>
                  <a:schemeClr val="bg1"/>
                </a:solidFill>
                <a:latin typeface="Segoe UI" panose="020B0502040204020203" pitchFamily="34" charset="0"/>
                <a:cs typeface="Segoe UI" panose="020B0502040204020203" pitchFamily="34" charset="0"/>
              </a:rPr>
              <a:t>messaging and networking capabilities </a:t>
            </a:r>
            <a:r>
              <a:rPr lang="en-US" sz="1050" dirty="0">
                <a:solidFill>
                  <a:schemeClr val="bg1"/>
                </a:solidFill>
                <a:latin typeface="Segoe UI" panose="020B0502040204020203" pitchFamily="34" charset="0"/>
                <a:cs typeface="Segoe UI" panose="020B0502040204020203" pitchFamily="34" charset="0"/>
              </a:rPr>
              <a:t>in Windows Azure to </a:t>
            </a:r>
            <a:r>
              <a:rPr lang="en-US" sz="1050" dirty="0" smtClean="0">
                <a:solidFill>
                  <a:schemeClr val="bg1"/>
                </a:solidFill>
                <a:latin typeface="Segoe UI" panose="020B0502040204020203" pitchFamily="34" charset="0"/>
                <a:cs typeface="Segoe UI" panose="020B0502040204020203" pitchFamily="34" charset="0"/>
              </a:rPr>
              <a:t>deliver hybrid solutions</a:t>
            </a:r>
            <a:r>
              <a:rPr lang="en-US" sz="1050" dirty="0">
                <a:solidFill>
                  <a:schemeClr val="bg1"/>
                </a:solidFill>
                <a:latin typeface="Segoe UI" panose="020B0502040204020203" pitchFamily="34" charset="0"/>
                <a:cs typeface="Segoe UI" panose="020B0502040204020203" pitchFamily="34" charset="0"/>
              </a:rPr>
              <a:t>, and then manage your hybrid </a:t>
            </a:r>
            <a:r>
              <a:rPr lang="en-US" sz="1050" dirty="0" smtClean="0">
                <a:solidFill>
                  <a:schemeClr val="bg1"/>
                </a:solidFill>
                <a:latin typeface="Segoe UI" panose="020B0502040204020203" pitchFamily="34" charset="0"/>
                <a:cs typeface="Segoe UI" panose="020B0502040204020203" pitchFamily="34" charset="0"/>
              </a:rPr>
              <a:t>applications from a single </a:t>
            </a:r>
            <a:r>
              <a:rPr lang="en-US" sz="1050" dirty="0">
                <a:solidFill>
                  <a:schemeClr val="bg1"/>
                </a:solidFill>
                <a:latin typeface="Segoe UI" panose="020B0502040204020203" pitchFamily="34" charset="0"/>
                <a:cs typeface="Segoe UI" panose="020B0502040204020203" pitchFamily="34" charset="0"/>
              </a:rPr>
              <a:t>console with System Center.</a:t>
            </a:r>
          </a:p>
          <a:p>
            <a:endParaRPr lang="en-US" sz="1050" dirty="0">
              <a:solidFill>
                <a:schemeClr val="bg1"/>
              </a:solidFill>
              <a:latin typeface="Segoe UI" panose="020B0502040204020203" pitchFamily="34" charset="0"/>
              <a:cs typeface="Segoe UI" panose="020B0502040204020203" pitchFamily="34" charset="0"/>
            </a:endParaRPr>
          </a:p>
          <a:p>
            <a:r>
              <a:rPr lang="en-US" sz="1050" b="1" dirty="0">
                <a:solidFill>
                  <a:schemeClr val="bg1"/>
                </a:solidFill>
                <a:latin typeface="Segoe UI" panose="020B0502040204020203" pitchFamily="34" charset="0"/>
                <a:cs typeface="Segoe UI" panose="020B0502040204020203" pitchFamily="34" charset="0"/>
              </a:rPr>
              <a:t>GLOBAL REACH</a:t>
            </a:r>
          </a:p>
          <a:p>
            <a:r>
              <a:rPr lang="en-US" sz="1050" dirty="0">
                <a:solidFill>
                  <a:schemeClr val="bg1"/>
                </a:solidFill>
                <a:latin typeface="Segoe UI" panose="020B0502040204020203" pitchFamily="34" charset="0"/>
                <a:cs typeface="Segoe UI" panose="020B0502040204020203" pitchFamily="34" charset="0"/>
              </a:rPr>
              <a:t>With </a:t>
            </a:r>
            <a:r>
              <a:rPr lang="en-US" sz="1050" dirty="0" smtClean="0">
                <a:solidFill>
                  <a:schemeClr val="bg1"/>
                </a:solidFill>
                <a:latin typeface="Segoe UI" panose="020B0502040204020203" pitchFamily="34" charset="0"/>
                <a:cs typeface="Segoe UI" panose="020B0502040204020203" pitchFamily="34" charset="0"/>
              </a:rPr>
              <a:t>data centers </a:t>
            </a:r>
            <a:r>
              <a:rPr lang="en-US" sz="1050" dirty="0">
                <a:solidFill>
                  <a:schemeClr val="bg1"/>
                </a:solidFill>
                <a:latin typeface="Segoe UI" panose="020B0502040204020203" pitchFamily="34" charset="0"/>
                <a:cs typeface="Segoe UI" panose="020B0502040204020203" pitchFamily="34" charset="0"/>
              </a:rPr>
              <a:t>around the globe, a massive investment </a:t>
            </a:r>
            <a:r>
              <a:rPr lang="en-US" sz="1050" dirty="0" smtClean="0">
                <a:solidFill>
                  <a:schemeClr val="bg1"/>
                </a:solidFill>
                <a:latin typeface="Segoe UI" panose="020B0502040204020203" pitchFamily="34" charset="0"/>
                <a:cs typeface="Segoe UI" panose="020B0502040204020203" pitchFamily="34" charset="0"/>
              </a:rPr>
              <a:t>in data center innovation, </a:t>
            </a:r>
            <a:r>
              <a:rPr lang="en-US" sz="1050" dirty="0">
                <a:solidFill>
                  <a:schemeClr val="bg1"/>
                </a:solidFill>
                <a:latin typeface="Segoe UI" panose="020B0502040204020203" pitchFamily="34" charset="0"/>
                <a:cs typeface="Segoe UI" panose="020B0502040204020203" pitchFamily="34" charset="0"/>
              </a:rPr>
              <a:t>and a worldwide Content </a:t>
            </a:r>
            <a:r>
              <a:rPr lang="en-US" sz="1050" dirty="0" smtClean="0">
                <a:solidFill>
                  <a:schemeClr val="bg1"/>
                </a:solidFill>
                <a:latin typeface="Segoe UI" panose="020B0502040204020203" pitchFamily="34" charset="0"/>
                <a:cs typeface="Segoe UI" panose="020B0502040204020203" pitchFamily="34" charset="0"/>
              </a:rPr>
              <a:t>Delivery Network</a:t>
            </a:r>
            <a:r>
              <a:rPr lang="en-US" sz="1050" dirty="0">
                <a:solidFill>
                  <a:schemeClr val="bg1"/>
                </a:solidFill>
                <a:latin typeface="Segoe UI" panose="020B0502040204020203" pitchFamily="34" charset="0"/>
                <a:cs typeface="Segoe UI" panose="020B0502040204020203" pitchFamily="34" charset="0"/>
              </a:rPr>
              <a:t>, you can build applications that provide the </a:t>
            </a:r>
            <a:r>
              <a:rPr lang="en-US" sz="1050" dirty="0" smtClean="0">
                <a:solidFill>
                  <a:schemeClr val="bg1"/>
                </a:solidFill>
                <a:latin typeface="Segoe UI" panose="020B0502040204020203" pitchFamily="34" charset="0"/>
                <a:cs typeface="Segoe UI" panose="020B0502040204020203" pitchFamily="34" charset="0"/>
              </a:rPr>
              <a:t>best experience </a:t>
            </a:r>
            <a:r>
              <a:rPr lang="en-US" sz="1050" dirty="0">
                <a:solidFill>
                  <a:schemeClr val="bg1"/>
                </a:solidFill>
                <a:latin typeface="Segoe UI" panose="020B0502040204020203" pitchFamily="34" charset="0"/>
                <a:cs typeface="Segoe UI" panose="020B0502040204020203" pitchFamily="34" charset="0"/>
              </a:rPr>
              <a:t>for </a:t>
            </a:r>
            <a:r>
              <a:rPr lang="en-US" sz="1050" dirty="0" smtClean="0">
                <a:solidFill>
                  <a:schemeClr val="bg1"/>
                </a:solidFill>
                <a:latin typeface="Segoe UI" panose="020B0502040204020203" pitchFamily="34" charset="0"/>
                <a:cs typeface="Segoe UI" panose="020B0502040204020203" pitchFamily="34" charset="0"/>
              </a:rPr>
              <a:t>users, </a:t>
            </a:r>
            <a:r>
              <a:rPr lang="en-US" sz="1050" dirty="0">
                <a:solidFill>
                  <a:schemeClr val="bg1"/>
                </a:solidFill>
                <a:latin typeface="Segoe UI" panose="020B0502040204020203" pitchFamily="34" charset="0"/>
                <a:cs typeface="Segoe UI" panose="020B0502040204020203" pitchFamily="34" charset="0"/>
              </a:rPr>
              <a:t>wherever they are</a:t>
            </a:r>
            <a:r>
              <a:rPr lang="en-US" sz="1050" dirty="0" smtClean="0">
                <a:solidFill>
                  <a:schemeClr val="bg1"/>
                </a:solidFill>
                <a:latin typeface="Segoe UI" panose="020B0502040204020203" pitchFamily="34" charset="0"/>
                <a:cs typeface="Segoe UI" panose="020B0502040204020203" pitchFamily="34" charset="0"/>
              </a:rPr>
              <a:t>.</a:t>
            </a:r>
            <a:endParaRPr lang="en-US" sz="1050" dirty="0">
              <a:solidFill>
                <a:schemeClr val="bg1"/>
              </a:solidFill>
              <a:latin typeface="Segoe UI" panose="020B0502040204020203" pitchFamily="34" charset="0"/>
              <a:cs typeface="Segoe UI" panose="020B0502040204020203" pitchFamily="34" charset="0"/>
            </a:endParaRPr>
          </a:p>
          <a:p>
            <a:endParaRPr lang="en-US" sz="1050" b="1" dirty="0" smtClean="0">
              <a:solidFill>
                <a:schemeClr val="bg1"/>
              </a:solidFill>
              <a:latin typeface="Segoe UI" panose="020B0502040204020203" pitchFamily="34" charset="0"/>
              <a:cs typeface="Segoe UI" panose="020B0502040204020203" pitchFamily="34" charset="0"/>
            </a:endParaRPr>
          </a:p>
          <a:p>
            <a:endParaRPr lang="en-US" sz="700" b="1" dirty="0">
              <a:solidFill>
                <a:schemeClr val="bg1"/>
              </a:solidFill>
              <a:latin typeface="Segoe UI" panose="020B0502040204020203" pitchFamily="34" charset="0"/>
              <a:cs typeface="Segoe UI" panose="020B0502040204020203" pitchFamily="34" charset="0"/>
            </a:endParaRPr>
          </a:p>
          <a:p>
            <a:r>
              <a:rPr lang="en-US" sz="1050" b="1" dirty="0" smtClean="0">
                <a:solidFill>
                  <a:schemeClr val="bg1"/>
                </a:solidFill>
                <a:latin typeface="Segoe UI" panose="020B0502040204020203" pitchFamily="34" charset="0"/>
                <a:cs typeface="Segoe UI" panose="020B0502040204020203" pitchFamily="34" charset="0"/>
              </a:rPr>
              <a:t>Learn </a:t>
            </a:r>
            <a:r>
              <a:rPr lang="en-US" sz="1050" b="1" dirty="0">
                <a:solidFill>
                  <a:schemeClr val="bg1"/>
                </a:solidFill>
                <a:latin typeface="Segoe UI" panose="020B0502040204020203" pitchFamily="34" charset="0"/>
                <a:cs typeface="Segoe UI" panose="020B0502040204020203" pitchFamily="34" charset="0"/>
              </a:rPr>
              <a:t>more: </a:t>
            </a:r>
            <a:r>
              <a:rPr lang="en-US" sz="1050" dirty="0" smtClean="0">
                <a:solidFill>
                  <a:schemeClr val="bg1"/>
                </a:solidFill>
                <a:latin typeface="Segoe UI" panose="020B0502040204020203" pitchFamily="34" charset="0"/>
                <a:cs typeface="Segoe UI" panose="020B0502040204020203" pitchFamily="34" charset="0"/>
              </a:rPr>
              <a:t>www.windowsazure.com</a:t>
            </a:r>
          </a:p>
          <a:p>
            <a:r>
              <a:rPr lang="en-US" sz="900" dirty="0">
                <a:solidFill>
                  <a:schemeClr val="bg1"/>
                </a:solidFill>
                <a:latin typeface="Segoe UI" panose="020B0502040204020203" pitchFamily="34" charset="0"/>
                <a:cs typeface="Segoe UI" panose="020B0502040204020203" pitchFamily="34" charset="0"/>
              </a:rPr>
              <a:t>© 2013 Microsoft Corporation. All rights reserved</a:t>
            </a:r>
            <a:r>
              <a:rPr lang="en-US" sz="900" dirty="0" smtClean="0">
                <a:solidFill>
                  <a:schemeClr val="bg1"/>
                </a:solidFill>
                <a:latin typeface="Segoe UI" panose="020B0502040204020203" pitchFamily="34" charset="0"/>
                <a:cs typeface="Segoe UI" panose="020B0502040204020203" pitchFamily="34" charset="0"/>
              </a:rPr>
              <a:t>.</a:t>
            </a:r>
            <a:endParaRPr lang="en-US" sz="900" dirty="0">
              <a:solidFill>
                <a:schemeClr val="bg1"/>
              </a:solidFill>
              <a:latin typeface="Segoe UI" panose="020B0502040204020203" pitchFamily="34" charset="0"/>
              <a:cs typeface="Segoe UI" panose="020B0502040204020203" pitchFamily="34" charset="0"/>
            </a:endParaRPr>
          </a:p>
        </p:txBody>
      </p:sp>
      <p:pic>
        <p:nvPicPr>
          <p:cNvPr id="2052" name="Picture 4" descr="MSFT_logo_rgb_W-Wh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15679" y="9514823"/>
            <a:ext cx="1402826" cy="515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36"/>
          <p:cNvSpPr>
            <a:spLocks noChangeArrowheads="1"/>
          </p:cNvSpPr>
          <p:nvPr/>
        </p:nvSpPr>
        <p:spPr bwMode="auto">
          <a:xfrm>
            <a:off x="0" y="0"/>
            <a:ext cx="7772400" cy="1116631"/>
          </a:xfrm>
          <a:prstGeom prst="rect">
            <a:avLst/>
          </a:prstGeom>
          <a:solidFill>
            <a:srgbClr val="0072C6">
              <a:alpha val="74902"/>
            </a:srgbClr>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7" name="Rectangle 26"/>
          <p:cNvSpPr/>
          <p:nvPr/>
        </p:nvSpPr>
        <p:spPr>
          <a:xfrm>
            <a:off x="2903220" y="137160"/>
            <a:ext cx="4708920" cy="830997"/>
          </a:xfrm>
          <a:prstGeom prst="rect">
            <a:avLst/>
          </a:prstGeom>
        </p:spPr>
        <p:txBody>
          <a:bodyPr wrap="square">
            <a:spAutoFit/>
          </a:bodyPr>
          <a:lstStyle/>
          <a:p>
            <a:pPr>
              <a:spcBef>
                <a:spcPts val="600"/>
              </a:spcBef>
              <a:spcAft>
                <a:spcPts val="600"/>
              </a:spcAft>
            </a:pP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Windows Azure is an open and flexible cloud platform that enables you to quickly build, deploy, </a:t>
            </a:r>
            <a:r>
              <a:rPr lang="en-US" sz="1200" dirty="0" smtClean="0">
                <a:solidFill>
                  <a:srgbClr val="FFFFFF"/>
                </a:solidFill>
                <a:latin typeface="Segoe UI" panose="020B0502040204020203" pitchFamily="34" charset="0"/>
                <a:ea typeface="Segoe UI" panose="020B0502040204020203" pitchFamily="34" charset="0"/>
                <a:cs typeface="Segoe UI" panose="020B0502040204020203" pitchFamily="34" charset="0"/>
              </a:rPr>
              <a:t>scale, </a:t>
            </a: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and manage applications across a global network of Microsoft </a:t>
            </a:r>
            <a:r>
              <a:rPr lang="en-US" sz="1200" dirty="0" smtClean="0">
                <a:solidFill>
                  <a:srgbClr val="FFFFFF"/>
                </a:solidFill>
                <a:latin typeface="Segoe UI" panose="020B0502040204020203" pitchFamily="34" charset="0"/>
                <a:ea typeface="Segoe UI" panose="020B0502040204020203" pitchFamily="34" charset="0"/>
                <a:cs typeface="Segoe UI" panose="020B0502040204020203" pitchFamily="34" charset="0"/>
              </a:rPr>
              <a:t>data centers</a:t>
            </a: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 You can build applications using multiple languages, </a:t>
            </a:r>
            <a:r>
              <a:rPr lang="en-US" sz="1200" dirty="0" smtClean="0">
                <a:solidFill>
                  <a:srgbClr val="FFFFFF"/>
                </a:solidFill>
                <a:latin typeface="Segoe UI" panose="020B0502040204020203" pitchFamily="34" charset="0"/>
                <a:ea typeface="Segoe UI" panose="020B0502040204020203" pitchFamily="34" charset="0"/>
                <a:cs typeface="Segoe UI" panose="020B0502040204020203" pitchFamily="34" charset="0"/>
              </a:rPr>
              <a:t>tools, </a:t>
            </a: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and frameworks.</a:t>
            </a:r>
          </a:p>
        </p:txBody>
      </p:sp>
      <p:pic>
        <p:nvPicPr>
          <p:cNvPr id="33" name="Picture 25" descr="WinAzure_rgb_Wht_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584" y="72009"/>
            <a:ext cx="2829828" cy="68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38838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7">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TotalTime>
  <Words>634</Words>
  <Application>Microsoft Office PowerPoint</Application>
  <PresentationFormat>Custom</PresentationFormat>
  <Paragraphs>47</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Segoe Pro Light</vt:lpstr>
      <vt:lpstr>Segoe UI</vt:lpstr>
      <vt:lpstr>Office Theme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Jocelyn Ewert (Bookey Consulting)</dc:creator>
  <cp:lastModifiedBy>Joshua Beach (Prowess Consulting LLC)</cp:lastModifiedBy>
  <cp:revision>110</cp:revision>
  <dcterms:created xsi:type="dcterms:W3CDTF">2013-03-25T02:44:56Z</dcterms:created>
  <dcterms:modified xsi:type="dcterms:W3CDTF">2013-08-22T16:55:40Z</dcterms:modified>
</cp:coreProperties>
</file>