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79" autoAdjust="0"/>
    <p:restoredTop sz="94660"/>
  </p:normalViewPr>
  <p:slideViewPr>
    <p:cSldViewPr snapToGrid="0">
      <p:cViewPr>
        <p:scale>
          <a:sx n="120" d="100"/>
          <a:sy n="120" d="100"/>
        </p:scale>
        <p:origin x="-384" y="-17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12/30/2015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7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 userDrawn="1"/>
        </p:nvSpPr>
        <p:spPr bwMode="auto">
          <a:xfrm>
            <a:off x="0" y="1"/>
            <a:ext cx="3657600" cy="6857999"/>
          </a:xfrm>
          <a:prstGeom prst="rect">
            <a:avLst/>
          </a:prstGeom>
          <a:solidFill>
            <a:srgbClr val="A80000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78D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203201" y="584200"/>
            <a:ext cx="311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CASE STUDY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03200" y="76201"/>
            <a:ext cx="2815258" cy="543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o Light"/>
                <a:ea typeface="+mn-ea"/>
                <a:cs typeface="Segoe Pro Light"/>
              </a:rPr>
              <a:t>SQL Server 2014</a:t>
            </a:r>
            <a:endParaRPr kumimoji="0" lang="en-US" sz="29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Pro Light"/>
              <a:ea typeface="+mn-ea"/>
              <a:cs typeface="Segoe Pro Light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72603" y="6212395"/>
            <a:ext cx="3319689" cy="503801"/>
            <a:chOff x="129452" y="4659299"/>
            <a:chExt cx="2489767" cy="377851"/>
          </a:xfrm>
        </p:grpSpPr>
        <p:pic>
          <p:nvPicPr>
            <p:cNvPr id="14" name="Picture 13" descr="MSFT_logo_rgb_W-Wht_D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52" y="4659299"/>
              <a:ext cx="1027206" cy="377851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1143001" y="4726945"/>
              <a:ext cx="1476218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Go-To-Market Services</a:t>
              </a:r>
              <a:endPara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1143000" y="4740118"/>
              <a:ext cx="0" cy="2352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068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12/30/2015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445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12/30/2015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737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12/30/2015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556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12/30/2015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044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12/30/2015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143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12/30/2015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1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12/30/2015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27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12/30/2015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72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12/30/2015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63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6"/>
          <p:cNvSpPr>
            <a:spLocks noChangeArrowheads="1"/>
          </p:cNvSpPr>
          <p:nvPr userDrawn="1"/>
        </p:nvSpPr>
        <p:spPr bwMode="auto">
          <a:xfrm>
            <a:off x="0" y="1"/>
            <a:ext cx="3657600" cy="6857999"/>
          </a:xfrm>
          <a:prstGeom prst="rect">
            <a:avLst/>
          </a:prstGeom>
          <a:solidFill>
            <a:srgbClr val="00BCF2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203201" y="584200"/>
            <a:ext cx="311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CASE STUDY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203200" y="76201"/>
            <a:ext cx="2739596" cy="543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o Light"/>
                <a:ea typeface="+mn-ea"/>
                <a:cs typeface="Segoe Pro Light"/>
              </a:rPr>
              <a:t>Microsoft Azure</a:t>
            </a:r>
            <a:endParaRPr kumimoji="0" lang="en-US" sz="29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Pro Light"/>
              <a:ea typeface="+mn-ea"/>
              <a:cs typeface="Segoe Pro Light"/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72603" y="6212395"/>
            <a:ext cx="3319689" cy="503801"/>
            <a:chOff x="129452" y="4659299"/>
            <a:chExt cx="2489767" cy="377851"/>
          </a:xfrm>
        </p:grpSpPr>
        <p:pic>
          <p:nvPicPr>
            <p:cNvPr id="24" name="Picture 23" descr="MSFT_logo_rgb_W-Wht_D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52" y="4659299"/>
              <a:ext cx="1027206" cy="377851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1143001" y="4726945"/>
              <a:ext cx="1476218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Go-To-Market Services</a:t>
              </a:r>
              <a:endPara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1143000" y="4740118"/>
              <a:ext cx="0" cy="2352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25454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6"/>
          <p:cNvSpPr>
            <a:spLocks noChangeArrowheads="1"/>
          </p:cNvSpPr>
          <p:nvPr userDrawn="1"/>
        </p:nvSpPr>
        <p:spPr bwMode="auto">
          <a:xfrm>
            <a:off x="0" y="1"/>
            <a:ext cx="3657600" cy="6857999"/>
          </a:xfrm>
          <a:prstGeom prst="rect">
            <a:avLst/>
          </a:prstGeom>
          <a:solidFill>
            <a:srgbClr val="D83B0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 descr="Office_365_logo (1)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8" y="177800"/>
            <a:ext cx="1854101" cy="42672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203201" y="584200"/>
            <a:ext cx="311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CASE STUDY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172603" y="6212395"/>
            <a:ext cx="3319689" cy="503801"/>
            <a:chOff x="129452" y="4659299"/>
            <a:chExt cx="2489767" cy="377851"/>
          </a:xfrm>
        </p:grpSpPr>
        <p:pic>
          <p:nvPicPr>
            <p:cNvPr id="28" name="Picture 27" descr="MSFT_logo_rgb_W-Wht_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52" y="4659299"/>
              <a:ext cx="1027206" cy="377851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1143001" y="4726945"/>
              <a:ext cx="1476218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Go-To-Market Services</a:t>
              </a:r>
              <a:endPara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1143000" y="4740118"/>
              <a:ext cx="0" cy="2352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99642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 userDrawn="1"/>
        </p:nvSpPr>
        <p:spPr bwMode="auto">
          <a:xfrm>
            <a:off x="0" y="1"/>
            <a:ext cx="3657600" cy="6857999"/>
          </a:xfrm>
          <a:prstGeom prst="rect">
            <a:avLst/>
          </a:prstGeom>
          <a:solidFill>
            <a:srgbClr val="0078D7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78D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203201" y="584200"/>
            <a:ext cx="311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CASE STUDY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10" name="Picture 9" descr="WindowsLogo_Blue (1)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7480"/>
            <a:ext cx="1960053" cy="426720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172603" y="6212395"/>
            <a:ext cx="3319689" cy="503801"/>
            <a:chOff x="129452" y="4659299"/>
            <a:chExt cx="2489767" cy="377851"/>
          </a:xfrm>
        </p:grpSpPr>
        <p:pic>
          <p:nvPicPr>
            <p:cNvPr id="14" name="Picture 13" descr="MSFT_logo_rgb_W-Wht_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52" y="4659299"/>
              <a:ext cx="1027206" cy="377851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1143001" y="4726945"/>
              <a:ext cx="1476218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Go-To-Market Services</a:t>
              </a:r>
              <a:endPara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1143000" y="4740118"/>
              <a:ext cx="0" cy="2352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15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12/30/2015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65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navantis.com/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98691" y="2098312"/>
            <a:ext cx="7988509" cy="11408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594" indent="-228594" defTabSz="1219170">
              <a:buFont typeface="Arial"/>
              <a:buChar char="•"/>
            </a:pPr>
            <a:r>
              <a:rPr lang="en-US" sz="1467" b="1" dirty="0">
                <a:solidFill>
                  <a:srgbClr val="EB3C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SITUATION</a:t>
            </a: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Today </a:t>
            </a: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companies see an ocean of documents that have numerous phrases and clauses that are repeatedly used across multiple documents. Most organizations have standard </a:t>
            </a: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collections </a:t>
            </a: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 boilerplates, </a:t>
            </a: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templates and phrases, </a:t>
            </a: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but they don’t have a central repository for storing them. </a:t>
            </a: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Navantis developed </a:t>
            </a: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Dolphin </a:t>
            </a: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Compose, a solution to tie </a:t>
            </a: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 all together by leveraging the leading productivity </a:t>
            </a: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 by Microsoft. </a:t>
            </a:r>
            <a:endParaRPr lang="en-US" sz="1200" dirty="0">
              <a:solidFill>
                <a:srgbClr val="26262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98692" y="5277731"/>
            <a:ext cx="5245307" cy="12434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594" indent="-228594" defTabSz="1219170">
              <a:buFont typeface="Arial"/>
              <a:buChar char="•"/>
            </a:pPr>
            <a:r>
              <a:rPr lang="en-US" sz="1467" b="1" dirty="0">
                <a:solidFill>
                  <a:srgbClr val="EB3C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BENEFITS</a:t>
            </a: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Teams </a:t>
            </a: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access the most current version of phrases/clauses while writing </a:t>
            </a: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documents </a:t>
            </a: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within </a:t>
            </a: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Word in Office 365.</a:t>
            </a:r>
            <a:endParaRPr lang="en-US" sz="1200" dirty="0">
              <a:solidFill>
                <a:srgbClr val="26262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 365 allows the phrase/clause </a:t>
            </a: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library </a:t>
            </a: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 </a:t>
            </a: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easily maintained from Word </a:t>
            </a: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while storing it </a:t>
            </a: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Dolphin 365, One Drive or SharePoint </a:t>
            </a: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Online.</a:t>
            </a:r>
            <a:endParaRPr lang="en-US" sz="1200" dirty="0">
              <a:solidFill>
                <a:srgbClr val="26262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064" y="177800"/>
            <a:ext cx="7964136" cy="9026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/>
            <a:r>
              <a:rPr lang="en-US" sz="2933" dirty="0">
                <a:solidFill>
                  <a:srgbClr val="EB3C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Find </a:t>
            </a:r>
            <a:r>
              <a:rPr lang="en-US" sz="2933" dirty="0" smtClean="0">
                <a:solidFill>
                  <a:srgbClr val="EB3C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Phrases </a:t>
            </a:r>
            <a:r>
              <a:rPr lang="en-US" sz="2933" dirty="0">
                <a:solidFill>
                  <a:srgbClr val="EB3C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Fast, for Free. </a:t>
            </a:r>
            <a:r>
              <a:rPr lang="en-US" sz="2933" dirty="0" smtClean="0">
                <a:solidFill>
                  <a:srgbClr val="EB3C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Help to Boost Teams’ Accuracy </a:t>
            </a:r>
            <a:r>
              <a:rPr lang="en-US" sz="2933" dirty="0">
                <a:solidFill>
                  <a:srgbClr val="EB3C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US" sz="2933" dirty="0" smtClean="0">
                <a:solidFill>
                  <a:srgbClr val="EB3C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Commitment to </a:t>
            </a:r>
            <a:r>
              <a:rPr lang="en-US" sz="2933" dirty="0">
                <a:solidFill>
                  <a:srgbClr val="EB3C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 365 </a:t>
            </a:r>
            <a:endParaRPr lang="en-US" sz="2933" dirty="0">
              <a:solidFill>
                <a:srgbClr val="EB3C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44637" y="1231311"/>
            <a:ext cx="7942563" cy="7109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>
              <a:lnSpc>
                <a:spcPct val="110000"/>
              </a:lnSpc>
            </a:pPr>
            <a:r>
              <a:rPr lang="en-US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“</a:t>
            </a:r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If you find yourself searching old documents, wishing you could easily organize your common content to quickly </a:t>
            </a:r>
            <a:r>
              <a:rPr lang="en-US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reuse it, then </a:t>
            </a:r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Dolphin Compose is a </a:t>
            </a:r>
            <a:r>
              <a:rPr lang="en-US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no-brainer.” </a:t>
            </a:r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– Victoria Eastwood, VP, Product Development, </a:t>
            </a:r>
            <a:r>
              <a:rPr lang="en-US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Navantis</a:t>
            </a:r>
            <a:endParaRPr lang="en-US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98691" y="3386484"/>
            <a:ext cx="5448509" cy="1772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594" indent="-228594" defTabSz="1219170">
              <a:lnSpc>
                <a:spcPct val="110000"/>
              </a:lnSpc>
              <a:buFont typeface="Arial"/>
              <a:buChar char="•"/>
            </a:pPr>
            <a:r>
              <a:rPr lang="en-US" sz="1467" b="1" dirty="0">
                <a:solidFill>
                  <a:srgbClr val="EB3C00"/>
                </a:solidFill>
                <a:latin typeface="Segoe UI"/>
                <a:cs typeface="Segoe UI"/>
              </a:rPr>
              <a:t>SOLUTION</a:t>
            </a: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Navantis built 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Dolphin Compose as an extension to Office 365 because it is the most efficient, cost-effective way to launch applications designed for rapid mass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scalability. Enterprises 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access Dolphin Compose via the Microsoft Office Store and get started within minutes. Teams now can build and edit their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 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phrase libraries and store them in one repository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everyone 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utilize. Doing so 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allows users to leverage their Office 365 commitment into new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methods of 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productivity. </a:t>
            </a:r>
            <a:endParaRPr lang="en-US" sz="1200" dirty="0">
              <a:solidFill>
                <a:prstClr val="black">
                  <a:lumMod val="85000"/>
                  <a:lumOff val="1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1" y="2304099"/>
            <a:ext cx="3115745" cy="3248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/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 365 ISV: </a:t>
            </a:r>
          </a:p>
          <a:p>
            <a:pPr defTabSz="1219170"/>
            <a:r>
              <a:rPr lang="en-US" sz="17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Navantis</a:t>
            </a:r>
            <a:endParaRPr lang="en-US" sz="170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defTabSz="1219170">
              <a:lnSpc>
                <a:spcPct val="150000"/>
              </a:lnSpc>
            </a:pPr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 SITE</a:t>
            </a:r>
            <a:r>
              <a:rPr lang="en-US" sz="13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www.navantis.com</a:t>
            </a:r>
            <a:endParaRPr lang="en-US" sz="120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defTabSz="1219170">
              <a:lnSpc>
                <a:spcPct val="150000"/>
              </a:lnSpc>
            </a:pPr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LOCATION</a:t>
            </a:r>
            <a:r>
              <a:rPr lang="en-US" sz="13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2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Toronto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Canada</a:t>
            </a:r>
            <a:endParaRPr lang="en-US" sz="120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defTabSz="1219170">
              <a:lnSpc>
                <a:spcPct val="150000"/>
              </a:lnSpc>
            </a:pPr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 SIZE</a:t>
            </a:r>
            <a:r>
              <a:rPr lang="en-US" sz="13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200" dirty="0" smtClean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300 employees</a:t>
            </a:r>
            <a:endParaRPr lang="en-US" sz="120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defTabSz="1219170">
              <a:lnSpc>
                <a:spcPct val="150000"/>
              </a:lnSpc>
            </a:pPr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 365 ISV PROFILE</a:t>
            </a:r>
            <a:r>
              <a:rPr lang="en-US" sz="13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defTabSz="1219170">
              <a:lnSpc>
                <a:spcPct val="120000"/>
              </a:lnSpc>
            </a:pPr>
            <a:r>
              <a:rPr lang="en-US" sz="12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Navantis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among the largest Microsoft </a:t>
            </a:r>
            <a:r>
              <a:rPr lang="en-US" sz="12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partners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Canada with over a decade's worth of experience building premium enterprise IT solutions for large and mid-sized firms. </a:t>
            </a:r>
            <a:r>
              <a:rPr lang="en-US" sz="12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Navantis partners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US" sz="12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its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customers, </a:t>
            </a:r>
            <a:r>
              <a:rPr lang="en-US" sz="12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gets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know their business pains, and </a:t>
            </a:r>
            <a:r>
              <a:rPr lang="en-US" sz="12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works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solve them using Microsoft technologies.</a:t>
            </a:r>
            <a:endParaRPr lang="en-US" sz="120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1219200"/>
            <a:ext cx="3006416" cy="81602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400" y="3413834"/>
            <a:ext cx="2336800" cy="10014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967" y="4415320"/>
            <a:ext cx="2290234" cy="22154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014445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321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Segoe Pro Light</vt:lpstr>
      <vt:lpstr>Segoe UI</vt:lpstr>
      <vt:lpstr>1_Office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Malinda Miller (JeffreyM Consulting LLC)</dc:creator>
  <cp:lastModifiedBy>Tony Augusty (Cadence 3 LLC)</cp:lastModifiedBy>
  <cp:revision>6</cp:revision>
  <dcterms:created xsi:type="dcterms:W3CDTF">2015-10-06T06:12:54Z</dcterms:created>
  <dcterms:modified xsi:type="dcterms:W3CDTF">2015-12-31T03:25:18Z</dcterms:modified>
</cp:coreProperties>
</file>