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9" d="100"/>
          <a:sy n="89" d="100"/>
        </p:scale>
        <p:origin x="618"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616672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A80000"/>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solidFill>
                <a:effectLst/>
                <a:uLnTx/>
                <a:uFillTx/>
                <a:latin typeface="Segoe UI" panose="020B0502040204020203" pitchFamily="34" charset="0"/>
                <a:ea typeface="+mn-ea"/>
                <a:cs typeface="Segoe UI" panose="020B0502040204020203" pitchFamily="34" charset="0"/>
              </a:rPr>
              <a:t>CASE STUDY</a:t>
            </a:r>
            <a:endPar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sp>
        <p:nvSpPr>
          <p:cNvPr id="10" name="TextBox 9"/>
          <p:cNvSpPr txBox="1"/>
          <p:nvPr userDrawn="1"/>
        </p:nvSpPr>
        <p:spPr>
          <a:xfrm>
            <a:off x="203200" y="76201"/>
            <a:ext cx="2815258"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smtClean="0">
                <a:ln>
                  <a:noFill/>
                </a:ln>
                <a:solidFill>
                  <a:prstClr val="white"/>
                </a:solidFill>
                <a:effectLst/>
                <a:uLnTx/>
                <a:uFillTx/>
                <a:latin typeface="Segoe Pro Light"/>
                <a:ea typeface="+mn-ea"/>
                <a:cs typeface="Segoe Pro Light"/>
              </a:rPr>
              <a:t>SQL Server 2014</a:t>
            </a:r>
            <a:endParaRPr kumimoji="0" lang="en-US" sz="2933" b="0" i="0" u="none" strike="noStrike" kern="1200" cap="none" spc="0" normalizeH="0" baseline="0" noProof="0" dirty="0">
              <a:ln>
                <a:noFill/>
              </a:ln>
              <a:solidFill>
                <a:prstClr val="white"/>
              </a:solidFill>
              <a:effectLst/>
              <a:uLnTx/>
              <a:uFillTx/>
              <a:latin typeface="Segoe Pro Light"/>
              <a:ea typeface="+mn-ea"/>
              <a:cs typeface="Segoe Pro Light"/>
            </a:endParaRPr>
          </a:p>
        </p:txBody>
      </p:sp>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smtClean="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endPar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068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smtClean="0"/>
              <a:t>Click to edit Master title style</a:t>
            </a:r>
            <a:endParaRPr lang="en-US"/>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3240445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110737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672556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25044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13143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94418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23827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121917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3498720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121917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399563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36"/>
          <p:cNvSpPr>
            <a:spLocks noChangeArrowheads="1"/>
          </p:cNvSpPr>
          <p:nvPr userDrawn="1"/>
        </p:nvSpPr>
        <p:spPr bwMode="auto">
          <a:xfrm>
            <a:off x="0" y="1"/>
            <a:ext cx="3657600" cy="6857999"/>
          </a:xfrm>
          <a:prstGeom prst="rect">
            <a:avLst/>
          </a:prstGeom>
          <a:solidFill>
            <a:srgbClr val="00BCF2"/>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solidFill>
                <a:effectLst/>
                <a:uLnTx/>
                <a:uFillTx/>
                <a:latin typeface="Segoe UI" panose="020B0502040204020203" pitchFamily="34" charset="0"/>
                <a:ea typeface="+mn-ea"/>
                <a:cs typeface="Segoe UI" panose="020B0502040204020203" pitchFamily="34" charset="0"/>
              </a:rPr>
              <a:t>CASE STUDY</a:t>
            </a:r>
            <a:endPar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sp>
        <p:nvSpPr>
          <p:cNvPr id="17" name="TextBox 16"/>
          <p:cNvSpPr txBox="1"/>
          <p:nvPr userDrawn="1"/>
        </p:nvSpPr>
        <p:spPr>
          <a:xfrm>
            <a:off x="203200" y="76201"/>
            <a:ext cx="2739596"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smtClean="0">
                <a:ln>
                  <a:noFill/>
                </a:ln>
                <a:solidFill>
                  <a:prstClr val="white"/>
                </a:solidFill>
                <a:effectLst/>
                <a:uLnTx/>
                <a:uFillTx/>
                <a:latin typeface="Segoe Pro Light"/>
                <a:ea typeface="+mn-ea"/>
                <a:cs typeface="Segoe Pro Light"/>
              </a:rPr>
              <a:t>Microsoft Azure</a:t>
            </a:r>
            <a:endParaRPr kumimoji="0" lang="en-US" sz="2933" b="0" i="0" u="none" strike="noStrike" kern="1200" cap="none" spc="0" normalizeH="0" baseline="0" noProof="0" dirty="0">
              <a:ln>
                <a:noFill/>
              </a:ln>
              <a:solidFill>
                <a:prstClr val="white"/>
              </a:solidFill>
              <a:effectLst/>
              <a:uLnTx/>
              <a:uFillTx/>
              <a:latin typeface="Segoe Pro Light"/>
              <a:ea typeface="+mn-ea"/>
              <a:cs typeface="Segoe Pro Light"/>
            </a:endParaRPr>
          </a:p>
        </p:txBody>
      </p:sp>
      <p:grpSp>
        <p:nvGrpSpPr>
          <p:cNvPr id="23" name="Group 22"/>
          <p:cNvGrpSpPr/>
          <p:nvPr userDrawn="1"/>
        </p:nvGrpSpPr>
        <p:grpSpPr>
          <a:xfrm>
            <a:off x="172603" y="6212395"/>
            <a:ext cx="3319689" cy="503801"/>
            <a:chOff x="129452" y="4659299"/>
            <a:chExt cx="2489767" cy="377851"/>
          </a:xfrm>
        </p:grpSpPr>
        <p:pic>
          <p:nvPicPr>
            <p:cNvPr id="24" name="Picture 2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5" name="Rectangle 2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smtClean="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endPar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cxnSp>
          <p:nvCxnSpPr>
            <p:cNvPr id="26" name="Straight Connector 2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5454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9" name="Rectangle 36"/>
          <p:cNvSpPr>
            <a:spLocks noChangeArrowheads="1"/>
          </p:cNvSpPr>
          <p:nvPr userDrawn="1"/>
        </p:nvSpPr>
        <p:spPr bwMode="auto">
          <a:xfrm>
            <a:off x="0" y="1"/>
            <a:ext cx="3657600" cy="6857999"/>
          </a:xfrm>
          <a:prstGeom prst="rect">
            <a:avLst/>
          </a:prstGeom>
          <a:solidFill>
            <a:srgbClr val="D83B01"/>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descr="Office_365_logo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8" y="177800"/>
            <a:ext cx="1854101" cy="426720"/>
          </a:xfrm>
          <a:prstGeom prst="rect">
            <a:avLst/>
          </a:prstGeom>
        </p:spPr>
      </p:pic>
      <p:sp>
        <p:nvSpPr>
          <p:cNvPr id="13" name="Rectangle 12"/>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solidFill>
                <a:effectLst/>
                <a:uLnTx/>
                <a:uFillTx/>
                <a:latin typeface="Segoe UI" panose="020B0502040204020203" pitchFamily="34" charset="0"/>
                <a:ea typeface="+mn-ea"/>
                <a:cs typeface="Segoe UI" panose="020B0502040204020203" pitchFamily="34" charset="0"/>
              </a:rPr>
              <a:t>CASE STUDY</a:t>
            </a:r>
            <a:endPar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grpSp>
        <p:nvGrpSpPr>
          <p:cNvPr id="27" name="Group 26"/>
          <p:cNvGrpSpPr/>
          <p:nvPr userDrawn="1"/>
        </p:nvGrpSpPr>
        <p:grpSpPr>
          <a:xfrm>
            <a:off x="172603" y="6212395"/>
            <a:ext cx="3319689" cy="503801"/>
            <a:chOff x="129452" y="4659299"/>
            <a:chExt cx="2489767"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9" name="Rectangle 28"/>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smtClean="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endPar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cxnSp>
          <p:nvCxnSpPr>
            <p:cNvPr id="30" name="Straight Connector 29"/>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99642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0078D7"/>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prstClr val="white"/>
                </a:solidFill>
                <a:effectLst/>
                <a:uLnTx/>
                <a:uFillTx/>
                <a:latin typeface="Segoe UI" panose="020B0502040204020203" pitchFamily="34" charset="0"/>
                <a:ea typeface="+mn-ea"/>
                <a:cs typeface="Segoe UI" panose="020B0502040204020203" pitchFamily="34" charset="0"/>
              </a:rPr>
              <a:t>CASE STUDY</a:t>
            </a:r>
            <a:endPar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pic>
        <p:nvPicPr>
          <p:cNvPr id="10" name="Picture 9" descr="WindowsLogo_Blue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7480"/>
            <a:ext cx="1960053" cy="426720"/>
          </a:xfrm>
          <a:prstGeom prst="rect">
            <a:avLst/>
          </a:prstGeom>
        </p:spPr>
      </p:pic>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smtClean="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endPar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150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5DB72FE-910B-4308-BD21-713B9EDF915B}" type="datetimeFigureOut">
              <a:rPr lang="en-US" smtClean="0">
                <a:solidFill>
                  <a:prstClr val="black">
                    <a:tint val="75000"/>
                  </a:prstClr>
                </a:solidFill>
              </a:rPr>
              <a:pPr defTabSz="1219170"/>
              <a:t>3/11/2016</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34256582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appsheet.com/" TargetMode="External"/><Relationship Id="rId1" Type="http://schemas.openxmlformats.org/officeDocument/2006/relationships/slideLayout" Target="../slideLayouts/slideLayout8.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2304099"/>
            <a:ext cx="3115745" cy="3690855"/>
          </a:xfrm>
          <a:prstGeom prst="rect">
            <a:avLst/>
          </a:prstGeom>
          <a:noFill/>
        </p:spPr>
        <p:txBody>
          <a:bodyPr wrap="square" lIns="0" tIns="0" rIns="0" bIns="0" rtlCol="0">
            <a:spAutoFit/>
          </a:bodyPr>
          <a:lstStyle/>
          <a:p>
            <a:pPr defTabSz="1219170"/>
            <a:r>
              <a:rPr lang="en-US" sz="1333" b="1" dirty="0">
                <a:solidFill>
                  <a:prstClr val="white"/>
                </a:solidFill>
                <a:latin typeface="Segoe UI" panose="020B0502040204020203" pitchFamily="34" charset="0"/>
                <a:cs typeface="Segoe UI" panose="020B0502040204020203" pitchFamily="34" charset="0"/>
              </a:rPr>
              <a:t>OFFICE 365 ISV: </a:t>
            </a:r>
          </a:p>
          <a:p>
            <a:pPr defTabSz="1219170"/>
            <a:r>
              <a:rPr lang="en-US" sz="1733" dirty="0" smtClean="0">
                <a:solidFill>
                  <a:prstClr val="white"/>
                </a:solidFill>
                <a:latin typeface="Segoe UI" panose="020B0502040204020203" pitchFamily="34" charset="0"/>
                <a:cs typeface="Segoe UI" panose="020B0502040204020203" pitchFamily="34" charset="0"/>
              </a:rPr>
              <a:t>AppSheet</a:t>
            </a:r>
            <a:endParaRPr lang="en-US" sz="1733"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WEB SITE</a:t>
            </a:r>
            <a:r>
              <a:rPr lang="en-US" sz="1333" dirty="0">
                <a:solidFill>
                  <a:prstClr val="white"/>
                </a:solidFill>
                <a:latin typeface="Segoe UI" panose="020B0502040204020203" pitchFamily="34" charset="0"/>
                <a:cs typeface="Segoe UI" panose="020B0502040204020203" pitchFamily="34" charset="0"/>
              </a:rPr>
              <a:t>: </a:t>
            </a:r>
            <a:r>
              <a:rPr lang="en-US" sz="1200" dirty="0" err="1" smtClean="0">
                <a:solidFill>
                  <a:prstClr val="white"/>
                </a:solidFill>
                <a:latin typeface="Segoe UI" panose="020B0502040204020203" pitchFamily="34" charset="0"/>
                <a:cs typeface="Segoe UI" panose="020B0502040204020203" pitchFamily="34" charset="0"/>
                <a:hlinkClick r:id="rId2"/>
              </a:rPr>
              <a:t>www.appsheet.com</a:t>
            </a:r>
            <a:endParaRPr lang="en-US" sz="1200"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LOCATION</a:t>
            </a:r>
            <a:r>
              <a:rPr lang="en-US" sz="1333" dirty="0">
                <a:solidFill>
                  <a:prstClr val="white"/>
                </a:solidFill>
                <a:latin typeface="Segoe UI" panose="020B0502040204020203" pitchFamily="34" charset="0"/>
                <a:cs typeface="Segoe UI" panose="020B0502040204020203" pitchFamily="34" charset="0"/>
              </a:rPr>
              <a:t>: </a:t>
            </a:r>
            <a:r>
              <a:rPr lang="en-US" sz="1200" dirty="0" smtClean="0">
                <a:solidFill>
                  <a:prstClr val="white"/>
                </a:solidFill>
                <a:latin typeface="Segoe UI" panose="020B0502040204020203" pitchFamily="34" charset="0"/>
                <a:cs typeface="Segoe UI" panose="020B0502040204020203" pitchFamily="34" charset="0"/>
              </a:rPr>
              <a:t>Seattle, </a:t>
            </a:r>
            <a:r>
              <a:rPr lang="en-US" sz="1200" dirty="0" smtClean="0">
                <a:solidFill>
                  <a:prstClr val="white"/>
                </a:solidFill>
                <a:latin typeface="Segoe UI" panose="020B0502040204020203" pitchFamily="34" charset="0"/>
                <a:cs typeface="Segoe UI" panose="020B0502040204020203" pitchFamily="34" charset="0"/>
              </a:rPr>
              <a:t>WA, USA</a:t>
            </a:r>
            <a:endParaRPr lang="en-US" sz="1200"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ORG SIZE</a:t>
            </a:r>
            <a:r>
              <a:rPr lang="en-US" sz="1333" dirty="0">
                <a:solidFill>
                  <a:prstClr val="white"/>
                </a:solidFill>
                <a:latin typeface="Segoe UI" panose="020B0502040204020203" pitchFamily="34" charset="0"/>
                <a:cs typeface="Segoe UI" panose="020B0502040204020203" pitchFamily="34" charset="0"/>
              </a:rPr>
              <a:t>: </a:t>
            </a:r>
            <a:r>
              <a:rPr lang="en-US" sz="1200" dirty="0" smtClean="0">
                <a:solidFill>
                  <a:prstClr val="white"/>
                </a:solidFill>
                <a:latin typeface="Segoe UI" panose="020B0502040204020203" pitchFamily="34" charset="0"/>
                <a:cs typeface="Segoe UI" panose="020B0502040204020203" pitchFamily="34" charset="0"/>
              </a:rPr>
              <a:t>12 employees</a:t>
            </a:r>
            <a:endParaRPr lang="en-US" sz="1200"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OFFICE 365 ISV PROFILE</a:t>
            </a:r>
            <a:r>
              <a:rPr lang="en-US" sz="1333" dirty="0">
                <a:solidFill>
                  <a:prstClr val="white"/>
                </a:solidFill>
                <a:latin typeface="Segoe UI" panose="020B0502040204020203" pitchFamily="34" charset="0"/>
                <a:cs typeface="Segoe UI" panose="020B0502040204020203" pitchFamily="34" charset="0"/>
              </a:rPr>
              <a:t>:</a:t>
            </a:r>
          </a:p>
          <a:p>
            <a:pPr defTabSz="1219170">
              <a:lnSpc>
                <a:spcPct val="120000"/>
              </a:lnSpc>
            </a:pPr>
            <a:r>
              <a:rPr lang="en-US" sz="1200" dirty="0">
                <a:solidFill>
                  <a:prstClr val="white"/>
                </a:solidFill>
                <a:latin typeface="Segoe UI" panose="020B0502040204020203" pitchFamily="34" charset="0"/>
                <a:cs typeface="Segoe UI" panose="020B0502040204020203" pitchFamily="34" charset="0"/>
              </a:rPr>
              <a:t>AppSheet lets anyone create and deploy code-free mobile apps for business and productivity. </a:t>
            </a:r>
            <a:r>
              <a:rPr lang="en-US" sz="1200" dirty="0" smtClean="0">
                <a:solidFill>
                  <a:prstClr val="white"/>
                </a:solidFill>
                <a:latin typeface="Segoe UI" panose="020B0502040204020203" pitchFamily="34" charset="0"/>
                <a:cs typeface="Segoe UI" panose="020B0502040204020203" pitchFamily="34" charset="0"/>
              </a:rPr>
              <a:t>Customers </a:t>
            </a:r>
            <a:r>
              <a:rPr lang="en-US" sz="1200" dirty="0" smtClean="0">
                <a:solidFill>
                  <a:prstClr val="white"/>
                </a:solidFill>
                <a:latin typeface="Segoe UI" panose="020B0502040204020203" pitchFamily="34" charset="0"/>
                <a:cs typeface="Segoe UI" panose="020B0502040204020203" pitchFamily="34" charset="0"/>
              </a:rPr>
              <a:t>can use AppSheet to turn </a:t>
            </a:r>
            <a:r>
              <a:rPr lang="en-US" sz="1200" dirty="0" smtClean="0">
                <a:solidFill>
                  <a:prstClr val="white"/>
                </a:solidFill>
                <a:latin typeface="Segoe UI" panose="020B0502040204020203" pitchFamily="34" charset="0"/>
                <a:cs typeface="Segoe UI" panose="020B0502040204020203" pitchFamily="34" charset="0"/>
              </a:rPr>
              <a:t>Microsoft Excel </a:t>
            </a:r>
            <a:r>
              <a:rPr lang="en-US" sz="1200" dirty="0" smtClean="0">
                <a:solidFill>
                  <a:prstClr val="white"/>
                </a:solidFill>
                <a:latin typeface="Segoe UI" panose="020B0502040204020203" pitchFamily="34" charset="0"/>
                <a:cs typeface="Segoe UI" panose="020B0502040204020203" pitchFamily="34" charset="0"/>
              </a:rPr>
              <a:t>data into powerful, customizable mobile apps. Thousands of people around the world in sales, field service, construction, property management, logistics, and more use AppSheet every day to make their Excel data truly mobile.</a:t>
            </a:r>
            <a:endParaRPr lang="en-US" sz="1200" dirty="0">
              <a:solidFill>
                <a:prstClr val="white"/>
              </a:solidFill>
              <a:latin typeface="Segoe UI" panose="020B0502040204020203" pitchFamily="34" charset="0"/>
              <a:cs typeface="Segoe UI" panose="020B0502040204020203" pitchFamily="34" charset="0"/>
            </a:endParaRPr>
          </a:p>
        </p:txBody>
      </p:sp>
      <p:sp>
        <p:nvSpPr>
          <p:cNvPr id="3" name="TextBox 2"/>
          <p:cNvSpPr txBox="1"/>
          <p:nvPr/>
        </p:nvSpPr>
        <p:spPr>
          <a:xfrm>
            <a:off x="3898691" y="2098312"/>
            <a:ext cx="7988509" cy="937757"/>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EB3C00"/>
                </a:solidFill>
                <a:latin typeface="Segoe UI" panose="020B0502040204020203" pitchFamily="34" charset="0"/>
                <a:cs typeface="Segoe UI" panose="020B0502040204020203" pitchFamily="34" charset="0"/>
              </a:rPr>
              <a:t>SITUATION</a:t>
            </a:r>
          </a:p>
          <a:p>
            <a:pPr marL="243834" defTabSz="1219170">
              <a:lnSpc>
                <a:spcPct val="110000"/>
              </a:lnSpc>
              <a:spcBef>
                <a:spcPts val="800"/>
              </a:spcBef>
            </a:pPr>
            <a:r>
              <a:rPr lang="en-US" sz="1200" dirty="0" smtClean="0">
                <a:latin typeface="Segoe UI" panose="020B0502040204020203" pitchFamily="34" charset="0"/>
                <a:cs typeface="Segoe UI" panose="020B0502040204020203" pitchFamily="34" charset="0"/>
              </a:rPr>
              <a:t>Virtually every business works </a:t>
            </a:r>
            <a:r>
              <a:rPr lang="en-US" sz="1200" dirty="0">
                <a:latin typeface="Segoe UI" panose="020B0502040204020203" pitchFamily="34" charset="0"/>
                <a:cs typeface="Segoe UI" panose="020B0502040204020203" pitchFamily="34" charset="0"/>
              </a:rPr>
              <a:t>with spreadsheets every day, but </a:t>
            </a:r>
            <a:r>
              <a:rPr lang="en-US" sz="1200" dirty="0" smtClean="0">
                <a:latin typeface="Segoe UI" panose="020B0502040204020203" pitchFamily="34" charset="0"/>
                <a:cs typeface="Segoe UI" panose="020B0502040204020203" pitchFamily="34" charset="0"/>
              </a:rPr>
              <a:t>they often lack </a:t>
            </a:r>
            <a:r>
              <a:rPr lang="en-US" sz="1200" dirty="0">
                <a:latin typeface="Segoe UI" panose="020B0502040204020203" pitchFamily="34" charset="0"/>
                <a:cs typeface="Segoe UI" panose="020B0502040204020203" pitchFamily="34" charset="0"/>
              </a:rPr>
              <a:t>the ability to add </a:t>
            </a:r>
            <a:r>
              <a:rPr lang="en-US" sz="1200" dirty="0" smtClean="0">
                <a:latin typeface="Segoe UI" panose="020B0502040204020203" pitchFamily="34" charset="0"/>
                <a:cs typeface="Segoe UI" panose="020B0502040204020203" pitchFamily="34" charset="0"/>
              </a:rPr>
              <a:t>a mobile </a:t>
            </a:r>
            <a:r>
              <a:rPr lang="en-US" sz="1200" dirty="0">
                <a:latin typeface="Segoe UI" panose="020B0502040204020203" pitchFamily="34" charset="0"/>
                <a:cs typeface="Segoe UI" panose="020B0502040204020203" pitchFamily="34" charset="0"/>
              </a:rPr>
              <a:t>layer </a:t>
            </a:r>
            <a:r>
              <a:rPr lang="en-US" sz="1200" dirty="0" smtClean="0">
                <a:latin typeface="Segoe UI" panose="020B0502040204020203" pitchFamily="34" charset="0"/>
                <a:cs typeface="Segoe UI" panose="020B0502040204020203" pitchFamily="34" charset="0"/>
              </a:rPr>
              <a:t>to </a:t>
            </a:r>
            <a:r>
              <a:rPr lang="en-US" sz="1200" dirty="0">
                <a:latin typeface="Segoe UI" panose="020B0502040204020203" pitchFamily="34" charset="0"/>
                <a:cs typeface="Segoe UI" panose="020B0502040204020203" pitchFamily="34" charset="0"/>
              </a:rPr>
              <a:t>spreadsheet data in ways that truly take advantage </a:t>
            </a:r>
            <a:r>
              <a:rPr lang="en-US" sz="1200" dirty="0" smtClean="0">
                <a:latin typeface="Segoe UI" panose="020B0502040204020203" pitchFamily="34" charset="0"/>
                <a:cs typeface="Segoe UI" panose="020B0502040204020203" pitchFamily="34" charset="0"/>
              </a:rPr>
              <a:t>of </a:t>
            </a:r>
            <a:r>
              <a:rPr lang="en-US" sz="1200" dirty="0">
                <a:latin typeface="Segoe UI" panose="020B0502040204020203" pitchFamily="34" charset="0"/>
                <a:cs typeface="Segoe UI" panose="020B0502040204020203" pitchFamily="34" charset="0"/>
              </a:rPr>
              <a:t>mobile </a:t>
            </a:r>
            <a:r>
              <a:rPr lang="en-US" sz="1200" dirty="0" smtClean="0">
                <a:latin typeface="Segoe UI" panose="020B0502040204020203" pitchFamily="34" charset="0"/>
                <a:cs typeface="Segoe UI" panose="020B0502040204020203" pitchFamily="34" charset="0"/>
              </a:rPr>
              <a:t>devices. Traditional app development is time-consuming and expensive. Businesses need a cost-effective way to connect cloud data to their mobile </a:t>
            </a:r>
            <a:r>
              <a:rPr lang="en-US" sz="1200" dirty="0" smtClean="0">
                <a:latin typeface="Segoe UI" panose="020B0502040204020203" pitchFamily="34" charset="0"/>
                <a:cs typeface="Segoe UI" panose="020B0502040204020203" pitchFamily="34" charset="0"/>
              </a:rPr>
              <a:t>workforce.</a:t>
            </a:r>
            <a:endParaRPr lang="en-US" sz="1200" dirty="0">
              <a:solidFill>
                <a:srgbClr val="262626"/>
              </a:solidFill>
              <a:latin typeface="Segoe UI" panose="020B0502040204020203" pitchFamily="34" charset="0"/>
              <a:cs typeface="Segoe UI" panose="020B0502040204020203" pitchFamily="34" charset="0"/>
            </a:endParaRPr>
          </a:p>
        </p:txBody>
      </p:sp>
      <p:sp>
        <p:nvSpPr>
          <p:cNvPr id="4" name="TextBox 3"/>
          <p:cNvSpPr txBox="1"/>
          <p:nvPr/>
        </p:nvSpPr>
        <p:spPr>
          <a:xfrm>
            <a:off x="3898692" y="5396069"/>
            <a:ext cx="5245307" cy="1243482"/>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EB3C00"/>
                </a:solidFill>
                <a:latin typeface="Segoe UI" panose="020B0502040204020203" pitchFamily="34" charset="0"/>
                <a:cs typeface="Segoe UI" panose="020B0502040204020203" pitchFamily="34" charset="0"/>
              </a:rPr>
              <a:t>BENEFITS</a:t>
            </a:r>
          </a:p>
          <a:p>
            <a:pPr marL="243834" defTabSz="1219170">
              <a:lnSpc>
                <a:spcPct val="110000"/>
              </a:lnSpc>
              <a:spcBef>
                <a:spcPts val="800"/>
              </a:spcBef>
            </a:pPr>
            <a:r>
              <a:rPr lang="en-US" sz="1200" dirty="0" err="1">
                <a:solidFill>
                  <a:srgbClr val="262626"/>
                </a:solidFill>
                <a:latin typeface="Segoe UI" panose="020B0502040204020203" pitchFamily="34" charset="0"/>
                <a:cs typeface="Segoe UI" panose="020B0502040204020203" pitchFamily="34" charset="0"/>
              </a:rPr>
              <a:t>AppSheet’s</a:t>
            </a:r>
            <a:r>
              <a:rPr lang="en-US" sz="1200" dirty="0">
                <a:solidFill>
                  <a:srgbClr val="262626"/>
                </a:solidFill>
                <a:latin typeface="Segoe UI" panose="020B0502040204020203" pitchFamily="34" charset="0"/>
                <a:cs typeface="Segoe UI" panose="020B0502040204020203" pitchFamily="34" charset="0"/>
              </a:rPr>
              <a:t> </a:t>
            </a:r>
            <a:r>
              <a:rPr lang="en-US" sz="1200" dirty="0" smtClean="0">
                <a:solidFill>
                  <a:srgbClr val="262626"/>
                </a:solidFill>
                <a:latin typeface="Segoe UI" panose="020B0502040204020203" pitchFamily="34" charset="0"/>
                <a:cs typeface="Segoe UI" panose="020B0502040204020203" pitchFamily="34" charset="0"/>
              </a:rPr>
              <a:t>integration with Office 365 </a:t>
            </a:r>
            <a:r>
              <a:rPr lang="en-US" sz="1200" dirty="0" smtClean="0">
                <a:solidFill>
                  <a:srgbClr val="262626"/>
                </a:solidFill>
                <a:latin typeface="Segoe UI" panose="020B0502040204020203" pitchFamily="34" charset="0"/>
                <a:cs typeface="Segoe UI" panose="020B0502040204020203" pitchFamily="34" charset="0"/>
              </a:rPr>
              <a:t>allows users to create </a:t>
            </a:r>
            <a:r>
              <a:rPr lang="en-US" sz="1200" dirty="0">
                <a:solidFill>
                  <a:srgbClr val="262626"/>
                </a:solidFill>
                <a:latin typeface="Segoe UI" panose="020B0502040204020203" pitchFamily="34" charset="0"/>
                <a:cs typeface="Segoe UI" panose="020B0502040204020203" pitchFamily="34" charset="0"/>
              </a:rPr>
              <a:t>mobile apps for </a:t>
            </a:r>
            <a:r>
              <a:rPr lang="en-US" sz="1200" dirty="0" smtClean="0">
                <a:solidFill>
                  <a:srgbClr val="262626"/>
                </a:solidFill>
                <a:latin typeface="Segoe UI" panose="020B0502040204020203" pitchFamily="34" charset="0"/>
                <a:cs typeface="Segoe UI" panose="020B0502040204020203" pitchFamily="34" charset="0"/>
              </a:rPr>
              <a:t>businesses </a:t>
            </a:r>
            <a:r>
              <a:rPr lang="en-US" sz="1200" dirty="0">
                <a:solidFill>
                  <a:srgbClr val="262626"/>
                </a:solidFill>
                <a:latin typeface="Segoe UI" panose="020B0502040204020203" pitchFamily="34" charset="0"/>
                <a:cs typeface="Segoe UI" panose="020B0502040204020203" pitchFamily="34" charset="0"/>
              </a:rPr>
              <a:t>quickly and easily straight from </a:t>
            </a:r>
            <a:r>
              <a:rPr lang="en-US" sz="1200" dirty="0" smtClean="0">
                <a:solidFill>
                  <a:srgbClr val="262626"/>
                </a:solidFill>
                <a:latin typeface="Segoe UI" panose="020B0502040204020203" pitchFamily="34" charset="0"/>
                <a:cs typeface="Segoe UI" panose="020B0502040204020203" pitchFamily="34" charset="0"/>
              </a:rPr>
              <a:t>Excel spreadsheets.</a:t>
            </a:r>
            <a:endParaRPr lang="en-US" sz="1200" dirty="0">
              <a:solidFill>
                <a:srgbClr val="262626"/>
              </a:solidFill>
              <a:latin typeface="Segoe UI" panose="020B0502040204020203" pitchFamily="34" charset="0"/>
              <a:cs typeface="Segoe UI" panose="020B0502040204020203" pitchFamily="34" charset="0"/>
            </a:endParaRPr>
          </a:p>
          <a:p>
            <a:pPr marL="243834" defTabSz="1219170">
              <a:lnSpc>
                <a:spcPct val="110000"/>
              </a:lnSpc>
              <a:spcBef>
                <a:spcPts val="800"/>
              </a:spcBef>
            </a:pPr>
            <a:r>
              <a:rPr lang="en-US" sz="1200" dirty="0" smtClean="0">
                <a:solidFill>
                  <a:srgbClr val="262626"/>
                </a:solidFill>
                <a:latin typeface="Segoe UI" panose="020B0502040204020203" pitchFamily="34" charset="0"/>
                <a:cs typeface="Segoe UI" panose="020B0502040204020203" pitchFamily="34" charset="0"/>
              </a:rPr>
              <a:t>Offices 365 empowers workforces </a:t>
            </a:r>
            <a:r>
              <a:rPr lang="en-US" sz="1200" dirty="0">
                <a:solidFill>
                  <a:srgbClr val="262626"/>
                </a:solidFill>
                <a:latin typeface="Segoe UI" panose="020B0502040204020203" pitchFamily="34" charset="0"/>
                <a:cs typeface="Segoe UI" panose="020B0502040204020203" pitchFamily="34" charset="0"/>
              </a:rPr>
              <a:t>to build their own mobile solutions, significantly reducing the cost and time to produce mobile </a:t>
            </a:r>
            <a:r>
              <a:rPr lang="en-US" sz="1200" dirty="0" smtClean="0">
                <a:solidFill>
                  <a:srgbClr val="262626"/>
                </a:solidFill>
                <a:latin typeface="Segoe UI" panose="020B0502040204020203" pitchFamily="34" charset="0"/>
                <a:cs typeface="Segoe UI" panose="020B0502040204020203" pitchFamily="34" charset="0"/>
              </a:rPr>
              <a:t>apps.</a:t>
            </a:r>
            <a:endParaRPr lang="en-US" sz="1200" dirty="0">
              <a:solidFill>
                <a:srgbClr val="262626"/>
              </a:solidFill>
              <a:latin typeface="Segoe UI" panose="020B0502040204020203" pitchFamily="34" charset="0"/>
              <a:cs typeface="Segoe UI" panose="020B0502040204020203" pitchFamily="34" charset="0"/>
            </a:endParaRPr>
          </a:p>
        </p:txBody>
      </p:sp>
      <p:sp>
        <p:nvSpPr>
          <p:cNvPr id="5" name="Rectangle 4"/>
          <p:cNvSpPr/>
          <p:nvPr/>
        </p:nvSpPr>
        <p:spPr>
          <a:xfrm>
            <a:off x="304800" y="1092200"/>
            <a:ext cx="3048000"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1733" dirty="0">
              <a:solidFill>
                <a:prstClr val="white">
                  <a:lumMod val="50000"/>
                </a:prstClr>
              </a:solidFill>
              <a:latin typeface="Segoe UI"/>
              <a:cs typeface="Segoe UI"/>
            </a:endParaRPr>
          </a:p>
        </p:txBody>
      </p:sp>
      <p:sp>
        <p:nvSpPr>
          <p:cNvPr id="6" name="TextBox 5"/>
          <p:cNvSpPr txBox="1"/>
          <p:nvPr/>
        </p:nvSpPr>
        <p:spPr>
          <a:xfrm>
            <a:off x="3923064" y="177800"/>
            <a:ext cx="7964136" cy="902708"/>
          </a:xfrm>
          <a:prstGeom prst="rect">
            <a:avLst/>
          </a:prstGeom>
          <a:noFill/>
        </p:spPr>
        <p:txBody>
          <a:bodyPr wrap="square" lIns="0" tIns="0" rIns="0" bIns="0" rtlCol="0">
            <a:spAutoFit/>
          </a:bodyPr>
          <a:lstStyle/>
          <a:p>
            <a:pPr defTabSz="1219170"/>
            <a:r>
              <a:rPr lang="en-US" sz="2933" dirty="0" smtClean="0">
                <a:solidFill>
                  <a:srgbClr val="EB3C00"/>
                </a:solidFill>
                <a:latin typeface="Segoe UI" panose="020B0502040204020203" pitchFamily="34" charset="0"/>
                <a:cs typeface="Segoe UI" panose="020B0502040204020203" pitchFamily="34" charset="0"/>
              </a:rPr>
              <a:t>Partner </a:t>
            </a:r>
            <a:r>
              <a:rPr lang="en-US" sz="2933" dirty="0" smtClean="0">
                <a:solidFill>
                  <a:srgbClr val="EB3C00"/>
                </a:solidFill>
                <a:latin typeface="Segoe UI" panose="020B0502040204020203" pitchFamily="34" charset="0"/>
                <a:cs typeface="Segoe UI" panose="020B0502040204020203" pitchFamily="34" charset="0"/>
              </a:rPr>
              <a:t>Enables </a:t>
            </a:r>
            <a:r>
              <a:rPr lang="en-US" sz="2933" dirty="0" smtClean="0">
                <a:solidFill>
                  <a:srgbClr val="EB3C00"/>
                </a:solidFill>
                <a:latin typeface="Segoe UI" panose="020B0502040204020203" pitchFamily="34" charset="0"/>
                <a:cs typeface="Segoe UI" panose="020B0502040204020203" pitchFamily="34" charset="0"/>
              </a:rPr>
              <a:t>MS Office </a:t>
            </a:r>
            <a:r>
              <a:rPr lang="en-US" sz="2933" dirty="0" smtClean="0">
                <a:solidFill>
                  <a:srgbClr val="EB3C00"/>
                </a:solidFill>
                <a:latin typeface="Segoe UI" panose="020B0502040204020203" pitchFamily="34" charset="0"/>
                <a:cs typeface="Segoe UI" panose="020B0502040204020203" pitchFamily="34" charset="0"/>
              </a:rPr>
              <a:t>365 Users to Create Code-Free Mobile </a:t>
            </a:r>
            <a:r>
              <a:rPr lang="en-US" sz="2933" dirty="0" smtClean="0">
                <a:solidFill>
                  <a:srgbClr val="EB3C00"/>
                </a:solidFill>
                <a:latin typeface="Segoe UI" panose="020B0502040204020203" pitchFamily="34" charset="0"/>
                <a:cs typeface="Segoe UI" panose="020B0502040204020203" pitchFamily="34" charset="0"/>
              </a:rPr>
              <a:t>Applications </a:t>
            </a:r>
            <a:r>
              <a:rPr lang="en-US" sz="2933" dirty="0" smtClean="0">
                <a:solidFill>
                  <a:srgbClr val="EB3C00"/>
                </a:solidFill>
                <a:latin typeface="Segoe UI" panose="020B0502040204020203" pitchFamily="34" charset="0"/>
                <a:cs typeface="Segoe UI" panose="020B0502040204020203" pitchFamily="34" charset="0"/>
              </a:rPr>
              <a:t>from Excel Data</a:t>
            </a:r>
            <a:endParaRPr lang="en-US" sz="2933" dirty="0">
              <a:solidFill>
                <a:srgbClr val="EB3C00"/>
              </a:solidFill>
              <a:latin typeface="Segoe UI" panose="020B0502040204020203" pitchFamily="34" charset="0"/>
              <a:cs typeface="Segoe UI" panose="020B0502040204020203" pitchFamily="34" charset="0"/>
            </a:endParaRPr>
          </a:p>
        </p:txBody>
      </p:sp>
      <p:sp>
        <p:nvSpPr>
          <p:cNvPr id="7" name="TextBox 6"/>
          <p:cNvSpPr txBox="1"/>
          <p:nvPr/>
        </p:nvSpPr>
        <p:spPr>
          <a:xfrm>
            <a:off x="3944637" y="1231311"/>
            <a:ext cx="7942563" cy="675891"/>
          </a:xfrm>
          <a:prstGeom prst="rect">
            <a:avLst/>
          </a:prstGeom>
          <a:noFill/>
        </p:spPr>
        <p:txBody>
          <a:bodyPr wrap="square" lIns="0" tIns="0" rIns="0" bIns="0" rtlCol="0">
            <a:spAutoFit/>
          </a:bodyPr>
          <a:lstStyle/>
          <a:p>
            <a:pPr defTabSz="1219170">
              <a:lnSpc>
                <a:spcPct val="110000"/>
              </a:lnSpc>
            </a:pPr>
            <a:r>
              <a:rPr lang="en-US" sz="1330" b="1" dirty="0" smtClean="0">
                <a:solidFill>
                  <a:srgbClr val="262626"/>
                </a:solidFill>
                <a:latin typeface="Segoe UI" panose="020B0502040204020203" pitchFamily="34" charset="0"/>
                <a:cs typeface="Segoe UI" panose="020B0502040204020203" pitchFamily="34" charset="0"/>
              </a:rPr>
              <a:t>“</a:t>
            </a:r>
            <a:r>
              <a:rPr lang="en-US" sz="1330" b="1" dirty="0" smtClean="0">
                <a:latin typeface="Segoe UI" panose="020B0502040204020203" pitchFamily="34" charset="0"/>
                <a:cs typeface="Segoe UI" panose="020B0502040204020203" pitchFamily="34" charset="0"/>
              </a:rPr>
              <a:t>Office 365 </a:t>
            </a:r>
            <a:r>
              <a:rPr lang="en-US" sz="1330" b="1" dirty="0">
                <a:latin typeface="Segoe UI" panose="020B0502040204020203" pitchFamily="34" charset="0"/>
                <a:cs typeface="Segoe UI" panose="020B0502040204020203" pitchFamily="34" charset="0"/>
              </a:rPr>
              <a:t>is the premier productivity solution for </a:t>
            </a:r>
            <a:r>
              <a:rPr lang="en-US" sz="1330" b="1" dirty="0" smtClean="0">
                <a:latin typeface="Segoe UI" panose="020B0502040204020203" pitchFamily="34" charset="0"/>
                <a:cs typeface="Segoe UI" panose="020B0502040204020203" pitchFamily="34" charset="0"/>
              </a:rPr>
              <a:t>businesses worldwide, </a:t>
            </a:r>
            <a:r>
              <a:rPr lang="en-US" sz="1330" b="1" dirty="0">
                <a:latin typeface="Segoe UI" panose="020B0502040204020203" pitchFamily="34" charset="0"/>
                <a:cs typeface="Segoe UI" panose="020B0502040204020203" pitchFamily="34" charset="0"/>
              </a:rPr>
              <a:t>and Excel is familiar to hundreds of millions of customers. AppSheet empowers those customers to leverage their </a:t>
            </a:r>
            <a:r>
              <a:rPr lang="en-US" sz="1330" b="1" dirty="0" smtClean="0">
                <a:latin typeface="Segoe UI" panose="020B0502040204020203" pitchFamily="34" charset="0"/>
                <a:cs typeface="Segoe UI" panose="020B0502040204020203" pitchFamily="34" charset="0"/>
              </a:rPr>
              <a:t>investment </a:t>
            </a:r>
            <a:r>
              <a:rPr lang="en-US" sz="1330" b="1" dirty="0">
                <a:latin typeface="Segoe UI" panose="020B0502040204020203" pitchFamily="34" charset="0"/>
                <a:cs typeface="Segoe UI" panose="020B0502040204020203" pitchFamily="34" charset="0"/>
              </a:rPr>
              <a:t>in Excel data and extend it </a:t>
            </a:r>
            <a:r>
              <a:rPr lang="en-US" sz="1330" b="1" dirty="0" smtClean="0">
                <a:latin typeface="Segoe UI" panose="020B0502040204020203" pitchFamily="34" charset="0"/>
                <a:cs typeface="Segoe UI" panose="020B0502040204020203" pitchFamily="34" charset="0"/>
              </a:rPr>
              <a:t>to </a:t>
            </a:r>
            <a:r>
              <a:rPr lang="en-US" sz="1330" b="1" dirty="0">
                <a:latin typeface="Segoe UI" panose="020B0502040204020203" pitchFamily="34" charset="0"/>
                <a:cs typeface="Segoe UI" panose="020B0502040204020203" pitchFamily="34" charset="0"/>
              </a:rPr>
              <a:t>rich mobile apps</a:t>
            </a:r>
            <a:r>
              <a:rPr lang="en-US" sz="1330" b="1" dirty="0" smtClean="0">
                <a:latin typeface="Segoe UI" panose="020B0502040204020203" pitchFamily="34" charset="0"/>
                <a:cs typeface="Segoe UI" panose="020B0502040204020203" pitchFamily="34" charset="0"/>
              </a:rPr>
              <a:t>.</a:t>
            </a:r>
            <a:r>
              <a:rPr lang="en-US" sz="1330" b="1" dirty="0" smtClean="0">
                <a:solidFill>
                  <a:srgbClr val="262626"/>
                </a:solidFill>
                <a:latin typeface="Segoe UI" panose="020B0502040204020203" pitchFamily="34" charset="0"/>
                <a:cs typeface="Segoe UI" panose="020B0502040204020203" pitchFamily="34" charset="0"/>
              </a:rPr>
              <a:t>”</a:t>
            </a:r>
            <a:r>
              <a:rPr lang="en-US" sz="1333" b="1" dirty="0" smtClean="0">
                <a:solidFill>
                  <a:srgbClr val="262626"/>
                </a:solidFill>
                <a:latin typeface="Segoe UI" panose="020B0502040204020203" pitchFamily="34" charset="0"/>
                <a:cs typeface="Segoe UI" panose="020B0502040204020203" pitchFamily="34" charset="0"/>
              </a:rPr>
              <a:t> </a:t>
            </a:r>
            <a:r>
              <a:rPr lang="en-US" sz="1333" b="1" dirty="0">
                <a:solidFill>
                  <a:srgbClr val="262626"/>
                </a:solidFill>
                <a:latin typeface="Segoe UI" panose="020B0502040204020203" pitchFamily="34" charset="0"/>
                <a:cs typeface="Segoe UI" panose="020B0502040204020203" pitchFamily="34" charset="0"/>
              </a:rPr>
              <a:t>– </a:t>
            </a:r>
            <a:r>
              <a:rPr lang="en-US" sz="1333" b="1" dirty="0" smtClean="0">
                <a:solidFill>
                  <a:srgbClr val="262626"/>
                </a:solidFill>
                <a:latin typeface="Segoe UI" panose="020B0502040204020203" pitchFamily="34" charset="0"/>
                <a:cs typeface="Segoe UI" panose="020B0502040204020203" pitchFamily="34" charset="0"/>
              </a:rPr>
              <a:t>Praveen Seshadri, CEO, AppSheet</a:t>
            </a:r>
            <a:endParaRPr lang="en-US" sz="1333" b="1" dirty="0">
              <a:solidFill>
                <a:srgbClr val="262626"/>
              </a:solidFill>
              <a:latin typeface="Segoe UI" panose="020B0502040204020203" pitchFamily="34" charset="0"/>
              <a:cs typeface="Segoe UI" panose="020B0502040204020203" pitchFamily="34" charset="0"/>
            </a:endParaRPr>
          </a:p>
        </p:txBody>
      </p:sp>
      <p:sp>
        <p:nvSpPr>
          <p:cNvPr id="8" name="TextBox 7"/>
          <p:cNvSpPr txBox="1"/>
          <p:nvPr/>
        </p:nvSpPr>
        <p:spPr>
          <a:xfrm>
            <a:off x="3898691" y="3235872"/>
            <a:ext cx="5448509" cy="1975990"/>
          </a:xfrm>
          <a:prstGeom prst="rect">
            <a:avLst/>
          </a:prstGeom>
          <a:noFill/>
        </p:spPr>
        <p:txBody>
          <a:bodyPr wrap="square" lIns="0" tIns="0" rIns="0" bIns="0" rtlCol="0">
            <a:spAutoFit/>
          </a:bodyPr>
          <a:lstStyle/>
          <a:p>
            <a:pPr marL="228594" indent="-228594" defTabSz="1219170">
              <a:lnSpc>
                <a:spcPct val="110000"/>
              </a:lnSpc>
              <a:buFont typeface="Arial"/>
              <a:buChar char="•"/>
            </a:pPr>
            <a:r>
              <a:rPr lang="en-US" sz="1467" b="1" dirty="0">
                <a:solidFill>
                  <a:srgbClr val="EB3C00"/>
                </a:solidFill>
                <a:latin typeface="Segoe UI"/>
                <a:cs typeface="Segoe UI"/>
              </a:rPr>
              <a:t>SOLUTION</a:t>
            </a:r>
          </a:p>
          <a:p>
            <a:pPr marL="243834" defTabSz="1219170">
              <a:lnSpc>
                <a:spcPct val="110000"/>
              </a:lnSpc>
              <a:spcBef>
                <a:spcPts val="800"/>
              </a:spcBef>
            </a:pPr>
            <a:r>
              <a:rPr lang="en-US" sz="1200" dirty="0" err="1">
                <a:latin typeface="Segoe UI" panose="020B0502040204020203" pitchFamily="34" charset="0"/>
                <a:cs typeface="Segoe UI" panose="020B0502040204020203" pitchFamily="34" charset="0"/>
              </a:rPr>
              <a:t>AppSheet’s</a:t>
            </a:r>
            <a:r>
              <a:rPr lang="en-US" sz="1200" dirty="0">
                <a:latin typeface="Segoe UI" panose="020B0502040204020203" pitchFamily="34" charset="0"/>
                <a:cs typeface="Segoe UI" panose="020B0502040204020203" pitchFamily="34" charset="0"/>
              </a:rPr>
              <a:t> integration with </a:t>
            </a:r>
            <a:r>
              <a:rPr lang="en-US" sz="1200" dirty="0" smtClean="0">
                <a:latin typeface="Segoe UI" panose="020B0502040204020203" pitchFamily="34" charset="0"/>
                <a:cs typeface="Segoe UI" panose="020B0502040204020203" pitchFamily="34" charset="0"/>
              </a:rPr>
              <a:t>Microsoft Office </a:t>
            </a:r>
            <a:r>
              <a:rPr lang="en-US" sz="1200" dirty="0" smtClean="0">
                <a:latin typeface="Segoe UI" panose="020B0502040204020203" pitchFamily="34" charset="0"/>
                <a:cs typeface="Segoe UI" panose="020B0502040204020203" pitchFamily="34" charset="0"/>
              </a:rPr>
              <a:t>365 </a:t>
            </a:r>
            <a:r>
              <a:rPr lang="en-US" sz="1200" dirty="0">
                <a:latin typeface="Segoe UI" panose="020B0502040204020203" pitchFamily="34" charset="0"/>
                <a:cs typeface="Segoe UI" panose="020B0502040204020203" pitchFamily="34" charset="0"/>
              </a:rPr>
              <a:t>enables </a:t>
            </a:r>
            <a:r>
              <a:rPr lang="en-US" sz="1200" dirty="0" smtClean="0">
                <a:latin typeface="Segoe UI" panose="020B0502040204020203" pitchFamily="34" charset="0"/>
                <a:cs typeface="Segoe UI" panose="020B0502040204020203" pitchFamily="34" charset="0"/>
              </a:rPr>
              <a:t>organizations to </a:t>
            </a:r>
            <a:r>
              <a:rPr lang="en-US" sz="1200" dirty="0">
                <a:latin typeface="Segoe UI" panose="020B0502040204020203" pitchFamily="34" charset="0"/>
                <a:cs typeface="Segoe UI" panose="020B0502040204020203" pitchFamily="34" charset="0"/>
              </a:rPr>
              <a:t>build and manage mobile apps </a:t>
            </a:r>
            <a:r>
              <a:rPr lang="en-US" sz="1200" dirty="0" smtClean="0">
                <a:latin typeface="Segoe UI" panose="020B0502040204020203" pitchFamily="34" charset="0"/>
                <a:cs typeface="Segoe UI" panose="020B0502040204020203" pitchFamily="34" charset="0"/>
              </a:rPr>
              <a:t>using </a:t>
            </a:r>
            <a:r>
              <a:rPr lang="en-US" sz="1200" dirty="0">
                <a:latin typeface="Segoe UI" panose="020B0502040204020203" pitchFamily="34" charset="0"/>
                <a:cs typeface="Segoe UI" panose="020B0502040204020203" pitchFamily="34" charset="0"/>
              </a:rPr>
              <a:t>the tools they already know and </a:t>
            </a:r>
            <a:r>
              <a:rPr lang="en-US" sz="1200" dirty="0" smtClean="0">
                <a:latin typeface="Segoe UI" panose="020B0502040204020203" pitchFamily="34" charset="0"/>
                <a:cs typeface="Segoe UI" panose="020B0502040204020203" pitchFamily="34" charset="0"/>
              </a:rPr>
              <a:t>use </a:t>
            </a:r>
            <a:r>
              <a:rPr lang="en-US" sz="1200" dirty="0">
                <a:latin typeface="Segoe UI" panose="020B0502040204020203" pitchFamily="34" charset="0"/>
                <a:cs typeface="Segoe UI" panose="020B0502040204020203" pitchFamily="34" charset="0"/>
              </a:rPr>
              <a:t>like Excel and OneDrive. App creators can build apps that capture data with powerful mobile features like image capture, GPS, signatures, bar code scanning</a:t>
            </a:r>
            <a:r>
              <a:rPr lang="en-US" sz="1200" dirty="0" smtClean="0">
                <a:latin typeface="Segoe UI" panose="020B0502040204020203" pitchFamily="34" charset="0"/>
                <a:cs typeface="Segoe UI" panose="020B0502040204020203" pitchFamily="34" charset="0"/>
              </a:rPr>
              <a:t>, </a:t>
            </a:r>
            <a:r>
              <a:rPr lang="en-US" sz="1200" dirty="0">
                <a:latin typeface="Segoe UI" panose="020B0502040204020203" pitchFamily="34" charset="0"/>
                <a:cs typeface="Segoe UI" panose="020B0502040204020203" pitchFamily="34" charset="0"/>
              </a:rPr>
              <a:t>skip </a:t>
            </a:r>
            <a:r>
              <a:rPr lang="en-US" sz="1200" dirty="0" smtClean="0">
                <a:latin typeface="Segoe UI" panose="020B0502040204020203" pitchFamily="34" charset="0"/>
                <a:cs typeface="Segoe UI" panose="020B0502040204020203" pitchFamily="34" charset="0"/>
              </a:rPr>
              <a:t>logic, and more. </a:t>
            </a:r>
            <a:r>
              <a:rPr lang="en-US" sz="1200" dirty="0">
                <a:latin typeface="Segoe UI" panose="020B0502040204020203" pitchFamily="34" charset="0"/>
                <a:cs typeface="Segoe UI" panose="020B0502040204020203" pitchFamily="34" charset="0"/>
              </a:rPr>
              <a:t>They can </a:t>
            </a:r>
            <a:r>
              <a:rPr lang="en-US" sz="1200" dirty="0" smtClean="0">
                <a:latin typeface="Segoe UI" panose="020B0502040204020203" pitchFamily="34" charset="0"/>
                <a:cs typeface="Segoe UI" panose="020B0502040204020203" pitchFamily="34" charset="0"/>
              </a:rPr>
              <a:t>use AppSheet to present </a:t>
            </a:r>
            <a:r>
              <a:rPr lang="en-US" sz="1200" dirty="0">
                <a:latin typeface="Segoe UI" panose="020B0502040204020203" pitchFamily="34" charset="0"/>
                <a:cs typeface="Segoe UI" panose="020B0502040204020203" pitchFamily="34" charset="0"/>
              </a:rPr>
              <a:t>Excel data as a mobile app, with native grouping, charts, maps, and image galleries. With AppSheet, Excel files in OneDrive become the </a:t>
            </a:r>
            <a:r>
              <a:rPr lang="en-US" sz="1200" dirty="0" smtClean="0">
                <a:latin typeface="Segoe UI" panose="020B0502040204020203" pitchFamily="34" charset="0"/>
                <a:cs typeface="Segoe UI" panose="020B0502040204020203" pitchFamily="34" charset="0"/>
              </a:rPr>
              <a:t>databases </a:t>
            </a:r>
            <a:r>
              <a:rPr lang="en-US" sz="1200" dirty="0">
                <a:latin typeface="Segoe UI" panose="020B0502040204020203" pitchFamily="34" charset="0"/>
                <a:cs typeface="Segoe UI" panose="020B0502040204020203" pitchFamily="34" charset="0"/>
              </a:rPr>
              <a:t>for easily deployable mobile apps that work in Android, iOS, and </a:t>
            </a:r>
            <a:r>
              <a:rPr lang="en-US" sz="1200" dirty="0">
                <a:latin typeface="Segoe UI" panose="020B0502040204020203" pitchFamily="34" charset="0"/>
                <a:cs typeface="Segoe UI" panose="020B0502040204020203" pitchFamily="34" charset="0"/>
              </a:rPr>
              <a:t>w</a:t>
            </a:r>
            <a:r>
              <a:rPr lang="en-US" sz="1200" dirty="0" smtClean="0">
                <a:latin typeface="Segoe UI" panose="020B0502040204020203" pitchFamily="34" charset="0"/>
                <a:cs typeface="Segoe UI" panose="020B0502040204020203" pitchFamily="34" charset="0"/>
              </a:rPr>
              <a:t>eb</a:t>
            </a:r>
            <a:r>
              <a:rPr lang="en-US" sz="1200" dirty="0" smtClean="0">
                <a:latin typeface="Segoe UI" panose="020B0502040204020203" pitchFamily="34" charset="0"/>
                <a:cs typeface="Segoe UI" panose="020B0502040204020203" pitchFamily="34" charset="0"/>
              </a:rPr>
              <a:t>.</a:t>
            </a:r>
            <a:endParaRPr lang="en-US" sz="1200" dirty="0">
              <a:solidFill>
                <a:prstClr val="black">
                  <a:lumMod val="85000"/>
                  <a:lumOff val="15000"/>
                </a:prstClr>
              </a:solidFill>
              <a:latin typeface="Segoe UI" panose="020B0502040204020203" pitchFamily="34" charset="0"/>
              <a:cs typeface="Segoe UI" panose="020B0502040204020203" pitchFamily="34" charset="0"/>
            </a:endParaRPr>
          </a:p>
        </p:txBody>
      </p:sp>
      <p:pic>
        <p:nvPicPr>
          <p:cNvPr id="17" name="Picture 16" descr="iPad-realtor_galler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2370" y="3207455"/>
            <a:ext cx="2616200" cy="3499933"/>
          </a:xfrm>
          <a:prstGeom prst="rect">
            <a:avLst/>
          </a:prstGeom>
        </p:spPr>
      </p:pic>
      <p:pic>
        <p:nvPicPr>
          <p:cNvPr id="13" name="Picture 12" descr="BlackAppNoBackground_900x200-0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6525" y="1229289"/>
            <a:ext cx="2842895" cy="631754"/>
          </a:xfrm>
          <a:prstGeom prst="rect">
            <a:avLst/>
          </a:prstGeom>
        </p:spPr>
      </p:pic>
    </p:spTree>
    <p:extLst>
      <p:ext uri="{BB962C8B-B14F-4D97-AF65-F5344CB8AC3E}">
        <p14:creationId xmlns:p14="http://schemas.microsoft.com/office/powerpoint/2010/main" val="2750144458"/>
      </p:ext>
    </p:extLst>
  </p:cSld>
  <p:clrMapOvr>
    <a:masterClrMapping/>
  </p:clrMapOvr>
</p:sld>
</file>

<file path=ppt/theme/theme1.xml><?xml version="1.0" encoding="utf-8"?>
<a:theme xmlns:a="http://schemas.openxmlformats.org/drawingml/2006/main" name="1_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8714</TotalTime>
  <Words>360</Words>
  <Application>Microsoft Office PowerPoint</Application>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Pro Light</vt:lpstr>
      <vt:lpstr>Segoe UI</vt:lpstr>
      <vt:lpstr>1_Office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Malinda Miller (JeffreyM Consulting LLC)</dc:creator>
  <cp:lastModifiedBy>Tony Augusty (JEFFREYM CONSULTING)</cp:lastModifiedBy>
  <cp:revision>23</cp:revision>
  <dcterms:created xsi:type="dcterms:W3CDTF">2015-10-06T06:12:54Z</dcterms:created>
  <dcterms:modified xsi:type="dcterms:W3CDTF">2016-03-11T17:57:00Z</dcterms:modified>
</cp:coreProperties>
</file>