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7" r:id="rId5"/>
    <p:sldId id="269" r:id="rId6"/>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6" autoAdjust="0"/>
    <p:restoredTop sz="91429"/>
  </p:normalViewPr>
  <p:slideViewPr>
    <p:cSldViewPr snapToGrid="0">
      <p:cViewPr>
        <p:scale>
          <a:sx n="125" d="100"/>
          <a:sy n="125" d="100"/>
        </p:scale>
        <p:origin x="1116" y="90"/>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4/29/2016</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hyperlink" Target="mailto:info@iglobecrm.com"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products.offic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D83B0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925025" y="234357"/>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iGlobe Apps for </a:t>
            </a:r>
            <a:r>
              <a:rPr lang="en-US" sz="2000" dirty="0" smtClean="0">
                <a:solidFill>
                  <a:schemeClr val="bg1"/>
                </a:solidFill>
                <a:latin typeface="Segoe Pro Light" panose="020B0302040504020203" pitchFamily="34" charset="0"/>
              </a:rPr>
              <a:t>Office </a:t>
            </a:r>
            <a:r>
              <a:rPr lang="en-US" sz="2000" dirty="0">
                <a:solidFill>
                  <a:schemeClr val="bg1"/>
                </a:solidFill>
                <a:latin typeface="Segoe Pro Light" panose="020B0302040504020203" pitchFamily="34" charset="0"/>
              </a:rPr>
              <a:t>365 Provide Seamless Integration and Usability. Get Even More </a:t>
            </a:r>
            <a:r>
              <a:rPr lang="en-US" sz="2000">
                <a:solidFill>
                  <a:schemeClr val="bg1"/>
                </a:solidFill>
                <a:latin typeface="Segoe Pro Light" panose="020B0302040504020203" pitchFamily="34" charset="0"/>
              </a:rPr>
              <a:t>Value </a:t>
            </a:r>
            <a:r>
              <a:rPr lang="en-US" sz="2000" smtClean="0">
                <a:solidFill>
                  <a:schemeClr val="bg1"/>
                </a:solidFill>
                <a:latin typeface="Segoe Pro Light" panose="020B0302040504020203" pitchFamily="34" charset="0"/>
              </a:rPr>
              <a:t>from </a:t>
            </a:r>
            <a:r>
              <a:rPr lang="en-US" sz="2000" dirty="0">
                <a:solidFill>
                  <a:schemeClr val="bg1"/>
                </a:solidFill>
                <a:latin typeface="Segoe Pro Light" panose="020B0302040504020203" pitchFamily="34" charset="0"/>
              </a:rPr>
              <a:t>Office </a:t>
            </a:r>
            <a:r>
              <a:rPr lang="en-US" sz="2000" dirty="0" smtClean="0">
                <a:solidFill>
                  <a:schemeClr val="bg1"/>
                </a:solidFill>
                <a:latin typeface="Segoe Pro Light" panose="020B0302040504020203" pitchFamily="34" charset="0"/>
              </a:rPr>
              <a:t>365 – ‘One Click Will </a:t>
            </a:r>
            <a:r>
              <a:rPr lang="en-US" sz="2000" dirty="0">
                <a:solidFill>
                  <a:schemeClr val="bg1"/>
                </a:solidFill>
                <a:latin typeface="Segoe Pro Light" panose="020B0302040504020203" pitchFamily="34" charset="0"/>
              </a:rPr>
              <a:t>D</a:t>
            </a:r>
            <a:r>
              <a:rPr lang="en-US" sz="2000" dirty="0" smtClean="0">
                <a:solidFill>
                  <a:schemeClr val="bg1"/>
                </a:solidFill>
                <a:latin typeface="Segoe Pro Light" panose="020B0302040504020203" pitchFamily="34" charset="0"/>
              </a:rPr>
              <a:t>o the Trick’</a:t>
            </a:r>
            <a:endParaRPr lang="en-US" sz="2000" i="1" dirty="0">
              <a:solidFill>
                <a:schemeClr val="bg1"/>
              </a:solidFill>
              <a:latin typeface="Segoe Pro Light" panose="020B0302040504020203" pitchFamily="34" charset="0"/>
            </a:endParaRPr>
          </a:p>
        </p:txBody>
      </p:sp>
      <p:sp>
        <p:nvSpPr>
          <p:cNvPr id="35" name="TextBox 34"/>
          <p:cNvSpPr txBox="1"/>
          <p:nvPr/>
        </p:nvSpPr>
        <p:spPr>
          <a:xfrm>
            <a:off x="219072" y="1522839"/>
            <a:ext cx="7334250" cy="700192"/>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OFFICE 365 APP BUILDER PROFILE: </a:t>
            </a:r>
            <a:r>
              <a:rPr lang="en-US" sz="1400" b="1" dirty="0" err="1" smtClean="0">
                <a:solidFill>
                  <a:schemeClr val="bg1"/>
                </a:solidFill>
                <a:latin typeface="Segoe UI" panose="020B0502040204020203" pitchFamily="34" charset="0"/>
                <a:cs typeface="Segoe UI" panose="020B0502040204020203" pitchFamily="34" charset="0"/>
              </a:rPr>
              <a:t>iGlobe</a:t>
            </a:r>
            <a:endParaRPr lang="en-US" sz="1400" b="1" dirty="0" smtClean="0">
              <a:solidFill>
                <a:schemeClr val="bg1"/>
              </a:solidFill>
              <a:latin typeface="Segoe UI" panose="020B0502040204020203" pitchFamily="34" charset="0"/>
              <a:cs typeface="Segoe UI" panose="020B0502040204020203" pitchFamily="34" charset="0"/>
            </a:endParaRPr>
          </a:p>
          <a:p>
            <a:r>
              <a:rPr lang="en-US" sz="1050" dirty="0" err="1" smtClean="0">
                <a:solidFill>
                  <a:schemeClr val="bg1"/>
                </a:solidFill>
                <a:latin typeface="Segoe UI" panose="020B0502040204020203" pitchFamily="34" charset="0"/>
                <a:cs typeface="Segoe UI" panose="020B0502040204020203" pitchFamily="34" charset="0"/>
              </a:rPr>
              <a:t>iGlobe</a:t>
            </a:r>
            <a:r>
              <a:rPr lang="en-US" sz="1050" dirty="0" smtClean="0">
                <a:solidFill>
                  <a:schemeClr val="bg1"/>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is dedicated to delivering state-of-the-art business applications to Microsoft Office 365. We believe in usable solutions that give our customers value from Day 1. The solutions from iGlobe are easy to learn, simple to implement and affordable. iGlobe App solutions are customer-driven and ensure enhanced value from their Office 365 investment. </a:t>
            </a:r>
          </a:p>
        </p:txBody>
      </p:sp>
      <p:sp>
        <p:nvSpPr>
          <p:cNvPr id="38" name="TextBox 37"/>
          <p:cNvSpPr txBox="1"/>
          <p:nvPr/>
        </p:nvSpPr>
        <p:spPr>
          <a:xfrm>
            <a:off x="219072" y="2724135"/>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APPS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“If you are a Microsoft partner, this is a great opportunity to increase your margin on your Office 365 business with consulting (implementation, customization and training) for iGlobe CRM.” – Steen Helmer, TCK-Consult</a:t>
            </a:r>
          </a:p>
        </p:txBody>
      </p:sp>
      <p:sp>
        <p:nvSpPr>
          <p:cNvPr id="40" name="TextBox 39"/>
          <p:cNvSpPr txBox="1"/>
          <p:nvPr/>
        </p:nvSpPr>
        <p:spPr>
          <a:xfrm>
            <a:off x="239735" y="9149127"/>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WANT TO HAVE A SIMPLE CRM INSIDE YOUR OFFICE 365?</a:t>
            </a:r>
            <a:endParaRPr lang="da-DK" sz="1400" dirty="0">
              <a:solidFill>
                <a:schemeClr val="bg1"/>
              </a:solidFill>
              <a:latin typeface="Segoe UI" panose="020B0502040204020203" pitchFamily="34" charset="0"/>
              <a:cs typeface="Segoe UI" panose="020B0502040204020203" pitchFamily="34" charset="0"/>
            </a:endParaRPr>
          </a:p>
          <a:p>
            <a:r>
              <a:rPr lang="en-US" sz="1050" dirty="0">
                <a:solidFill>
                  <a:schemeClr val="bg1"/>
                </a:solidFill>
                <a:latin typeface="Segoe UI" panose="020B0502040204020203" pitchFamily="34" charset="0"/>
                <a:cs typeface="Segoe UI" panose="020B0502040204020203" pitchFamily="34" charset="0"/>
              </a:rPr>
              <a:t>Contact us at </a:t>
            </a:r>
            <a:r>
              <a:rPr lang="en-US" sz="1050" u="sng" dirty="0">
                <a:solidFill>
                  <a:schemeClr val="bg1"/>
                </a:solidFill>
                <a:latin typeface="Segoe UI" panose="020B0502040204020203" pitchFamily="34" charset="0"/>
                <a:cs typeface="Segoe UI" panose="020B0502040204020203" pitchFamily="34" charset="0"/>
                <a:hlinkClick r:id="rId2"/>
              </a:rPr>
              <a:t>info@iglobecrm.com</a:t>
            </a:r>
            <a:r>
              <a:rPr lang="en-US" sz="1050" dirty="0">
                <a:solidFill>
                  <a:schemeClr val="bg1"/>
                </a:solidFill>
                <a:latin typeface="Segoe UI" panose="020B0502040204020203" pitchFamily="34" charset="0"/>
                <a:cs typeface="Segoe UI" panose="020B0502040204020203" pitchFamily="34" charset="0"/>
              </a:rPr>
              <a:t>.</a:t>
            </a:r>
            <a:endParaRPr lang="da-DK" sz="1050" dirty="0">
              <a:solidFill>
                <a:schemeClr val="bg1"/>
              </a:solidFill>
              <a:latin typeface="Segoe UI" panose="020B0502040204020203" pitchFamily="34" charset="0"/>
              <a:cs typeface="Segoe UI" panose="020B0502040204020203" pitchFamily="34" charset="0"/>
            </a:endParaRPr>
          </a:p>
          <a:p>
            <a:endParaRPr lang="en-US" sz="1050" dirty="0">
              <a:solidFill>
                <a:schemeClr val="bg1"/>
              </a:solidFill>
              <a:latin typeface="Segoe UI" panose="020B0502040204020203" pitchFamily="34" charset="0"/>
              <a:cs typeface="Segoe UI" panose="020B0502040204020203" pitchFamily="34" charset="0"/>
            </a:endParaRPr>
          </a:p>
        </p:txBody>
      </p:sp>
      <p:sp>
        <p:nvSpPr>
          <p:cNvPr id="13" name="TextBox 12"/>
          <p:cNvSpPr txBox="1"/>
          <p:nvPr/>
        </p:nvSpPr>
        <p:spPr>
          <a:xfrm>
            <a:off x="219072" y="9754800"/>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2016 iGlobe</a:t>
            </a:r>
          </a:p>
        </p:txBody>
      </p:sp>
      <p:sp>
        <p:nvSpPr>
          <p:cNvPr id="15" name="TextBox 14"/>
          <p:cNvSpPr txBox="1"/>
          <p:nvPr/>
        </p:nvSpPr>
        <p:spPr>
          <a:xfrm>
            <a:off x="239735" y="5623619"/>
            <a:ext cx="1522247" cy="2262158"/>
          </a:xfrm>
          <a:prstGeom prst="rect">
            <a:avLst/>
          </a:prstGeom>
          <a:noFill/>
        </p:spPr>
        <p:txBody>
          <a:bodyPr wrap="square" lIns="0" tIns="0" rIns="0" bIns="0" rtlCol="0">
            <a:spAutoFit/>
          </a:bodyPr>
          <a:lstStyle/>
          <a:p>
            <a:r>
              <a:rPr lang="en-US" sz="1050" dirty="0">
                <a:latin typeface="Segoe UI" panose="020B0502040204020203" pitchFamily="34" charset="0"/>
                <a:ea typeface="Segoe UI Symbol" panose="020B0502040204020203" pitchFamily="34" charset="0"/>
                <a:cs typeface="Segoe UI" panose="020B0502040204020203" pitchFamily="34" charset="0"/>
              </a:rPr>
              <a:t>Gather all employees’ knowledge about your customers and markets in </a:t>
            </a:r>
            <a:r>
              <a:rPr lang="en-US" sz="1050" b="1" dirty="0">
                <a:latin typeface="Segoe UI" panose="020B0502040204020203" pitchFamily="34" charset="0"/>
                <a:ea typeface="Segoe UI Symbol" panose="020B0502040204020203" pitchFamily="34" charset="0"/>
                <a:cs typeface="Segoe UI" panose="020B0502040204020203" pitchFamily="34" charset="0"/>
              </a:rPr>
              <a:t>iGlobe CRM </a:t>
            </a:r>
            <a:r>
              <a:rPr lang="en-US" sz="1050" dirty="0">
                <a:latin typeface="Segoe UI" panose="020B0502040204020203" pitchFamily="34" charset="0"/>
                <a:ea typeface="Segoe UI Symbol" panose="020B0502040204020203" pitchFamily="34" charset="0"/>
                <a:cs typeface="Segoe UI" panose="020B0502040204020203" pitchFamily="34" charset="0"/>
              </a:rPr>
              <a:t>for Office 365 and get reduced cost for IT and marketing and stronger customer loyalty. Break down organizational silos and strengthen teamwork across departments. Full access to email, meetings, tasks, documents and pipeline.</a:t>
            </a:r>
            <a:endParaRPr lang="da-DK" sz="1050" dirty="0">
              <a:latin typeface="Segoe UI" panose="020B0502040204020203" pitchFamily="34" charset="0"/>
              <a:ea typeface="Segoe UI Symbol" panose="020B0502040204020203" pitchFamily="34" charset="0"/>
              <a:cs typeface="Segoe UI" panose="020B0502040204020203" pitchFamily="34" charset="0"/>
            </a:endParaRPr>
          </a:p>
        </p:txBody>
      </p:sp>
      <p:sp>
        <p:nvSpPr>
          <p:cNvPr id="19" name="TextBox 18"/>
          <p:cNvSpPr txBox="1"/>
          <p:nvPr/>
        </p:nvSpPr>
        <p:spPr>
          <a:xfrm>
            <a:off x="2144823" y="5623619"/>
            <a:ext cx="1522247" cy="2262158"/>
          </a:xfrm>
          <a:prstGeom prst="rect">
            <a:avLst/>
          </a:prstGeom>
          <a:noFill/>
        </p:spPr>
        <p:txBody>
          <a:bodyPr wrap="square" lIns="0" tIns="0" rIns="0" bIns="0" rtlCol="0">
            <a:spAutoFit/>
          </a:bodyPr>
          <a:lstStyle/>
          <a:p>
            <a:r>
              <a:rPr lang="en-US" sz="1050" b="1" dirty="0">
                <a:latin typeface="Segoe UI" panose="020B0502040204020203" pitchFamily="34" charset="0"/>
                <a:ea typeface="Segoe UI Symbol" panose="020B0502040204020203" pitchFamily="34" charset="0"/>
                <a:cs typeface="Segoe UI" panose="020B0502040204020203" pitchFamily="34" charset="0"/>
              </a:rPr>
              <a:t>iGlobe eMarketing </a:t>
            </a:r>
            <a:r>
              <a:rPr lang="en-US" sz="1050" dirty="0">
                <a:latin typeface="Segoe UI" panose="020B0502040204020203" pitchFamily="34" charset="0"/>
                <a:ea typeface="Segoe UI Symbol" panose="020B0502040204020203" pitchFamily="34" charset="0"/>
                <a:cs typeface="Segoe UI" panose="020B0502040204020203" pitchFamily="34" charset="0"/>
              </a:rPr>
              <a:t>is a robust email marketing Office 365 app that seamlessly integrates with your iGlobe or Microsoft CRM system. Valuable insight, like clicks and open rates from each email campaign, are transferred into the CRM’s contacts for a stronger sales effort. Never lose an email update.</a:t>
            </a:r>
            <a:endParaRPr lang="da-DK" sz="1050" dirty="0">
              <a:latin typeface="Segoe UI" panose="020B0502040204020203" pitchFamily="34" charset="0"/>
              <a:ea typeface="Segoe UI Symbol" panose="020B0502040204020203" pitchFamily="34" charset="0"/>
              <a:cs typeface="Segoe UI" panose="020B0502040204020203" pitchFamily="34" charset="0"/>
            </a:endParaRPr>
          </a:p>
        </p:txBody>
      </p:sp>
      <p:sp>
        <p:nvSpPr>
          <p:cNvPr id="20" name="TextBox 19"/>
          <p:cNvSpPr txBox="1"/>
          <p:nvPr/>
        </p:nvSpPr>
        <p:spPr>
          <a:xfrm>
            <a:off x="4099560" y="5623619"/>
            <a:ext cx="1526263" cy="2100575"/>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Automate travel expense reporting with the </a:t>
            </a:r>
            <a:r>
              <a:rPr lang="en-US" sz="1050" b="1" dirty="0">
                <a:latin typeface="Segoe UI" panose="020B0502040204020203" pitchFamily="34" charset="0"/>
                <a:cs typeface="Segoe UI" panose="020B0502040204020203" pitchFamily="34" charset="0"/>
              </a:rPr>
              <a:t>iGlobe Expense </a:t>
            </a:r>
            <a:r>
              <a:rPr lang="en-US" sz="1050" dirty="0">
                <a:latin typeface="Segoe UI" panose="020B0502040204020203" pitchFamily="34" charset="0"/>
                <a:cs typeface="Segoe UI" panose="020B0502040204020203" pitchFamily="34" charset="0"/>
              </a:rPr>
              <a:t>Office 365 app. Get a one-click overview of your travel expense status directly in Outlook. Secure a significantly shorter approval cycle and faster reimbursement to employees with  direct data integration</a:t>
            </a:r>
            <a:r>
              <a:rPr lang="en-US" sz="1050" b="1" dirty="0">
                <a:latin typeface="Segoe UI" panose="020B0502040204020203" pitchFamily="34" charset="0"/>
                <a:cs typeface="Segoe UI" panose="020B0502040204020203" pitchFamily="34" charset="0"/>
              </a:rPr>
              <a:t> </a:t>
            </a:r>
            <a:r>
              <a:rPr lang="en-US" sz="1050" dirty="0">
                <a:latin typeface="Segoe UI" panose="020B0502040204020203" pitchFamily="34" charset="0"/>
                <a:cs typeface="Segoe UI" panose="020B0502040204020203" pitchFamily="34" charset="0"/>
              </a:rPr>
              <a:t>into selected finance systems such as QuickBooks.</a:t>
            </a:r>
            <a:endParaRPr lang="da-DK" sz="1050" dirty="0">
              <a:latin typeface="Segoe UI" panose="020B0502040204020203" pitchFamily="34" charset="0"/>
              <a:cs typeface="Segoe UI" panose="020B0502040204020203" pitchFamily="34" charset="0"/>
            </a:endParaRPr>
          </a:p>
        </p:txBody>
      </p:sp>
      <p:sp>
        <p:nvSpPr>
          <p:cNvPr id="21" name="TextBox 20"/>
          <p:cNvSpPr txBox="1"/>
          <p:nvPr/>
        </p:nvSpPr>
        <p:spPr>
          <a:xfrm>
            <a:off x="6040936" y="5623619"/>
            <a:ext cx="1522247" cy="1615827"/>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The uniqueness of iGlobe Apps is their full integration with Office 365. You never have to change platforms but can work from </a:t>
            </a:r>
            <a:r>
              <a:rPr lang="en-US" sz="1050" b="1" dirty="0">
                <a:solidFill>
                  <a:srgbClr val="262626"/>
                </a:solidFill>
                <a:latin typeface="Segoe UI" panose="020B0502040204020203" pitchFamily="34" charset="0"/>
                <a:cs typeface="Segoe UI" panose="020B0502040204020203" pitchFamily="34" charset="0"/>
              </a:rPr>
              <a:t>Outlook, Word, Excel </a:t>
            </a:r>
            <a:r>
              <a:rPr lang="en-US" sz="1050" dirty="0">
                <a:solidFill>
                  <a:srgbClr val="262626"/>
                </a:solidFill>
                <a:latin typeface="Segoe UI" panose="020B0502040204020203" pitchFamily="34" charset="0"/>
                <a:cs typeface="Segoe UI" panose="020B0502040204020203" pitchFamily="34" charset="0"/>
              </a:rPr>
              <a:t>or in </a:t>
            </a:r>
            <a:r>
              <a:rPr lang="en-US" sz="1050" b="1" dirty="0">
                <a:solidFill>
                  <a:srgbClr val="262626"/>
                </a:solidFill>
                <a:latin typeface="Segoe UI" panose="020B0502040204020203" pitchFamily="34" charset="0"/>
                <a:cs typeface="Segoe UI" panose="020B0502040204020203" pitchFamily="34" charset="0"/>
              </a:rPr>
              <a:t>Delve, Planner and Groups </a:t>
            </a:r>
            <a:r>
              <a:rPr lang="en-US" sz="1050" dirty="0">
                <a:solidFill>
                  <a:srgbClr val="262626"/>
                </a:solidFill>
                <a:latin typeface="Segoe UI" panose="020B0502040204020203" pitchFamily="34" charset="0"/>
                <a:cs typeface="Segoe UI" panose="020B0502040204020203" pitchFamily="34" charset="0"/>
              </a:rPr>
              <a:t>when working with the apps. </a:t>
            </a:r>
          </a:p>
        </p:txBody>
      </p:sp>
      <p:sp>
        <p:nvSpPr>
          <p:cNvPr id="23" name="Rectangle 22"/>
          <p:cNvSpPr/>
          <p:nvPr/>
        </p:nvSpPr>
        <p:spPr>
          <a:xfrm>
            <a:off x="219655"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chemeClr val="bg1">
                    <a:lumMod val="50000"/>
                  </a:schemeClr>
                </a:solidFill>
                <a:latin typeface="Segoe UI"/>
                <a:cs typeface="Segoe UI"/>
              </a:rPr>
              <a:t>Partner Logo</a:t>
            </a:r>
          </a:p>
        </p:txBody>
      </p:sp>
      <p:sp>
        <p:nvSpPr>
          <p:cNvPr id="24" name="Rectangle 23"/>
          <p:cNvSpPr/>
          <p:nvPr/>
        </p:nvSpPr>
        <p:spPr>
          <a:xfrm>
            <a:off x="239735" y="3135209"/>
            <a:ext cx="1522247" cy="2266835"/>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a:solidFill>
                  <a:schemeClr val="bg1">
                    <a:lumMod val="50000"/>
                  </a:schemeClr>
                </a:solidFill>
                <a:latin typeface="Segoe UI"/>
                <a:cs typeface="Segoe UI"/>
              </a:rPr>
              <a:t>Replace with Application Image</a:t>
            </a:r>
          </a:p>
        </p:txBody>
      </p:sp>
      <p:sp>
        <p:nvSpPr>
          <p:cNvPr id="33" name="Rectangle 32"/>
          <p:cNvSpPr/>
          <p:nvPr/>
        </p:nvSpPr>
        <p:spPr>
          <a:xfrm>
            <a:off x="2144823" y="3135209"/>
            <a:ext cx="1522247" cy="2266835"/>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a:solidFill>
                  <a:schemeClr val="bg1">
                    <a:lumMod val="50000"/>
                  </a:schemeClr>
                </a:solidFill>
                <a:latin typeface="Segoe UI"/>
                <a:cs typeface="Segoe UI"/>
              </a:rPr>
              <a:t>Replace with Application Image</a:t>
            </a:r>
          </a:p>
        </p:txBody>
      </p:sp>
      <p:sp>
        <p:nvSpPr>
          <p:cNvPr id="34" name="Rectangle 33"/>
          <p:cNvSpPr/>
          <p:nvPr/>
        </p:nvSpPr>
        <p:spPr>
          <a:xfrm>
            <a:off x="4103576" y="3135209"/>
            <a:ext cx="1522247" cy="2266835"/>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a:solidFill>
                  <a:schemeClr val="bg1">
                    <a:lumMod val="50000"/>
                  </a:schemeClr>
                </a:solidFill>
                <a:latin typeface="Segoe UI"/>
                <a:cs typeface="Segoe UI"/>
              </a:rPr>
              <a:t>Replace with Application Image</a:t>
            </a:r>
          </a:p>
        </p:txBody>
      </p:sp>
      <p:sp>
        <p:nvSpPr>
          <p:cNvPr id="36" name="Rectangle 35"/>
          <p:cNvSpPr/>
          <p:nvPr/>
        </p:nvSpPr>
        <p:spPr>
          <a:xfrm>
            <a:off x="6040937" y="3135209"/>
            <a:ext cx="1522247" cy="2266835"/>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10000"/>
              </a:lnSpc>
            </a:pPr>
            <a:r>
              <a:rPr lang="en-US" sz="1300" dirty="0">
                <a:solidFill>
                  <a:schemeClr val="bg1">
                    <a:lumMod val="50000"/>
                  </a:schemeClr>
                </a:solidFill>
                <a:latin typeface="Segoe UI"/>
                <a:cs typeface="Segoe UI"/>
              </a:rPr>
              <a:t>Replace with Application Image</a:t>
            </a:r>
          </a:p>
        </p:txBody>
      </p:sp>
      <p:grpSp>
        <p:nvGrpSpPr>
          <p:cNvPr id="27" name="Group 26"/>
          <p:cNvGrpSpPr/>
          <p:nvPr/>
        </p:nvGrpSpPr>
        <p:grpSpPr>
          <a:xfrm>
            <a:off x="5180810" y="9603351"/>
            <a:ext cx="2591591" cy="377851"/>
            <a:chOff x="5180810" y="9603351"/>
            <a:chExt cx="2591591"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3" name="Straight Connector 42"/>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 name="Billed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695" y="3567301"/>
            <a:ext cx="1324255" cy="1316671"/>
          </a:xfrm>
          <a:prstGeom prst="rect">
            <a:avLst/>
          </a:prstGeom>
        </p:spPr>
      </p:pic>
      <p:pic>
        <p:nvPicPr>
          <p:cNvPr id="3" name="Billed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6240" y="3566162"/>
            <a:ext cx="1318260" cy="1335906"/>
          </a:xfrm>
          <a:prstGeom prst="rect">
            <a:avLst/>
          </a:prstGeom>
        </p:spPr>
      </p:pic>
      <p:pic>
        <p:nvPicPr>
          <p:cNvPr id="6" name="Billed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4329" y="3566161"/>
            <a:ext cx="1326767" cy="1335906"/>
          </a:xfrm>
          <a:prstGeom prst="rect">
            <a:avLst/>
          </a:prstGeom>
        </p:spPr>
      </p:pic>
      <p:pic>
        <p:nvPicPr>
          <p:cNvPr id="7" name="Billed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8585" y="298058"/>
            <a:ext cx="1200150" cy="855690"/>
          </a:xfrm>
          <a:prstGeom prst="rect">
            <a:avLst/>
          </a:prstGeom>
        </p:spPr>
      </p:pic>
      <p:pic>
        <p:nvPicPr>
          <p:cNvPr id="5" name="Billed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32483" y="3566162"/>
            <a:ext cx="1358702" cy="1335906"/>
          </a:xfrm>
          <a:prstGeom prst="rect">
            <a:avLst/>
          </a:prstGeom>
        </p:spPr>
      </p:pic>
    </p:spTree>
    <p:extLst>
      <p:ext uri="{BB962C8B-B14F-4D97-AF65-F5344CB8AC3E}">
        <p14:creationId xmlns:p14="http://schemas.microsoft.com/office/powerpoint/2010/main" val="4071669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t="21357" b="15258"/>
          <a:stretch/>
        </p:blipFill>
        <p:spPr>
          <a:xfrm flipH="1">
            <a:off x="-369" y="1077686"/>
            <a:ext cx="7772770" cy="3282043"/>
          </a:xfrm>
          <a:prstGeom prst="rect">
            <a:avLst/>
          </a:prstGeom>
        </p:spPr>
      </p:pic>
      <p:sp>
        <p:nvSpPr>
          <p:cNvPr id="10" name="Rectangle 36"/>
          <p:cNvSpPr>
            <a:spLocks noChangeArrowheads="1"/>
          </p:cNvSpPr>
          <p:nvPr/>
        </p:nvSpPr>
        <p:spPr bwMode="auto">
          <a:xfrm>
            <a:off x="0" y="0"/>
            <a:ext cx="7772400" cy="1116631"/>
          </a:xfrm>
          <a:prstGeom prst="rect">
            <a:avLst/>
          </a:prstGeom>
          <a:solidFill>
            <a:srgbClr val="D83B0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Rectangle 26"/>
          <p:cNvSpPr/>
          <p:nvPr/>
        </p:nvSpPr>
        <p:spPr>
          <a:xfrm>
            <a:off x="2903220" y="92440"/>
            <a:ext cx="4708920" cy="1581972"/>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Office 365 is cloud-based productivity, powered by Microsoft. You get the familiar Office applications, now always up-to-date. It brings enterprise-grade services to organizations of all sizes, from online meetings to sharing documents to business-class email. </a:t>
            </a:r>
          </a:p>
          <a:p>
            <a:pPr>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1726"/>
          <a:stretch/>
        </p:blipFill>
        <p:spPr>
          <a:xfrm>
            <a:off x="148454" y="189223"/>
            <a:ext cx="2266826" cy="771678"/>
          </a:xfrm>
          <a:prstGeom prst="rect">
            <a:avLst/>
          </a:prstGeom>
        </p:spPr>
      </p:pic>
      <p:sp>
        <p:nvSpPr>
          <p:cNvPr id="11" name="Rectangle 36"/>
          <p:cNvSpPr>
            <a:spLocks noChangeArrowheads="1"/>
          </p:cNvSpPr>
          <p:nvPr/>
        </p:nvSpPr>
        <p:spPr bwMode="auto">
          <a:xfrm>
            <a:off x="1" y="4337824"/>
            <a:ext cx="2754351" cy="5720575"/>
          </a:xfrm>
          <a:prstGeom prst="rect">
            <a:avLst/>
          </a:prstGeom>
          <a:solidFill>
            <a:srgbClr val="D83B0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2" name="TextBox 11"/>
          <p:cNvSpPr txBox="1"/>
          <p:nvPr/>
        </p:nvSpPr>
        <p:spPr>
          <a:xfrm>
            <a:off x="137160" y="4485084"/>
            <a:ext cx="2386584" cy="5044972"/>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BUSINESS-CLASS EMAIL</a:t>
            </a:r>
          </a:p>
          <a:p>
            <a:pPr>
              <a:lnSpc>
                <a:spcPct val="110000"/>
              </a:lnSpc>
            </a:pPr>
            <a:r>
              <a:rPr lang="en-US" sz="1000" dirty="0">
                <a:solidFill>
                  <a:schemeClr val="bg1"/>
                </a:solidFill>
                <a:latin typeface="Segoe UI" panose="020B0502040204020203" pitchFamily="34" charset="0"/>
                <a:cs typeface="Segoe UI" panose="020B0502040204020203" pitchFamily="34" charset="0"/>
              </a:rPr>
              <a:t>Gain large, 50GB mailboxes with your own custom domain that can send messages up to 25MB in size, with contacts, shared calendars, and spam and malware protection. Available on PC, Mac, Windows Phone, iPhone, Android, and more.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1TB to store, back up, and share files, accessible from almost any device, and even offline.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MEET ONLINE</a:t>
            </a:r>
          </a:p>
          <a:p>
            <a:pPr>
              <a:lnSpc>
                <a:spcPct val="110000"/>
              </a:lnSpc>
            </a:pPr>
            <a:r>
              <a:rPr lang="en-US" sz="1000" dirty="0">
                <a:solidFill>
                  <a:schemeClr val="bg1"/>
                </a:solidFill>
                <a:latin typeface="Segoe UI" panose="020B0502040204020203" pitchFamily="34" charset="0"/>
                <a:cs typeface="Segoe UI" panose="020B0502040204020203" pitchFamily="34" charset="0"/>
              </a:rPr>
              <a:t>Hold scheduled or ad hoc online meetings for up to 250 participants, with screen sharing, audio and video, virtual whiteboards, polls, and shared notes. Anyone can participate through any HTML5 browser.</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COLLABORATE, CHAT PRIVATELY</a:t>
            </a:r>
          </a:p>
          <a:p>
            <a:pPr>
              <a:lnSpc>
                <a:spcPct val="110000"/>
              </a:lnSpc>
            </a:pPr>
            <a:r>
              <a:rPr lang="en-US" sz="1000" dirty="0">
                <a:solidFill>
                  <a:schemeClr val="bg1"/>
                </a:solidFill>
                <a:latin typeface="Segoe UI" panose="020B0502040204020203" pitchFamily="34" charset="0"/>
                <a:cs typeface="Segoe UI" panose="020B0502040204020203" pitchFamily="34" charset="0"/>
              </a:rPr>
              <a:t>Set up a social network that helps your company stay connected, share information across teams, and make faster, more informed decisions.</a:t>
            </a:r>
            <a:endParaRPr lang="en-US" sz="1000" b="1"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971800" y="4494883"/>
            <a:ext cx="4667250" cy="5062925"/>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SAVE YOUR COMPANY MONEY</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Office 365 is available as a simple monthly subscription. Avoid large up-front costs for new software while moving the cost of IT from capital to operating expense. And without on-premises servers to run email, websites, and document storage, you can reduce energy costs and save by no longer purchasing new server hardware. </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SCALE YOUR BUSINESS QUICKLY AND FLEXIBLY</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Office 365 grows with you on the Microsoft Azure cloud. Adding a new user is as simple as buying an additional license, which allows access to business critical technology on up to five PCs/Macs and five mobile devices. Office 365 provides many plans to fit the right capability needs and price points for each user in your organization.</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TECHNICAL SUPPORT</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Your Office 365 subscription comes with 24/7 support from a global network of experts, with 1-hour response for critical, service-impacting events. </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FINANCIALLY BACKED SLA</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Get peace of mind knowing your services are available when you need them with a financially backed, 99.9% uptime service level agreement.</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SIMPLIFIED IT MANAGEMENT</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Reduce headaches by reducing your IT infrastructure. Content lives safely in globally distributed data centers with continuous backup and disaster recovery abilities. </a:t>
            </a:r>
          </a:p>
          <a:p>
            <a:endParaRPr lang="en-US" sz="1050" b="1" dirty="0">
              <a:solidFill>
                <a:schemeClr val="tx1">
                  <a:lumMod val="85000"/>
                  <a:lumOff val="15000"/>
                </a:schemeClr>
              </a:solidFill>
              <a:latin typeface="Segoe UI" panose="020B0502040204020203" pitchFamily="34" charset="0"/>
              <a:cs typeface="Segoe UI" panose="020B0502040204020203" pitchFamily="34" charset="0"/>
            </a:endParaRPr>
          </a:p>
          <a:p>
            <a:endParaRPr lang="en-US" sz="700" b="1" dirty="0">
              <a:solidFill>
                <a:schemeClr val="tx1">
                  <a:lumMod val="85000"/>
                  <a:lumOff val="15000"/>
                </a:schemeClr>
              </a:solidFill>
              <a:latin typeface="Segoe UI" panose="020B0502040204020203" pitchFamily="34" charset="0"/>
              <a:cs typeface="Segoe UI" panose="020B0502040204020203" pitchFamily="34" charset="0"/>
            </a:endParaRPr>
          </a:p>
          <a:p>
            <a:r>
              <a:rPr lang="en-US" sz="105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50" dirty="0">
                <a:solidFill>
                  <a:schemeClr val="tx1">
                    <a:lumMod val="85000"/>
                    <a:lumOff val="15000"/>
                  </a:schemeClr>
                </a:solidFill>
                <a:latin typeface="Segoe UI" panose="020B0502040204020203" pitchFamily="34" charset="0"/>
                <a:cs typeface="Segoe UI" panose="020B0502040204020203" pitchFamily="34" charset="0"/>
              </a:rPr>
              <a:t>www.office365.com</a:t>
            </a:r>
            <a:r>
              <a:rPr lang="en-US" sz="1050" dirty="0">
                <a:solidFill>
                  <a:schemeClr val="tx1">
                    <a:lumMod val="85000"/>
                    <a:lumOff val="15000"/>
                  </a:schemeClr>
                </a:solidFill>
                <a:latin typeface="Segoe UI" panose="020B0502040204020203" pitchFamily="34" charset="0"/>
                <a:cs typeface="Segoe UI" panose="020B0502040204020203" pitchFamily="34" charset="0"/>
                <a:hlinkClick r:id="rId4"/>
              </a:rPr>
              <a:t>products.office.com</a:t>
            </a:r>
            <a:endParaRPr lang="en-US" sz="1050" dirty="0">
              <a:solidFill>
                <a:schemeClr val="tx1">
                  <a:lumMod val="85000"/>
                  <a:lumOff val="15000"/>
                </a:schemeClr>
              </a:solidFill>
              <a:latin typeface="Segoe UI" panose="020B0502040204020203" pitchFamily="34" charset="0"/>
              <a:cs typeface="Segoe UI" panose="020B0502040204020203" pitchFamily="34" charset="0"/>
            </a:endParaRPr>
          </a:p>
          <a:p>
            <a:r>
              <a:rPr lang="en-US" sz="900" dirty="0">
                <a:solidFill>
                  <a:schemeClr val="tx1">
                    <a:lumMod val="85000"/>
                    <a:lumOff val="15000"/>
                  </a:schemeClr>
                </a:solidFill>
                <a:latin typeface="Segoe UI" panose="020B0502040204020203" pitchFamily="34" charset="0"/>
                <a:cs typeface="Segoe UI" panose="020B0502040204020203" pitchFamily="34" charset="0"/>
              </a:rPr>
              <a:t>© 2016 Microsoft Corporation. All rights reserved.</a:t>
            </a:r>
          </a:p>
        </p:txBody>
      </p:sp>
      <p:pic>
        <p:nvPicPr>
          <p:cNvPr id="16" name="Picture 15" descr="MSFT_logo_rgb_W-Wht_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056767472"/>
      </p:ext>
    </p:extLst>
  </p:cSld>
  <p:clrMapOvr>
    <a:masterClrMapping/>
  </p:clrMapOvr>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092b646-986d-47c0-bfeb-0c7d6287837b"/>
    <TaxKeywordTaxHTField xmlns="1092b646-986d-47c0-bfeb-0c7d6287837b">
      <Terms xmlns="http://schemas.microsoft.com/office/infopath/2007/PartnerControls"/>
    </TaxKeywordTaxHTField>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1F1E7B97BBA904980496C8562CF5B13" ma:contentTypeVersion="6" ma:contentTypeDescription="Create a new document." ma:contentTypeScope="" ma:versionID="89cd6a2e4294d3eb35d49b0c3d99ddf2">
  <xsd:schema xmlns:xsd="http://www.w3.org/2001/XMLSchema" xmlns:xs="http://www.w3.org/2001/XMLSchema" xmlns:p="http://schemas.microsoft.com/office/2006/metadata/properties" xmlns:ns2="1d438375-a978-4174-ac7a-fc1641f27d2c" xmlns:ns3="1092b646-986d-47c0-bfeb-0c7d6287837b" targetNamespace="http://schemas.microsoft.com/office/2006/metadata/properties" ma:root="true" ma:fieldsID="3bdc38546ea9000352578babb5e59e67" ns2:_="" ns3:_="">
    <xsd:import namespace="1d438375-a978-4174-ac7a-fc1641f27d2c"/>
    <xsd:import namespace="1092b646-986d-47c0-bfeb-0c7d6287837b"/>
    <xsd:element name="properties">
      <xsd:complexType>
        <xsd:sequence>
          <xsd:element name="documentManagement">
            <xsd:complexType>
              <xsd:all>
                <xsd:element ref="ns2:SharedWithUsers" minOccurs="0"/>
                <xsd:element ref="ns3:TaxKeywordTaxHTField" minOccurs="0"/>
                <xsd:element ref="ns3:TaxCatchAll" minOccurs="0"/>
                <xsd:element ref="ns3:SharingHintHash"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438375-a978-4174-ac7a-fc1641f27d2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092b646-986d-47c0-bfeb-0c7d6287837b"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9b07746d-a8d9-483c-9392-1a30b2a49e64"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1e785876-2848-48d9-a28d-f31893948e78}" ma:internalName="TaxCatchAll" ma:showField="CatchAllData" ma:web="1092b646-986d-47c0-bfeb-0c7d6287837b">
      <xsd:complexType>
        <xsd:complexContent>
          <xsd:extension base="dms:MultiChoiceLookup">
            <xsd:sequence>
              <xsd:element name="Value" type="dms:Lookup" maxOccurs="unbounded" minOccurs="0" nillable="true"/>
            </xsd:sequence>
          </xsd:extension>
        </xsd:complexContent>
      </xsd:complexType>
    </xsd:element>
    <xsd:element name="SharingHintHash" ma:index="12" nillable="true" ma:displayName="Sharing Hint Hash" ma:internalName="SharingHintHash" ma:readOnly="true">
      <xsd:simpleType>
        <xsd:restriction base="dms:Text"/>
      </xsd:simpleType>
    </xsd:element>
    <xsd:element name="SharedWithDetails" ma:index="13"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7D73A2-2151-41A9-92F2-C58FC3D42992}">
  <ds:schemaRefs>
    <ds:schemaRef ds:uri="http://schemas.microsoft.com/sharepoint/v3/contenttype/forms"/>
  </ds:schemaRefs>
</ds:datastoreItem>
</file>

<file path=customXml/itemProps2.xml><?xml version="1.0" encoding="utf-8"?>
<ds:datastoreItem xmlns:ds="http://schemas.openxmlformats.org/officeDocument/2006/customXml" ds:itemID="{6FA1971F-A498-4A56-9F6F-24FCFC0EE575}">
  <ds:schemaRefs>
    <ds:schemaRef ds:uri="http://schemas.microsoft.com/office/2006/metadata/properties"/>
    <ds:schemaRef ds:uri="1092b646-986d-47c0-bfeb-0c7d6287837b"/>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1d438375-a978-4174-ac7a-fc1641f27d2c"/>
    <ds:schemaRef ds:uri="http://www.w3.org/XML/1998/namespace"/>
  </ds:schemaRefs>
</ds:datastoreItem>
</file>

<file path=customXml/itemProps3.xml><?xml version="1.0" encoding="utf-8"?>
<ds:datastoreItem xmlns:ds="http://schemas.openxmlformats.org/officeDocument/2006/customXml" ds:itemID="{5D55E9B1-C899-4771-804A-EB6CFCFEAA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438375-a978-4174-ac7a-fc1641f27d2c"/>
    <ds:schemaRef ds:uri="1092b646-986d-47c0-bfeb-0c7d628783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2776</TotalTime>
  <Words>782</Words>
  <Application>Microsoft Office PowerPoint</Application>
  <PresentationFormat>Custom</PresentationFormat>
  <Paragraphs>51</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Calibri Light</vt:lpstr>
      <vt:lpstr>Segoe Pro Light</vt:lpstr>
      <vt:lpstr>Segoe UI</vt:lpstr>
      <vt:lpstr>Segoe UI Symbol</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Tony Augusty (JEFFREYM CONSULTING)</cp:lastModifiedBy>
  <cp:revision>243</cp:revision>
  <dcterms:created xsi:type="dcterms:W3CDTF">2013-03-25T02:44:56Z</dcterms:created>
  <dcterms:modified xsi:type="dcterms:W3CDTF">2016-04-29T23:17:17Z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0x01010081F1E7B97BBA904980496C8562CF5B13</vt:lpwstr>
  </property>
</Properties>
</file>