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72" r:id="rId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5640" userDrawn="1">
          <p15:clr>
            <a:srgbClr val="A4A3A4"/>
          </p15:clr>
        </p15:guide>
        <p15:guide id="3" orient="horz" pos="180" userDrawn="1">
          <p15:clr>
            <a:srgbClr val="A4A3A4"/>
          </p15:clr>
        </p15:guide>
        <p15:guide id="4" orient="horz" pos="970">
          <p15:clr>
            <a:srgbClr val="A4A3A4"/>
          </p15:clr>
        </p15:guide>
        <p15:guide id="5" orient="horz" pos="5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145A"/>
    <a:srgbClr val="442588"/>
    <a:srgbClr val="061A2C"/>
    <a:srgbClr val="0078D7"/>
    <a:srgbClr val="00D8CC"/>
    <a:srgbClr val="42424E"/>
    <a:srgbClr val="EEEEEE"/>
    <a:srgbClr val="595959"/>
    <a:srgbClr val="BC0F0F"/>
    <a:srgbClr val="0048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54" autoAdjust="0"/>
    <p:restoredTop sz="95305"/>
  </p:normalViewPr>
  <p:slideViewPr>
    <p:cSldViewPr snapToGrid="0">
      <p:cViewPr varScale="1">
        <p:scale>
          <a:sx n="112" d="100"/>
          <a:sy n="112" d="100"/>
        </p:scale>
        <p:origin x="924" y="96"/>
      </p:cViewPr>
      <p:guideLst>
        <p:guide orient="horz" pos="1620"/>
        <p:guide pos="5640"/>
        <p:guide orient="horz" pos="180"/>
        <p:guide orient="horz" pos="970"/>
        <p:guide orient="horz" pos="540"/>
      </p:guideLst>
    </p:cSldViewPr>
  </p:slideViewPr>
  <p:notesTextViewPr>
    <p:cViewPr>
      <p:scale>
        <a:sx n="1" d="1"/>
        <a:sy n="1" d="1"/>
      </p:scale>
      <p:origin x="0" y="0"/>
    </p:cViewPr>
  </p:notesTextViewPr>
  <p:sorterViewPr>
    <p:cViewPr>
      <p:scale>
        <a:sx n="66" d="100"/>
        <a:sy n="66" d="100"/>
      </p:scale>
      <p:origin x="0" y="0"/>
    </p:cViewPr>
  </p:sorter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1533C-D95C-4EF5-AB15-93BD37AC53AE}" type="datetimeFigureOut">
              <a:rPr lang="en-US"/>
              <a:t>4/5/2016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8593CC-AA68-4747-90F7-44AF438AD9AE}" type="slidenum">
              <a:rPr lang="en-US"/>
              <a:t>‹#›</a:t>
            </a:fld>
            <a:endParaRPr lang="en-US" dirty="0"/>
          </a:p>
        </p:txBody>
      </p:sp>
    </p:spTree>
    <p:extLst>
      <p:ext uri="{BB962C8B-B14F-4D97-AF65-F5344CB8AC3E}">
        <p14:creationId xmlns:p14="http://schemas.microsoft.com/office/powerpoint/2010/main" val="1594548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8593CC-AA68-4747-90F7-44AF438AD9AE}" type="slidenum">
              <a:rPr lang="en-US" smtClean="0"/>
              <a:t>1</a:t>
            </a:fld>
            <a:endParaRPr lang="en-US" dirty="0"/>
          </a:p>
        </p:txBody>
      </p:sp>
    </p:spTree>
    <p:extLst>
      <p:ext uri="{BB962C8B-B14F-4D97-AF65-F5344CB8AC3E}">
        <p14:creationId xmlns:p14="http://schemas.microsoft.com/office/powerpoint/2010/main" val="578889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87850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53080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15736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73191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9452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4342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670432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861401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36"/>
          <p:cNvSpPr>
            <a:spLocks noChangeArrowheads="1"/>
          </p:cNvSpPr>
          <p:nvPr userDrawn="1"/>
        </p:nvSpPr>
        <p:spPr bwMode="auto">
          <a:xfrm>
            <a:off x="6611815" y="436174"/>
            <a:ext cx="2532185" cy="4707326"/>
          </a:xfrm>
          <a:prstGeom prst="rect">
            <a:avLst/>
          </a:pr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rgbClr val="89C402"/>
              </a:solidFill>
            </a:endParaRPr>
          </a:p>
        </p:txBody>
      </p:sp>
      <p:sp>
        <p:nvSpPr>
          <p:cNvPr id="12" name="Rectangle 11"/>
          <p:cNvSpPr/>
          <p:nvPr userDrawn="1"/>
        </p:nvSpPr>
        <p:spPr>
          <a:xfrm>
            <a:off x="123255" y="56091"/>
            <a:ext cx="3124832" cy="338554"/>
          </a:xfrm>
          <a:prstGeom prst="rect">
            <a:avLst/>
          </a:prstGeom>
        </p:spPr>
        <p:txBody>
          <a:bodyPr wrap="square">
            <a:spAutoFit/>
          </a:bodyPr>
          <a:lstStyle/>
          <a:p>
            <a:pPr>
              <a:spcBef>
                <a:spcPts val="600"/>
              </a:spcBef>
              <a:spcAft>
                <a:spcPts val="600"/>
              </a:spcAft>
            </a:pPr>
            <a:r>
              <a:rPr lang="en-US" sz="1600" dirty="0">
                <a:solidFill>
                  <a:srgbClr val="FFFFFF"/>
                </a:solidFill>
                <a:latin typeface="Segoe UI Light"/>
                <a:ea typeface="Segoe UI" panose="020B0502040204020203" pitchFamily="34" charset="0"/>
                <a:cs typeface="Segoe UI Light"/>
              </a:rPr>
              <a:t>Microsoft Office 365 Success Story</a:t>
            </a:r>
          </a:p>
        </p:txBody>
      </p:sp>
      <p:sp>
        <p:nvSpPr>
          <p:cNvPr id="13" name="Rectangle 36"/>
          <p:cNvSpPr>
            <a:spLocks noChangeArrowheads="1"/>
          </p:cNvSpPr>
          <p:nvPr userDrawn="1"/>
        </p:nvSpPr>
        <p:spPr bwMode="auto">
          <a:xfrm>
            <a:off x="0" y="0"/>
            <a:ext cx="9144000" cy="436172"/>
          </a:xfrm>
          <a:prstGeom prst="rect">
            <a:avLst/>
          </a:prstGeom>
          <a:solidFill>
            <a:srgbClr val="32145A"/>
          </a:solidFill>
          <a:ln>
            <a:noFill/>
          </a:ln>
          <a:extLst/>
        </p:spPr>
        <p:txBody>
          <a:bodyPr vert="horz" wrap="square" lIns="91440" tIns="45720" rIns="91440" bIns="45720" numCol="1" anchor="t" anchorCtr="0" compatLnSpc="1">
            <a:prstTxWarp prst="textNoShape">
              <a:avLst/>
            </a:prstTxWarp>
          </a:bodyPr>
          <a:lstStyle/>
          <a:p>
            <a:endParaRPr lang="en-US" dirty="0">
              <a:solidFill>
                <a:srgbClr val="800000"/>
              </a:solidFill>
            </a:endParaRPr>
          </a:p>
        </p:txBody>
      </p:sp>
      <p:sp>
        <p:nvSpPr>
          <p:cNvPr id="14" name="Rectangle 13"/>
          <p:cNvSpPr/>
          <p:nvPr userDrawn="1"/>
        </p:nvSpPr>
        <p:spPr>
          <a:xfrm>
            <a:off x="123255" y="56091"/>
            <a:ext cx="3946128" cy="338554"/>
          </a:xfrm>
          <a:prstGeom prst="rect">
            <a:avLst/>
          </a:prstGeom>
        </p:spPr>
        <p:txBody>
          <a:bodyPr wrap="square">
            <a:spAutoFit/>
          </a:bodyPr>
          <a:lstStyle/>
          <a:p>
            <a:pPr>
              <a:spcBef>
                <a:spcPts val="600"/>
              </a:spcBef>
              <a:spcAft>
                <a:spcPts val="600"/>
              </a:spcAft>
            </a:pPr>
            <a:r>
              <a:rPr lang="en-US" sz="1600" dirty="0">
                <a:solidFill>
                  <a:srgbClr val="FFFFFF"/>
                </a:solidFill>
                <a:latin typeface="Segoe UI Light"/>
                <a:ea typeface="Segoe UI" panose="020B0502040204020203" pitchFamily="34" charset="0"/>
                <a:cs typeface="Segoe UI Light"/>
              </a:rPr>
              <a:t>Microsoft Go-To-Market Success Story</a:t>
            </a:r>
          </a:p>
        </p:txBody>
      </p:sp>
      <p:pic>
        <p:nvPicPr>
          <p:cNvPr id="19" name="Picture 1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77509" y="4671982"/>
            <a:ext cx="861715" cy="316933"/>
          </a:xfrm>
          <a:prstGeom prst="rect">
            <a:avLst/>
          </a:prstGeom>
        </p:spPr>
      </p:pic>
      <p:cxnSp>
        <p:nvCxnSpPr>
          <p:cNvPr id="20" name="Straight Connector 19"/>
          <p:cNvCxnSpPr/>
          <p:nvPr userDrawn="1"/>
        </p:nvCxnSpPr>
        <p:spPr>
          <a:xfrm>
            <a:off x="7646774" y="4740213"/>
            <a:ext cx="0" cy="187039"/>
          </a:xfrm>
          <a:prstGeom prst="line">
            <a:avLst/>
          </a:prstGeom>
          <a:ln w="6350"/>
        </p:spPr>
        <p:style>
          <a:lnRef idx="1">
            <a:schemeClr val="dk1"/>
          </a:lnRef>
          <a:fillRef idx="0">
            <a:schemeClr val="dk1"/>
          </a:fillRef>
          <a:effectRef idx="0">
            <a:schemeClr val="dk1"/>
          </a:effectRef>
          <a:fontRef idx="minor">
            <a:schemeClr val="tx1"/>
          </a:fontRef>
        </p:style>
      </p:cxnSp>
      <p:sp>
        <p:nvSpPr>
          <p:cNvPr id="21" name="TextBox 20"/>
          <p:cNvSpPr txBox="1"/>
          <p:nvPr userDrawn="1"/>
        </p:nvSpPr>
        <p:spPr>
          <a:xfrm>
            <a:off x="7639225" y="4711184"/>
            <a:ext cx="1459931" cy="238527"/>
          </a:xfrm>
          <a:prstGeom prst="rect">
            <a:avLst/>
          </a:prstGeom>
          <a:noFill/>
        </p:spPr>
        <p:txBody>
          <a:bodyPr wrap="square" rtlCol="0">
            <a:spAutoFit/>
          </a:bodyPr>
          <a:lstStyle/>
          <a:p>
            <a:r>
              <a:rPr lang="en-US" sz="950" dirty="0">
                <a:solidFill>
                  <a:schemeClr val="tx1">
                    <a:lumMod val="85000"/>
                    <a:lumOff val="15000"/>
                  </a:schemeClr>
                </a:solidFill>
                <a:latin typeface="Segoe Pro Light"/>
                <a:cs typeface="Segoe Pro Light"/>
              </a:rPr>
              <a:t>Go-To-Market Services</a:t>
            </a:r>
          </a:p>
        </p:txBody>
      </p:sp>
    </p:spTree>
    <p:extLst>
      <p:ext uri="{BB962C8B-B14F-4D97-AF65-F5344CB8AC3E}">
        <p14:creationId xmlns:p14="http://schemas.microsoft.com/office/powerpoint/2010/main" val="147174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216739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4/5/2016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3191531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5DB72FE-910B-4308-BD21-713B9EDF915B}" type="datetimeFigureOut">
              <a:rPr lang="en-US" smtClean="0"/>
              <a:t>4/5/2016</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7D27C09-0FF3-4001-A778-1549A650EDA2}" type="slidenum">
              <a:rPr lang="en-US" smtClean="0"/>
              <a:t>‹#›</a:t>
            </a:fld>
            <a:endParaRPr lang="en-US" dirty="0"/>
          </a:p>
        </p:txBody>
      </p:sp>
    </p:spTree>
    <p:extLst>
      <p:ext uri="{BB962C8B-B14F-4D97-AF65-F5344CB8AC3E}">
        <p14:creationId xmlns:p14="http://schemas.microsoft.com/office/powerpoint/2010/main" val="181856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meetingroomsmanagement.com/news" TargetMode="External"/><Relationship Id="rId13" Type="http://schemas.openxmlformats.org/officeDocument/2006/relationships/image" Target="../media/image5.png"/><Relationship Id="rId3" Type="http://schemas.openxmlformats.org/officeDocument/2006/relationships/hyperlink" Target="http://www.iquestgroup.com/en/" TargetMode="External"/><Relationship Id="rId7" Type="http://schemas.openxmlformats.org/officeDocument/2006/relationships/hyperlink" Target="https://channel9.msdn.com/Blogs/PartnerApps/iQuest-Meeting-Rooms-Management-Solution-now-on-Microsoft-Azure" TargetMode="External"/><Relationship Id="rId12"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download.microsoft.com/download/D/9/E/D9E22342-96D9-4455-BB15-99A1AF514DDD/Microsoft%20Azure%20ISV%20Datasheet%20-%20iQuest.pptx" TargetMode="External"/><Relationship Id="rId11" Type="http://schemas.openxmlformats.org/officeDocument/2006/relationships/image" Target="../media/image3.png"/><Relationship Id="rId5" Type="http://schemas.openxmlformats.org/officeDocument/2006/relationships/hyperlink" Target="http://download.microsoft.com/download/D/9/E/D9E22342-96D9-4455-BB15-99A1AF514DDD/Microsoft%20Azure%20ISV%20Mini%20Case%20Study%20-%20iQuest.pptx" TargetMode="External"/><Relationship Id="rId10" Type="http://schemas.openxmlformats.org/officeDocument/2006/relationships/image" Target="../media/image2.png"/><Relationship Id="rId4" Type="http://schemas.openxmlformats.org/officeDocument/2006/relationships/hyperlink" Target="https://twitter.com/Azure/status/704774461824835585" TargetMode="External"/><Relationship Id="rId9" Type="http://schemas.openxmlformats.org/officeDocument/2006/relationships/hyperlink" Target="http://www.microsoftgotomarket.com/"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916" y="512217"/>
            <a:ext cx="6298342" cy="400110"/>
          </a:xfrm>
          <a:prstGeom prst="rect">
            <a:avLst/>
          </a:prstGeom>
          <a:noFill/>
        </p:spPr>
        <p:txBody>
          <a:bodyPr wrap="square" rtlCol="0">
            <a:spAutoFit/>
          </a:bodyPr>
          <a:lstStyle/>
          <a:p>
            <a:r>
              <a:rPr lang="en-US" sz="2000" dirty="0">
                <a:solidFill>
                  <a:srgbClr val="32145A"/>
                </a:solidFill>
                <a:latin typeface="Segoe UI" panose="020B0502040204020203" pitchFamily="34" charset="0"/>
                <a:cs typeface="Segoe UI" panose="020B0502040204020203" pitchFamily="34" charset="0"/>
              </a:rPr>
              <a:t>iQuest Reaches Across Globe</a:t>
            </a:r>
          </a:p>
        </p:txBody>
      </p:sp>
      <p:sp>
        <p:nvSpPr>
          <p:cNvPr id="3" name="TextBox 2"/>
          <p:cNvSpPr txBox="1"/>
          <p:nvPr/>
        </p:nvSpPr>
        <p:spPr>
          <a:xfrm>
            <a:off x="98914" y="1563514"/>
            <a:ext cx="3336495" cy="3444020"/>
          </a:xfrm>
          <a:prstGeom prst="rect">
            <a:avLst/>
          </a:prstGeom>
          <a:noFill/>
        </p:spPr>
        <p:txBody>
          <a:bodyPr wrap="square" rtlCol="0">
            <a:spAutoFit/>
          </a:bodyPr>
          <a:lstStyle/>
          <a:p>
            <a:pPr>
              <a:lnSpc>
                <a:spcPct val="110000"/>
              </a:lnSpc>
            </a:pPr>
            <a:r>
              <a:rPr lang="en-US" sz="900" dirty="0">
                <a:solidFill>
                  <a:srgbClr val="262626"/>
                </a:solidFill>
                <a:latin typeface="Segoe UI" panose="020B0502040204020203" pitchFamily="34" charset="0"/>
                <a:cs typeface="Segoe UI" panose="020B0502040204020203" pitchFamily="34" charset="0"/>
                <a:hlinkClick r:id="rId3"/>
              </a:rPr>
              <a:t>iQuest</a:t>
            </a:r>
            <a:r>
              <a:rPr lang="en-US" sz="900" dirty="0">
                <a:solidFill>
                  <a:srgbClr val="262626"/>
                </a:solidFill>
                <a:latin typeface="Segoe UI" panose="020B0502040204020203" pitchFamily="34" charset="0"/>
                <a:cs typeface="Segoe UI" panose="020B0502040204020203" pitchFamily="34" charset="0"/>
              </a:rPr>
              <a:t> developed a Smart Office application that integrates with the Microsoft Exchange calendar to deliver at-your-fingertips booking and cancellation of meeting rooms.</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 Looking to obtain worldwide exposure for its solution, iQuest turned to Microsoft and the Go-To-Market Services team. </a:t>
            </a:r>
          </a:p>
          <a:p>
            <a:pPr>
              <a:lnSpc>
                <a:spcPct val="110000"/>
              </a:lnSpc>
            </a:pP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pP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iQuest reached an audience of more than 500,000 by participating in a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hlinkClick r:id="rId4"/>
              </a:rPr>
              <a:t>tweet on @Azure</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 resulting in a more than 8 times’ increase in visits to the iQuest website, along with new Twitter followers and multiple leads.</a:t>
            </a:r>
            <a:r>
              <a:rPr lang="en-US" sz="900" dirty="0">
                <a:solidFill>
                  <a:schemeClr val="tx1">
                    <a:lumMod val="85000"/>
                    <a:lumOff val="15000"/>
                  </a:schemeClr>
                </a:solidFill>
                <a:latin typeface="Segoe UI" panose="020B0502040204020203" pitchFamily="34" charset="0"/>
                <a:cs typeface="Segoe UI" panose="020B0502040204020203" pitchFamily="34" charset="0"/>
              </a:rPr>
              <a:t>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It also gained credibility for being more closely associated with the Microsoft.</a:t>
            </a:r>
            <a:endParaRPr lang="en-US" sz="9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pP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iQuest successfully amplified exposure about its </a:t>
            </a:r>
            <a:r>
              <a:rPr lang="en-US" sz="900" dirty="0">
                <a:solidFill>
                  <a:srgbClr val="262626"/>
                </a:solidFill>
                <a:latin typeface="Segoe UI" panose="020B0502040204020203" pitchFamily="34" charset="0"/>
                <a:cs typeface="Segoe UI" panose="020B0502040204020203" pitchFamily="34" charset="0"/>
              </a:rPr>
              <a:t>Meeting Rooms Management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solution by </a:t>
            </a:r>
            <a:r>
              <a:rPr lang="en-GB" sz="900" dirty="0">
                <a:latin typeface="Segoe UI" panose="020B0502040204020203" pitchFamily="34" charset="0"/>
                <a:ea typeface="Calibri" panose="020F0502020204030204" pitchFamily="34" charset="0"/>
                <a:cs typeface="Segoe UI" panose="020B0502040204020203" pitchFamily="34" charset="0"/>
              </a:rPr>
              <a:t>highlighting its benefits in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a </a:t>
            </a:r>
            <a:r>
              <a:rPr lang="en-GB" sz="900" dirty="0">
                <a:latin typeface="Segoe UI" panose="020B0502040204020203" pitchFamily="34" charset="0"/>
                <a:ea typeface="Calibri" panose="020F0502020204030204" pitchFamily="34" charset="0"/>
                <a:cs typeface="Segoe UI" panose="020B0502040204020203" pitchFamily="34" charset="0"/>
                <a:hlinkClick r:id="rId5"/>
              </a:rPr>
              <a:t>mini-case study</a:t>
            </a:r>
            <a:r>
              <a:rPr lang="en-GB" sz="900" dirty="0">
                <a:latin typeface="Segoe UI" panose="020B0502040204020203" pitchFamily="34" charset="0"/>
                <a:ea typeface="Calibri" panose="020F0502020204030204" pitchFamily="34" charset="0"/>
                <a:cs typeface="Segoe UI" panose="020B0502040204020203" pitchFamily="34" charset="0"/>
              </a:rPr>
              <a:t> </a:t>
            </a:r>
            <a:r>
              <a:rPr lang="en-US" sz="900" dirty="0">
                <a:latin typeface="Segoe UI" panose="020B0502040204020203" pitchFamily="34" charset="0"/>
                <a:ea typeface="Calibri" panose="020F0502020204030204" pitchFamily="34" charset="0"/>
                <a:cs typeface="Segoe UI" panose="020B0502040204020203" pitchFamily="34" charset="0"/>
              </a:rPr>
              <a:t>and </a:t>
            </a:r>
            <a:r>
              <a:rPr lang="en-GB" sz="900" dirty="0">
                <a:latin typeface="Segoe UI" panose="020B0502040204020203" pitchFamily="34" charset="0"/>
                <a:ea typeface="Calibri" panose="020F0502020204030204" pitchFamily="34" charset="0"/>
                <a:cs typeface="Segoe UI" panose="020B0502040204020203" pitchFamily="34" charset="0"/>
                <a:hlinkClick r:id="rId6"/>
              </a:rPr>
              <a:t>datasheet</a:t>
            </a:r>
            <a:r>
              <a:rPr lang="en-GB" sz="900" dirty="0">
                <a:latin typeface="Segoe UI" panose="020B0502040204020203" pitchFamily="34" charset="0"/>
                <a:ea typeface="Calibri" panose="020F0502020204030204" pitchFamily="34" charset="0"/>
                <a:cs typeface="Segoe UI" panose="020B0502040204020203" pitchFamily="34" charset="0"/>
              </a:rPr>
              <a:t> (promoted on the </a:t>
            </a:r>
            <a:r>
              <a:rPr lang="en-GB" sz="900" dirty="0">
                <a:latin typeface="Segoe UI" panose="020B0502040204020203" pitchFamily="34" charset="0"/>
                <a:ea typeface="Calibri" panose="020F0502020204030204" pitchFamily="34" charset="0"/>
                <a:cs typeface="Segoe UI" panose="020B0502040204020203" pitchFamily="34" charset="0"/>
                <a:hlinkClick r:id="rId7"/>
              </a:rPr>
              <a:t>Microsoft Partner Apps Blog</a:t>
            </a:r>
            <a:r>
              <a:rPr lang="en-GB" sz="900" dirty="0">
                <a:latin typeface="Segoe UI" panose="020B0502040204020203" pitchFamily="34" charset="0"/>
                <a:ea typeface="Calibri" panose="020F0502020204030204" pitchFamily="34" charset="0"/>
                <a:cs typeface="Segoe UI" panose="020B0502040204020203" pitchFamily="34" charset="0"/>
              </a:rPr>
              <a:t>), and </a:t>
            </a:r>
            <a:r>
              <a:rPr lang="en-GB" sz="900" dirty="0">
                <a:latin typeface="Segoe UI" panose="020B0502040204020203" pitchFamily="34" charset="0"/>
                <a:ea typeface="Segoe UI" panose="020B0502040204020203" pitchFamily="34" charset="0"/>
                <a:cs typeface="Segoe UI" panose="020B0502040204020203" pitchFamily="34" charset="0"/>
              </a:rPr>
              <a:t>publishing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a </a:t>
            </a:r>
            <a:r>
              <a:rPr lang="de-DE" sz="900" dirty="0">
                <a:latin typeface="Segoe UI" panose="020B0502040204020203" pitchFamily="34" charset="0"/>
                <a:ea typeface="Calibri" panose="020F0502020204030204" pitchFamily="34" charset="0"/>
                <a:cs typeface="Segoe UI" panose="020B0502040204020203" pitchFamily="34" charset="0"/>
                <a:hlinkClick r:id="rId8"/>
              </a:rPr>
              <a:t>press release</a:t>
            </a:r>
            <a:r>
              <a:rPr lang="en-GB" sz="900" dirty="0">
                <a:latin typeface="Segoe UI" panose="020B0502040204020203" pitchFamily="34" charset="0"/>
                <a:ea typeface="Calibri" panose="020F0502020204030204" pitchFamily="34" charset="0"/>
                <a:cs typeface="Segoe UI" panose="020B0502040204020203" pitchFamily="34" charset="0"/>
              </a:rPr>
              <a:t>.</a:t>
            </a:r>
            <a:r>
              <a:rPr lang="en-US" sz="900" dirty="0">
                <a:latin typeface="Segoe UI" panose="020B0502040204020203" pitchFamily="34" charset="0"/>
                <a:ea typeface="Calibri" panose="020F0502020204030204" pitchFamily="34" charset="0"/>
                <a:cs typeface="Segoe UI" panose="020B0502040204020203" pitchFamily="34" charset="0"/>
              </a:rPr>
              <a:t>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All of these efforts were </a:t>
            </a:r>
            <a:r>
              <a:rPr lang="en-GB" sz="900" dirty="0">
                <a:latin typeface="Segoe UI" panose="020B0502040204020203" pitchFamily="34" charset="0"/>
                <a:ea typeface="Segoe UI" panose="020B0502040204020203" pitchFamily="34" charset="0"/>
                <a:cs typeface="Segoe UI" panose="020B0502040204020203" pitchFamily="34" charset="0"/>
              </a:rPr>
              <a:t>facilitated by the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Go-To-Market Services team.</a:t>
            </a:r>
          </a:p>
          <a:p>
            <a:pPr>
              <a:lnSpc>
                <a:spcPct val="110000"/>
              </a:lnSpc>
            </a:pP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pP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rPr>
              <a:t>Microsoft Go-To-Market Services gives app builders exclusive resources to help boost app exposure, improve app performance, and build better cloud businesses. See how you can benefit at: </a:t>
            </a:r>
            <a:r>
              <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hlinkClick r:id="rId9"/>
              </a:rPr>
              <a:t>www.MicrosoftGoToMarket.com</a:t>
            </a:r>
            <a:endParaRPr lang="en-US" sz="900" dirty="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 name="TextBox 3"/>
          <p:cNvSpPr txBox="1"/>
          <p:nvPr/>
        </p:nvSpPr>
        <p:spPr>
          <a:xfrm>
            <a:off x="98916" y="946280"/>
            <a:ext cx="6415006" cy="553998"/>
          </a:xfrm>
          <a:prstGeom prst="rect">
            <a:avLst/>
          </a:prstGeom>
          <a:noFill/>
        </p:spPr>
        <p:txBody>
          <a:bodyPr wrap="square" rtlCol="0">
            <a:spAutoFit/>
          </a:bodyPr>
          <a:lstStyle/>
          <a:p>
            <a:r>
              <a:rPr lang="en-US" sz="1000" b="1" dirty="0">
                <a:latin typeface="Segoe UI" panose="020B0502040204020203" pitchFamily="34" charset="0"/>
                <a:cs typeface="Segoe UI" panose="020B0502040204020203" pitchFamily="34" charset="0"/>
              </a:rPr>
              <a:t>“We needed a channel to get our solution to a worldwide market without investing in infrastructure and a local sales force. We simplified our execution through the use of multiple Microsoft partner solutions and saw an 8 times' increase in visitors to our website.” – Lucian Cosoi, Product Manager, iQuest</a:t>
            </a:r>
          </a:p>
        </p:txBody>
      </p:sp>
      <p:sp>
        <p:nvSpPr>
          <p:cNvPr id="5" name="TextBox 4"/>
          <p:cNvSpPr txBox="1"/>
          <p:nvPr/>
        </p:nvSpPr>
        <p:spPr>
          <a:xfrm>
            <a:off x="6703275" y="584254"/>
            <a:ext cx="2296139" cy="2262158"/>
          </a:xfrm>
          <a:prstGeom prst="rect">
            <a:avLst/>
          </a:prstGeom>
          <a:noFill/>
        </p:spPr>
        <p:txBody>
          <a:bodyPr wrap="square" rtlCol="0">
            <a:spAutoFit/>
          </a:bodyPr>
          <a:lstStyle/>
          <a:p>
            <a:r>
              <a:rPr lang="en-US" sz="1600" dirty="0">
                <a:solidFill>
                  <a:schemeClr val="tx1">
                    <a:lumMod val="65000"/>
                    <a:lumOff val="35000"/>
                  </a:schemeClr>
                </a:solidFill>
                <a:latin typeface="Segoe UI Light" panose="020B0502040204020203" pitchFamily="34" charset="0"/>
                <a:cs typeface="Segoe UI" panose="020B0502040204020203" pitchFamily="34" charset="0"/>
              </a:rPr>
              <a:t>iQuest</a:t>
            </a:r>
          </a:p>
          <a:p>
            <a:pPr>
              <a:spcBef>
                <a:spcPts val="600"/>
              </a:spcBef>
            </a:pPr>
            <a:r>
              <a:rPr lang="en-US" sz="1000" dirty="0">
                <a:solidFill>
                  <a:schemeClr val="tx1">
                    <a:lumMod val="65000"/>
                    <a:lumOff val="35000"/>
                  </a:schemeClr>
                </a:solidFill>
                <a:latin typeface="Segoe UI" panose="020B0502040204020203" pitchFamily="34" charset="0"/>
                <a:cs typeface="Segoe UI" panose="020B0502040204020203" pitchFamily="34" charset="0"/>
              </a:rPr>
              <a:t>iQuest is an international IT group that for more than 16 years has been delivering an extensive portfolio of customized software solutions, products, and integration services across Europe, MEA, and the United States. iQuest drives long-term business value for leading companies in Life Sciences, Telecom, Financial Services, Transportation, and Energy. To find out more about iQuest, visit  </a:t>
            </a:r>
            <a:r>
              <a:rPr lang="en-US" sz="1000" dirty="0">
                <a:solidFill>
                  <a:schemeClr val="tx1">
                    <a:lumMod val="65000"/>
                    <a:lumOff val="35000"/>
                  </a:schemeClr>
                </a:solidFill>
                <a:latin typeface="Segoe UI" panose="020B0502040204020203" pitchFamily="34" charset="0"/>
                <a:cs typeface="Segoe UI" panose="020B0502040204020203" pitchFamily="34" charset="0"/>
                <a:hlinkClick r:id="rId3"/>
              </a:rPr>
              <a:t>www.iquestgroup.com</a:t>
            </a:r>
            <a:r>
              <a:rPr lang="en-US" sz="1000" dirty="0">
                <a:solidFill>
                  <a:schemeClr val="tx1">
                    <a:lumMod val="65000"/>
                    <a:lumOff val="35000"/>
                  </a:schemeClr>
                </a:solidFill>
                <a:latin typeface="Segoe UI" panose="020B0502040204020203" pitchFamily="34" charset="0"/>
                <a:cs typeface="Segoe UI" panose="020B0502040204020203" pitchFamily="34" charset="0"/>
              </a:rPr>
              <a:t>.</a:t>
            </a:r>
          </a:p>
        </p:txBody>
      </p:sp>
      <p:sp>
        <p:nvSpPr>
          <p:cNvPr id="11" name="TextBox 10"/>
          <p:cNvSpPr txBox="1"/>
          <p:nvPr/>
        </p:nvSpPr>
        <p:spPr>
          <a:xfrm>
            <a:off x="6703275" y="3712815"/>
            <a:ext cx="2296139" cy="246221"/>
          </a:xfrm>
          <a:prstGeom prst="rect">
            <a:avLst/>
          </a:prstGeom>
          <a:noFill/>
        </p:spPr>
        <p:txBody>
          <a:bodyPr wrap="square" rtlCol="0">
            <a:spAutoFit/>
          </a:bodyPr>
          <a:lstStyle/>
          <a:p>
            <a:pPr>
              <a:spcBef>
                <a:spcPts val="600"/>
              </a:spcBef>
            </a:pPr>
            <a:r>
              <a:rPr lang="en-US" sz="1000" dirty="0">
                <a:solidFill>
                  <a:schemeClr val="tx1">
                    <a:lumMod val="65000"/>
                    <a:lumOff val="35000"/>
                  </a:schemeClr>
                </a:solidFill>
                <a:latin typeface="Segoe UI" panose="020B0502040204020203" pitchFamily="34" charset="0"/>
                <a:cs typeface="Segoe UI" panose="020B0502040204020203" pitchFamily="34" charset="0"/>
              </a:rPr>
              <a:t>Working With</a:t>
            </a:r>
          </a:p>
        </p:txBody>
      </p:sp>
      <p:pic>
        <p:nvPicPr>
          <p:cNvPr id="16" name="Pictur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89049" y="4037772"/>
            <a:ext cx="2185416" cy="502734"/>
          </a:xfrm>
          <a:prstGeom prst="rect">
            <a:avLst/>
          </a:prstGeom>
          <a:solidFill>
            <a:schemeClr val="bg1"/>
          </a:solidFill>
        </p:spPr>
      </p:pic>
      <p:pic>
        <p:nvPicPr>
          <p:cNvPr id="15" name="Picture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86255" y="3166653"/>
            <a:ext cx="2159813" cy="431597"/>
          </a:xfrm>
          <a:prstGeom prst="rect">
            <a:avLst/>
          </a:prstGeom>
        </p:spPr>
      </p:pic>
      <p:pic>
        <p:nvPicPr>
          <p:cNvPr id="8" name="Picture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296971" y="3166653"/>
            <a:ext cx="1175210" cy="431596"/>
          </a:xfrm>
          <a:prstGeom prst="rect">
            <a:avLst/>
          </a:prstGeom>
        </p:spPr>
      </p:pic>
      <p:pic>
        <p:nvPicPr>
          <p:cNvPr id="17" name="Picture 1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57173" y="1633541"/>
            <a:ext cx="2743200" cy="1612392"/>
          </a:xfrm>
          <a:prstGeom prst="rect">
            <a:avLst/>
          </a:prstGeom>
          <a:effectLst>
            <a:outerShdw blurRad="63500" sx="102000" sy="102000" algn="ctr" rotWithShape="0">
              <a:prstClr val="black">
                <a:alpha val="40000"/>
              </a:prstClr>
            </a:outerShdw>
          </a:effectLst>
        </p:spPr>
      </p:pic>
      <p:pic>
        <p:nvPicPr>
          <p:cNvPr id="18" name="Picture 1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57173" y="3375001"/>
            <a:ext cx="2743200" cy="1623434"/>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613298679"/>
      </p:ext>
    </p:extLst>
  </p:cSld>
  <p:clrMapOvr>
    <a:masterClrMapping/>
  </p:clrMapOvr>
</p:sld>
</file>

<file path=ppt/theme/theme1.xml><?xml version="1.0" encoding="utf-8"?>
<a:theme xmlns:a="http://schemas.openxmlformats.org/drawingml/2006/main" name="Office Theme">
  <a:themeElements>
    <a:clrScheme name="Custom 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1F497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DA9E9BEEED8314D8658BE7311F7536E" ma:contentTypeVersion="0" ma:contentTypeDescription="Create a new document." ma:contentTypeScope="" ma:versionID="5b4b55b20e5542ff90f712a1e396aed8">
  <xsd:schema xmlns:xsd="http://www.w3.org/2001/XMLSchema" xmlns:xs="http://www.w3.org/2001/XMLSchema" xmlns:p="http://schemas.microsoft.com/office/2006/metadata/properties" targetNamespace="http://schemas.microsoft.com/office/2006/metadata/properties" ma:root="true" ma:fieldsID="71b37c6cb5deebe3eb165b39c80465d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EBDBCF3-477F-4E51-9D5B-7F01A3C8DD8D}">
  <ds:schemaRefs>
    <ds:schemaRef ds:uri="http://schemas.microsoft.com/sharepoint/v3/contenttype/forms"/>
  </ds:schemaRefs>
</ds:datastoreItem>
</file>

<file path=customXml/itemProps2.xml><?xml version="1.0" encoding="utf-8"?>
<ds:datastoreItem xmlns:ds="http://schemas.openxmlformats.org/officeDocument/2006/customXml" ds:itemID="{78A530D0-427F-4FD7-9806-DAC98DD5F7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386F0D2-D231-4B1E-83D6-8E28DF9A938A}">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2845</TotalTime>
  <Words>310</Words>
  <Application>Microsoft Office PowerPoint</Application>
  <PresentationFormat>On-screen Show (16:9)</PresentationFormat>
  <Paragraphs>13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Segoe Pro Light</vt:lpstr>
      <vt:lpstr>Segoe UI</vt:lpstr>
      <vt:lpstr>Segoe UI Light</vt:lpstr>
      <vt:lpstr>Office Theme</vt:lpstr>
      <vt:lpstr>PowerPoint Presentation</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Malinda Miller</dc:creator>
  <cp:lastModifiedBy>Joshua Beach (JEFFREYM CONSULTING)</cp:lastModifiedBy>
  <cp:revision>409</cp:revision>
  <cp:lastPrinted>2015-08-10T17:12:10Z</cp:lastPrinted>
  <dcterms:created xsi:type="dcterms:W3CDTF">2013-02-08T20:53:27Z</dcterms:created>
  <dcterms:modified xsi:type="dcterms:W3CDTF">2016-04-06T05:31:41Z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0x0101007DA9E9BEEED8314D8658BE7311F7536E</vt:lpwstr>
  </property>
</Properties>
</file>