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
  </p:notesMasterIdLst>
  <p:sldIdLst>
    <p:sldId id="272" r:id="rId5"/>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5640" userDrawn="1">
          <p15:clr>
            <a:srgbClr val="A4A3A4"/>
          </p15:clr>
        </p15:guide>
        <p15:guide id="3" orient="horz" pos="180" userDrawn="1">
          <p15:clr>
            <a:srgbClr val="A4A3A4"/>
          </p15:clr>
        </p15:guide>
        <p15:guide id="4" orient="horz" pos="970">
          <p15:clr>
            <a:srgbClr val="A4A3A4"/>
          </p15:clr>
        </p15:guide>
        <p15:guide id="5" orient="horz" pos="5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2145A"/>
    <a:srgbClr val="442588"/>
    <a:srgbClr val="061A2C"/>
    <a:srgbClr val="0078D7"/>
    <a:srgbClr val="00D8CC"/>
    <a:srgbClr val="42424E"/>
    <a:srgbClr val="EEEEEE"/>
    <a:srgbClr val="595959"/>
    <a:srgbClr val="BC0F0F"/>
    <a:srgbClr val="00488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4254" autoAdjust="0"/>
    <p:restoredTop sz="95110" autoAdjust="0"/>
  </p:normalViewPr>
  <p:slideViewPr>
    <p:cSldViewPr snapToGrid="0">
      <p:cViewPr varScale="1">
        <p:scale>
          <a:sx n="245" d="100"/>
          <a:sy n="245" d="100"/>
        </p:scale>
        <p:origin x="1552" y="176"/>
      </p:cViewPr>
      <p:guideLst>
        <p:guide orient="horz" pos="1620"/>
        <p:guide pos="5640"/>
        <p:guide orient="horz" pos="180"/>
        <p:guide orient="horz" pos="970"/>
        <p:guide orient="horz" pos="540"/>
      </p:guideLst>
    </p:cSldViewPr>
  </p:slideViewPr>
  <p:notesTextViewPr>
    <p:cViewPr>
      <p:scale>
        <a:sx n="1" d="1"/>
        <a:sy n="1" d="1"/>
      </p:scale>
      <p:origin x="0" y="0"/>
    </p:cViewPr>
  </p:notesTextViewPr>
  <p:sorterViewPr>
    <p:cViewPr>
      <p:scale>
        <a:sx n="66" d="100"/>
        <a:sy n="66" d="100"/>
      </p:scale>
      <p:origin x="0" y="0"/>
    </p:cViewPr>
  </p:sorterViewPr>
  <p:gridSpacing cx="228600" cy="228600"/>
</p:viewPr>
</file>

<file path=ppt/_rels/presentation.xml.rels><?xml version="1.0" encoding="UTF-8" standalone="yes"?>
<Relationships xmlns="http://schemas.openxmlformats.org/package/2006/relationships"><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notesMaster" Target="notesMasters/notesMaster1.xml"/><Relationship Id="rId7" Type="http://schemas.openxmlformats.org/officeDocument/2006/relationships/presProps" Target="presProps.xml"/><Relationship Id="rId8" Type="http://schemas.openxmlformats.org/officeDocument/2006/relationships/viewProps" Target="viewProps.xml"/><Relationship Id="rId9" Type="http://schemas.openxmlformats.org/officeDocument/2006/relationships/theme" Target="theme/theme1.xml"/><Relationship Id="rId10" Type="http://schemas.openxmlformats.org/officeDocument/2006/relationships/tableStyles" Target="tableStyles.xml"/><Relationship Id="rId1" Type="http://schemas.openxmlformats.org/officeDocument/2006/relationships/customXml" Target="../customXml/item1.xml"/><Relationship Id="rId2"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D1533C-D95C-4EF5-AB15-93BD37AC53AE}" type="datetimeFigureOut">
              <a:rPr lang="en-US"/>
              <a:t>3/7/16</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8593CC-AA68-4747-90F7-44AF438AD9AE}" type="slidenum">
              <a:rPr lang="en-US"/>
              <a:t>‹#›</a:t>
            </a:fld>
            <a:endParaRPr lang="en-US" dirty="0"/>
          </a:p>
        </p:txBody>
      </p:sp>
    </p:spTree>
    <p:extLst>
      <p:ext uri="{BB962C8B-B14F-4D97-AF65-F5344CB8AC3E}">
        <p14:creationId xmlns:p14="http://schemas.microsoft.com/office/powerpoint/2010/main" val="15945484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emf"/></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5DB72FE-910B-4308-BD21-713B9EDF915B}" type="datetimeFigureOut">
              <a:rPr lang="en-US" smtClean="0"/>
              <a:t>3/7/16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18785052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DB72FE-910B-4308-BD21-713B9EDF915B}" type="datetimeFigureOut">
              <a:rPr lang="en-US" smtClean="0"/>
              <a:t>3/7/16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7530807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DB72FE-910B-4308-BD21-713B9EDF915B}" type="datetimeFigureOut">
              <a:rPr lang="en-US" smtClean="0"/>
              <a:t>3/7/16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7157360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DB72FE-910B-4308-BD21-713B9EDF915B}" type="datetimeFigureOut">
              <a:rPr lang="en-US" smtClean="0"/>
              <a:t>3/7/16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17319111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DB72FE-910B-4308-BD21-713B9EDF915B}" type="datetimeFigureOut">
              <a:rPr lang="en-US" smtClean="0"/>
              <a:t>3/7/16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9945243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5DB72FE-910B-4308-BD21-713B9EDF915B}" type="datetimeFigureOut">
              <a:rPr lang="en-US" smtClean="0"/>
              <a:t>3/7/16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9434219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5DB72FE-910B-4308-BD21-713B9EDF915B}" type="datetimeFigureOut">
              <a:rPr lang="en-US" smtClean="0"/>
              <a:t>3/7/16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26704326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5DB72FE-910B-4308-BD21-713B9EDF915B}" type="datetimeFigureOut">
              <a:rPr lang="en-US" smtClean="0"/>
              <a:t>3/7/16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8614016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36"/>
          <p:cNvSpPr>
            <a:spLocks noChangeArrowheads="1"/>
          </p:cNvSpPr>
          <p:nvPr userDrawn="1"/>
        </p:nvSpPr>
        <p:spPr bwMode="auto">
          <a:xfrm>
            <a:off x="6611815" y="436174"/>
            <a:ext cx="2532185" cy="4707326"/>
          </a:xfrm>
          <a:prstGeom prst="rect">
            <a:avLst/>
          </a:pr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dirty="0">
              <a:solidFill>
                <a:srgbClr val="89C402"/>
              </a:solidFill>
            </a:endParaRPr>
          </a:p>
        </p:txBody>
      </p:sp>
      <p:sp>
        <p:nvSpPr>
          <p:cNvPr id="12" name="Rectangle 11"/>
          <p:cNvSpPr/>
          <p:nvPr userDrawn="1"/>
        </p:nvSpPr>
        <p:spPr>
          <a:xfrm>
            <a:off x="123255" y="56091"/>
            <a:ext cx="3124832" cy="338554"/>
          </a:xfrm>
          <a:prstGeom prst="rect">
            <a:avLst/>
          </a:prstGeom>
        </p:spPr>
        <p:txBody>
          <a:bodyPr wrap="square">
            <a:spAutoFit/>
          </a:bodyPr>
          <a:lstStyle/>
          <a:p>
            <a:pPr>
              <a:spcBef>
                <a:spcPts val="600"/>
              </a:spcBef>
              <a:spcAft>
                <a:spcPts val="600"/>
              </a:spcAft>
            </a:pPr>
            <a:r>
              <a:rPr lang="en-US" sz="1600" dirty="0">
                <a:solidFill>
                  <a:srgbClr val="FFFFFF"/>
                </a:solidFill>
                <a:latin typeface="Segoe UI Light"/>
                <a:ea typeface="Segoe UI" panose="020B0502040204020203" pitchFamily="34" charset="0"/>
                <a:cs typeface="Segoe UI Light"/>
              </a:rPr>
              <a:t>Microsoft Office 365 Success Story</a:t>
            </a:r>
          </a:p>
        </p:txBody>
      </p:sp>
      <p:sp>
        <p:nvSpPr>
          <p:cNvPr id="13" name="Rectangle 36"/>
          <p:cNvSpPr>
            <a:spLocks noChangeArrowheads="1"/>
          </p:cNvSpPr>
          <p:nvPr userDrawn="1"/>
        </p:nvSpPr>
        <p:spPr bwMode="auto">
          <a:xfrm>
            <a:off x="0" y="0"/>
            <a:ext cx="9144000" cy="436172"/>
          </a:xfrm>
          <a:prstGeom prst="rect">
            <a:avLst/>
          </a:prstGeom>
          <a:solidFill>
            <a:srgbClr val="32145A"/>
          </a:solidFill>
          <a:ln>
            <a:noFill/>
          </a:ln>
          <a:extLst/>
        </p:spPr>
        <p:txBody>
          <a:bodyPr vert="horz" wrap="square" lIns="91440" tIns="45720" rIns="91440" bIns="45720" numCol="1" anchor="t" anchorCtr="0" compatLnSpc="1">
            <a:prstTxWarp prst="textNoShape">
              <a:avLst/>
            </a:prstTxWarp>
          </a:bodyPr>
          <a:lstStyle/>
          <a:p>
            <a:endParaRPr lang="en-US" dirty="0">
              <a:solidFill>
                <a:srgbClr val="800000"/>
              </a:solidFill>
            </a:endParaRPr>
          </a:p>
        </p:txBody>
      </p:sp>
      <p:sp>
        <p:nvSpPr>
          <p:cNvPr id="14" name="Rectangle 13"/>
          <p:cNvSpPr/>
          <p:nvPr userDrawn="1"/>
        </p:nvSpPr>
        <p:spPr>
          <a:xfrm>
            <a:off x="123255" y="56091"/>
            <a:ext cx="3946128" cy="338554"/>
          </a:xfrm>
          <a:prstGeom prst="rect">
            <a:avLst/>
          </a:prstGeom>
        </p:spPr>
        <p:txBody>
          <a:bodyPr wrap="square">
            <a:spAutoFit/>
          </a:bodyPr>
          <a:lstStyle/>
          <a:p>
            <a:pPr>
              <a:spcBef>
                <a:spcPts val="600"/>
              </a:spcBef>
              <a:spcAft>
                <a:spcPts val="600"/>
              </a:spcAft>
            </a:pPr>
            <a:r>
              <a:rPr lang="en-US" sz="1600" dirty="0">
                <a:solidFill>
                  <a:srgbClr val="FFFFFF"/>
                </a:solidFill>
                <a:latin typeface="Segoe UI Light"/>
                <a:ea typeface="Segoe UI" panose="020B0502040204020203" pitchFamily="34" charset="0"/>
                <a:cs typeface="Segoe UI Light"/>
              </a:rPr>
              <a:t>Microsoft </a:t>
            </a:r>
            <a:r>
              <a:rPr lang="en-US" sz="1600" dirty="0" smtClean="0">
                <a:solidFill>
                  <a:srgbClr val="FFFFFF"/>
                </a:solidFill>
                <a:latin typeface="Segoe UI Light"/>
                <a:ea typeface="Segoe UI" panose="020B0502040204020203" pitchFamily="34" charset="0"/>
                <a:cs typeface="Segoe UI Light"/>
              </a:rPr>
              <a:t>Go-To-Market Success </a:t>
            </a:r>
            <a:r>
              <a:rPr lang="en-US" sz="1600" dirty="0">
                <a:solidFill>
                  <a:srgbClr val="FFFFFF"/>
                </a:solidFill>
                <a:latin typeface="Segoe UI Light"/>
                <a:ea typeface="Segoe UI" panose="020B0502040204020203" pitchFamily="34" charset="0"/>
                <a:cs typeface="Segoe UI Light"/>
              </a:rPr>
              <a:t>Story</a:t>
            </a:r>
          </a:p>
        </p:txBody>
      </p:sp>
      <p:pic>
        <p:nvPicPr>
          <p:cNvPr id="19" name="Picture 1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77509" y="4671982"/>
            <a:ext cx="861715" cy="316933"/>
          </a:xfrm>
          <a:prstGeom prst="rect">
            <a:avLst/>
          </a:prstGeom>
        </p:spPr>
      </p:pic>
      <p:cxnSp>
        <p:nvCxnSpPr>
          <p:cNvPr id="20" name="Straight Connector 19"/>
          <p:cNvCxnSpPr/>
          <p:nvPr userDrawn="1"/>
        </p:nvCxnSpPr>
        <p:spPr>
          <a:xfrm>
            <a:off x="7646774" y="4740213"/>
            <a:ext cx="0" cy="187039"/>
          </a:xfrm>
          <a:prstGeom prst="line">
            <a:avLst/>
          </a:prstGeom>
          <a:ln w="6350"/>
        </p:spPr>
        <p:style>
          <a:lnRef idx="1">
            <a:schemeClr val="dk1"/>
          </a:lnRef>
          <a:fillRef idx="0">
            <a:schemeClr val="dk1"/>
          </a:fillRef>
          <a:effectRef idx="0">
            <a:schemeClr val="dk1"/>
          </a:effectRef>
          <a:fontRef idx="minor">
            <a:schemeClr val="tx1"/>
          </a:fontRef>
        </p:style>
      </p:cxnSp>
      <p:sp>
        <p:nvSpPr>
          <p:cNvPr id="21" name="TextBox 20"/>
          <p:cNvSpPr txBox="1"/>
          <p:nvPr userDrawn="1"/>
        </p:nvSpPr>
        <p:spPr>
          <a:xfrm>
            <a:off x="7639225" y="4711184"/>
            <a:ext cx="1459931" cy="238527"/>
          </a:xfrm>
          <a:prstGeom prst="rect">
            <a:avLst/>
          </a:prstGeom>
          <a:noFill/>
        </p:spPr>
        <p:txBody>
          <a:bodyPr wrap="square" rtlCol="0">
            <a:spAutoFit/>
          </a:bodyPr>
          <a:lstStyle/>
          <a:p>
            <a:r>
              <a:rPr lang="en-US" sz="950" dirty="0" smtClean="0">
                <a:solidFill>
                  <a:schemeClr val="tx1">
                    <a:lumMod val="85000"/>
                    <a:lumOff val="15000"/>
                  </a:schemeClr>
                </a:solidFill>
                <a:latin typeface="Segoe Pro Light"/>
                <a:cs typeface="Segoe Pro Light"/>
              </a:rPr>
              <a:t>Go-To-Market Services</a:t>
            </a:r>
            <a:endParaRPr lang="en-US" sz="950" dirty="0">
              <a:solidFill>
                <a:schemeClr val="tx1">
                  <a:lumMod val="85000"/>
                  <a:lumOff val="15000"/>
                </a:schemeClr>
              </a:solidFill>
              <a:latin typeface="Segoe Pro Light"/>
              <a:cs typeface="Segoe Pro Light"/>
            </a:endParaRPr>
          </a:p>
        </p:txBody>
      </p:sp>
    </p:spTree>
    <p:extLst>
      <p:ext uri="{BB962C8B-B14F-4D97-AF65-F5344CB8AC3E}">
        <p14:creationId xmlns:p14="http://schemas.microsoft.com/office/powerpoint/2010/main" val="1471742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DB72FE-910B-4308-BD21-713B9EDF915B}" type="datetimeFigureOut">
              <a:rPr lang="en-US" smtClean="0"/>
              <a:t>3/7/16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22167391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DB72FE-910B-4308-BD21-713B9EDF915B}" type="datetimeFigureOut">
              <a:rPr lang="en-US" smtClean="0"/>
              <a:t>3/7/16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319153186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45DB72FE-910B-4308-BD21-713B9EDF915B}" type="datetimeFigureOut">
              <a:rPr lang="en-US" smtClean="0"/>
              <a:t>3/7/16</a:t>
            </a:fld>
            <a:endParaRPr lang="en-US" dirty="0"/>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F7D27C09-0FF3-4001-A778-1549A650EDA2}" type="slidenum">
              <a:rPr lang="en-US" smtClean="0"/>
              <a:t>‹#›</a:t>
            </a:fld>
            <a:endParaRPr lang="en-US" dirty="0"/>
          </a:p>
        </p:txBody>
      </p:sp>
    </p:spTree>
    <p:extLst>
      <p:ext uri="{BB962C8B-B14F-4D97-AF65-F5344CB8AC3E}">
        <p14:creationId xmlns:p14="http://schemas.microsoft.com/office/powerpoint/2010/main" val="1818560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image" Target="../media/image4.png"/><Relationship Id="rId12" Type="http://schemas.openxmlformats.org/officeDocument/2006/relationships/image" Target="../media/image5.png"/><Relationship Id="rId13" Type="http://schemas.openxmlformats.org/officeDocument/2006/relationships/image" Target="../media/image6.emf"/><Relationship Id="rId1" Type="http://schemas.openxmlformats.org/officeDocument/2006/relationships/slideLayout" Target="../slideLayouts/slideLayout7.xml"/><Relationship Id="rId2" Type="http://schemas.openxmlformats.org/officeDocument/2006/relationships/hyperlink" Target="https://beyondcore.com/" TargetMode="External"/><Relationship Id="rId3" Type="http://schemas.openxmlformats.org/officeDocument/2006/relationships/hyperlink" Target="https://twitter.com/Office365/status/672837775113265152" TargetMode="External"/><Relationship Id="rId4" Type="http://schemas.openxmlformats.org/officeDocument/2006/relationships/hyperlink" Target="http://www.prnewswire.com/news-releases/beyondcore-collaborates-with-microsoft-to-bring-smart-analytics-free-to-every-business-user-300186561.html" TargetMode="External"/><Relationship Id="rId5" Type="http://schemas.openxmlformats.org/officeDocument/2006/relationships/hyperlink" Target="NULL" TargetMode="External"/><Relationship Id="rId6" Type="http://schemas.openxmlformats.org/officeDocument/2006/relationships/hyperlink" Target="https://channel9.msdn.com/Blogs/PartnerApps/Analyst-for-Office-by-BeyondCore-Analytics-Inside-Office-365" TargetMode="External"/><Relationship Id="rId7" Type="http://schemas.openxmlformats.org/officeDocument/2006/relationships/hyperlink" Target="https://twitter.com/MSPartnerApps/status/677537499472760832" TargetMode="External"/><Relationship Id="rId8" Type="http://schemas.openxmlformats.org/officeDocument/2006/relationships/hyperlink" Target="http://www.microsoftgotomarket.com/" TargetMode="External"/><Relationship Id="rId9" Type="http://schemas.openxmlformats.org/officeDocument/2006/relationships/image" Target="../media/image2.tiff"/><Relationship Id="rId10"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8916" y="549925"/>
            <a:ext cx="6298342" cy="400110"/>
          </a:xfrm>
          <a:prstGeom prst="rect">
            <a:avLst/>
          </a:prstGeom>
          <a:noFill/>
        </p:spPr>
        <p:txBody>
          <a:bodyPr wrap="square" rtlCol="0">
            <a:spAutoFit/>
          </a:bodyPr>
          <a:lstStyle/>
          <a:p>
            <a:r>
              <a:rPr lang="en-US" sz="2000" dirty="0" smtClean="0">
                <a:solidFill>
                  <a:srgbClr val="32145A"/>
                </a:solidFill>
                <a:latin typeface="Segoe UI" panose="020B0502040204020203" pitchFamily="34" charset="0"/>
                <a:cs typeface="Segoe UI" panose="020B0502040204020203" pitchFamily="34" charset="0"/>
              </a:rPr>
              <a:t>BeyondCore Efforts Attract and Engage Customers</a:t>
            </a:r>
          </a:p>
        </p:txBody>
      </p:sp>
      <p:sp>
        <p:nvSpPr>
          <p:cNvPr id="3" name="TextBox 2"/>
          <p:cNvSpPr txBox="1"/>
          <p:nvPr/>
        </p:nvSpPr>
        <p:spPr>
          <a:xfrm>
            <a:off x="98914" y="1553823"/>
            <a:ext cx="3434574" cy="3444020"/>
          </a:xfrm>
          <a:prstGeom prst="rect">
            <a:avLst/>
          </a:prstGeom>
          <a:noFill/>
        </p:spPr>
        <p:txBody>
          <a:bodyPr wrap="square" rtlCol="0">
            <a:spAutoFit/>
          </a:bodyPr>
          <a:lstStyle/>
          <a:p>
            <a:pPr>
              <a:lnSpc>
                <a:spcPct val="110000"/>
              </a:lnSpc>
            </a:pPr>
            <a:r>
              <a:rPr lang="en-US" sz="900" dirty="0" smtClean="0">
                <a:solidFill>
                  <a:schemeClr val="tx1">
                    <a:lumMod val="85000"/>
                    <a:lumOff val="15000"/>
                  </a:schemeClr>
                </a:solidFill>
                <a:latin typeface="Segoe UI" panose="020B0502040204020203" pitchFamily="34" charset="0"/>
                <a:ea typeface="Segoe UI" panose="020B0502040204020203" pitchFamily="34" charset="0"/>
                <a:cs typeface="Segoe UI" panose="020B0502040204020203" pitchFamily="34" charset="0"/>
                <a:hlinkClick r:id="rId2"/>
              </a:rPr>
              <a:t>BeyondCore</a:t>
            </a:r>
            <a:r>
              <a:rPr lang="en-US" sz="900" dirty="0">
                <a:solidFill>
                  <a:schemeClr val="tx1">
                    <a:lumMod val="85000"/>
                    <a:lumOff val="15000"/>
                  </a:schemeClr>
                </a:solidFill>
                <a:latin typeface="Segoe UI" panose="020B0502040204020203" pitchFamily="34" charset="0"/>
                <a:ea typeface="Segoe UI" panose="020B0502040204020203" pitchFamily="34" charset="0"/>
                <a:cs typeface="Segoe UI" panose="020B0502040204020203" pitchFamily="34" charset="0"/>
              </a:rPr>
              <a:t>'s Analyst for Office puts the power of intuitive analytics in the hands of every business user. BeyondCore analyzes Excel or big data and presents statistically relevant findings in PowerPoint and Word in just minutes</a:t>
            </a:r>
            <a:r>
              <a:rPr lang="en-US" sz="900" dirty="0" smtClean="0">
                <a:solidFill>
                  <a:schemeClr val="tx1">
                    <a:lumMod val="85000"/>
                    <a:lumOff val="15000"/>
                  </a:schemeClr>
                </a:solidFill>
                <a:latin typeface="Segoe UI" panose="020B0502040204020203" pitchFamily="34" charset="0"/>
                <a:ea typeface="Segoe UI" panose="020B0502040204020203" pitchFamily="34" charset="0"/>
                <a:cs typeface="Segoe UI" panose="020B0502040204020203" pitchFamily="34" charset="0"/>
              </a:rPr>
              <a:t>. Looking to attract more customers and engage users, BeyondCore turned to Microsoft and the Go-To-Market Services team. </a:t>
            </a:r>
          </a:p>
          <a:p>
            <a:pPr>
              <a:lnSpc>
                <a:spcPct val="110000"/>
              </a:lnSpc>
            </a:pPr>
            <a:endParaRPr lang="en-US" sz="900" dirty="0">
              <a:solidFill>
                <a:schemeClr val="tx1">
                  <a:lumMod val="85000"/>
                  <a:lumOff val="15000"/>
                </a:schemeClr>
              </a:solidFill>
              <a:latin typeface="Segoe UI" panose="020B0502040204020203" pitchFamily="34" charset="0"/>
              <a:ea typeface="Segoe UI" panose="020B0502040204020203" pitchFamily="34" charset="0"/>
              <a:cs typeface="Segoe UI" panose="020B0502040204020203" pitchFamily="34" charset="0"/>
            </a:endParaRPr>
          </a:p>
          <a:p>
            <a:pPr>
              <a:lnSpc>
                <a:spcPct val="110000"/>
              </a:lnSpc>
            </a:pPr>
            <a:r>
              <a:rPr lang="en-US" sz="900" dirty="0" smtClean="0">
                <a:solidFill>
                  <a:schemeClr val="tx1">
                    <a:lumMod val="85000"/>
                    <a:lumOff val="15000"/>
                  </a:schemeClr>
                </a:solidFill>
                <a:latin typeface="Segoe UI" panose="020B0502040204020203" pitchFamily="34" charset="0"/>
                <a:ea typeface="Segoe UI" panose="020B0502040204020203" pitchFamily="34" charset="0"/>
                <a:cs typeface="Segoe UI" panose="020B0502040204020203" pitchFamily="34" charset="0"/>
              </a:rPr>
              <a:t>BeyondCore </a:t>
            </a:r>
            <a:r>
              <a:rPr lang="en-GB" sz="900" dirty="0">
                <a:latin typeface="Segoe UI" panose="020B0502040204020203" pitchFamily="34" charset="0"/>
                <a:ea typeface="Calibri" panose="020F0502020204030204" pitchFamily="34" charset="0"/>
                <a:cs typeface="Segoe UI" panose="020B0502040204020203" pitchFamily="34" charset="0"/>
              </a:rPr>
              <a:t>reached </a:t>
            </a:r>
            <a:r>
              <a:rPr lang="en-GB" sz="900" dirty="0" smtClean="0">
                <a:latin typeface="Segoe UI" panose="020B0502040204020203" pitchFamily="34" charset="0"/>
                <a:ea typeface="Calibri" panose="020F0502020204030204" pitchFamily="34" charset="0"/>
                <a:cs typeface="Segoe UI" panose="020B0502040204020203" pitchFamily="34" charset="0"/>
              </a:rPr>
              <a:t>570,000 potential customers </a:t>
            </a:r>
            <a:r>
              <a:rPr lang="en-US" sz="900" dirty="0" smtClean="0">
                <a:solidFill>
                  <a:schemeClr val="tx1">
                    <a:lumMod val="85000"/>
                    <a:lumOff val="15000"/>
                  </a:schemeClr>
                </a:solidFill>
                <a:latin typeface="Segoe UI" panose="020B0502040204020203" pitchFamily="34" charset="0"/>
                <a:ea typeface="Segoe UI" panose="020B0502040204020203" pitchFamily="34" charset="0"/>
                <a:cs typeface="Segoe UI" panose="020B0502040204020203" pitchFamily="34" charset="0"/>
              </a:rPr>
              <a:t>with a </a:t>
            </a:r>
            <a:r>
              <a:rPr lang="en-US" sz="900" dirty="0" smtClean="0">
                <a:solidFill>
                  <a:schemeClr val="tx1">
                    <a:lumMod val="85000"/>
                    <a:lumOff val="15000"/>
                  </a:schemeClr>
                </a:solidFill>
                <a:latin typeface="Segoe UI" panose="020B0502040204020203" pitchFamily="34" charset="0"/>
                <a:ea typeface="Segoe UI" panose="020B0502040204020203" pitchFamily="34" charset="0"/>
                <a:cs typeface="Segoe UI" panose="020B0502040204020203" pitchFamily="34" charset="0"/>
                <a:hlinkClick r:id="rId3"/>
              </a:rPr>
              <a:t>post on @Office365</a:t>
            </a:r>
            <a:r>
              <a:rPr lang="en-US" sz="900" dirty="0" smtClean="0">
                <a:solidFill>
                  <a:schemeClr val="tx1">
                    <a:lumMod val="85000"/>
                    <a:lumOff val="15000"/>
                  </a:schemeClr>
                </a:solidFill>
                <a:latin typeface="Segoe UI" panose="020B0502040204020203" pitchFamily="34" charset="0"/>
                <a:ea typeface="Segoe UI" panose="020B0502040204020203" pitchFamily="34" charset="0"/>
                <a:cs typeface="Segoe UI" panose="020B0502040204020203" pitchFamily="34" charset="0"/>
              </a:rPr>
              <a:t>, and saw a 174 percent rise in website visitors after </a:t>
            </a:r>
            <a:r>
              <a:rPr lang="en-US" sz="900" dirty="0">
                <a:solidFill>
                  <a:schemeClr val="tx1">
                    <a:lumMod val="85000"/>
                    <a:lumOff val="15000"/>
                  </a:schemeClr>
                </a:solidFill>
                <a:latin typeface="Segoe UI" panose="020B0502040204020203" pitchFamily="34" charset="0"/>
                <a:ea typeface="Segoe UI" panose="020B0502040204020203" pitchFamily="34" charset="0"/>
                <a:cs typeface="Segoe UI" panose="020B0502040204020203" pitchFamily="34" charset="0"/>
              </a:rPr>
              <a:t>a </a:t>
            </a:r>
            <a:r>
              <a:rPr lang="en-US" sz="900" dirty="0">
                <a:solidFill>
                  <a:schemeClr val="tx1">
                    <a:lumMod val="85000"/>
                    <a:lumOff val="15000"/>
                  </a:schemeClr>
                </a:solidFill>
                <a:latin typeface="Segoe UI" panose="020B0502040204020203" pitchFamily="34" charset="0"/>
                <a:ea typeface="Segoe UI" panose="020B0502040204020203" pitchFamily="34" charset="0"/>
                <a:cs typeface="Segoe UI" panose="020B0502040204020203" pitchFamily="34" charset="0"/>
                <a:hlinkClick r:id="rId4"/>
              </a:rPr>
              <a:t>press release</a:t>
            </a:r>
            <a:r>
              <a:rPr lang="en-US" sz="900" dirty="0">
                <a:solidFill>
                  <a:schemeClr val="tx1">
                    <a:lumMod val="85000"/>
                    <a:lumOff val="15000"/>
                  </a:schemeClr>
                </a:solidFill>
                <a:latin typeface="Segoe UI" panose="020B0502040204020203" pitchFamily="34" charset="0"/>
                <a:ea typeface="Segoe UI" panose="020B0502040204020203" pitchFamily="34" charset="0"/>
                <a:cs typeface="Segoe UI" panose="020B0502040204020203" pitchFamily="34" charset="0"/>
              </a:rPr>
              <a:t> about its collaboration with </a:t>
            </a:r>
            <a:r>
              <a:rPr lang="en-US" sz="900" dirty="0" smtClean="0">
                <a:solidFill>
                  <a:schemeClr val="tx1">
                    <a:lumMod val="85000"/>
                    <a:lumOff val="15000"/>
                  </a:schemeClr>
                </a:solidFill>
                <a:latin typeface="Segoe UI" panose="020B0502040204020203" pitchFamily="34" charset="0"/>
                <a:ea typeface="Segoe UI" panose="020B0502040204020203" pitchFamily="34" charset="0"/>
                <a:cs typeface="Segoe UI" panose="020B0502040204020203" pitchFamily="34" charset="0"/>
              </a:rPr>
              <a:t>Microsoft. By participating in digital marketing and telesales campaigns, it gained more than four times </a:t>
            </a:r>
            <a:r>
              <a:rPr lang="en-US" sz="900" smtClean="0">
                <a:solidFill>
                  <a:schemeClr val="tx1">
                    <a:lumMod val="85000"/>
                    <a:lumOff val="15000"/>
                  </a:schemeClr>
                </a:solidFill>
                <a:latin typeface="Segoe UI" panose="020B0502040204020203" pitchFamily="34" charset="0"/>
                <a:ea typeface="Segoe UI" panose="020B0502040204020203" pitchFamily="34" charset="0"/>
                <a:cs typeface="Segoe UI" panose="020B0502040204020203" pitchFamily="34" charset="0"/>
              </a:rPr>
              <a:t>its typical </a:t>
            </a:r>
            <a:r>
              <a:rPr lang="en-US" sz="900" dirty="0" smtClean="0">
                <a:solidFill>
                  <a:schemeClr val="tx1">
                    <a:lumMod val="85000"/>
                    <a:lumOff val="15000"/>
                  </a:schemeClr>
                </a:solidFill>
                <a:latin typeface="Segoe UI" panose="020B0502040204020203" pitchFamily="34" charset="0"/>
                <a:ea typeface="Segoe UI" panose="020B0502040204020203" pitchFamily="34" charset="0"/>
                <a:cs typeface="Segoe UI" panose="020B0502040204020203" pitchFamily="34" charset="0"/>
              </a:rPr>
              <a:t>number of leads.</a:t>
            </a:r>
          </a:p>
          <a:p>
            <a:pPr>
              <a:lnSpc>
                <a:spcPct val="110000"/>
              </a:lnSpc>
            </a:pPr>
            <a:endParaRPr lang="en-US" sz="900" dirty="0">
              <a:solidFill>
                <a:schemeClr val="tx1">
                  <a:lumMod val="85000"/>
                  <a:lumOff val="15000"/>
                </a:schemeClr>
              </a:solidFill>
              <a:latin typeface="Segoe UI" panose="020B0502040204020203" pitchFamily="34" charset="0"/>
              <a:ea typeface="Segoe UI" panose="020B0502040204020203" pitchFamily="34" charset="0"/>
              <a:cs typeface="Segoe UI" panose="020B0502040204020203" pitchFamily="34" charset="0"/>
            </a:endParaRPr>
          </a:p>
          <a:p>
            <a:pPr>
              <a:lnSpc>
                <a:spcPct val="110000"/>
              </a:lnSpc>
            </a:pPr>
            <a:r>
              <a:rPr lang="en-US" sz="900" dirty="0" smtClean="0">
                <a:solidFill>
                  <a:schemeClr val="tx1">
                    <a:lumMod val="85000"/>
                    <a:lumOff val="15000"/>
                  </a:schemeClr>
                </a:solidFill>
                <a:latin typeface="Segoe UI" panose="020B0502040204020203" pitchFamily="34" charset="0"/>
                <a:ea typeface="Segoe UI" panose="020B0502040204020203" pitchFamily="34" charset="0"/>
                <a:cs typeface="Segoe UI" panose="020B0502040204020203" pitchFamily="34" charset="0"/>
              </a:rPr>
              <a:t>BeyondCore amplified </a:t>
            </a:r>
            <a:r>
              <a:rPr lang="en-US" sz="900" dirty="0">
                <a:solidFill>
                  <a:schemeClr val="tx1">
                    <a:lumMod val="85000"/>
                    <a:lumOff val="15000"/>
                  </a:schemeClr>
                </a:solidFill>
                <a:latin typeface="Segoe UI" panose="020B0502040204020203" pitchFamily="34" charset="0"/>
                <a:ea typeface="Segoe UI" panose="020B0502040204020203" pitchFamily="34" charset="0"/>
                <a:cs typeface="Segoe UI" panose="020B0502040204020203" pitchFamily="34" charset="0"/>
              </a:rPr>
              <a:t>exposure about </a:t>
            </a:r>
            <a:r>
              <a:rPr lang="en-GB" sz="900" dirty="0" smtClean="0">
                <a:latin typeface="Segoe UI" panose="020B0502040204020203" pitchFamily="34" charset="0"/>
                <a:ea typeface="Calibri" panose="020F0502020204030204" pitchFamily="34" charset="0"/>
                <a:cs typeface="Segoe UI" panose="020B0502040204020203" pitchFamily="34" charset="0"/>
              </a:rPr>
              <a:t>Analyst for Office</a:t>
            </a:r>
            <a:r>
              <a:rPr lang="en-US" sz="900" dirty="0" smtClean="0">
                <a:solidFill>
                  <a:schemeClr val="tx1">
                    <a:lumMod val="85000"/>
                    <a:lumOff val="15000"/>
                  </a:schemeClr>
                </a:solidFill>
                <a:latin typeface="Segoe UI" panose="020B0502040204020203" pitchFamily="34" charset="0"/>
                <a:ea typeface="Segoe UI" panose="020B0502040204020203" pitchFamily="34" charset="0"/>
                <a:cs typeface="Segoe UI" panose="020B0502040204020203" pitchFamily="34" charset="0"/>
              </a:rPr>
              <a:t> </a:t>
            </a:r>
            <a:r>
              <a:rPr lang="en-US" sz="900" dirty="0">
                <a:solidFill>
                  <a:schemeClr val="tx1">
                    <a:lumMod val="85000"/>
                    <a:lumOff val="15000"/>
                  </a:schemeClr>
                </a:solidFill>
                <a:latin typeface="Segoe UI" panose="020B0502040204020203" pitchFamily="34" charset="0"/>
                <a:ea typeface="Segoe UI" panose="020B0502040204020203" pitchFamily="34" charset="0"/>
                <a:cs typeface="Segoe UI" panose="020B0502040204020203" pitchFamily="34" charset="0"/>
              </a:rPr>
              <a:t>by </a:t>
            </a:r>
            <a:r>
              <a:rPr lang="en-GB" sz="900" dirty="0">
                <a:latin typeface="Segoe UI" panose="020B0502040204020203" pitchFamily="34" charset="0"/>
                <a:ea typeface="Calibri" panose="020F0502020204030204" pitchFamily="34" charset="0"/>
                <a:cs typeface="Segoe UI" panose="020B0502040204020203" pitchFamily="34" charset="0"/>
              </a:rPr>
              <a:t>highlighting its benefits in </a:t>
            </a:r>
            <a:r>
              <a:rPr lang="en-US" sz="900" dirty="0">
                <a:solidFill>
                  <a:schemeClr val="tx1">
                    <a:lumMod val="85000"/>
                    <a:lumOff val="15000"/>
                  </a:schemeClr>
                </a:solidFill>
                <a:latin typeface="Segoe UI" panose="020B0502040204020203" pitchFamily="34" charset="0"/>
                <a:ea typeface="Segoe UI" panose="020B0502040204020203" pitchFamily="34" charset="0"/>
                <a:cs typeface="Segoe UI" panose="020B0502040204020203" pitchFamily="34" charset="0"/>
              </a:rPr>
              <a:t>a </a:t>
            </a:r>
            <a:r>
              <a:rPr lang="en-GB" sz="900" dirty="0" smtClean="0">
                <a:latin typeface="Segoe UI" panose="020B0502040204020203" pitchFamily="34" charset="0"/>
                <a:ea typeface="Calibri" panose="020F0502020204030204" pitchFamily="34" charset="0"/>
                <a:cs typeface="Segoe UI" panose="020B0502040204020203" pitchFamily="34" charset="0"/>
                <a:hlinkClick r:id="rId5" invalidUrl="http://download.microsoft.com/download/D/9/E/D9E22342-96D9-4455-BB15-99A1AF514DDD/Office 365 ISV Datasheet - BeyondCore.pdf"/>
              </a:rPr>
              <a:t>datasheet</a:t>
            </a:r>
            <a:r>
              <a:rPr lang="en-GB" sz="900" dirty="0" smtClean="0">
                <a:latin typeface="Segoe UI" panose="020B0502040204020203" pitchFamily="34" charset="0"/>
                <a:ea typeface="Calibri" panose="020F0502020204030204" pitchFamily="34" charset="0"/>
                <a:cs typeface="Segoe UI" panose="020B0502040204020203" pitchFamily="34" charset="0"/>
              </a:rPr>
              <a:t> </a:t>
            </a:r>
            <a:r>
              <a:rPr lang="en-GB" sz="900" dirty="0">
                <a:latin typeface="Segoe UI" panose="020B0502040204020203" pitchFamily="34" charset="0"/>
                <a:ea typeface="Calibri" panose="020F0502020204030204" pitchFamily="34" charset="0"/>
                <a:cs typeface="Segoe UI" panose="020B0502040204020203" pitchFamily="34" charset="0"/>
              </a:rPr>
              <a:t>(promoted on the </a:t>
            </a:r>
            <a:r>
              <a:rPr lang="en-GB" sz="900" dirty="0">
                <a:latin typeface="Segoe UI" panose="020B0502040204020203" pitchFamily="34" charset="0"/>
                <a:ea typeface="Calibri" panose="020F0502020204030204" pitchFamily="34" charset="0"/>
                <a:cs typeface="Segoe UI" panose="020B0502040204020203" pitchFamily="34" charset="0"/>
                <a:hlinkClick r:id="rId6"/>
              </a:rPr>
              <a:t>Microsoft Partner Apps </a:t>
            </a:r>
            <a:r>
              <a:rPr lang="en-GB" sz="900" dirty="0" smtClean="0">
                <a:latin typeface="Segoe UI" panose="020B0502040204020203" pitchFamily="34" charset="0"/>
                <a:ea typeface="Calibri" panose="020F0502020204030204" pitchFamily="34" charset="0"/>
                <a:cs typeface="Segoe UI" panose="020B0502040204020203" pitchFamily="34" charset="0"/>
                <a:hlinkClick r:id="rId6"/>
              </a:rPr>
              <a:t>Blog</a:t>
            </a:r>
            <a:r>
              <a:rPr lang="en-GB" sz="900" dirty="0" smtClean="0">
                <a:latin typeface="Segoe UI" panose="020B0502040204020203" pitchFamily="34" charset="0"/>
                <a:ea typeface="Calibri" panose="020F0502020204030204" pitchFamily="34" charset="0"/>
                <a:cs typeface="Segoe UI" panose="020B0502040204020203" pitchFamily="34" charset="0"/>
              </a:rPr>
              <a:t> and </a:t>
            </a:r>
            <a:r>
              <a:rPr lang="en-GB" sz="900" dirty="0" smtClean="0">
                <a:latin typeface="Segoe UI" panose="020B0502040204020203" pitchFamily="34" charset="0"/>
                <a:ea typeface="Calibri" panose="020F0502020204030204" pitchFamily="34" charset="0"/>
                <a:cs typeface="Segoe UI" panose="020B0502040204020203" pitchFamily="34" charset="0"/>
                <a:hlinkClick r:id="rId7"/>
              </a:rPr>
              <a:t>@MSPartner Apps</a:t>
            </a:r>
            <a:r>
              <a:rPr lang="en-GB" sz="900" dirty="0" smtClean="0">
                <a:latin typeface="Segoe UI" panose="020B0502040204020203" pitchFamily="34" charset="0"/>
                <a:ea typeface="Calibri" panose="020F0502020204030204" pitchFamily="34" charset="0"/>
                <a:cs typeface="Segoe UI" panose="020B0502040204020203" pitchFamily="34" charset="0"/>
              </a:rPr>
              <a:t>). </a:t>
            </a:r>
            <a:r>
              <a:rPr lang="en-US" sz="900" dirty="0" smtClean="0">
                <a:solidFill>
                  <a:schemeClr val="tx1">
                    <a:lumMod val="85000"/>
                    <a:lumOff val="15000"/>
                  </a:schemeClr>
                </a:solidFill>
                <a:latin typeface="Segoe UI" panose="020B0502040204020203" pitchFamily="34" charset="0"/>
                <a:ea typeface="Segoe UI" panose="020B0502040204020203" pitchFamily="34" charset="0"/>
                <a:cs typeface="Segoe UI" panose="020B0502040204020203" pitchFamily="34" charset="0"/>
              </a:rPr>
              <a:t>The above efforts all were </a:t>
            </a:r>
            <a:r>
              <a:rPr lang="en-GB" sz="900" dirty="0">
                <a:latin typeface="Segoe UI" panose="020B0502040204020203" pitchFamily="34" charset="0"/>
                <a:ea typeface="Segoe UI" panose="020B0502040204020203" pitchFamily="34" charset="0"/>
                <a:cs typeface="Segoe UI" panose="020B0502040204020203" pitchFamily="34" charset="0"/>
              </a:rPr>
              <a:t>facilitated by the </a:t>
            </a:r>
            <a:r>
              <a:rPr lang="en-US" sz="900" dirty="0">
                <a:solidFill>
                  <a:schemeClr val="tx1">
                    <a:lumMod val="85000"/>
                    <a:lumOff val="15000"/>
                  </a:schemeClr>
                </a:solidFill>
                <a:latin typeface="Segoe UI" panose="020B0502040204020203" pitchFamily="34" charset="0"/>
                <a:ea typeface="Segoe UI" panose="020B0502040204020203" pitchFamily="34" charset="0"/>
                <a:cs typeface="Segoe UI" panose="020B0502040204020203" pitchFamily="34" charset="0"/>
              </a:rPr>
              <a:t>Go-To-Market Services team.</a:t>
            </a:r>
          </a:p>
          <a:p>
            <a:pPr>
              <a:lnSpc>
                <a:spcPct val="110000"/>
              </a:lnSpc>
            </a:pPr>
            <a:endParaRPr lang="en-US" sz="900" dirty="0">
              <a:solidFill>
                <a:schemeClr val="tx1">
                  <a:lumMod val="85000"/>
                  <a:lumOff val="15000"/>
                </a:schemeClr>
              </a:solidFill>
              <a:latin typeface="Segoe UI" panose="020B0502040204020203" pitchFamily="34" charset="0"/>
              <a:ea typeface="Segoe UI" panose="020B0502040204020203" pitchFamily="34" charset="0"/>
              <a:cs typeface="Segoe UI" panose="020B0502040204020203" pitchFamily="34" charset="0"/>
            </a:endParaRPr>
          </a:p>
          <a:p>
            <a:pPr>
              <a:lnSpc>
                <a:spcPct val="110000"/>
              </a:lnSpc>
            </a:pPr>
            <a:r>
              <a:rPr lang="en-US" sz="900" dirty="0">
                <a:solidFill>
                  <a:schemeClr val="tx1">
                    <a:lumMod val="85000"/>
                    <a:lumOff val="15000"/>
                  </a:schemeClr>
                </a:solidFill>
                <a:latin typeface="Segoe UI" panose="020B0502040204020203" pitchFamily="34" charset="0"/>
                <a:ea typeface="Segoe UI" panose="020B0502040204020203" pitchFamily="34" charset="0"/>
                <a:cs typeface="Segoe UI" panose="020B0502040204020203" pitchFamily="34" charset="0"/>
              </a:rPr>
              <a:t>Microsoft Go-To-Market Services gives app builders exclusive resources to help boost app exposure, improve app performance, and build better cloud businesses. See how you can benefit at: </a:t>
            </a:r>
            <a:r>
              <a:rPr lang="en-US" sz="900" dirty="0" smtClean="0">
                <a:solidFill>
                  <a:schemeClr val="tx1">
                    <a:lumMod val="85000"/>
                    <a:lumOff val="15000"/>
                  </a:schemeClr>
                </a:solidFill>
                <a:latin typeface="Segoe UI" panose="020B0502040204020203" pitchFamily="34" charset="0"/>
                <a:ea typeface="Segoe UI" panose="020B0502040204020203" pitchFamily="34" charset="0"/>
                <a:cs typeface="Segoe UI" panose="020B0502040204020203" pitchFamily="34" charset="0"/>
                <a:hlinkClick r:id="rId8"/>
              </a:rPr>
              <a:t>www.MicrosoftGoToMarket.com</a:t>
            </a:r>
            <a:endParaRPr lang="en-US" sz="900" dirty="0">
              <a:solidFill>
                <a:schemeClr val="tx1">
                  <a:lumMod val="85000"/>
                  <a:lumOff val="15000"/>
                </a:schemeClr>
              </a:solidFill>
              <a:latin typeface="Segoe UI" panose="020B0502040204020203" pitchFamily="34" charset="0"/>
              <a:ea typeface="Segoe UI" panose="020B0502040204020203" pitchFamily="34" charset="0"/>
              <a:cs typeface="Segoe UI" panose="020B0502040204020203" pitchFamily="34" charset="0"/>
            </a:endParaRPr>
          </a:p>
        </p:txBody>
      </p:sp>
      <p:sp>
        <p:nvSpPr>
          <p:cNvPr id="4" name="TextBox 3"/>
          <p:cNvSpPr txBox="1"/>
          <p:nvPr/>
        </p:nvSpPr>
        <p:spPr>
          <a:xfrm>
            <a:off x="98916" y="983988"/>
            <a:ext cx="6380858" cy="553998"/>
          </a:xfrm>
          <a:prstGeom prst="rect">
            <a:avLst/>
          </a:prstGeom>
          <a:noFill/>
        </p:spPr>
        <p:txBody>
          <a:bodyPr wrap="square" rtlCol="0">
            <a:spAutoFit/>
          </a:bodyPr>
          <a:lstStyle/>
          <a:p>
            <a:r>
              <a:rPr lang="en-US" sz="1000" b="1" dirty="0" smtClean="0">
                <a:latin typeface="Segoe UI" panose="020B0502040204020203" pitchFamily="34" charset="0"/>
                <a:cs typeface="Segoe UI" panose="020B0502040204020203" pitchFamily="34" charset="0"/>
              </a:rPr>
              <a:t>“Implementing the solutions offered by Microsoft and the Go-To-Market Services team led to a 174 percent rise in visitors to our website and more than four times our typical number of new leads.” </a:t>
            </a:r>
          </a:p>
          <a:p>
            <a:r>
              <a:rPr lang="en-US" sz="1000" b="1" dirty="0" smtClean="0">
                <a:latin typeface="Segoe UI" panose="020B0502040204020203" pitchFamily="34" charset="0"/>
                <a:cs typeface="Segoe UI" panose="020B0502040204020203" pitchFamily="34" charset="0"/>
              </a:rPr>
              <a:t>– </a:t>
            </a:r>
            <a:r>
              <a:rPr lang="en-US" sz="1000" b="1" dirty="0">
                <a:latin typeface="Segoe UI" panose="020B0502040204020203" pitchFamily="34" charset="0"/>
                <a:cs typeface="Segoe UI" panose="020B0502040204020203" pitchFamily="34" charset="0"/>
              </a:rPr>
              <a:t>Arijit Sengupta, BeyondCore Founder and </a:t>
            </a:r>
            <a:r>
              <a:rPr lang="en-US" sz="1000" b="1" dirty="0" smtClean="0">
                <a:latin typeface="Segoe UI" panose="020B0502040204020203" pitchFamily="34" charset="0"/>
                <a:cs typeface="Segoe UI" panose="020B0502040204020203" pitchFamily="34" charset="0"/>
              </a:rPr>
              <a:t>CEO</a:t>
            </a:r>
            <a:endParaRPr lang="en-US" sz="1000" b="1" dirty="0">
              <a:latin typeface="Segoe UI" panose="020B0502040204020203" pitchFamily="34" charset="0"/>
              <a:cs typeface="Segoe UI" panose="020B0502040204020203" pitchFamily="34" charset="0"/>
            </a:endParaRPr>
          </a:p>
        </p:txBody>
      </p:sp>
      <p:sp>
        <p:nvSpPr>
          <p:cNvPr id="5" name="TextBox 4"/>
          <p:cNvSpPr txBox="1"/>
          <p:nvPr/>
        </p:nvSpPr>
        <p:spPr>
          <a:xfrm>
            <a:off x="6703275" y="584254"/>
            <a:ext cx="2192897" cy="2262158"/>
          </a:xfrm>
          <a:prstGeom prst="rect">
            <a:avLst/>
          </a:prstGeom>
          <a:noFill/>
        </p:spPr>
        <p:txBody>
          <a:bodyPr wrap="square" rtlCol="0">
            <a:spAutoFit/>
          </a:bodyPr>
          <a:lstStyle/>
          <a:p>
            <a:r>
              <a:rPr lang="en-US" sz="1600" dirty="0" smtClean="0">
                <a:solidFill>
                  <a:schemeClr val="tx1">
                    <a:lumMod val="65000"/>
                    <a:lumOff val="35000"/>
                  </a:schemeClr>
                </a:solidFill>
                <a:latin typeface="Segoe UI Light" panose="020B0502040204020203" pitchFamily="34" charset="0"/>
                <a:cs typeface="Segoe UI" panose="020B0502040204020203" pitchFamily="34" charset="0"/>
              </a:rPr>
              <a:t>BeyondCore</a:t>
            </a:r>
            <a:endParaRPr lang="en-US" sz="1600" dirty="0">
              <a:solidFill>
                <a:schemeClr val="tx1">
                  <a:lumMod val="65000"/>
                  <a:lumOff val="35000"/>
                </a:schemeClr>
              </a:solidFill>
              <a:latin typeface="Segoe UI Light" panose="020B0502040204020203" pitchFamily="34" charset="0"/>
              <a:cs typeface="Segoe UI" panose="020B0502040204020203" pitchFamily="34" charset="0"/>
            </a:endParaRPr>
          </a:p>
          <a:p>
            <a:pPr>
              <a:spcBef>
                <a:spcPts val="600"/>
              </a:spcBef>
            </a:pPr>
            <a:r>
              <a:rPr lang="en-US" sz="1000" dirty="0" smtClean="0">
                <a:solidFill>
                  <a:schemeClr val="tx1">
                    <a:lumMod val="65000"/>
                    <a:lumOff val="35000"/>
                  </a:schemeClr>
                </a:solidFill>
                <a:latin typeface="Segoe UI" panose="020B0502040204020203" pitchFamily="34" charset="0"/>
                <a:cs typeface="Segoe UI" panose="020B0502040204020203" pitchFamily="34" charset="0"/>
              </a:rPr>
              <a:t>BeyondCore </a:t>
            </a:r>
            <a:r>
              <a:rPr lang="en-US" sz="1000" dirty="0">
                <a:solidFill>
                  <a:schemeClr val="tx1">
                    <a:lumMod val="65000"/>
                    <a:lumOff val="35000"/>
                  </a:schemeClr>
                </a:solidFill>
                <a:latin typeface="Segoe UI" panose="020B0502040204020203" pitchFamily="34" charset="0"/>
                <a:cs typeface="Segoe UI" panose="020B0502040204020203" pitchFamily="34" charset="0"/>
              </a:rPr>
              <a:t>automatically analyzes Excel or big data and presents statistically relevant findings in PowerPoint and Word in just minutes. No presumptions – just actionable insights based on science. BeyondCore provides SaaS analytics that put the power of intuitive analytics in the hands of every business user. </a:t>
            </a:r>
            <a:r>
              <a:rPr lang="en-US" sz="1000" dirty="0" smtClean="0">
                <a:solidFill>
                  <a:schemeClr val="tx1">
                    <a:lumMod val="65000"/>
                    <a:lumOff val="35000"/>
                  </a:schemeClr>
                </a:solidFill>
                <a:latin typeface="Segoe UI" panose="020B0502040204020203" pitchFamily="34" charset="0"/>
                <a:cs typeface="Segoe UI" panose="020B0502040204020203" pitchFamily="34" charset="0"/>
              </a:rPr>
              <a:t>For more information on BeyondCore</a:t>
            </a:r>
            <a:r>
              <a:rPr lang="en-US" sz="1000" dirty="0">
                <a:solidFill>
                  <a:schemeClr val="tx1">
                    <a:lumMod val="65000"/>
                    <a:lumOff val="35000"/>
                  </a:schemeClr>
                </a:solidFill>
                <a:latin typeface="Segoe UI" panose="020B0502040204020203" pitchFamily="34" charset="0"/>
                <a:cs typeface="Segoe UI" panose="020B0502040204020203" pitchFamily="34" charset="0"/>
              </a:rPr>
              <a:t>, visit </a:t>
            </a:r>
            <a:r>
              <a:rPr lang="en-US" sz="1000" dirty="0" smtClean="0">
                <a:solidFill>
                  <a:schemeClr val="tx1">
                    <a:lumMod val="65000"/>
                    <a:lumOff val="35000"/>
                  </a:schemeClr>
                </a:solidFill>
                <a:latin typeface="Segoe UI" panose="020B0502040204020203" pitchFamily="34" charset="0"/>
                <a:cs typeface="Segoe UI" panose="020B0502040204020203" pitchFamily="34" charset="0"/>
                <a:hlinkClick r:id="rId2"/>
              </a:rPr>
              <a:t>beyondcore.com</a:t>
            </a:r>
            <a:r>
              <a:rPr lang="en-US" sz="1000" dirty="0" smtClean="0">
                <a:solidFill>
                  <a:schemeClr val="tx1">
                    <a:lumMod val="65000"/>
                    <a:lumOff val="35000"/>
                  </a:schemeClr>
                </a:solidFill>
                <a:latin typeface="Segoe UI" panose="020B0502040204020203" pitchFamily="34" charset="0"/>
                <a:cs typeface="Segoe UI" panose="020B0502040204020203" pitchFamily="34" charset="0"/>
              </a:rPr>
              <a:t>.</a:t>
            </a:r>
            <a:endParaRPr lang="en-US" sz="1000" dirty="0">
              <a:solidFill>
                <a:schemeClr val="tx1">
                  <a:lumMod val="65000"/>
                  <a:lumOff val="35000"/>
                </a:schemeClr>
              </a:solidFill>
              <a:latin typeface="Segoe UI" panose="020B0502040204020203" pitchFamily="34" charset="0"/>
              <a:cs typeface="Segoe UI" panose="020B0502040204020203" pitchFamily="34" charset="0"/>
            </a:endParaRPr>
          </a:p>
        </p:txBody>
      </p:sp>
      <p:sp>
        <p:nvSpPr>
          <p:cNvPr id="11" name="TextBox 10"/>
          <p:cNvSpPr txBox="1"/>
          <p:nvPr/>
        </p:nvSpPr>
        <p:spPr>
          <a:xfrm>
            <a:off x="6703275" y="3599900"/>
            <a:ext cx="2296139" cy="246221"/>
          </a:xfrm>
          <a:prstGeom prst="rect">
            <a:avLst/>
          </a:prstGeom>
          <a:noFill/>
        </p:spPr>
        <p:txBody>
          <a:bodyPr wrap="square" rtlCol="0">
            <a:spAutoFit/>
          </a:bodyPr>
          <a:lstStyle/>
          <a:p>
            <a:pPr>
              <a:spcBef>
                <a:spcPts val="600"/>
              </a:spcBef>
            </a:pPr>
            <a:r>
              <a:rPr lang="en-US" sz="1000" dirty="0" smtClean="0">
                <a:solidFill>
                  <a:schemeClr val="tx1">
                    <a:lumMod val="65000"/>
                    <a:lumOff val="35000"/>
                  </a:schemeClr>
                </a:solidFill>
                <a:latin typeface="Segoe UI" panose="020B0502040204020203" pitchFamily="34" charset="0"/>
                <a:cs typeface="Segoe UI" panose="020B0502040204020203" pitchFamily="34" charset="0"/>
              </a:rPr>
              <a:t>Working With</a:t>
            </a:r>
            <a:endParaRPr lang="en-US" sz="1000" dirty="0">
              <a:solidFill>
                <a:schemeClr val="tx1">
                  <a:lumMod val="65000"/>
                  <a:lumOff val="35000"/>
                </a:schemeClr>
              </a:solidFill>
              <a:latin typeface="Segoe UI" panose="020B0502040204020203" pitchFamily="34" charset="0"/>
              <a:cs typeface="Segoe UI" panose="020B0502040204020203" pitchFamily="34" charset="0"/>
            </a:endParaRPr>
          </a:p>
        </p:txBody>
      </p:sp>
      <p:pic>
        <p:nvPicPr>
          <p:cNvPr id="17" name="Picture 16"/>
          <p:cNvPicPr>
            <a:picLocks noChangeAspect="1"/>
          </p:cNvPicPr>
          <p:nvPr/>
        </p:nvPicPr>
        <p:blipFill>
          <a:blip r:embed="rId9"/>
          <a:stretch>
            <a:fillRect/>
          </a:stretch>
        </p:blipFill>
        <p:spPr>
          <a:xfrm>
            <a:off x="6789049" y="3941218"/>
            <a:ext cx="2185416" cy="499914"/>
          </a:xfrm>
          <a:prstGeom prst="rect">
            <a:avLst/>
          </a:prstGeom>
        </p:spPr>
      </p:pic>
      <p:pic>
        <p:nvPicPr>
          <p:cNvPr id="21" name="Picture 2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655904" y="3384164"/>
            <a:ext cx="2743200" cy="1623434"/>
          </a:xfrm>
          <a:prstGeom prst="rect">
            <a:avLst/>
          </a:prstGeom>
          <a:effectLst>
            <a:outerShdw blurRad="63500" sx="102000" sy="102000" algn="ctr" rotWithShape="0">
              <a:prstClr val="black">
                <a:alpha val="40000"/>
              </a:prstClr>
            </a:outerShdw>
          </a:effectLst>
        </p:spPr>
      </p:pic>
      <p:pic>
        <p:nvPicPr>
          <p:cNvPr id="12" name="Picture 11"/>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655904" y="1620091"/>
            <a:ext cx="2741354" cy="1623434"/>
          </a:xfrm>
          <a:prstGeom prst="rect">
            <a:avLst/>
          </a:prstGeom>
          <a:effectLst>
            <a:outerShdw blurRad="63500" sx="102000" sy="102000" algn="ctr" rotWithShape="0">
              <a:prstClr val="black">
                <a:alpha val="40000"/>
              </a:prstClr>
            </a:outerShdw>
          </a:effectLst>
        </p:spPr>
      </p:pic>
      <p:pic>
        <p:nvPicPr>
          <p:cNvPr id="13" name="Picture 12"/>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6785356" y="3074688"/>
            <a:ext cx="2175395" cy="431597"/>
          </a:xfrm>
          <a:prstGeom prst="rect">
            <a:avLst/>
          </a:prstGeom>
        </p:spPr>
      </p:pic>
      <p:pic>
        <p:nvPicPr>
          <p:cNvPr id="7" name="Picture 6"/>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6854408" y="2975177"/>
            <a:ext cx="2106648" cy="672179"/>
          </a:xfrm>
          <a:prstGeom prst="rect">
            <a:avLst/>
          </a:prstGeom>
        </p:spPr>
      </p:pic>
    </p:spTree>
    <p:extLst>
      <p:ext uri="{BB962C8B-B14F-4D97-AF65-F5344CB8AC3E}">
        <p14:creationId xmlns:p14="http://schemas.microsoft.com/office/powerpoint/2010/main" val="161329867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F497D"/>
      </a:hlink>
      <a:folHlink>
        <a:srgbClr val="1F497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DA9E9BEEED8314D8658BE7311F7536E" ma:contentTypeVersion="0" ma:contentTypeDescription="Create a new document." ma:contentTypeScope="" ma:versionID="5b4b55b20e5542ff90f712a1e396aed8">
  <xsd:schema xmlns:xsd="http://www.w3.org/2001/XMLSchema" xmlns:xs="http://www.w3.org/2001/XMLSchema" xmlns:p="http://schemas.microsoft.com/office/2006/metadata/properties" targetNamespace="http://schemas.microsoft.com/office/2006/metadata/properties" ma:root="true" ma:fieldsID="71b37c6cb5deebe3eb165b39c80465de">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386F0D2-D231-4B1E-83D6-8E28DF9A938A}">
  <ds:schemaRef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documentManagement/types"/>
    <ds:schemaRef ds:uri="http://purl.org/dc/term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FEBDBCF3-477F-4E51-9D5B-7F01A3C8DD8D}">
  <ds:schemaRefs>
    <ds:schemaRef ds:uri="http://schemas.microsoft.com/sharepoint/v3/contenttype/forms"/>
  </ds:schemaRefs>
</ds:datastoreItem>
</file>

<file path=customXml/itemProps3.xml><?xml version="1.0" encoding="utf-8"?>
<ds:datastoreItem xmlns:ds="http://schemas.openxmlformats.org/officeDocument/2006/customXml" ds:itemID="{78A530D0-427F-4FD7-9806-DAC98DD5F74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2918</TotalTime>
  <Words>289</Words>
  <Application>Microsoft Macintosh PowerPoint</Application>
  <PresentationFormat>On-screen Show (16:9)</PresentationFormat>
  <Paragraphs>13</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Calibri</vt:lpstr>
      <vt:lpstr>Segoe Pro Light</vt:lpstr>
      <vt:lpstr>Segoe UI</vt:lpstr>
      <vt:lpstr>Segoe UI Light</vt:lpstr>
      <vt:lpstr>Arial</vt:lpstr>
      <vt:lpstr>Office Theme</vt:lpstr>
      <vt:lpstr>PowerPoint Presentation</vt:lpstr>
    </vt:vector>
  </TitlesOfParts>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Malinda Miller</dc:creator>
  <cp:lastModifiedBy>Tony Augusty (JEFFREYM CONSULTING)</cp:lastModifiedBy>
  <cp:revision>426</cp:revision>
  <cp:lastPrinted>2015-08-10T17:12:10Z</cp:lastPrinted>
  <dcterms:created xsi:type="dcterms:W3CDTF">2013-02-08T20:53:27Z</dcterms:created>
  <dcterms:modified xsi:type="dcterms:W3CDTF">2016-03-07T05:23:01Z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0x0101007DA9E9BEEED8314D8658BE7311F7536E</vt:lpwstr>
  </property>
</Properties>
</file>