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5" Type="http://schemas.openxmlformats.org/officeDocument/2006/relationships/custom-properties" Target="docProps/custom.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6"/>
  </p:notesMasterIdLst>
  <p:sldIdLst>
    <p:sldId id="259" r:id="rId5"/>
  </p:sldIdLst>
  <p:sldSz cx="9144000" cy="5143500" type="screen16x9"/>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01CD2"/>
    <a:srgbClr val="FFFFFF"/>
    <a:srgbClr val="002050"/>
    <a:srgbClr val="0072C6"/>
    <a:srgbClr val="1F497D"/>
    <a:srgbClr val="1F4D7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4705" autoAdjust="0"/>
    <p:restoredTop sz="94660"/>
  </p:normalViewPr>
  <p:slideViewPr>
    <p:cSldViewPr snapToGrid="0">
      <p:cViewPr varScale="1">
        <p:scale>
          <a:sx n="277" d="100"/>
          <a:sy n="277" d="100"/>
        </p:scale>
        <p:origin x="-1680" y="-104"/>
      </p:cViewPr>
      <p:guideLst>
        <p:guide orient="horz" pos="1620"/>
        <p:guide pos="2880"/>
      </p:guideLst>
    </p:cSldViewPr>
  </p:slideViewPr>
  <p:notesTextViewPr>
    <p:cViewPr>
      <p:scale>
        <a:sx n="1" d="1"/>
        <a:sy n="1" d="1"/>
      </p:scale>
      <p:origin x="0" y="0"/>
    </p:cViewPr>
  </p:notesTextViewPr>
  <p:gridSpacing cx="228600" cy="228600"/>
</p:viewPr>
</file>

<file path=ppt/_rels/presentation.xml.rels><?xml version="1.0" encoding="UTF-8" standalone="yes"?>
<Relationships xmlns="http://schemas.openxmlformats.org/package/2006/relationships"><Relationship Id="rId3" Type="http://schemas.openxmlformats.org/officeDocument/2006/relationships/customXml" Target="../customXml/item3.xml"/><Relationship Id="rId4" Type="http://schemas.openxmlformats.org/officeDocument/2006/relationships/slideMaster" Target="slideMasters/slideMaster1.xml"/><Relationship Id="rId5" Type="http://schemas.openxmlformats.org/officeDocument/2006/relationships/slide" Target="slides/slide1.xml"/><Relationship Id="rId6" Type="http://schemas.openxmlformats.org/officeDocument/2006/relationships/notesMaster" Target="notesMasters/notesMaster1.xml"/><Relationship Id="rId7" Type="http://schemas.openxmlformats.org/officeDocument/2006/relationships/printerSettings" Target="printerSettings/printerSettings1.bin"/><Relationship Id="rId8" Type="http://schemas.openxmlformats.org/officeDocument/2006/relationships/presProps" Target="presProps.xml"/><Relationship Id="rId9" Type="http://schemas.openxmlformats.org/officeDocument/2006/relationships/viewProps" Target="viewProps.xml"/><Relationship Id="rId10" Type="http://schemas.openxmlformats.org/officeDocument/2006/relationships/theme" Target="theme/theme1.xml"/><Relationship Id="rId11" Type="http://schemas.openxmlformats.org/officeDocument/2006/relationships/tableStyles" Target="tableStyles.xml"/><Relationship Id="rId1" Type="http://schemas.openxmlformats.org/officeDocument/2006/relationships/customXml" Target="../customXml/item1.xml"/><Relationship Id="rId2" Type="http://schemas.openxmlformats.org/officeDocument/2006/relationships/customXml" Target="../customXml/item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AD1533C-D95C-4EF5-AB15-93BD37AC53AE}" type="datetimeFigureOut">
              <a:rPr lang="en-US"/>
              <a:t>8/28/15</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08593CC-AA68-4747-90F7-44AF438AD9AE}" type="slidenum">
              <a:rPr lang="en-US"/>
              <a:t>‹#›</a:t>
            </a:fld>
            <a:endParaRPr lang="en-US" dirty="0"/>
          </a:p>
        </p:txBody>
      </p:sp>
    </p:spTree>
    <p:extLst>
      <p:ext uri="{BB962C8B-B14F-4D97-AF65-F5344CB8AC3E}">
        <p14:creationId xmlns:p14="http://schemas.microsoft.com/office/powerpoint/2010/main" val="159454848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08593CC-AA68-4747-90F7-44AF438AD9AE}" type="slidenum">
              <a:rPr lang="en-US"/>
              <a:t>1</a:t>
            </a:fld>
            <a:endParaRPr lang="en-US" dirty="0"/>
          </a:p>
        </p:txBody>
      </p:sp>
    </p:spTree>
    <p:extLst>
      <p:ext uri="{BB962C8B-B14F-4D97-AF65-F5344CB8AC3E}">
        <p14:creationId xmlns:p14="http://schemas.microsoft.com/office/powerpoint/2010/main" val="7193117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97819"/>
            <a:ext cx="7772400" cy="1102519"/>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45DB72FE-910B-4308-BD21-713B9EDF915B}" type="datetimeFigureOut">
              <a:rPr lang="en-US" smtClean="0"/>
              <a:t>8/28/15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F7D27C09-0FF3-4001-A778-1549A650EDA2}" type="slidenum">
              <a:rPr lang="en-US" smtClean="0"/>
              <a:t>‹#›</a:t>
            </a:fld>
            <a:endParaRPr lang="en-US" dirty="0"/>
          </a:p>
        </p:txBody>
      </p:sp>
    </p:spTree>
    <p:extLst>
      <p:ext uri="{BB962C8B-B14F-4D97-AF65-F5344CB8AC3E}">
        <p14:creationId xmlns:p14="http://schemas.microsoft.com/office/powerpoint/2010/main" val="187850522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5DB72FE-910B-4308-BD21-713B9EDF915B}" type="datetimeFigureOut">
              <a:rPr lang="en-US" smtClean="0"/>
              <a:t>8/28/15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F7D27C09-0FF3-4001-A778-1549A650EDA2}" type="slidenum">
              <a:rPr lang="en-US" smtClean="0"/>
              <a:t>‹#›</a:t>
            </a:fld>
            <a:endParaRPr lang="en-US" dirty="0"/>
          </a:p>
        </p:txBody>
      </p:sp>
    </p:spTree>
    <p:extLst>
      <p:ext uri="{BB962C8B-B14F-4D97-AF65-F5344CB8AC3E}">
        <p14:creationId xmlns:p14="http://schemas.microsoft.com/office/powerpoint/2010/main" val="75308079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05979"/>
            <a:ext cx="2057400" cy="4388644"/>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05979"/>
            <a:ext cx="6019800" cy="438864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5DB72FE-910B-4308-BD21-713B9EDF915B}" type="datetimeFigureOut">
              <a:rPr lang="en-US" smtClean="0"/>
              <a:t>8/28/15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F7D27C09-0FF3-4001-A778-1549A650EDA2}" type="slidenum">
              <a:rPr lang="en-US" smtClean="0"/>
              <a:t>‹#›</a:t>
            </a:fld>
            <a:endParaRPr lang="en-US" dirty="0"/>
          </a:p>
        </p:txBody>
      </p:sp>
    </p:spTree>
    <p:extLst>
      <p:ext uri="{BB962C8B-B14F-4D97-AF65-F5344CB8AC3E}">
        <p14:creationId xmlns:p14="http://schemas.microsoft.com/office/powerpoint/2010/main" val="71573602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5DB72FE-910B-4308-BD21-713B9EDF915B}" type="datetimeFigureOut">
              <a:rPr lang="en-US" smtClean="0"/>
              <a:t>8/28/15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F7D27C09-0FF3-4001-A778-1549A650EDA2}" type="slidenum">
              <a:rPr lang="en-US" smtClean="0"/>
              <a:t>‹#›</a:t>
            </a:fld>
            <a:endParaRPr lang="en-US" dirty="0"/>
          </a:p>
        </p:txBody>
      </p:sp>
    </p:spTree>
    <p:extLst>
      <p:ext uri="{BB962C8B-B14F-4D97-AF65-F5344CB8AC3E}">
        <p14:creationId xmlns:p14="http://schemas.microsoft.com/office/powerpoint/2010/main" val="173191112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6"/>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5DB72FE-910B-4308-BD21-713B9EDF915B}" type="datetimeFigureOut">
              <a:rPr lang="en-US" smtClean="0"/>
              <a:t>8/28/15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F7D27C09-0FF3-4001-A778-1549A650EDA2}" type="slidenum">
              <a:rPr lang="en-US" smtClean="0"/>
              <a:t>‹#›</a:t>
            </a:fld>
            <a:endParaRPr lang="en-US" dirty="0"/>
          </a:p>
        </p:txBody>
      </p:sp>
    </p:spTree>
    <p:extLst>
      <p:ext uri="{BB962C8B-B14F-4D97-AF65-F5344CB8AC3E}">
        <p14:creationId xmlns:p14="http://schemas.microsoft.com/office/powerpoint/2010/main" val="99452435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45DB72FE-910B-4308-BD21-713B9EDF915B}" type="datetimeFigureOut">
              <a:rPr lang="en-US" smtClean="0"/>
              <a:t>8/28/15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F7D27C09-0FF3-4001-A778-1549A650EDA2}" type="slidenum">
              <a:rPr lang="en-US" smtClean="0"/>
              <a:t>‹#›</a:t>
            </a:fld>
            <a:endParaRPr lang="en-US" dirty="0"/>
          </a:p>
        </p:txBody>
      </p:sp>
    </p:spTree>
    <p:extLst>
      <p:ext uri="{BB962C8B-B14F-4D97-AF65-F5344CB8AC3E}">
        <p14:creationId xmlns:p14="http://schemas.microsoft.com/office/powerpoint/2010/main" val="94342193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45DB72FE-910B-4308-BD21-713B9EDF915B}" type="datetimeFigureOut">
              <a:rPr lang="en-US" smtClean="0"/>
              <a:t>8/28/15</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F7D27C09-0FF3-4001-A778-1549A650EDA2}" type="slidenum">
              <a:rPr lang="en-US" smtClean="0"/>
              <a:t>‹#›</a:t>
            </a:fld>
            <a:endParaRPr lang="en-US" dirty="0"/>
          </a:p>
        </p:txBody>
      </p:sp>
    </p:spTree>
    <p:extLst>
      <p:ext uri="{BB962C8B-B14F-4D97-AF65-F5344CB8AC3E}">
        <p14:creationId xmlns:p14="http://schemas.microsoft.com/office/powerpoint/2010/main" val="267043261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45DB72FE-910B-4308-BD21-713B9EDF915B}" type="datetimeFigureOut">
              <a:rPr lang="en-US" smtClean="0"/>
              <a:t>8/28/15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F7D27C09-0FF3-4001-A778-1549A650EDA2}" type="slidenum">
              <a:rPr lang="en-US" smtClean="0"/>
              <a:t>‹#›</a:t>
            </a:fld>
            <a:endParaRPr lang="en-US" dirty="0"/>
          </a:p>
        </p:txBody>
      </p:sp>
    </p:spTree>
    <p:extLst>
      <p:ext uri="{BB962C8B-B14F-4D97-AF65-F5344CB8AC3E}">
        <p14:creationId xmlns:p14="http://schemas.microsoft.com/office/powerpoint/2010/main" val="86140163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5DB72FE-910B-4308-BD21-713B9EDF915B}" type="datetimeFigureOut">
              <a:rPr lang="en-US" smtClean="0"/>
              <a:t>8/28/15</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F7D27C09-0FF3-4001-A778-1549A650EDA2}" type="slidenum">
              <a:rPr lang="en-US" smtClean="0"/>
              <a:t>‹#›</a:t>
            </a:fld>
            <a:endParaRPr lang="en-US" dirty="0"/>
          </a:p>
        </p:txBody>
      </p:sp>
    </p:spTree>
    <p:extLst>
      <p:ext uri="{BB962C8B-B14F-4D97-AF65-F5344CB8AC3E}">
        <p14:creationId xmlns:p14="http://schemas.microsoft.com/office/powerpoint/2010/main" val="14717420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04787"/>
            <a:ext cx="3008313" cy="871538"/>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5DB72FE-910B-4308-BD21-713B9EDF915B}" type="datetimeFigureOut">
              <a:rPr lang="en-US" smtClean="0"/>
              <a:t>8/28/15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F7D27C09-0FF3-4001-A778-1549A650EDA2}" type="slidenum">
              <a:rPr lang="en-US" smtClean="0"/>
              <a:t>‹#›</a:t>
            </a:fld>
            <a:endParaRPr lang="en-US" dirty="0"/>
          </a:p>
        </p:txBody>
      </p:sp>
    </p:spTree>
    <p:extLst>
      <p:ext uri="{BB962C8B-B14F-4D97-AF65-F5344CB8AC3E}">
        <p14:creationId xmlns:p14="http://schemas.microsoft.com/office/powerpoint/2010/main" val="221673910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00450"/>
            <a:ext cx="5486400" cy="425054"/>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5DB72FE-910B-4308-BD21-713B9EDF915B}" type="datetimeFigureOut">
              <a:rPr lang="en-US" smtClean="0"/>
              <a:t>8/28/15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F7D27C09-0FF3-4001-A778-1549A650EDA2}" type="slidenum">
              <a:rPr lang="en-US" smtClean="0"/>
              <a:t>‹#›</a:t>
            </a:fld>
            <a:endParaRPr lang="en-US" dirty="0"/>
          </a:p>
        </p:txBody>
      </p:sp>
    </p:spTree>
    <p:extLst>
      <p:ext uri="{BB962C8B-B14F-4D97-AF65-F5344CB8AC3E}">
        <p14:creationId xmlns:p14="http://schemas.microsoft.com/office/powerpoint/2010/main" val="3191531868"/>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45DB72FE-910B-4308-BD21-713B9EDF915B}" type="datetimeFigureOut">
              <a:rPr lang="en-US" smtClean="0"/>
              <a:t>8/28/15</a:t>
            </a:fld>
            <a:endParaRPr lang="en-US" dirty="0"/>
          </a:p>
        </p:txBody>
      </p:sp>
      <p:sp>
        <p:nvSpPr>
          <p:cNvPr id="5" name="Footer Placeholder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F7D27C09-0FF3-4001-A778-1549A650EDA2}" type="slidenum">
              <a:rPr lang="en-US" smtClean="0"/>
              <a:t>‹#›</a:t>
            </a:fld>
            <a:endParaRPr lang="en-US" dirty="0"/>
          </a:p>
        </p:txBody>
      </p:sp>
    </p:spTree>
    <p:extLst>
      <p:ext uri="{BB962C8B-B14F-4D97-AF65-F5344CB8AC3E}">
        <p14:creationId xmlns:p14="http://schemas.microsoft.com/office/powerpoint/2010/main" val="181856040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www.vmoblive.com/" TargetMode="External"/><Relationship Id="rId4" Type="http://schemas.openxmlformats.org/officeDocument/2006/relationships/hyperlink" Target="http://channel9.msdn.com/Blogs/AzurePartner/Attend-the-VMob-Executive-Retail-Insight-Breakfast-in-NYC" TargetMode="External"/><Relationship Id="rId5" Type="http://schemas.openxmlformats.org/officeDocument/2006/relationships/hyperlink" Target="http://channel9.msdn.com/Blogs/AzurePartner/Guest-Post-See-VMobs-Future-of-High-Tech-Retail-at-NRF" TargetMode="External"/><Relationship Id="rId6" Type="http://schemas.openxmlformats.org/officeDocument/2006/relationships/hyperlink" Target="http://download.microsoft.com/download/D/9/E/D9E22342-96D9-4455-BB15-99A1AF514DDD/Microsoft%20Azure%20ISV%20Datasheet%20-%20VMob.pptx" TargetMode="External"/><Relationship Id="rId7" Type="http://schemas.openxmlformats.org/officeDocument/2006/relationships/hyperlink" Target="http://channel9.msdn.com/Blogs/AzurePartner" TargetMode="External"/><Relationship Id="rId8" Type="http://schemas.openxmlformats.org/officeDocument/2006/relationships/image" Target="../media/image1.png"/><Relationship Id="rId9" Type="http://schemas.openxmlformats.org/officeDocument/2006/relationships/image" Target="../media/image2.png"/><Relationship Id="rId10" Type="http://schemas.openxmlformats.org/officeDocument/2006/relationships/image" Target="../media/image3.png"/><Relationship Id="rId11" Type="http://schemas.openxmlformats.org/officeDocument/2006/relationships/image" Target="../media/image4.png"/><Relationship Id="rId1" Type="http://schemas.openxmlformats.org/officeDocument/2006/relationships/slideLayout" Target="../slideLayouts/slideLayout8.xml"/><Relationship Id="rId2" Type="http://schemas.openxmlformats.org/officeDocument/2006/relationships/notesSlide" Target="../notesSlides/notesSlide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tangle 36"/>
          <p:cNvSpPr>
            <a:spLocks noChangeArrowheads="1"/>
          </p:cNvSpPr>
          <p:nvPr/>
        </p:nvSpPr>
        <p:spPr bwMode="auto">
          <a:xfrm>
            <a:off x="6611815" y="436174"/>
            <a:ext cx="2532185" cy="4707326"/>
          </a:xfrm>
          <a:prstGeom prst="rect">
            <a:avLst/>
          </a:prstGeom>
          <a:solidFill>
            <a:srgbClr val="002050"/>
          </a:solidFill>
          <a:ln>
            <a:noFill/>
          </a:ln>
          <a:extLst/>
        </p:spPr>
        <p:txBody>
          <a:bodyPr vert="horz" wrap="square" lIns="91440" tIns="45720" rIns="91440" bIns="45720" numCol="1" anchor="t" anchorCtr="0" compatLnSpc="1">
            <a:prstTxWarp prst="textNoShape">
              <a:avLst/>
            </a:prstTxWarp>
          </a:bodyPr>
          <a:lstStyle/>
          <a:p>
            <a:endParaRPr lang="en-US" dirty="0"/>
          </a:p>
        </p:txBody>
      </p:sp>
      <p:sp>
        <p:nvSpPr>
          <p:cNvPr id="18" name="Rectangle 36"/>
          <p:cNvSpPr>
            <a:spLocks noChangeArrowheads="1"/>
          </p:cNvSpPr>
          <p:nvPr/>
        </p:nvSpPr>
        <p:spPr bwMode="auto">
          <a:xfrm>
            <a:off x="6611814" y="3079274"/>
            <a:ext cx="2532185" cy="2064226"/>
          </a:xfrm>
          <a:prstGeom prst="rect">
            <a:avLst/>
          </a:prstGeom>
          <a:solidFill>
            <a:schemeClr val="bg1">
              <a:lumMod val="50000"/>
            </a:schemeClr>
          </a:solidFill>
          <a:ln>
            <a:noFill/>
          </a:ln>
          <a:extLst/>
        </p:spPr>
        <p:txBody>
          <a:bodyPr vert="horz" wrap="square" lIns="91440" tIns="45720" rIns="91440" bIns="45720" numCol="1" anchor="t" anchorCtr="0" compatLnSpc="1">
            <a:prstTxWarp prst="textNoShape">
              <a:avLst/>
            </a:prstTxWarp>
          </a:bodyPr>
          <a:lstStyle/>
          <a:p>
            <a:endParaRPr lang="en-US" dirty="0"/>
          </a:p>
        </p:txBody>
      </p:sp>
      <p:sp>
        <p:nvSpPr>
          <p:cNvPr id="11" name="Rectangle 36"/>
          <p:cNvSpPr>
            <a:spLocks noChangeArrowheads="1"/>
          </p:cNvSpPr>
          <p:nvPr/>
        </p:nvSpPr>
        <p:spPr bwMode="auto">
          <a:xfrm>
            <a:off x="0" y="2"/>
            <a:ext cx="9144000" cy="436172"/>
          </a:xfrm>
          <a:prstGeom prst="rect">
            <a:avLst/>
          </a:prstGeom>
          <a:solidFill>
            <a:srgbClr val="0072C6"/>
          </a:solidFill>
          <a:ln>
            <a:noFill/>
          </a:ln>
          <a:extLst/>
        </p:spPr>
        <p:txBody>
          <a:bodyPr vert="horz" wrap="square" lIns="91440" tIns="45720" rIns="91440" bIns="45720" numCol="1" anchor="t" anchorCtr="0" compatLnSpc="1">
            <a:prstTxWarp prst="textNoShape">
              <a:avLst/>
            </a:prstTxWarp>
          </a:bodyPr>
          <a:lstStyle/>
          <a:p>
            <a:endParaRPr lang="en-US" dirty="0"/>
          </a:p>
        </p:txBody>
      </p:sp>
      <p:sp>
        <p:nvSpPr>
          <p:cNvPr id="1028" name="TextBox 1027"/>
          <p:cNvSpPr txBox="1"/>
          <p:nvPr/>
        </p:nvSpPr>
        <p:spPr>
          <a:xfrm>
            <a:off x="98916" y="543991"/>
            <a:ext cx="6298342" cy="400110"/>
          </a:xfrm>
          <a:prstGeom prst="rect">
            <a:avLst/>
          </a:prstGeom>
          <a:noFill/>
        </p:spPr>
        <p:txBody>
          <a:bodyPr wrap="square" rtlCol="0">
            <a:spAutoFit/>
          </a:bodyPr>
          <a:lstStyle/>
          <a:p>
            <a:r>
              <a:rPr lang="en-US" sz="2000" dirty="0" smtClean="0">
                <a:latin typeface="Segoe UI" panose="020B0502040204020203" pitchFamily="34" charset="0"/>
                <a:cs typeface="Segoe UI" panose="020B0502040204020203" pitchFamily="34" charset="0"/>
              </a:rPr>
              <a:t>Microsoft Helps VMob </a:t>
            </a:r>
            <a:r>
              <a:rPr lang="en-US" sz="2000" smtClean="0">
                <a:latin typeface="Segoe UI" panose="020B0502040204020203" pitchFamily="34" charset="0"/>
                <a:cs typeface="Segoe UI" panose="020B0502040204020203" pitchFamily="34" charset="0"/>
              </a:rPr>
              <a:t>Raise its </a:t>
            </a:r>
            <a:r>
              <a:rPr lang="en-US" sz="2000" dirty="0" smtClean="0">
                <a:latin typeface="Segoe UI" panose="020B0502040204020203" pitchFamily="34" charset="0"/>
                <a:cs typeface="Segoe UI" panose="020B0502040204020203" pitchFamily="34" charset="0"/>
              </a:rPr>
              <a:t>Profile on U.S. Soil</a:t>
            </a:r>
          </a:p>
        </p:txBody>
      </p:sp>
      <p:sp>
        <p:nvSpPr>
          <p:cNvPr id="67" name="TextBox 66"/>
          <p:cNvSpPr txBox="1"/>
          <p:nvPr/>
        </p:nvSpPr>
        <p:spPr>
          <a:xfrm>
            <a:off x="98914" y="1457725"/>
            <a:ext cx="3468134" cy="3631763"/>
          </a:xfrm>
          <a:prstGeom prst="rect">
            <a:avLst/>
          </a:prstGeom>
          <a:noFill/>
        </p:spPr>
        <p:txBody>
          <a:bodyPr wrap="square" rtlCol="0">
            <a:spAutoFit/>
          </a:bodyPr>
          <a:lstStyle/>
          <a:p>
            <a:r>
              <a:rPr lang="en-US" sz="1000" dirty="0" smtClean="0">
                <a:latin typeface="Segoe UI" panose="020B0502040204020203" pitchFamily="34" charset="0"/>
                <a:ea typeface="Segoe UI" panose="020B0502040204020203" pitchFamily="34" charset="0"/>
                <a:cs typeface="Segoe UI" panose="020B0502040204020203" pitchFamily="34" charset="0"/>
                <a:hlinkClick r:id="rId3"/>
              </a:rPr>
              <a:t>VMob</a:t>
            </a:r>
            <a:r>
              <a:rPr lang="en-US" sz="1000" dirty="0" smtClean="0">
                <a:latin typeface="Segoe UI" panose="020B0502040204020203" pitchFamily="34" charset="0"/>
                <a:ea typeface="Segoe UI" panose="020B0502040204020203" pitchFamily="34" charset="0"/>
                <a:cs typeface="Segoe UI" panose="020B0502040204020203" pitchFamily="34" charset="0"/>
              </a:rPr>
              <a:t> </a:t>
            </a:r>
            <a:r>
              <a:rPr lang="en-US" sz="1000" dirty="0">
                <a:latin typeface="Segoe UI" panose="020B0502040204020203" pitchFamily="34" charset="0"/>
                <a:ea typeface="Segoe UI" panose="020B0502040204020203" pitchFamily="34" charset="0"/>
                <a:cs typeface="Segoe UI" panose="020B0502040204020203" pitchFamily="34" charset="0"/>
              </a:rPr>
              <a:t>was founded with one goal: Help retailers </a:t>
            </a:r>
            <a:r>
              <a:rPr lang="en-US" sz="1000" dirty="0" smtClean="0">
                <a:latin typeface="Segoe UI" panose="020B0502040204020203" pitchFamily="34" charset="0"/>
                <a:ea typeface="Segoe UI" panose="020B0502040204020203" pitchFamily="34" charset="0"/>
                <a:cs typeface="Segoe UI" panose="020B0502040204020203" pitchFamily="34" charset="0"/>
              </a:rPr>
              <a:t>draw and maintain store traffic </a:t>
            </a:r>
            <a:r>
              <a:rPr lang="en-US" sz="1000" dirty="0">
                <a:latin typeface="Segoe UI" panose="020B0502040204020203" pitchFamily="34" charset="0"/>
                <a:ea typeface="Segoe UI" panose="020B0502040204020203" pitchFamily="34" charset="0"/>
                <a:cs typeface="Segoe UI" panose="020B0502040204020203" pitchFamily="34" charset="0"/>
              </a:rPr>
              <a:t>in an ever-toughening market </a:t>
            </a:r>
            <a:r>
              <a:rPr lang="en-US" sz="1000" dirty="0" smtClean="0">
                <a:latin typeface="Segoe UI" panose="020B0502040204020203" pitchFamily="34" charset="0"/>
                <a:ea typeface="Segoe UI" panose="020B0502040204020203" pitchFamily="34" charset="0"/>
                <a:cs typeface="Segoe UI" panose="020B0502040204020203" pitchFamily="34" charset="0"/>
              </a:rPr>
              <a:t>through the use of </a:t>
            </a:r>
            <a:r>
              <a:rPr lang="en-US" sz="1000" dirty="0">
                <a:latin typeface="Segoe UI" panose="020B0502040204020203" pitchFamily="34" charset="0"/>
                <a:ea typeface="Segoe UI" panose="020B0502040204020203" pitchFamily="34" charset="0"/>
                <a:cs typeface="Segoe UI" panose="020B0502040204020203" pitchFamily="34" charset="0"/>
              </a:rPr>
              <a:t>technology</a:t>
            </a:r>
            <a:r>
              <a:rPr lang="en-US" sz="1000" dirty="0" smtClean="0">
                <a:latin typeface="Segoe UI" panose="020B0502040204020203" pitchFamily="34" charset="0"/>
                <a:ea typeface="Segoe UI" panose="020B0502040204020203" pitchFamily="34" charset="0"/>
                <a:cs typeface="Segoe UI" panose="020B0502040204020203" pitchFamily="34" charset="0"/>
              </a:rPr>
              <a:t>. Based in New Zealand, VMob was entering the U.S. market and was looking to attract the notice of potential American customers. </a:t>
            </a:r>
          </a:p>
          <a:p>
            <a:endParaRPr lang="en-US" sz="1000" dirty="0">
              <a:latin typeface="Segoe UI" panose="020B0502040204020203" pitchFamily="34" charset="0"/>
              <a:ea typeface="Segoe UI" panose="020B0502040204020203" pitchFamily="34" charset="0"/>
              <a:cs typeface="Segoe UI" panose="020B0502040204020203" pitchFamily="34" charset="0"/>
            </a:endParaRPr>
          </a:p>
          <a:p>
            <a:r>
              <a:rPr lang="en-US" sz="1000" dirty="0" smtClean="0">
                <a:latin typeface="Segoe UI" panose="020B0502040204020203" pitchFamily="34" charset="0"/>
                <a:ea typeface="Segoe UI" panose="020B0502040204020203" pitchFamily="34" charset="0"/>
                <a:cs typeface="Segoe UI" panose="020B0502040204020203" pitchFamily="34" charset="0"/>
              </a:rPr>
              <a:t>Microsoft and the Go-To-Market </a:t>
            </a:r>
            <a:r>
              <a:rPr lang="en-US" sz="1000" dirty="0">
                <a:latin typeface="Segoe UI" panose="020B0502040204020203" pitchFamily="34" charset="0"/>
                <a:ea typeface="Segoe UI" panose="020B0502040204020203" pitchFamily="34" charset="0"/>
                <a:cs typeface="Segoe UI" panose="020B0502040204020203" pitchFamily="34" charset="0"/>
              </a:rPr>
              <a:t>S</a:t>
            </a:r>
            <a:r>
              <a:rPr lang="en-US" sz="1000" dirty="0" smtClean="0">
                <a:latin typeface="Segoe UI" panose="020B0502040204020203" pitchFamily="34" charset="0"/>
                <a:ea typeface="Segoe UI" panose="020B0502040204020203" pitchFamily="34" charset="0"/>
                <a:cs typeface="Segoe UI" panose="020B0502040204020203" pitchFamily="34" charset="0"/>
              </a:rPr>
              <a:t>ervices </a:t>
            </a:r>
            <a:r>
              <a:rPr lang="en-US" sz="1000" dirty="0">
                <a:latin typeface="Segoe UI" panose="020B0502040204020203" pitchFamily="34" charset="0"/>
                <a:ea typeface="Segoe UI" panose="020B0502040204020203" pitchFamily="34" charset="0"/>
                <a:cs typeface="Segoe UI" panose="020B0502040204020203" pitchFamily="34" charset="0"/>
              </a:rPr>
              <a:t>team </a:t>
            </a:r>
            <a:r>
              <a:rPr lang="en-US" sz="1000" dirty="0" smtClean="0">
                <a:latin typeface="Segoe UI" panose="020B0502040204020203" pitchFamily="34" charset="0"/>
                <a:ea typeface="Segoe UI" panose="020B0502040204020203" pitchFamily="34" charset="0"/>
                <a:cs typeface="Segoe UI" panose="020B0502040204020203" pitchFamily="34" charset="0"/>
              </a:rPr>
              <a:t>enabled </a:t>
            </a:r>
            <a:r>
              <a:rPr lang="en-US" sz="1000" dirty="0" err="1" smtClean="0">
                <a:latin typeface="Segoe UI" panose="020B0502040204020203" pitchFamily="34" charset="0"/>
                <a:ea typeface="Segoe UI" panose="020B0502040204020203" pitchFamily="34" charset="0"/>
                <a:cs typeface="Segoe UI" panose="020B0502040204020203" pitchFamily="34" charset="0"/>
              </a:rPr>
              <a:t>VMob</a:t>
            </a:r>
            <a:r>
              <a:rPr lang="en-US" sz="1000" dirty="0" smtClean="0">
                <a:latin typeface="Segoe UI" panose="020B0502040204020203" pitchFamily="34" charset="0"/>
                <a:ea typeface="Segoe UI" panose="020B0502040204020203" pitchFamily="34" charset="0"/>
                <a:cs typeface="Segoe UI" panose="020B0502040204020203" pitchFamily="34" charset="0"/>
              </a:rPr>
              <a:t> to increase </a:t>
            </a:r>
            <a:r>
              <a:rPr lang="en-US" sz="1000" dirty="0">
                <a:latin typeface="Segoe UI" panose="020B0502040204020203" pitchFamily="34" charset="0"/>
                <a:ea typeface="Segoe UI" panose="020B0502040204020203" pitchFamily="34" charset="0"/>
                <a:cs typeface="Segoe UI" panose="020B0502040204020203" pitchFamily="34" charset="0"/>
              </a:rPr>
              <a:t>leads and provided access to enterprise </a:t>
            </a:r>
            <a:r>
              <a:rPr lang="en-US" sz="1000" dirty="0" smtClean="0">
                <a:latin typeface="Segoe UI" panose="020B0502040204020203" pitchFamily="34" charset="0"/>
                <a:ea typeface="Segoe UI" panose="020B0502040204020203" pitchFamily="34" charset="0"/>
                <a:cs typeface="Segoe UI" panose="020B0502040204020203" pitchFamily="34" charset="0"/>
              </a:rPr>
              <a:t>customers. Microsoft showcased VMob at its 2014 Worldwide Partner Conference in Washington, D.C. And VMob and Microsoft Azure co-hosted a retail insight Event-in-a-Box at the Microsoft Technology Center in New </a:t>
            </a:r>
            <a:r>
              <a:rPr lang="en-US" sz="1000" dirty="0" smtClean="0">
                <a:latin typeface="Segoe UI" panose="020B0502040204020203" pitchFamily="34" charset="0"/>
                <a:ea typeface="Segoe UI" panose="020B0502040204020203" pitchFamily="34" charset="0"/>
                <a:cs typeface="Segoe UI" panose="020B0502040204020203" pitchFamily="34" charset="0"/>
              </a:rPr>
              <a:t>York, </a:t>
            </a:r>
            <a:r>
              <a:rPr lang="en-US" sz="1000" dirty="0" smtClean="0">
                <a:latin typeface="Segoe UI" panose="020B0502040204020203" pitchFamily="34" charset="0"/>
                <a:ea typeface="Segoe UI" panose="020B0502040204020203" pitchFamily="34" charset="0"/>
                <a:cs typeface="Segoe UI" panose="020B0502040204020203" pitchFamily="34" charset="0"/>
              </a:rPr>
              <a:t>with the </a:t>
            </a:r>
            <a:r>
              <a:rPr lang="en-US" sz="1000" dirty="0">
                <a:latin typeface="Segoe UI" panose="020B0502040204020203" pitchFamily="34" charset="0"/>
                <a:ea typeface="Segoe UI" panose="020B0502040204020203" pitchFamily="34" charset="0"/>
                <a:cs typeface="Segoe UI" panose="020B0502040204020203" pitchFamily="34" charset="0"/>
              </a:rPr>
              <a:t>Go-To-Market </a:t>
            </a:r>
            <a:r>
              <a:rPr lang="en-US" sz="1000" dirty="0" smtClean="0">
                <a:latin typeface="Segoe UI" panose="020B0502040204020203" pitchFamily="34" charset="0"/>
                <a:ea typeface="Segoe UI" panose="020B0502040204020203" pitchFamily="34" charset="0"/>
                <a:cs typeface="Segoe UI" panose="020B0502040204020203" pitchFamily="34" charset="0"/>
              </a:rPr>
              <a:t>Services team’s </a:t>
            </a:r>
            <a:r>
              <a:rPr lang="en-US" sz="1000" dirty="0" smtClean="0">
                <a:latin typeface="Segoe UI" panose="020B0502040204020203" pitchFamily="34" charset="0"/>
                <a:ea typeface="Segoe UI" panose="020B0502040204020203" pitchFamily="34" charset="0"/>
                <a:cs typeface="Segoe UI" panose="020B0502040204020203" pitchFamily="34" charset="0"/>
                <a:hlinkClick r:id="rId4"/>
              </a:rPr>
              <a:t>blog post</a:t>
            </a:r>
            <a:r>
              <a:rPr lang="en-US" sz="1000" dirty="0" smtClean="0">
                <a:latin typeface="Segoe UI" panose="020B0502040204020203" pitchFamily="34" charset="0"/>
                <a:ea typeface="Segoe UI" panose="020B0502040204020203" pitchFamily="34" charset="0"/>
                <a:cs typeface="Segoe UI" panose="020B0502040204020203" pitchFamily="34" charset="0"/>
              </a:rPr>
              <a:t> promoting the event resulting in 85 new contacts.</a:t>
            </a:r>
          </a:p>
          <a:p>
            <a:endParaRPr lang="en-US" sz="1000" dirty="0">
              <a:latin typeface="Segoe UI" panose="020B0502040204020203" pitchFamily="34" charset="0"/>
              <a:ea typeface="Segoe UI" panose="020B0502040204020203" pitchFamily="34" charset="0"/>
              <a:cs typeface="Segoe UI" panose="020B0502040204020203" pitchFamily="34" charset="0"/>
            </a:endParaRPr>
          </a:p>
          <a:p>
            <a:r>
              <a:rPr lang="en-US" sz="1000" dirty="0" smtClean="0">
                <a:latin typeface="Segoe UI" panose="020B0502040204020203" pitchFamily="34" charset="0"/>
                <a:ea typeface="Segoe UI" panose="020B0502040204020203" pitchFamily="34" charset="0"/>
                <a:cs typeface="Segoe UI" panose="020B0502040204020203" pitchFamily="34" charset="0"/>
              </a:rPr>
              <a:t>The </a:t>
            </a:r>
            <a:r>
              <a:rPr lang="en-US" sz="1000" dirty="0">
                <a:latin typeface="Segoe UI" panose="020B0502040204020203" pitchFamily="34" charset="0"/>
                <a:ea typeface="Segoe UI" panose="020B0502040204020203" pitchFamily="34" charset="0"/>
                <a:cs typeface="Segoe UI" panose="020B0502040204020203" pitchFamily="34" charset="0"/>
              </a:rPr>
              <a:t>Go-To-Market Services </a:t>
            </a:r>
            <a:r>
              <a:rPr lang="en-US" sz="1000" dirty="0" smtClean="0">
                <a:latin typeface="Segoe UI" panose="020B0502040204020203" pitchFamily="34" charset="0"/>
                <a:ea typeface="Segoe UI" panose="020B0502040204020203" pitchFamily="34" charset="0"/>
                <a:cs typeface="Segoe UI" panose="020B0502040204020203" pitchFamily="34" charset="0"/>
              </a:rPr>
              <a:t>team also </a:t>
            </a:r>
            <a:r>
              <a:rPr lang="en-US" sz="1000" dirty="0">
                <a:latin typeface="Segoe UI" panose="020B0502040204020203" pitchFamily="34" charset="0"/>
                <a:ea typeface="Segoe UI" panose="020B0502040204020203" pitchFamily="34" charset="0"/>
                <a:cs typeface="Segoe UI" panose="020B0502040204020203" pitchFamily="34" charset="0"/>
              </a:rPr>
              <a:t>published </a:t>
            </a:r>
            <a:r>
              <a:rPr lang="en-US" sz="1000" dirty="0" smtClean="0">
                <a:latin typeface="Segoe UI" panose="020B0502040204020203" pitchFamily="34" charset="0"/>
                <a:ea typeface="Segoe UI" panose="020B0502040204020203" pitchFamily="34" charset="0"/>
                <a:cs typeface="Segoe UI" panose="020B0502040204020203" pitchFamily="34" charset="0"/>
              </a:rPr>
              <a:t>a VMob </a:t>
            </a:r>
            <a:r>
              <a:rPr lang="en-US" sz="1000" dirty="0">
                <a:latin typeface="Segoe UI" panose="020B0502040204020203" pitchFamily="34" charset="0"/>
                <a:ea typeface="Segoe UI" panose="020B0502040204020203" pitchFamily="34" charset="0"/>
                <a:cs typeface="Segoe UI" panose="020B0502040204020203" pitchFamily="34" charset="0"/>
                <a:hlinkClick r:id="rId5"/>
              </a:rPr>
              <a:t>guest post</a:t>
            </a:r>
            <a:r>
              <a:rPr lang="en-US" sz="1000" dirty="0" smtClean="0">
                <a:latin typeface="Segoe UI" panose="020B0502040204020203" pitchFamily="34" charset="0"/>
                <a:ea typeface="Segoe UI" panose="020B0502040204020203" pitchFamily="34" charset="0"/>
                <a:cs typeface="Segoe UI" panose="020B0502040204020203" pitchFamily="34" charset="0"/>
              </a:rPr>
              <a:t> on the Channel 9 Azure Partner Blog, which covered VMob‘s presence in the Microsoft booth at the National Retail Federation show in New York City, and published a </a:t>
            </a:r>
            <a:r>
              <a:rPr lang="en-US" sz="1000" dirty="0" smtClean="0">
                <a:latin typeface="Segoe UI" panose="020B0502040204020203" pitchFamily="34" charset="0"/>
                <a:ea typeface="Segoe UI" panose="020B0502040204020203" pitchFamily="34" charset="0"/>
                <a:cs typeface="Segoe UI" panose="020B0502040204020203" pitchFamily="34" charset="0"/>
                <a:hlinkClick r:id="rId6"/>
              </a:rPr>
              <a:t>datasheet</a:t>
            </a:r>
            <a:r>
              <a:rPr lang="en-US" sz="1000" dirty="0" smtClean="0">
                <a:latin typeface="Segoe UI" panose="020B0502040204020203" pitchFamily="34" charset="0"/>
                <a:ea typeface="Segoe UI" panose="020B0502040204020203" pitchFamily="34" charset="0"/>
                <a:cs typeface="Segoe UI" panose="020B0502040204020203" pitchFamily="34" charset="0"/>
              </a:rPr>
              <a:t> for VMob to use at U.S. events. </a:t>
            </a:r>
          </a:p>
          <a:p>
            <a:endParaRPr lang="en-US" sz="1000" dirty="0">
              <a:latin typeface="Segoe UI" panose="020B0502040204020203" pitchFamily="34" charset="0"/>
              <a:ea typeface="Segoe UI" panose="020B0502040204020203" pitchFamily="34" charset="0"/>
              <a:cs typeface="Segoe UI" panose="020B0502040204020203" pitchFamily="34" charset="0"/>
            </a:endParaRPr>
          </a:p>
          <a:p>
            <a:pPr algn="ctr"/>
            <a:r>
              <a:rPr lang="en-US" sz="1000" i="1" dirty="0">
                <a:latin typeface="Segoe UI" panose="020B0502040204020203" pitchFamily="34" charset="0"/>
                <a:ea typeface="Segoe UI" panose="020B0502040204020203" pitchFamily="34" charset="0"/>
                <a:cs typeface="Segoe UI" panose="020B0502040204020203" pitchFamily="34" charset="0"/>
              </a:rPr>
              <a:t>Want to learn about more partnerships with Microsoft? Read </a:t>
            </a:r>
            <a:r>
              <a:rPr lang="en-US" sz="1000" i="1" dirty="0">
                <a:latin typeface="Segoe UI" panose="020B0502040204020203" pitchFamily="34" charset="0"/>
                <a:ea typeface="Segoe UI" panose="020B0502040204020203" pitchFamily="34" charset="0"/>
                <a:cs typeface="Segoe UI" panose="020B0502040204020203" pitchFamily="34" charset="0"/>
                <a:hlinkClick r:id="rId7"/>
              </a:rPr>
              <a:t>the Microsoft Azure Partner blog</a:t>
            </a:r>
            <a:r>
              <a:rPr lang="en-US" sz="1000" i="1" dirty="0">
                <a:latin typeface="Segoe UI" panose="020B0502040204020203" pitchFamily="34" charset="0"/>
                <a:ea typeface="Segoe UI" panose="020B0502040204020203" pitchFamily="34" charset="0"/>
                <a:cs typeface="Segoe UI" panose="020B0502040204020203" pitchFamily="34" charset="0"/>
              </a:rPr>
              <a:t>.</a:t>
            </a:r>
          </a:p>
        </p:txBody>
      </p:sp>
      <p:sp>
        <p:nvSpPr>
          <p:cNvPr id="1033" name="TextBox 1032"/>
          <p:cNvSpPr txBox="1"/>
          <p:nvPr/>
        </p:nvSpPr>
        <p:spPr>
          <a:xfrm>
            <a:off x="98915" y="896318"/>
            <a:ext cx="6429976" cy="553998"/>
          </a:xfrm>
          <a:prstGeom prst="rect">
            <a:avLst/>
          </a:prstGeom>
          <a:noFill/>
        </p:spPr>
        <p:txBody>
          <a:bodyPr wrap="square" rtlCol="0">
            <a:spAutoFit/>
          </a:bodyPr>
          <a:lstStyle/>
          <a:p>
            <a:r>
              <a:rPr lang="en-US" sz="1000" b="1" dirty="0" smtClean="0">
                <a:latin typeface="Segoe UI" panose="020B0502040204020203" pitchFamily="34" charset="0"/>
                <a:cs typeface="Segoe UI" panose="020B0502040204020203" pitchFamily="34" charset="0"/>
              </a:rPr>
              <a:t>“Microsoft and the Go-To-Market Services team helped us land deals with a major international furniture retailer, one of the largest brewers in the world and are helping us continue to grow our </a:t>
            </a:r>
            <a:endParaRPr lang="en-US" sz="1000" b="1" dirty="0" smtClean="0">
              <a:latin typeface="Segoe UI" panose="020B0502040204020203" pitchFamily="34" charset="0"/>
              <a:cs typeface="Segoe UI" panose="020B0502040204020203" pitchFamily="34" charset="0"/>
            </a:endParaRPr>
          </a:p>
          <a:p>
            <a:r>
              <a:rPr lang="en-US" sz="1000" b="1" dirty="0" smtClean="0">
                <a:latin typeface="Segoe UI" panose="020B0502040204020203" pitchFamily="34" charset="0"/>
                <a:cs typeface="Segoe UI" panose="020B0502040204020203" pitchFamily="34" charset="0"/>
              </a:rPr>
              <a:t>global </a:t>
            </a:r>
            <a:r>
              <a:rPr lang="en-US" sz="1000" b="1" dirty="0" smtClean="0">
                <a:latin typeface="Segoe UI" panose="020B0502040204020203" pitchFamily="34" charset="0"/>
                <a:cs typeface="Segoe UI" panose="020B0502040204020203" pitchFamily="34" charset="0"/>
              </a:rPr>
              <a:t>deployments with one of the largest fast food chains.” – Bill McHargue, SVP Global Sales, VMob</a:t>
            </a:r>
            <a:endParaRPr lang="en-US" sz="1000" b="1" dirty="0">
              <a:latin typeface="Segoe UI" panose="020B0502040204020203" pitchFamily="34" charset="0"/>
              <a:cs typeface="Segoe UI" panose="020B0502040204020203" pitchFamily="34" charset="0"/>
            </a:endParaRPr>
          </a:p>
        </p:txBody>
      </p:sp>
      <p:sp>
        <p:nvSpPr>
          <p:cNvPr id="22" name="Rectangle 21"/>
          <p:cNvSpPr/>
          <p:nvPr/>
        </p:nvSpPr>
        <p:spPr>
          <a:xfrm>
            <a:off x="98915" y="50729"/>
            <a:ext cx="8915511" cy="338554"/>
          </a:xfrm>
          <a:prstGeom prst="rect">
            <a:avLst/>
          </a:prstGeom>
        </p:spPr>
        <p:txBody>
          <a:bodyPr wrap="square">
            <a:spAutoFit/>
          </a:bodyPr>
          <a:lstStyle/>
          <a:p>
            <a:pPr algn="ctr">
              <a:spcBef>
                <a:spcPts val="600"/>
              </a:spcBef>
              <a:spcAft>
                <a:spcPts val="600"/>
              </a:spcAft>
            </a:pPr>
            <a:r>
              <a:rPr lang="en-US" sz="1600" cap="all" dirty="0" smtClean="0">
                <a:solidFill>
                  <a:srgbClr val="FFFFFF"/>
                </a:solidFill>
                <a:latin typeface="Segoe UI" panose="020B0502040204020203" pitchFamily="34" charset="0"/>
                <a:ea typeface="Segoe UI" panose="020B0502040204020203" pitchFamily="34" charset="0"/>
                <a:cs typeface="Segoe UI" panose="020B0502040204020203" pitchFamily="34" charset="0"/>
              </a:rPr>
              <a:t>Microsoft Go-To-Market </a:t>
            </a:r>
            <a:r>
              <a:rPr lang="en-US" sz="1600" cap="all" dirty="0">
                <a:solidFill>
                  <a:srgbClr val="FFFFFF"/>
                </a:solidFill>
                <a:latin typeface="Segoe UI" panose="020B0502040204020203" pitchFamily="34" charset="0"/>
                <a:ea typeface="Segoe UI" panose="020B0502040204020203" pitchFamily="34" charset="0"/>
                <a:cs typeface="Segoe UI" panose="020B0502040204020203" pitchFamily="34" charset="0"/>
              </a:rPr>
              <a:t>Services </a:t>
            </a:r>
            <a:r>
              <a:rPr lang="en-US" sz="1600" cap="all" dirty="0" smtClean="0">
                <a:solidFill>
                  <a:srgbClr val="FFFFFF"/>
                </a:solidFill>
                <a:latin typeface="Segoe UI" panose="020B0502040204020203" pitchFamily="34" charset="0"/>
                <a:ea typeface="Segoe UI" panose="020B0502040204020203" pitchFamily="34" charset="0"/>
                <a:cs typeface="Segoe UI" panose="020B0502040204020203" pitchFamily="34" charset="0"/>
              </a:rPr>
              <a:t>Success Story</a:t>
            </a:r>
            <a:endParaRPr lang="en-US" sz="1600" cap="all" dirty="0">
              <a:solidFill>
                <a:srgbClr val="FFFFFF"/>
              </a:solidFill>
              <a:latin typeface="Segoe UI" panose="020B0502040204020203" pitchFamily="34" charset="0"/>
              <a:ea typeface="Segoe UI" panose="020B0502040204020203" pitchFamily="34" charset="0"/>
              <a:cs typeface="Segoe UI" panose="020B0502040204020203" pitchFamily="34" charset="0"/>
            </a:endParaRPr>
          </a:p>
        </p:txBody>
      </p:sp>
      <p:sp>
        <p:nvSpPr>
          <p:cNvPr id="16" name="TextBox 15"/>
          <p:cNvSpPr txBox="1"/>
          <p:nvPr/>
        </p:nvSpPr>
        <p:spPr>
          <a:xfrm>
            <a:off x="6695719" y="3184632"/>
            <a:ext cx="2303696" cy="1492716"/>
          </a:xfrm>
          <a:prstGeom prst="rect">
            <a:avLst/>
          </a:prstGeom>
          <a:noFill/>
        </p:spPr>
        <p:txBody>
          <a:bodyPr wrap="square" rtlCol="0">
            <a:spAutoFit/>
          </a:bodyPr>
          <a:lstStyle/>
          <a:p>
            <a:r>
              <a:rPr lang="en-US" sz="1600" dirty="0" smtClean="0">
                <a:solidFill>
                  <a:schemeClr val="bg1"/>
                </a:solidFill>
                <a:latin typeface="Segoe UI Light" panose="020B0502040204020203" pitchFamily="34" charset="0"/>
                <a:cs typeface="Segoe UI" panose="020B0502040204020203" pitchFamily="34" charset="0"/>
              </a:rPr>
              <a:t>Microsoft Go-To-Market</a:t>
            </a:r>
            <a:endParaRPr lang="en-US" sz="1600" dirty="0">
              <a:solidFill>
                <a:schemeClr val="bg1"/>
              </a:solidFill>
              <a:latin typeface="Segoe UI Light" panose="020B0502040204020203" pitchFamily="34" charset="0"/>
              <a:cs typeface="Segoe UI" panose="020B0502040204020203" pitchFamily="34" charset="0"/>
            </a:endParaRPr>
          </a:p>
          <a:p>
            <a:pPr>
              <a:spcBef>
                <a:spcPts val="600"/>
              </a:spcBef>
            </a:pPr>
            <a:r>
              <a:rPr lang="en-US" sz="1000" dirty="0">
                <a:solidFill>
                  <a:schemeClr val="bg1"/>
                </a:solidFill>
                <a:latin typeface="Segoe UI" panose="020B0502040204020203" pitchFamily="34" charset="0"/>
                <a:cs typeface="Segoe UI" panose="020B0502040204020203" pitchFamily="34" charset="0"/>
              </a:rPr>
              <a:t>Microsoft’s </a:t>
            </a:r>
            <a:r>
              <a:rPr lang="en-US" sz="1000" dirty="0" smtClean="0">
                <a:solidFill>
                  <a:schemeClr val="bg1"/>
                </a:solidFill>
                <a:latin typeface="Segoe UI" panose="020B0502040204020203" pitchFamily="34" charset="0"/>
                <a:cs typeface="Segoe UI" panose="020B0502040204020203" pitchFamily="34" charset="0"/>
              </a:rPr>
              <a:t>Go-To-Market </a:t>
            </a:r>
            <a:r>
              <a:rPr lang="en-US" sz="1000" dirty="0">
                <a:solidFill>
                  <a:schemeClr val="bg1"/>
                </a:solidFill>
                <a:latin typeface="Segoe UI" panose="020B0502040204020203" pitchFamily="34" charset="0"/>
                <a:cs typeface="Segoe UI" panose="020B0502040204020203" pitchFamily="34" charset="0"/>
              </a:rPr>
              <a:t>Services give Independent Software Vendors exclusive resources to help boost app exposure, improve app performance, and build better cloud businesses. See </a:t>
            </a:r>
            <a:r>
              <a:rPr lang="en-US" sz="1000" dirty="0" smtClean="0">
                <a:solidFill>
                  <a:schemeClr val="bg1"/>
                </a:solidFill>
                <a:latin typeface="Segoe UI" panose="020B0502040204020203" pitchFamily="34" charset="0"/>
                <a:cs typeface="Segoe UI" panose="020B0502040204020203" pitchFamily="34" charset="0"/>
              </a:rPr>
              <a:t>how you can benefit at </a:t>
            </a:r>
            <a:r>
              <a:rPr lang="en-US" sz="1000" u="sng" dirty="0" smtClean="0">
                <a:solidFill>
                  <a:schemeClr val="bg1"/>
                </a:solidFill>
                <a:latin typeface="Segoe UI" panose="020B0502040204020203" pitchFamily="34" charset="0"/>
                <a:cs typeface="Segoe UI" panose="020B0502040204020203" pitchFamily="34" charset="0"/>
              </a:rPr>
              <a:t>www.MicrosoftGoToMarket.com</a:t>
            </a:r>
            <a:r>
              <a:rPr lang="en-US" sz="1000" dirty="0" smtClean="0">
                <a:solidFill>
                  <a:schemeClr val="bg1"/>
                </a:solidFill>
                <a:latin typeface="Segoe UI" panose="020B0502040204020203" pitchFamily="34" charset="0"/>
                <a:cs typeface="Segoe UI" panose="020B0502040204020203" pitchFamily="34" charset="0"/>
              </a:rPr>
              <a:t>. </a:t>
            </a:r>
          </a:p>
        </p:txBody>
      </p:sp>
      <p:pic>
        <p:nvPicPr>
          <p:cNvPr id="5" name="Picture 4"/>
          <p:cNvPicPr>
            <a:picLocks noChangeAspect="1"/>
          </p:cNvPicPr>
          <p:nvPr/>
        </p:nvPicPr>
        <p:blipFill rotWithShape="1">
          <a:blip r:embed="rId8"/>
          <a:srcRect t="17951" b="17646"/>
          <a:stretch/>
        </p:blipFill>
        <p:spPr>
          <a:xfrm>
            <a:off x="7942217" y="4775039"/>
            <a:ext cx="1201782" cy="284707"/>
          </a:xfrm>
          <a:prstGeom prst="rect">
            <a:avLst/>
          </a:prstGeom>
        </p:spPr>
      </p:pic>
      <p:sp>
        <p:nvSpPr>
          <p:cNvPr id="20" name="TextBox 19"/>
          <p:cNvSpPr txBox="1"/>
          <p:nvPr/>
        </p:nvSpPr>
        <p:spPr>
          <a:xfrm>
            <a:off x="6703275" y="547135"/>
            <a:ext cx="2296139" cy="1954381"/>
          </a:xfrm>
          <a:prstGeom prst="rect">
            <a:avLst/>
          </a:prstGeom>
          <a:noFill/>
        </p:spPr>
        <p:txBody>
          <a:bodyPr wrap="square" rtlCol="0">
            <a:spAutoFit/>
          </a:bodyPr>
          <a:lstStyle/>
          <a:p>
            <a:r>
              <a:rPr lang="en-US" sz="1600" dirty="0" smtClean="0">
                <a:solidFill>
                  <a:schemeClr val="bg1"/>
                </a:solidFill>
                <a:latin typeface="Segoe UI Light" panose="020B0502040204020203" pitchFamily="34" charset="0"/>
                <a:cs typeface="Segoe UI" panose="020B0502040204020203" pitchFamily="34" charset="0"/>
              </a:rPr>
              <a:t>VMob</a:t>
            </a:r>
            <a:endParaRPr lang="en-US" sz="1600" dirty="0">
              <a:solidFill>
                <a:schemeClr val="bg1"/>
              </a:solidFill>
              <a:latin typeface="Segoe UI Light" panose="020B0502040204020203" pitchFamily="34" charset="0"/>
              <a:cs typeface="Segoe UI" panose="020B0502040204020203" pitchFamily="34" charset="0"/>
            </a:endParaRPr>
          </a:p>
          <a:p>
            <a:pPr>
              <a:spcBef>
                <a:spcPts val="600"/>
              </a:spcBef>
            </a:pPr>
            <a:r>
              <a:rPr lang="en-US" sz="1000" dirty="0">
                <a:solidFill>
                  <a:schemeClr val="bg1"/>
                </a:solidFill>
                <a:latin typeface="Segoe UI" panose="020B0502040204020203" pitchFamily="34" charset="0"/>
                <a:cs typeface="Segoe UI" panose="020B0502040204020203" pitchFamily="34" charset="0"/>
              </a:rPr>
              <a:t>The VMob platform uses a brand’s own smartphone app to reward and incentivize customers, personalize their experience and increase sales. The platform monitors live data from multiple sources to understand customer behavior and precisely target marketing content on mobile, online and in-</a:t>
            </a:r>
            <a:r>
              <a:rPr lang="en-US" sz="1000" dirty="0" smtClean="0">
                <a:solidFill>
                  <a:schemeClr val="bg1"/>
                </a:solidFill>
                <a:latin typeface="Segoe UI" panose="020B0502040204020203" pitchFamily="34" charset="0"/>
                <a:cs typeface="Segoe UI" panose="020B0502040204020203" pitchFamily="34" charset="0"/>
              </a:rPr>
              <a:t>store. To find out more about VMob, visit </a:t>
            </a:r>
            <a:r>
              <a:rPr lang="en-US" sz="1000" u="sng" dirty="0" err="1" smtClean="0">
                <a:solidFill>
                  <a:schemeClr val="bg1"/>
                </a:solidFill>
                <a:latin typeface="Segoe UI" panose="020B0502040204020203" pitchFamily="34" charset="0"/>
                <a:cs typeface="Segoe UI" panose="020B0502040204020203" pitchFamily="34" charset="0"/>
              </a:rPr>
              <a:t>www.vmob.com</a:t>
            </a:r>
            <a:r>
              <a:rPr lang="en-US" sz="1000" dirty="0" smtClean="0">
                <a:solidFill>
                  <a:schemeClr val="bg1"/>
                </a:solidFill>
                <a:latin typeface="Segoe UI" panose="020B0502040204020203" pitchFamily="34" charset="0"/>
                <a:cs typeface="Segoe UI" panose="020B0502040204020203" pitchFamily="34" charset="0"/>
              </a:rPr>
              <a:t>.</a:t>
            </a:r>
            <a:endParaRPr lang="en-US" sz="1000" dirty="0">
              <a:solidFill>
                <a:schemeClr val="bg1"/>
              </a:solidFill>
              <a:latin typeface="Segoe UI" panose="020B0502040204020203" pitchFamily="34" charset="0"/>
              <a:cs typeface="Segoe UI" panose="020B0502040204020203" pitchFamily="34" charset="0"/>
            </a:endParaRPr>
          </a:p>
        </p:txBody>
      </p:sp>
      <p:pic>
        <p:nvPicPr>
          <p:cNvPr id="2" name="Picture 1"/>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8078502" y="2598206"/>
            <a:ext cx="902843" cy="347588"/>
          </a:xfrm>
          <a:prstGeom prst="rect">
            <a:avLst/>
          </a:prstGeom>
        </p:spPr>
      </p:pic>
      <p:pic>
        <p:nvPicPr>
          <p:cNvPr id="7" name="Picture 6" descr="vmobpic1.png"/>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3657759" y="1542304"/>
            <a:ext cx="2755392" cy="1624584"/>
          </a:xfrm>
          <a:prstGeom prst="rect">
            <a:avLst/>
          </a:prstGeom>
          <a:effectLst>
            <a:outerShdw blurRad="63500" sx="102000" sy="102000" algn="ctr" rotWithShape="0">
              <a:prstClr val="black">
                <a:alpha val="40000"/>
              </a:prstClr>
            </a:outerShdw>
          </a:effectLst>
        </p:spPr>
      </p:pic>
      <p:pic>
        <p:nvPicPr>
          <p:cNvPr id="8" name="Picture 7" descr="vmobpic2.png"/>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3657758" y="3256013"/>
            <a:ext cx="2755392" cy="1764792"/>
          </a:xfrm>
          <a:prstGeom prst="rect">
            <a:avLst/>
          </a:prstGeom>
          <a:effectLst>
            <a:outerShdw blurRad="63500" sx="102000" sy="102000" algn="ctr" rotWithShape="0">
              <a:prstClr val="black">
                <a:alpha val="40000"/>
              </a:prstClr>
            </a:outerShdw>
          </a:effectLst>
        </p:spPr>
      </p:pic>
    </p:spTree>
    <p:extLst>
      <p:ext uri="{BB962C8B-B14F-4D97-AF65-F5344CB8AC3E}">
        <p14:creationId xmlns:p14="http://schemas.microsoft.com/office/powerpoint/2010/main" val="1995452514"/>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Custom 3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1F497D"/>
      </a:hlink>
      <a:folHlink>
        <a:srgbClr val="1F497D"/>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7DA9E9BEEED8314D8658BE7311F7536E" ma:contentTypeVersion="0" ma:contentTypeDescription="Create a new document." ma:contentTypeScope="" ma:versionID="5b4b55b20e5542ff90f712a1e396aed8">
  <xsd:schema xmlns:xsd="http://www.w3.org/2001/XMLSchema" xmlns:xs="http://www.w3.org/2001/XMLSchema" xmlns:p="http://schemas.microsoft.com/office/2006/metadata/properties" targetNamespace="http://schemas.microsoft.com/office/2006/metadata/properties" ma:root="true" ma:fieldsID="71b37c6cb5deebe3eb165b39c80465de">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0386F0D2-D231-4B1E-83D6-8E28DF9A938A}">
  <ds:schemaRefs>
    <ds:schemaRef ds:uri="http://schemas.openxmlformats.org/package/2006/metadata/core-properties"/>
    <ds:schemaRef ds:uri="http://purl.org/dc/dcmitype/"/>
    <ds:schemaRef ds:uri="http://schemas.microsoft.com/office/infopath/2007/PartnerControls"/>
    <ds:schemaRef ds:uri="http://purl.org/dc/elements/1.1/"/>
    <ds:schemaRef ds:uri="http://schemas.microsoft.com/office/2006/documentManagement/types"/>
    <ds:schemaRef ds:uri="http://purl.org/dc/terms/"/>
    <ds:schemaRef ds:uri="http://schemas.microsoft.com/office/2006/metadata/properties"/>
    <ds:schemaRef ds:uri="http://www.w3.org/XML/1998/namespace"/>
  </ds:schemaRefs>
</ds:datastoreItem>
</file>

<file path=customXml/itemProps2.xml><?xml version="1.0" encoding="utf-8"?>
<ds:datastoreItem xmlns:ds="http://schemas.openxmlformats.org/officeDocument/2006/customXml" ds:itemID="{FEBDBCF3-477F-4E51-9D5B-7F01A3C8DD8D}">
  <ds:schemaRefs>
    <ds:schemaRef ds:uri="http://schemas.microsoft.com/sharepoint/v3/contenttype/forms"/>
  </ds:schemaRefs>
</ds:datastoreItem>
</file>

<file path=customXml/itemProps3.xml><?xml version="1.0" encoding="utf-8"?>
<ds:datastoreItem xmlns:ds="http://schemas.openxmlformats.org/officeDocument/2006/customXml" ds:itemID="{78A530D0-427F-4FD7-9806-DAC98DD5F74D}">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otalTime>2946</TotalTime>
  <Words>384</Words>
  <Application>Microsoft Macintosh PowerPoint</Application>
  <PresentationFormat>On-screen Show (16:9)</PresentationFormat>
  <Paragraphs>16</Paragraphs>
  <Slides>1</Slides>
  <Notes>1</Notes>
  <HiddenSlides>0</HiddenSlides>
  <MMClips>0</MMClips>
  <ScaleCrop>false</ScaleCrop>
  <HeadingPairs>
    <vt:vector size="4" baseType="variant">
      <vt:variant>
        <vt:lpstr>Theme</vt:lpstr>
      </vt:variant>
      <vt:variant>
        <vt:i4>1</vt:i4>
      </vt:variant>
      <vt:variant>
        <vt:lpstr>Slide Titles</vt:lpstr>
      </vt:variant>
      <vt:variant>
        <vt:i4>1</vt:i4>
      </vt:variant>
    </vt:vector>
  </HeadingPairs>
  <TitlesOfParts>
    <vt:vector size="2" baseType="lpstr">
      <vt:lpstr>Office Theme</vt:lpstr>
      <vt:lpstr>PowerPoint Presentation</vt:lpstr>
    </vt:vector>
  </TitlesOfParts>
  <Company>Microsoft Corporation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Malinda Miller</dc:creator>
  <cp:lastModifiedBy>Tony Augusty</cp:lastModifiedBy>
  <cp:revision>335</cp:revision>
  <dcterms:created xsi:type="dcterms:W3CDTF">2013-02-08T20:53:27Z</dcterms:created>
  <dcterms:modified xsi:type="dcterms:W3CDTF">2015-08-28T18:22:23Z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0x0101007DA9E9BEEED8314D8658BE7311F7536E</vt:lpwstr>
  </property>
</Properties>
</file>