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50"/>
    <a:srgbClr val="0072C6"/>
    <a:srgbClr val="1F497D"/>
    <a:srgbClr val="1F4D7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twitter.com/WindowsAzure/status/276711093152387072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www.microsoft.com/casestudies/Case_Study_Detail.aspx?CaseStudyID=710000002830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www.sitewit.com/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6611815" y="436174"/>
            <a:ext cx="2532185" cy="2637286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6611814" y="3073460"/>
            <a:ext cx="2532185" cy="20778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0" y="2"/>
            <a:ext cx="9144000" cy="436172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5" name="TextBox 1024"/>
          <p:cNvSpPr txBox="1"/>
          <p:nvPr/>
        </p:nvSpPr>
        <p:spPr>
          <a:xfrm>
            <a:off x="6710731" y="540905"/>
            <a:ext cx="230369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About Cognosys</a:t>
            </a:r>
          </a:p>
          <a:p>
            <a:pPr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Cognosys Technologies is a global ISV based in Pune, India, leading in technical consulting and cloud services, leveraging technology to provide software solutions, with emphasis on media services, banking and finance, healthcare, and ERP/CRM. Discover all that Cognosys offers at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www.cogno-sys.com.</a:t>
            </a:r>
            <a:endParaRPr lang="en-US" sz="10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8" name="TextBox 1027"/>
          <p:cNvSpPr txBox="1"/>
          <p:nvPr/>
        </p:nvSpPr>
        <p:spPr>
          <a:xfrm>
            <a:off x="98916" y="543991"/>
            <a:ext cx="6380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Cognosys Gains Reach into ‘Untapped Markets’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916" y="2846078"/>
            <a:ext cx="202872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PROGRAM: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To tell the story of how Windows Azure helped its CogCache app offer enhanced performance, scalability, and compatibility to its customers, Cognosys participated in a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case study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with Microsoft.</a:t>
            </a:r>
          </a:p>
          <a:p>
            <a:endParaRPr lang="en-US" sz="10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BENEFIT: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case study gave Cognosys collateral to use in customer conversations and was viewed by 140+ visitors to microsoft.com.</a:t>
            </a:r>
          </a:p>
        </p:txBody>
      </p:sp>
      <p:sp>
        <p:nvSpPr>
          <p:cNvPr id="1033" name="TextBox 1032"/>
          <p:cNvSpPr txBox="1"/>
          <p:nvPr/>
        </p:nvSpPr>
        <p:spPr>
          <a:xfrm>
            <a:off x="98916" y="1022994"/>
            <a:ext cx="638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1000" spc="-10" dirty="0">
                <a:latin typeface="Segoe UI" panose="020B0502040204020203" pitchFamily="34" charset="0"/>
                <a:cs typeface="Segoe UI" panose="020B0502040204020203" pitchFamily="34" charset="0"/>
              </a:rPr>
              <a:t>“Microsoft </a:t>
            </a:r>
            <a:r>
              <a:rPr lang="en-US" sz="1000" b="1" kern="1000" spc="-10" dirty="0" smtClean="0">
                <a:latin typeface="Segoe UI" panose="020B0502040204020203" pitchFamily="34" charset="0"/>
                <a:cs typeface="Segoe UI" panose="020B0502040204020203" pitchFamily="34" charset="0"/>
              </a:rPr>
              <a:t>Go-To-Market </a:t>
            </a:r>
            <a:r>
              <a:rPr lang="en-US" sz="1000" b="1" kern="1000" spc="-10" dirty="0">
                <a:latin typeface="Segoe UI" panose="020B0502040204020203" pitchFamily="34" charset="0"/>
                <a:cs typeface="Segoe UI" panose="020B0502040204020203" pitchFamily="34" charset="0"/>
              </a:rPr>
              <a:t>Services </a:t>
            </a:r>
            <a:r>
              <a:rPr lang="en-US" sz="1000" b="1" kern="1000" spc="-10" dirty="0" smtClean="0">
                <a:latin typeface="Segoe UI" panose="020B0502040204020203" pitchFamily="34" charset="0"/>
                <a:cs typeface="Segoe UI" panose="020B0502040204020203" pitchFamily="34" charset="0"/>
              </a:rPr>
              <a:t>led us to venture into untapped markets with a multipronged approach from SEO to social reach generating tangible leads.” – </a:t>
            </a:r>
            <a:r>
              <a:rPr lang="en-US" sz="1000" b="1" kern="1000" spc="-1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Capt</a:t>
            </a:r>
            <a:r>
              <a:rPr lang="en-US" sz="1000" b="1" kern="1000" spc="-10" dirty="0" smtClean="0">
                <a:latin typeface="Segoe UI" panose="020B0502040204020203" pitchFamily="34" charset="0"/>
                <a:cs typeface="Segoe UI" panose="020B0502040204020203" pitchFamily="34" charset="0"/>
              </a:rPr>
              <a:t> Ranjan, Principal Consultant, Cognosys</a:t>
            </a:r>
            <a:endParaRPr lang="en-US" sz="1000" b="1" kern="1000" spc="-1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915" y="50729"/>
            <a:ext cx="8915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cap="all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GO-TO-MARKET SERVICES SUCCESS </a:t>
            </a:r>
            <a:r>
              <a:rPr lang="en-US" sz="1600" cap="all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STORY</a:t>
            </a:r>
            <a:endParaRPr lang="en-US" sz="1600" cap="all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55148" y="2846078"/>
            <a:ext cx="202872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PROGRAM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When Cognosys was honored with the Red Herring 2012 Top 100 award, Microsoft promoted the accolade in its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App of the Day tweet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program through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@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WindowsAzure on Twitter.</a:t>
            </a:r>
          </a:p>
          <a:p>
            <a:endParaRPr lang="en-US" sz="10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BENEFIT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tweet reached a huge audience of more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than 115,000 Twitter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users, and drove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50+ immediate unique visitors to Cognosys’ website.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11379" y="2846078"/>
            <a:ext cx="19244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PROGRAM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Search Engine Optimization and Search Engine Marketing were important to Cognosys, so it participated through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Go-To-Market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Services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in a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SiteWit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SEO/SEM campaign.</a:t>
            </a:r>
          </a:p>
          <a:p>
            <a:endParaRPr lang="en-US" sz="1000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BENEFIT: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company saw web site traffic grow and placement on search engines improve after taking part in the campaign.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b="-28320"/>
          <a:stretch/>
        </p:blipFill>
        <p:spPr>
          <a:xfrm>
            <a:off x="193639" y="1580208"/>
            <a:ext cx="1931936" cy="14873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26720" r="16955" b="40023"/>
          <a:stretch/>
        </p:blipFill>
        <p:spPr>
          <a:xfrm>
            <a:off x="2360246" y="1574058"/>
            <a:ext cx="1906954" cy="11574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11874" r="15049" b="4488"/>
          <a:stretch/>
        </p:blipFill>
        <p:spPr>
          <a:xfrm>
            <a:off x="4508157" y="1568850"/>
            <a:ext cx="1923905" cy="1178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763" y="2588453"/>
            <a:ext cx="1181279" cy="2860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95719" y="3184632"/>
            <a:ext cx="230369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Microsoft Go-To-Market</a:t>
            </a:r>
            <a:endParaRPr lang="en-US" sz="1600" dirty="0">
              <a:solidFill>
                <a:schemeClr val="bg1"/>
              </a:solidFill>
              <a:latin typeface="Segoe UI Light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Go-To-Market Services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give Independent Software Vendors exclusive resources to help boost app exposure, improve app performance, and build better cloud businesses. See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you can benefit at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www.MicrosoftGoToMarket.com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/>
          <a:srcRect t="17951" b="17646"/>
          <a:stretch/>
        </p:blipFill>
        <p:spPr>
          <a:xfrm>
            <a:off x="7877906" y="4760357"/>
            <a:ext cx="1266094" cy="29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3C17C07B045B4C8DF66915F418DAAB" ma:contentTypeVersion="7" ma:contentTypeDescription="Create a new document." ma:contentTypeScope="" ma:versionID="fd374b329e0721d363c0f38b33eb5497">
  <xsd:schema xmlns:xsd="http://www.w3.org/2001/XMLSchema" xmlns:xs="http://www.w3.org/2001/XMLSchema" xmlns:p="http://schemas.microsoft.com/office/2006/metadata/properties" xmlns:ns1="http://schemas.microsoft.com/sharepoint/v3" xmlns:ns2="9c3d5f81-e424-4143-b9e5-c8178438a162" xmlns:ns3="d173c6d1-97a5-4521-846b-67d7d1d42956" targetNamespace="http://schemas.microsoft.com/office/2006/metadata/properties" ma:root="true" ma:fieldsID="9275f72d19da1c4cebb4d26f90800fb9" ns1:_="" ns2:_="" ns3:_="">
    <xsd:import namespace="http://schemas.microsoft.com/sharepoint/v3"/>
    <xsd:import namespace="9c3d5f81-e424-4143-b9e5-c8178438a162"/>
    <xsd:import namespace="d173c6d1-97a5-4521-846b-67d7d1d42956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Focus" minOccurs="0"/>
                <xsd:element ref="ns2:Audience1" minOccurs="0"/>
                <xsd:element ref="ns3:Role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3d5f81-e424-4143-b9e5-c8178438a162" elementFormDefault="qualified">
    <xsd:import namespace="http://schemas.microsoft.com/office/2006/documentManagement/types"/>
    <xsd:import namespace="http://schemas.microsoft.com/office/infopath/2007/PartnerControls"/>
    <xsd:element name="Focus" ma:index="10" nillable="true" ma:displayName="Technology" ma:list="{93ad61db-9a34-4037-b37c-99c87e8a8565}" ma:internalName="Focus" ma:showField="Title" ma:web="9c3d5f81-e424-4143-b9e5-c8178438a1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udience1" ma:index="11" nillable="true" ma:displayName="Audience" ma:list="{ec6bdb92-5731-4f88-bd68-2f4092af18bf}" ma:internalName="Audience1" ma:showField="Title" ma:web="9c3d5f81-e424-4143-b9e5-c8178438a162">
      <xsd:simpleType>
        <xsd:restriction base="dms:Lookup"/>
      </xsd:simple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4" nillable="true" ma:displayName="Sharing Hint Hash" ma:internalName="SharingHintHash" ma:readOnly="true">
      <xsd:simpleType>
        <xsd:restriction base="dms:Text"/>
      </xsd:simple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73c6d1-97a5-4521-846b-67d7d1d42956" elementFormDefault="qualified">
    <xsd:import namespace="http://schemas.microsoft.com/office/2006/documentManagement/types"/>
    <xsd:import namespace="http://schemas.microsoft.com/office/infopath/2007/PartnerControls"/>
    <xsd:element name="Role" ma:index="12" nillable="true" ma:displayName="Role" ma:indexed="true" ma:list="{4b56a5c8-6737-4a49-b723-b8faf774055a}" ma:internalName="Rol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ole xmlns="d173c6d1-97a5-4521-846b-67d7d1d42956" xsi:nil="true"/>
    <PublishingExpirationDate xmlns="http://schemas.microsoft.com/sharepoint/v3" xsi:nil="true"/>
    <PublishingStartDate xmlns="http://schemas.microsoft.com/sharepoint/v3" xsi:nil="true"/>
    <Focus xmlns="9c3d5f81-e424-4143-b9e5-c8178438a162"/>
    <Audience1 xmlns="9c3d5f81-e424-4143-b9e5-c8178438a162" xsi:nil="true"/>
  </documentManagement>
</p:properties>
</file>

<file path=customXml/itemProps1.xml><?xml version="1.0" encoding="utf-8"?>
<ds:datastoreItem xmlns:ds="http://schemas.openxmlformats.org/officeDocument/2006/customXml" ds:itemID="{A73DBD62-7959-42AD-9520-5C0EAF5949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c3d5f81-e424-4143-b9e5-c8178438a162"/>
    <ds:schemaRef ds:uri="d173c6d1-97a5-4521-846b-67d7d1d429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E62200-44F3-474A-94DF-36951BDBFF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404A97-A818-4884-BAAA-40ADADE68545}">
  <ds:schemaRefs>
    <ds:schemaRef ds:uri="http://schemas.microsoft.com/office/2006/metadata/properties"/>
    <ds:schemaRef ds:uri="http://schemas.microsoft.com/office/infopath/2007/PartnerControls"/>
    <ds:schemaRef ds:uri="d173c6d1-97a5-4521-846b-67d7d1d42956"/>
    <ds:schemaRef ds:uri="http://schemas.microsoft.com/sharepoint/v3"/>
    <ds:schemaRef ds:uri="9c3d5f81-e424-4143-b9e5-c8178438a16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299</Words>
  <Application>Microsoft Office PowerPoint</Application>
  <PresentationFormat>On-screen Show (16:9)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Segoe UI Light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(Cadence 3 LLC)</cp:lastModifiedBy>
  <cp:revision>120</cp:revision>
  <dcterms:created xsi:type="dcterms:W3CDTF">2013-02-08T20:53:27Z</dcterms:created>
  <dcterms:modified xsi:type="dcterms:W3CDTF">2015-07-21T18:28:50Z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0x010100673C17C07B045B4C8DF66915F418DAAB</vt:lpwstr>
  </property>
  <property fmtid="{D5CDD505-2E9C-101B-9397-08002B2CF9AE}" pid="3" name="DocVizPreviewMetadata_Count">
    <vt:i4>2</vt:i4>
  </property>
  <property fmtid="{D5CDD505-2E9C-101B-9397-08002B2CF9AE}" pid="4" name="DocVizPreviewMetadata_0">
    <vt:lpwstr>300x179x1</vt:lpwstr>
  </property>
</Properties>
</file>