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rgio" initials="S" lastIdx="1" clrIdx="0">
    <p:extLst>
      <p:ext uri="{19B8F6BF-5375-455C-9EA6-DF929625EA0E}">
        <p15:presenceInfo xmlns:p15="http://schemas.microsoft.com/office/powerpoint/2012/main" userId="Sergio" providerId="None"/>
      </p:ext>
    </p:extLst>
  </p:cmAuthor>
  <p:cmAuthor id="2" name="Tony Augusty (JEFFREYM CONSULTING)" initials="TA(C" lastIdx="1" clrIdx="1">
    <p:extLst>
      <p:ext uri="{19B8F6BF-5375-455C-9EA6-DF929625EA0E}">
        <p15:presenceInfo xmlns:p15="http://schemas.microsoft.com/office/powerpoint/2012/main" userId="S-1-5-21-2127521184-1604012920-1887927527-1667385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779" autoAdjust="0"/>
    <p:restoredTop sz="94434" autoAdjust="0"/>
  </p:normalViewPr>
  <p:slideViewPr>
    <p:cSldViewPr snapToGrid="0">
      <p:cViewPr>
        <p:scale>
          <a:sx n="150" d="100"/>
          <a:sy n="150" d="100"/>
        </p:scale>
        <p:origin x="-241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71A46F-8422-4291-B6F8-9D51DD3A8327}" type="datetimeFigureOut">
              <a:rPr lang="es-CL" smtClean="0"/>
              <a:t>17-03-2017</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E12DDB-8531-46CC-A1CE-1854E7C1ABEA}" type="slidenum">
              <a:rPr lang="es-CL" smtClean="0"/>
              <a:t>‹#›</a:t>
            </a:fld>
            <a:endParaRPr lang="es-CL"/>
          </a:p>
        </p:txBody>
      </p:sp>
    </p:spTree>
    <p:extLst>
      <p:ext uri="{BB962C8B-B14F-4D97-AF65-F5344CB8AC3E}">
        <p14:creationId xmlns:p14="http://schemas.microsoft.com/office/powerpoint/2010/main" val="2330560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CL" dirty="0"/>
          </a:p>
        </p:txBody>
      </p:sp>
      <p:sp>
        <p:nvSpPr>
          <p:cNvPr id="4" name="Marcador de número de diapositiva 3"/>
          <p:cNvSpPr>
            <a:spLocks noGrp="1"/>
          </p:cNvSpPr>
          <p:nvPr>
            <p:ph type="sldNum" sz="quarter" idx="10"/>
          </p:nvPr>
        </p:nvSpPr>
        <p:spPr/>
        <p:txBody>
          <a:bodyPr/>
          <a:lstStyle/>
          <a:p>
            <a:fld id="{A0E12DDB-8531-46CC-A1CE-1854E7C1ABEA}" type="slidenum">
              <a:rPr lang="es-CL" smtClean="0"/>
              <a:t>1</a:t>
            </a:fld>
            <a:endParaRPr lang="es-CL"/>
          </a:p>
        </p:txBody>
      </p:sp>
    </p:spTree>
    <p:extLst>
      <p:ext uri="{BB962C8B-B14F-4D97-AF65-F5344CB8AC3E}">
        <p14:creationId xmlns:p14="http://schemas.microsoft.com/office/powerpoint/2010/main" val="1140993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974639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A80000"/>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sp>
        <p:nvSpPr>
          <p:cNvPr id="10" name="TextBox 9"/>
          <p:cNvSpPr txBox="1"/>
          <p:nvPr userDrawn="1"/>
        </p:nvSpPr>
        <p:spPr>
          <a:xfrm>
            <a:off x="203201" y="76201"/>
            <a:ext cx="3072123"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a:ln>
                  <a:noFill/>
                </a:ln>
                <a:solidFill>
                  <a:prstClr val="white"/>
                </a:solidFill>
                <a:effectLst/>
                <a:uLnTx/>
                <a:uFillTx/>
                <a:latin typeface="Segoe Pro Light"/>
                <a:ea typeface="+mn-ea"/>
                <a:cs typeface="Segoe Pro Light"/>
              </a:rPr>
              <a:t>SQL Server 2014</a:t>
            </a:r>
          </a:p>
        </p:txBody>
      </p:sp>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70349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4075237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dirty="0"/>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6820317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8712356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724875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187277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049401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957867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3/17/2017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defTabSz="1219170"/>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146515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3/17/2017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defTabSz="1219170"/>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950039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36"/>
          <p:cNvSpPr>
            <a:spLocks noChangeArrowheads="1"/>
          </p:cNvSpPr>
          <p:nvPr userDrawn="1"/>
        </p:nvSpPr>
        <p:spPr bwMode="auto">
          <a:xfrm>
            <a:off x="0" y="1"/>
            <a:ext cx="3657600" cy="6857999"/>
          </a:xfrm>
          <a:prstGeom prst="rect">
            <a:avLst/>
          </a:prstGeom>
          <a:solidFill>
            <a:srgbClr val="00BCF2"/>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6" name="Rectangle 15"/>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sp>
        <p:nvSpPr>
          <p:cNvPr id="17" name="TextBox 16"/>
          <p:cNvSpPr txBox="1"/>
          <p:nvPr userDrawn="1"/>
        </p:nvSpPr>
        <p:spPr>
          <a:xfrm>
            <a:off x="203200" y="76201"/>
            <a:ext cx="2770374"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a:ln>
                  <a:noFill/>
                </a:ln>
                <a:solidFill>
                  <a:prstClr val="white"/>
                </a:solidFill>
                <a:effectLst/>
                <a:uLnTx/>
                <a:uFillTx/>
                <a:latin typeface="Segoe Pro Light"/>
                <a:ea typeface="+mn-ea"/>
                <a:cs typeface="Segoe Pro Light"/>
              </a:rPr>
              <a:t>Microsoft Azure</a:t>
            </a:r>
          </a:p>
        </p:txBody>
      </p:sp>
      <p:grpSp>
        <p:nvGrpSpPr>
          <p:cNvPr id="23" name="Group 22"/>
          <p:cNvGrpSpPr/>
          <p:nvPr userDrawn="1"/>
        </p:nvGrpSpPr>
        <p:grpSpPr>
          <a:xfrm>
            <a:off x="172603" y="6212395"/>
            <a:ext cx="3319689" cy="503801"/>
            <a:chOff x="129452" y="4659299"/>
            <a:chExt cx="2489767" cy="377851"/>
          </a:xfrm>
        </p:grpSpPr>
        <p:pic>
          <p:nvPicPr>
            <p:cNvPr id="24" name="Picture 23"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25" name="Rectangle 2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26" name="Straight Connector 2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51903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9" name="Rectangle 36"/>
          <p:cNvSpPr>
            <a:spLocks noChangeArrowheads="1"/>
          </p:cNvSpPr>
          <p:nvPr userDrawn="1"/>
        </p:nvSpPr>
        <p:spPr bwMode="auto">
          <a:xfrm>
            <a:off x="0" y="1"/>
            <a:ext cx="3657600" cy="6857999"/>
          </a:xfrm>
          <a:prstGeom prst="rect">
            <a:avLst/>
          </a:prstGeom>
          <a:solidFill>
            <a:srgbClr val="D83B01"/>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1" name="Picture 10" descr="Office_365_logo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798" y="177800"/>
            <a:ext cx="1854101" cy="426720"/>
          </a:xfrm>
          <a:prstGeom prst="rect">
            <a:avLst/>
          </a:prstGeom>
        </p:spPr>
      </p:pic>
      <p:sp>
        <p:nvSpPr>
          <p:cNvPr id="13" name="Rectangle 12"/>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grpSp>
        <p:nvGrpSpPr>
          <p:cNvPr id="27" name="Group 26"/>
          <p:cNvGrpSpPr/>
          <p:nvPr userDrawn="1"/>
        </p:nvGrpSpPr>
        <p:grpSpPr>
          <a:xfrm>
            <a:off x="172603" y="6212395"/>
            <a:ext cx="3319689" cy="503801"/>
            <a:chOff x="129452" y="4659299"/>
            <a:chExt cx="2489767" cy="377851"/>
          </a:xfrm>
        </p:grpSpPr>
        <p:pic>
          <p:nvPicPr>
            <p:cNvPr id="28" name="Picture 27"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29" name="Rectangle 28"/>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30" name="Straight Connector 29"/>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82564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0078D7"/>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pic>
        <p:nvPicPr>
          <p:cNvPr id="10" name="Picture 9" descr="WindowsLogo_Blue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800" y="157480"/>
            <a:ext cx="1960053" cy="426720"/>
          </a:xfrm>
          <a:prstGeom prst="rect">
            <a:avLst/>
          </a:prstGeom>
        </p:spPr>
      </p:pic>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98153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defTabSz="1219170"/>
            <a:fld id="{45DB72FE-910B-4308-BD21-713B9EDF915B}" type="datetimeFigureOut">
              <a:rPr lang="en-US" smtClean="0">
                <a:solidFill>
                  <a:prstClr val="black">
                    <a:tint val="75000"/>
                  </a:prstClr>
                </a:solidFill>
              </a:rPr>
              <a:pPr defTabSz="1219170"/>
              <a:t>3/17/2017</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defTabSz="1219170"/>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41098396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eovictoria.com/"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1" y="2304099"/>
            <a:ext cx="3115745" cy="3253839"/>
          </a:xfrm>
          <a:prstGeom prst="rect">
            <a:avLst/>
          </a:prstGeom>
          <a:noFill/>
        </p:spPr>
        <p:txBody>
          <a:bodyPr wrap="square" lIns="0" tIns="0" rIns="0" bIns="0" rtlCol="0">
            <a:spAutoFit/>
          </a:bodyPr>
          <a:lstStyle/>
          <a:p>
            <a:pPr defTabSz="1219170"/>
            <a:r>
              <a:rPr lang="en-US" sz="1333" b="1" dirty="0">
                <a:solidFill>
                  <a:prstClr val="white"/>
                </a:solidFill>
                <a:latin typeface="Segoe UI" panose="020B0502040204020203" pitchFamily="34" charset="0"/>
                <a:cs typeface="Segoe UI" panose="020B0502040204020203" pitchFamily="34" charset="0"/>
              </a:rPr>
              <a:t>MICROSOFT AZURE PARTNER: </a:t>
            </a:r>
          </a:p>
          <a:p>
            <a:pPr defTabSz="1219170"/>
            <a:r>
              <a:rPr lang="en-US" sz="1733" dirty="0">
                <a:solidFill>
                  <a:prstClr val="white"/>
                </a:solidFill>
                <a:latin typeface="Segoe UI" panose="020B0502040204020203" pitchFamily="34" charset="0"/>
                <a:cs typeface="Segoe UI" panose="020B0502040204020203" pitchFamily="34" charset="0"/>
              </a:rPr>
              <a:t>GeoVictoria</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WEB SITE</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hlinkClick r:id="rId3"/>
              </a:rPr>
              <a:t>www.geovictoria.com</a:t>
            </a:r>
            <a:endParaRPr lang="en-US" sz="1200" dirty="0">
              <a:solidFill>
                <a:prstClr val="white"/>
              </a:solidFill>
              <a:latin typeface="Segoe UI" panose="020B0502040204020203" pitchFamily="34" charset="0"/>
              <a:cs typeface="Segoe UI" panose="020B0502040204020203" pitchFamily="34" charset="0"/>
            </a:endParaRP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LOCATION</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rPr>
              <a:t>Santiago, Chile</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ORG SIZE</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rPr>
              <a:t>40 employees</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MICROSOFT AZURE PARTNER PROFILE</a:t>
            </a:r>
            <a:r>
              <a:rPr lang="en-US" sz="1333" dirty="0">
                <a:solidFill>
                  <a:prstClr val="white"/>
                </a:solidFill>
                <a:latin typeface="Segoe UI" panose="020B0502040204020203" pitchFamily="34" charset="0"/>
                <a:cs typeface="Segoe UI" panose="020B0502040204020203" pitchFamily="34" charset="0"/>
              </a:rPr>
              <a:t>:</a:t>
            </a:r>
          </a:p>
          <a:p>
            <a:pPr defTabSz="1219170">
              <a:lnSpc>
                <a:spcPct val="120000"/>
              </a:lnSpc>
            </a:pPr>
            <a:r>
              <a:rPr lang="en-US" sz="1200" dirty="0">
                <a:solidFill>
                  <a:prstClr val="white"/>
                </a:solidFill>
                <a:latin typeface="Segoe UI" panose="020B0502040204020203" pitchFamily="34" charset="0"/>
                <a:cs typeface="Segoe UI" panose="020B0502040204020203" pitchFamily="34" charset="0"/>
              </a:rPr>
              <a:t>GeoVictoria is a flexible, easy-to-use online </a:t>
            </a:r>
            <a:r>
              <a:rPr lang="en-US" sz="1200" dirty="0" smtClean="0">
                <a:solidFill>
                  <a:prstClr val="white"/>
                </a:solidFill>
                <a:latin typeface="Segoe UI" panose="020B0502040204020203" pitchFamily="34" charset="0"/>
                <a:cs typeface="Segoe UI" panose="020B0502040204020203" pitchFamily="34" charset="0"/>
              </a:rPr>
              <a:t>time tracking </a:t>
            </a:r>
            <a:r>
              <a:rPr lang="en-US" sz="1200" dirty="0">
                <a:solidFill>
                  <a:prstClr val="white"/>
                </a:solidFill>
                <a:latin typeface="Segoe UI" panose="020B0502040204020203" pitchFamily="34" charset="0"/>
                <a:cs typeface="Segoe UI" panose="020B0502040204020203" pitchFamily="34" charset="0"/>
              </a:rPr>
              <a:t>solution filled with innovative tools to help users maximize their most valuable resource: time. GeoVictoria supports many ways to clock in and makes managing payroll painless, helping organizations boost productivity while saving time and money.</a:t>
            </a:r>
          </a:p>
        </p:txBody>
      </p:sp>
      <p:sp>
        <p:nvSpPr>
          <p:cNvPr id="3" name="TextBox 2"/>
          <p:cNvSpPr txBox="1"/>
          <p:nvPr/>
        </p:nvSpPr>
        <p:spPr>
          <a:xfrm>
            <a:off x="3898691" y="2098312"/>
            <a:ext cx="7988509" cy="1140890"/>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00AAEF"/>
                </a:solidFill>
                <a:latin typeface="Segoe UI" panose="020B0502040204020203" pitchFamily="34" charset="0"/>
                <a:cs typeface="Segoe UI" panose="020B0502040204020203" pitchFamily="34" charset="0"/>
              </a:rPr>
              <a:t>SITUATION</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GeoVictoria experienced many issues trying to maintain servers and often underutilized its server capacity when customers were not using its time tracking platform. The company needed to find a secure, reliable cloud service provider that scaled resources automatically and integrated with its Visual Studio programming environment to help facilitate code updates. </a:t>
            </a:r>
            <a:endParaRPr lang="en-US" sz="1200" dirty="0">
              <a:solidFill>
                <a:srgbClr val="262626"/>
              </a:solidFill>
              <a:highlight>
                <a:srgbClr val="00FF00"/>
              </a:highlight>
              <a:latin typeface="Segoe UI" panose="020B0502040204020203" pitchFamily="34" charset="0"/>
              <a:cs typeface="Segoe UI" panose="020B0502040204020203" pitchFamily="34" charset="0"/>
            </a:endParaRPr>
          </a:p>
        </p:txBody>
      </p:sp>
      <p:sp>
        <p:nvSpPr>
          <p:cNvPr id="4" name="TextBox 3"/>
          <p:cNvSpPr txBox="1"/>
          <p:nvPr/>
        </p:nvSpPr>
        <p:spPr>
          <a:xfrm>
            <a:off x="3898692" y="5277731"/>
            <a:ext cx="5245307" cy="1243482"/>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00AAEF"/>
                </a:solidFill>
                <a:latin typeface="Segoe UI" panose="020B0502040204020203" pitchFamily="34" charset="0"/>
                <a:cs typeface="Segoe UI" panose="020B0502040204020203" pitchFamily="34" charset="0"/>
              </a:rPr>
              <a:t>BENEFITS</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Microsoft Azure features deep integration with Visual Studio, making it easy for GeoVictoria to develop its solutions.</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The Azure Platform-as-a-Service environment scales automatically with traffic to enable GeoVictoria to handle customer demand.</a:t>
            </a:r>
          </a:p>
        </p:txBody>
      </p:sp>
      <p:sp>
        <p:nvSpPr>
          <p:cNvPr id="6" name="TextBox 5"/>
          <p:cNvSpPr txBox="1"/>
          <p:nvPr/>
        </p:nvSpPr>
        <p:spPr>
          <a:xfrm>
            <a:off x="3923064" y="177801"/>
            <a:ext cx="7918189" cy="902683"/>
          </a:xfrm>
          <a:prstGeom prst="rect">
            <a:avLst/>
          </a:prstGeom>
          <a:noFill/>
        </p:spPr>
        <p:txBody>
          <a:bodyPr wrap="square" lIns="0" tIns="0" rIns="0" bIns="0" rtlCol="0">
            <a:spAutoFit/>
          </a:bodyPr>
          <a:lstStyle/>
          <a:p>
            <a:pPr defTabSz="1219170"/>
            <a:r>
              <a:rPr lang="en-US" sz="2933" dirty="0">
                <a:solidFill>
                  <a:srgbClr val="00AAEF"/>
                </a:solidFill>
                <a:latin typeface="Segoe UI" panose="020B0502040204020203" pitchFamily="34" charset="0"/>
                <a:cs typeface="Segoe UI" panose="020B0502040204020203" pitchFamily="34" charset="0"/>
              </a:rPr>
              <a:t>Effectively Manage Employee Attendance Data with Time Tracking Solution on Microsoft Azure</a:t>
            </a:r>
          </a:p>
        </p:txBody>
      </p:sp>
      <p:sp>
        <p:nvSpPr>
          <p:cNvPr id="7" name="TextBox 6"/>
          <p:cNvSpPr txBox="1"/>
          <p:nvPr/>
        </p:nvSpPr>
        <p:spPr>
          <a:xfrm>
            <a:off x="3944637" y="1231311"/>
            <a:ext cx="7942563" cy="676917"/>
          </a:xfrm>
          <a:prstGeom prst="rect">
            <a:avLst/>
          </a:prstGeom>
          <a:noFill/>
        </p:spPr>
        <p:txBody>
          <a:bodyPr wrap="square" lIns="0" tIns="0" rIns="0" bIns="0" rtlCol="0">
            <a:spAutoFit/>
          </a:bodyPr>
          <a:lstStyle/>
          <a:p>
            <a:pPr defTabSz="1219170">
              <a:lnSpc>
                <a:spcPct val="110000"/>
              </a:lnSpc>
            </a:pPr>
            <a:r>
              <a:rPr lang="en-US" sz="1333" b="1" dirty="0">
                <a:solidFill>
                  <a:srgbClr val="262626"/>
                </a:solidFill>
                <a:latin typeface="Segoe UI" panose="020B0502040204020203" pitchFamily="34" charset="0"/>
                <a:cs typeface="Segoe UI" panose="020B0502040204020203" pitchFamily="34" charset="0"/>
              </a:rPr>
              <a:t>“Microsoft Azure allowed us </a:t>
            </a:r>
            <a:r>
              <a:rPr lang="en-US" sz="1333" b="1" dirty="0" smtClean="0">
                <a:solidFill>
                  <a:srgbClr val="262626"/>
                </a:solidFill>
                <a:latin typeface="Segoe UI" panose="020B0502040204020203" pitchFamily="34" charset="0"/>
                <a:cs typeface="Segoe UI" panose="020B0502040204020203" pitchFamily="34" charset="0"/>
              </a:rPr>
              <a:t>to reduce </a:t>
            </a:r>
            <a:r>
              <a:rPr lang="en-US" sz="1333" b="1" dirty="0">
                <a:solidFill>
                  <a:srgbClr val="262626"/>
                </a:solidFill>
                <a:latin typeface="Segoe UI" panose="020B0502040204020203" pitchFamily="34" charset="0"/>
                <a:cs typeface="Segoe UI" panose="020B0502040204020203" pitchFamily="34" charset="0"/>
              </a:rPr>
              <a:t>many processes and forget about maintaining servers and hardware, enabling us to focus on what really matters – our core business.” </a:t>
            </a:r>
            <a:r>
              <a:rPr lang="en-US" sz="1333" b="1" dirty="0" smtClean="0">
                <a:solidFill>
                  <a:srgbClr val="262626"/>
                </a:solidFill>
                <a:latin typeface="Segoe UI" panose="020B0502040204020203" pitchFamily="34" charset="0"/>
                <a:cs typeface="Segoe UI" panose="020B0502040204020203" pitchFamily="34" charset="0"/>
              </a:rPr>
              <a:t>– </a:t>
            </a:r>
            <a:r>
              <a:rPr lang="en-US" sz="1333" b="1" dirty="0">
                <a:solidFill>
                  <a:srgbClr val="262626"/>
                </a:solidFill>
                <a:latin typeface="Segoe UI" panose="020B0502040204020203" pitchFamily="34" charset="0"/>
                <a:cs typeface="Segoe UI" panose="020B0502040204020203" pitchFamily="34" charset="0"/>
              </a:rPr>
              <a:t>Jorge Bossa, Development Manager, GeoVictoria</a:t>
            </a:r>
          </a:p>
        </p:txBody>
      </p:sp>
      <p:sp>
        <p:nvSpPr>
          <p:cNvPr id="8" name="TextBox 7"/>
          <p:cNvSpPr txBox="1"/>
          <p:nvPr/>
        </p:nvSpPr>
        <p:spPr>
          <a:xfrm>
            <a:off x="3898691" y="3386485"/>
            <a:ext cx="5448509" cy="1772858"/>
          </a:xfrm>
          <a:prstGeom prst="rect">
            <a:avLst/>
          </a:prstGeom>
          <a:noFill/>
        </p:spPr>
        <p:txBody>
          <a:bodyPr wrap="square" lIns="0" tIns="0" rIns="0" bIns="0" rtlCol="0">
            <a:spAutoFit/>
          </a:bodyPr>
          <a:lstStyle/>
          <a:p>
            <a:pPr marL="228594" indent="-228594" defTabSz="1219170">
              <a:lnSpc>
                <a:spcPct val="110000"/>
              </a:lnSpc>
              <a:buFont typeface="Arial"/>
              <a:buChar char="•"/>
            </a:pPr>
            <a:r>
              <a:rPr lang="en-US" sz="1467" b="1" dirty="0">
                <a:solidFill>
                  <a:srgbClr val="00AAEF"/>
                </a:solidFill>
                <a:latin typeface="Segoe UI"/>
                <a:cs typeface="Segoe UI"/>
              </a:rPr>
              <a:t>SOLUTION</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GeoVictoria chose the Microsoft Azure cloud platform to deliver a scalable solution that adapts to different needs and workloads while integrating with Visual Studio. The GeoVictoria platform integrates a host of Azure services, including Azure SQL Database, virtual machines and load balancing, Visual Studio Team Services, Service Bus queues and topics, Azure Redis Cache, DocumentDB, Blob and Table storage, Active Directory, Traffic Manager, and App Service.</a:t>
            </a:r>
          </a:p>
        </p:txBody>
      </p:sp>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6614" y="3429000"/>
            <a:ext cx="1831086" cy="3255264"/>
          </a:xfrm>
          <a:prstGeom prst="rect">
            <a:avLst/>
          </a:prstGeom>
          <a:effectLst>
            <a:outerShdw blurRad="63500" sx="102000" sy="102000" algn="ctr" rotWithShape="0">
              <a:prstClr val="black">
                <a:alpha val="40000"/>
              </a:prstClr>
            </a:outerShdw>
          </a:effectLst>
        </p:spPr>
      </p:pic>
      <p:sp>
        <p:nvSpPr>
          <p:cNvPr id="15" name="Rectangle 14"/>
          <p:cNvSpPr/>
          <p:nvPr/>
        </p:nvSpPr>
        <p:spPr>
          <a:xfrm>
            <a:off x="304800" y="1092200"/>
            <a:ext cx="3048000" cy="914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en-US" sz="1733" dirty="0">
              <a:solidFill>
                <a:prstClr val="white">
                  <a:lumMod val="50000"/>
                </a:prstClr>
              </a:solidFill>
              <a:latin typeface="Segoe UI"/>
              <a:cs typeface="Segoe UI"/>
            </a:endParaRPr>
          </a:p>
        </p:txBody>
      </p:sp>
      <p:pic>
        <p:nvPicPr>
          <p:cNvPr id="16" name="Imagen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4800" y="1138124"/>
            <a:ext cx="3044952" cy="832533"/>
          </a:xfrm>
          <a:prstGeom prst="rect">
            <a:avLst/>
          </a:prstGeom>
        </p:spPr>
      </p:pic>
    </p:spTree>
    <p:extLst>
      <p:ext uri="{BB962C8B-B14F-4D97-AF65-F5344CB8AC3E}">
        <p14:creationId xmlns:p14="http://schemas.microsoft.com/office/powerpoint/2010/main" val="305982952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Custom 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655</TotalTime>
  <Words>293</Words>
  <PresentationFormat>Widescreen</PresentationFormat>
  <Paragraphs>17</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Segoe Pro Light</vt:lpstr>
      <vt:lpstr>Segoe UI</vt:lpstr>
      <vt:lpstr>1_Office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2015-10-06T06:11:55Z</dcterms:created>
  <dcterms:modified xsi:type="dcterms:W3CDTF">2017-03-17T06:02:40Z</dcterms:modified>
</cp:coreProperties>
</file>