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368" autoAdjust="0"/>
    <p:restoredTop sz="94660"/>
  </p:normalViewPr>
  <p:slideViewPr>
    <p:cSldViewPr snapToGrid="0">
      <p:cViewPr varScale="1">
        <p:scale>
          <a:sx n="87" d="100"/>
          <a:sy n="87" d="100"/>
        </p:scale>
        <p:origin x="120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97463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A80000"/>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0" name="TextBox 9"/>
          <p:cNvSpPr txBox="1"/>
          <p:nvPr userDrawn="1"/>
        </p:nvSpPr>
        <p:spPr>
          <a:xfrm>
            <a:off x="203201" y="76201"/>
            <a:ext cx="3072123"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SQL Server 2014</a:t>
            </a:r>
          </a:p>
        </p:txBody>
      </p:sp>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03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07523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682031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871235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724875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18727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4940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786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121917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146515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121917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003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36"/>
          <p:cNvSpPr>
            <a:spLocks noChangeArrowheads="1"/>
          </p:cNvSpPr>
          <p:nvPr userDrawn="1"/>
        </p:nvSpPr>
        <p:spPr bwMode="auto">
          <a:xfrm>
            <a:off x="0" y="1"/>
            <a:ext cx="3657600" cy="6857999"/>
          </a:xfrm>
          <a:prstGeom prst="rect">
            <a:avLst/>
          </a:prstGeom>
          <a:solidFill>
            <a:srgbClr val="00BCF2"/>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7" name="TextBox 16"/>
          <p:cNvSpPr txBox="1"/>
          <p:nvPr userDrawn="1"/>
        </p:nvSpPr>
        <p:spPr>
          <a:xfrm>
            <a:off x="203200" y="76201"/>
            <a:ext cx="2770374"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Microsoft Azure</a:t>
            </a:r>
          </a:p>
        </p:txBody>
      </p:sp>
      <p:grpSp>
        <p:nvGrpSpPr>
          <p:cNvPr id="23" name="Group 22"/>
          <p:cNvGrpSpPr/>
          <p:nvPr userDrawn="1"/>
        </p:nvGrpSpPr>
        <p:grpSpPr>
          <a:xfrm>
            <a:off x="172603" y="6212395"/>
            <a:ext cx="3319689" cy="503801"/>
            <a:chOff x="129452" y="4659299"/>
            <a:chExt cx="2489767" cy="377851"/>
          </a:xfrm>
        </p:grpSpPr>
        <p:pic>
          <p:nvPicPr>
            <p:cNvPr id="24" name="Picture 2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5" name="Rectangle 2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26" name="Straight Connector 2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1903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9" name="Rectangle 36"/>
          <p:cNvSpPr>
            <a:spLocks noChangeArrowheads="1"/>
          </p:cNvSpPr>
          <p:nvPr userDrawn="1"/>
        </p:nvSpPr>
        <p:spPr bwMode="auto">
          <a:xfrm>
            <a:off x="0" y="1"/>
            <a:ext cx="3657600" cy="6857999"/>
          </a:xfrm>
          <a:prstGeom prst="rect">
            <a:avLst/>
          </a:prstGeom>
          <a:solidFill>
            <a:srgbClr val="D83B01"/>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descr="Office_365_logo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8" y="177800"/>
            <a:ext cx="1854101" cy="426720"/>
          </a:xfrm>
          <a:prstGeom prst="rect">
            <a:avLst/>
          </a:prstGeom>
        </p:spPr>
      </p:pic>
      <p:sp>
        <p:nvSpPr>
          <p:cNvPr id="13" name="Rectangle 12"/>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grpSp>
        <p:nvGrpSpPr>
          <p:cNvPr id="27" name="Group 26"/>
          <p:cNvGrpSpPr/>
          <p:nvPr userDrawn="1"/>
        </p:nvGrpSpPr>
        <p:grpSpPr>
          <a:xfrm>
            <a:off x="172603" y="6212395"/>
            <a:ext cx="3319689" cy="503801"/>
            <a:chOff x="129452" y="4659299"/>
            <a:chExt cx="2489767"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9" name="Rectangle 28"/>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30" name="Straight Connector 29"/>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56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0078D7"/>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pic>
        <p:nvPicPr>
          <p:cNvPr id="10" name="Picture 9" descr="WindowsLogo_Blue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7480"/>
            <a:ext cx="1960053" cy="426720"/>
          </a:xfrm>
          <a:prstGeom prst="rect">
            <a:avLst/>
          </a:prstGeom>
        </p:spPr>
      </p:pic>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8153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5DB72FE-910B-4308-BD21-713B9EDF915B}" type="datetimeFigureOut">
              <a:rPr lang="en-US" smtClean="0">
                <a:solidFill>
                  <a:prstClr val="black">
                    <a:tint val="75000"/>
                  </a:prstClr>
                </a:solidFill>
              </a:rPr>
              <a:pPr defTabSz="1219170"/>
              <a:t>7/19/2017</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10983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hyperlink" Target="http://www.vidizmo.com/" TargetMode="Externa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1" y="1231311"/>
            <a:ext cx="3044952" cy="616881"/>
          </a:xfrm>
          <a:prstGeom prst="rect">
            <a:avLst/>
          </a:prstGeom>
        </p:spPr>
      </p:pic>
      <p:sp>
        <p:nvSpPr>
          <p:cNvPr id="10" name="TextBox 9"/>
          <p:cNvSpPr txBox="1"/>
          <p:nvPr/>
        </p:nvSpPr>
        <p:spPr>
          <a:xfrm>
            <a:off x="3923064" y="177801"/>
            <a:ext cx="7918189" cy="902683"/>
          </a:xfrm>
          <a:prstGeom prst="rect">
            <a:avLst/>
          </a:prstGeom>
          <a:noFill/>
        </p:spPr>
        <p:txBody>
          <a:bodyPr wrap="square" lIns="0" tIns="0" rIns="0" bIns="0" rtlCol="0">
            <a:spAutoFit/>
          </a:bodyPr>
          <a:lstStyle/>
          <a:p>
            <a:pPr defTabSz="1219170"/>
            <a:r>
              <a:rPr lang="en-US" sz="2933" dirty="0">
                <a:solidFill>
                  <a:srgbClr val="00AAEF"/>
                </a:solidFill>
                <a:latin typeface="Segoe UI" panose="020B0502040204020203" pitchFamily="34" charset="0"/>
                <a:cs typeface="Segoe UI" panose="020B0502040204020203" pitchFamily="34" charset="0"/>
              </a:rPr>
              <a:t>Empowering Government Agencies to Manage Video Evidence on Microsoft Azure Government</a:t>
            </a:r>
          </a:p>
        </p:txBody>
      </p:sp>
      <p:pic>
        <p:nvPicPr>
          <p:cNvPr id="15" name="Picture 14">
            <a:extLst>
              <a:ext uri="{FF2B5EF4-FFF2-40B4-BE49-F238E27FC236}">
                <a16:creationId xmlns:a16="http://schemas.microsoft.com/office/drawing/2014/main" xmlns="" id="{FA9DC010-3E88-405A-B2B9-E9BB7BFB9C99}"/>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59043" y="3429000"/>
            <a:ext cx="2082210" cy="1221546"/>
          </a:xfrm>
          <a:prstGeom prst="rect">
            <a:avLst/>
          </a:prstGeom>
          <a:noFill/>
          <a:ln>
            <a:noFill/>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30010" y="4650546"/>
            <a:ext cx="2110835" cy="2102930"/>
          </a:xfrm>
          <a:prstGeom prst="rect">
            <a:avLst/>
          </a:prstGeom>
        </p:spPr>
      </p:pic>
      <p:sp>
        <p:nvSpPr>
          <p:cNvPr id="17" name="TextBox 16">
            <a:extLst>
              <a:ext uri="{FF2B5EF4-FFF2-40B4-BE49-F238E27FC236}">
                <a16:creationId xmlns:a16="http://schemas.microsoft.com/office/drawing/2014/main" xmlns="" id="{6110A14A-9FDE-449A-A2E9-5E49A4A6E67C}"/>
              </a:ext>
            </a:extLst>
          </p:cNvPr>
          <p:cNvSpPr txBox="1"/>
          <p:nvPr/>
        </p:nvSpPr>
        <p:spPr>
          <a:xfrm>
            <a:off x="304801" y="2304099"/>
            <a:ext cx="3115745" cy="3697038"/>
          </a:xfrm>
          <a:prstGeom prst="rect">
            <a:avLst/>
          </a:prstGeom>
          <a:noFill/>
        </p:spPr>
        <p:txBody>
          <a:bodyPr wrap="square" lIns="0" tIns="0" rIns="0" bIns="0" rtlCol="0">
            <a:spAutoFit/>
          </a:bodyPr>
          <a:lstStyle/>
          <a:p>
            <a:pPr defTabSz="1219170"/>
            <a:r>
              <a:rPr lang="en-US" sz="1333" b="1" dirty="0">
                <a:solidFill>
                  <a:prstClr val="white"/>
                </a:solidFill>
                <a:latin typeface="Segoe UI" panose="020B0502040204020203" pitchFamily="34" charset="0"/>
                <a:cs typeface="Segoe UI" panose="020B0502040204020203" pitchFamily="34" charset="0"/>
              </a:rPr>
              <a:t>MICROSOFT AZURE PARTNER: </a:t>
            </a:r>
          </a:p>
          <a:p>
            <a:pPr defTabSz="1219170"/>
            <a:r>
              <a:rPr lang="en-US" sz="1733" dirty="0">
                <a:solidFill>
                  <a:prstClr val="white"/>
                </a:solidFill>
                <a:latin typeface="Segoe UI" panose="020B0502040204020203" pitchFamily="34" charset="0"/>
                <a:cs typeface="Segoe UI" panose="020B0502040204020203" pitchFamily="34" charset="0"/>
              </a:rPr>
              <a:t>VIDIZMO</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WEB SITE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hlinkClick r:id="rId5"/>
              </a:rPr>
              <a:t>www.vidizmo.com</a:t>
            </a:r>
            <a:endParaRPr lang="en-US" sz="1200"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LOCATION</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Sterling, VA, USA</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ORG SIZE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More than 60 employees</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MICROSOFT AZURE PARTNER PROFILE</a:t>
            </a:r>
            <a:r>
              <a:rPr lang="en-US" sz="1333" dirty="0">
                <a:solidFill>
                  <a:prstClr val="white"/>
                </a:solidFill>
                <a:latin typeface="Segoe UI" panose="020B0502040204020203" pitchFamily="34" charset="0"/>
                <a:cs typeface="Segoe UI" panose="020B0502040204020203" pitchFamily="34" charset="0"/>
              </a:rPr>
              <a:t>:</a:t>
            </a:r>
          </a:p>
          <a:p>
            <a:pPr defTabSz="1219170">
              <a:lnSpc>
                <a:spcPct val="120000"/>
              </a:lnSpc>
            </a:pPr>
            <a:r>
              <a:rPr lang="en-US" sz="1200" dirty="0">
                <a:solidFill>
                  <a:prstClr val="white"/>
                </a:solidFill>
                <a:latin typeface="Segoe UI" panose="020B0502040204020203" pitchFamily="34" charset="0"/>
                <a:cs typeface="Segoe UI" panose="020B0502040204020203" pitchFamily="34" charset="0"/>
              </a:rPr>
              <a:t>The VIDIZMO Digital Evidence Management solution enables law enforcement agencies to store, manage, and analyze digital evidence collected from bodycams, dashcams, CCTV cameras, and more while observing the chain of custody requirements. Machine-generated transcription converts speech into searchable and indexable text, speeding up evidence processing by avoiding human translation.</a:t>
            </a:r>
          </a:p>
        </p:txBody>
      </p:sp>
      <p:sp>
        <p:nvSpPr>
          <p:cNvPr id="18" name="TextBox 17">
            <a:extLst>
              <a:ext uri="{FF2B5EF4-FFF2-40B4-BE49-F238E27FC236}">
                <a16:creationId xmlns:a16="http://schemas.microsoft.com/office/drawing/2014/main" xmlns="" id="{46CB411A-9041-4DED-A949-D59C48ED88F1}"/>
              </a:ext>
            </a:extLst>
          </p:cNvPr>
          <p:cNvSpPr txBox="1"/>
          <p:nvPr/>
        </p:nvSpPr>
        <p:spPr>
          <a:xfrm>
            <a:off x="3944637" y="1231311"/>
            <a:ext cx="7942563" cy="676917"/>
          </a:xfrm>
          <a:prstGeom prst="rect">
            <a:avLst/>
          </a:prstGeom>
          <a:noFill/>
        </p:spPr>
        <p:txBody>
          <a:bodyPr wrap="square" lIns="0" tIns="0" rIns="0" bIns="0" rtlCol="0">
            <a:spAutoFit/>
          </a:bodyPr>
          <a:lstStyle/>
          <a:p>
            <a:pPr defTabSz="1219170">
              <a:lnSpc>
                <a:spcPct val="110000"/>
              </a:lnSpc>
            </a:pPr>
            <a:r>
              <a:rPr lang="en-US" sz="1333" b="1" dirty="0">
                <a:solidFill>
                  <a:srgbClr val="262626"/>
                </a:solidFill>
                <a:latin typeface="Segoe UI" panose="020B0502040204020203" pitchFamily="34" charset="0"/>
                <a:cs typeface="Segoe UI" panose="020B0502040204020203" pitchFamily="34" charset="0"/>
              </a:rPr>
              <a:t>“VIDIZMO Digital Evidence Management on Azure Government helps government agencies modernize video and digital asset management while availing an infrastructure without incurring the huge capital expense of new datacenter hardware.” – Nadeem Khan, VP Sales, VIDIZMO</a:t>
            </a:r>
          </a:p>
        </p:txBody>
      </p:sp>
      <p:sp>
        <p:nvSpPr>
          <p:cNvPr id="19" name="TextBox 18">
            <a:extLst>
              <a:ext uri="{FF2B5EF4-FFF2-40B4-BE49-F238E27FC236}">
                <a16:creationId xmlns:a16="http://schemas.microsoft.com/office/drawing/2014/main" xmlns="" id="{4C3AB0F4-7250-4907-9B25-CF87D31336D2}"/>
              </a:ext>
            </a:extLst>
          </p:cNvPr>
          <p:cNvSpPr txBox="1"/>
          <p:nvPr/>
        </p:nvSpPr>
        <p:spPr>
          <a:xfrm>
            <a:off x="3898691" y="2098312"/>
            <a:ext cx="7988509" cy="1140890"/>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SITUATION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Burgeoning surveillance prowess in government institutions has led to a staggering rise of video footage. Of even more concern are the storage, processing, analysis, and distribution enabling the footage to be used as evidentiary data for social, legal, and criminal justice investigations. VIDIZMO needed to resolve the challenges of mass media ingestion from disparate media sources and devices, including the storage and processing of digital media assets.</a:t>
            </a:r>
          </a:p>
        </p:txBody>
      </p:sp>
      <p:sp>
        <p:nvSpPr>
          <p:cNvPr id="20" name="TextBox 19">
            <a:extLst>
              <a:ext uri="{FF2B5EF4-FFF2-40B4-BE49-F238E27FC236}">
                <a16:creationId xmlns:a16="http://schemas.microsoft.com/office/drawing/2014/main" xmlns="" id="{C05BFD53-AE38-44E0-A71B-935FE218FF58}"/>
              </a:ext>
            </a:extLst>
          </p:cNvPr>
          <p:cNvSpPr txBox="1"/>
          <p:nvPr/>
        </p:nvSpPr>
        <p:spPr>
          <a:xfrm>
            <a:off x="3898691" y="3386485"/>
            <a:ext cx="5448509" cy="1772858"/>
          </a:xfrm>
          <a:prstGeom prst="rect">
            <a:avLst/>
          </a:prstGeom>
          <a:noFill/>
        </p:spPr>
        <p:txBody>
          <a:bodyPr wrap="square" lIns="0" tIns="0" rIns="0" bIns="0" rtlCol="0">
            <a:spAutoFit/>
          </a:bodyPr>
          <a:lstStyle/>
          <a:p>
            <a:pPr marL="228594" indent="-228594" defTabSz="1219170">
              <a:lnSpc>
                <a:spcPct val="110000"/>
              </a:lnSpc>
              <a:buFont typeface="Arial"/>
              <a:buChar char="•"/>
            </a:pPr>
            <a:r>
              <a:rPr lang="en-US" sz="1467" b="1" dirty="0">
                <a:solidFill>
                  <a:srgbClr val="00AAEF"/>
                </a:solidFill>
                <a:latin typeface="Segoe UI"/>
                <a:cs typeface="Segoe UI"/>
              </a:rPr>
              <a:t>SOLUTION</a:t>
            </a:r>
          </a:p>
          <a:p>
            <a:pPr marL="243834" defTabSz="1219170">
              <a:lnSpc>
                <a:spcPct val="110000"/>
              </a:lnSpc>
              <a:spcBef>
                <a:spcPts val="800"/>
              </a:spcBef>
            </a:pPr>
            <a:r>
              <a:rPr lang="en-US" sz="1200" dirty="0">
                <a:solidFill>
                  <a:prstClr val="black">
                    <a:lumMod val="85000"/>
                    <a:lumOff val="15000"/>
                  </a:prstClr>
                </a:solidFill>
                <a:latin typeface="Segoe UI" panose="020B0502040204020203" pitchFamily="34" charset="0"/>
                <a:cs typeface="Segoe UI" panose="020B0502040204020203" pitchFamily="34" charset="0"/>
              </a:rPr>
              <a:t>VIDIZMO built its Digital Evidence Management portal to run natively on Microsoft Azure Government, offering some of the industry’s best cloud security, compliance, and innovation along with access to all service innovations in Azure Media </a:t>
            </a:r>
            <a:r>
              <a:rPr lang="en-US" sz="1200" dirty="0">
                <a:latin typeface="Segoe UI" panose="020B0502040204020203" pitchFamily="34" charset="0"/>
                <a:cs typeface="Segoe UI" panose="020B0502040204020203" pitchFamily="34" charset="0"/>
              </a:rPr>
              <a:t>&amp; Cognitive </a:t>
            </a:r>
            <a:r>
              <a:rPr lang="en-US" sz="1200" dirty="0">
                <a:solidFill>
                  <a:prstClr val="black">
                    <a:lumMod val="85000"/>
                    <a:lumOff val="15000"/>
                  </a:prstClr>
                </a:solidFill>
                <a:latin typeface="Segoe UI" panose="020B0502040204020203" pitchFamily="34" charset="0"/>
                <a:cs typeface="Segoe UI" panose="020B0502040204020203" pitchFamily="34" charset="0"/>
              </a:rPr>
              <a:t>Services. For instance, Microsoft’s automated transcription and closed-captioning services, which recently achieved human parity in conversational speech recognition, deliver video transcriptions with superior indexing and search capabilities.</a:t>
            </a:r>
          </a:p>
        </p:txBody>
      </p:sp>
      <p:sp>
        <p:nvSpPr>
          <p:cNvPr id="21" name="TextBox 20">
            <a:extLst>
              <a:ext uri="{FF2B5EF4-FFF2-40B4-BE49-F238E27FC236}">
                <a16:creationId xmlns:a16="http://schemas.microsoft.com/office/drawing/2014/main" xmlns="" id="{3424CAAD-A412-47A1-8D9F-BE2797DAD109}"/>
              </a:ext>
            </a:extLst>
          </p:cNvPr>
          <p:cNvSpPr txBox="1"/>
          <p:nvPr/>
        </p:nvSpPr>
        <p:spPr>
          <a:xfrm>
            <a:off x="3898692" y="5277731"/>
            <a:ext cx="5245307" cy="1243482"/>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BENEFITS</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Microsoft Azure delivers enterprise-grade security, global scale, and </a:t>
            </a:r>
            <a:r>
              <a:rPr lang="en-US" sz="1200">
                <a:solidFill>
                  <a:srgbClr val="262626"/>
                </a:solidFill>
                <a:latin typeface="Segoe UI" panose="020B0502040204020203" pitchFamily="34" charset="0"/>
                <a:cs typeface="Segoe UI" panose="020B0502040204020203" pitchFamily="34" charset="0"/>
              </a:rPr>
              <a:t>cost savings </a:t>
            </a:r>
            <a:r>
              <a:rPr lang="en-US" sz="1200" dirty="0">
                <a:solidFill>
                  <a:srgbClr val="262626"/>
                </a:solidFill>
                <a:latin typeface="Segoe UI" panose="020B0502040204020203" pitchFamily="34" charset="0"/>
                <a:cs typeface="Segoe UI" panose="020B0502040204020203" pitchFamily="34" charset="0"/>
              </a:rPr>
              <a:t>featuring VIDIZMO offerings in a range of deployment options.</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Azure offers VIDIZMO Software-as-a-Service, Platform-as-a-Service, and Infrastructure-as-a-Service development and deployment environments.</a:t>
            </a:r>
          </a:p>
        </p:txBody>
      </p:sp>
    </p:spTree>
    <p:extLst>
      <p:ext uri="{BB962C8B-B14F-4D97-AF65-F5344CB8AC3E}">
        <p14:creationId xmlns:p14="http://schemas.microsoft.com/office/powerpoint/2010/main" val="1632000030"/>
      </p:ext>
    </p:extLst>
  </p:cSld>
  <p:clrMapOvr>
    <a:masterClrMapping/>
  </p:clrMapOvr>
</p:sld>
</file>

<file path=ppt/theme/theme1.xml><?xml version="1.0" encoding="utf-8"?>
<a:theme xmlns:a="http://schemas.openxmlformats.org/drawingml/2006/main" name="1_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0758A7C0A279A4F839DC4E8D51ED840" ma:contentTypeVersion="2" ma:contentTypeDescription="Create a new document." ma:contentTypeScope="" ma:versionID="2d68ad87ebfd7b2be91a5cda9a1e4971">
  <xsd:schema xmlns:xsd="http://www.w3.org/2001/XMLSchema" xmlns:xs="http://www.w3.org/2001/XMLSchema" xmlns:p="http://schemas.microsoft.com/office/2006/metadata/properties" xmlns:ns2="f3a3103f-b963-4e6c-bdca-d53939b718f9" targetNamespace="http://schemas.microsoft.com/office/2006/metadata/properties" ma:root="true" ma:fieldsID="1091e0fecb4449412c7f528015910705" ns2:_="">
    <xsd:import namespace="f3a3103f-b963-4e6c-bdca-d53939b718f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a3103f-b963-4e6c-bdca-d53939b718f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7F1499D-2B52-4D9E-A950-96BECB3E4141}">
  <ds:schemaRefs>
    <ds:schemaRef ds:uri="http://schemas.microsoft.com/sharepoint/v3/contenttype/forms"/>
  </ds:schemaRefs>
</ds:datastoreItem>
</file>

<file path=customXml/itemProps2.xml><?xml version="1.0" encoding="utf-8"?>
<ds:datastoreItem xmlns:ds="http://schemas.openxmlformats.org/officeDocument/2006/customXml" ds:itemID="{94C5C708-F420-4EF6-8AC4-67F4DEE45211}">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f3a3103f-b963-4e6c-bdca-d53939b718f9"/>
    <ds:schemaRef ds:uri="http://www.w3.org/XML/1998/namespace"/>
    <ds:schemaRef ds:uri="http://purl.org/dc/dcmitype/"/>
  </ds:schemaRefs>
</ds:datastoreItem>
</file>

<file path=customXml/itemProps3.xml><?xml version="1.0" encoding="utf-8"?>
<ds:datastoreItem xmlns:ds="http://schemas.openxmlformats.org/officeDocument/2006/customXml" ds:itemID="{08BB04A2-24C0-4DE1-B875-7519FBE057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a3103f-b963-4e6c-bdca-d53939b718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350</TotalTime>
  <Words>323</Words>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Pro Light</vt:lpstr>
      <vt:lpstr>Segoe UI</vt:lpstr>
      <vt:lpstr>1_Office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2015-10-06T06:11:55Z</dcterms:created>
  <dcterms:modified xsi:type="dcterms:W3CDTF">2017-07-19T15:20:56Z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0x010100F0758A7C0A279A4F839DC4E8D51ED840</vt:lpwstr>
  </property>
</Properties>
</file>