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ny Augusty (JEFFREYM CONSULTING)" initials="TA(C" lastIdx="3" clrIdx="0">
    <p:extLst>
      <p:ext uri="{19B8F6BF-5375-455C-9EA6-DF929625EA0E}">
        <p15:presenceInfo xmlns:p15="http://schemas.microsoft.com/office/powerpoint/2012/main" userId="S-1-5-21-2127521184-1604012920-1887927527-16673852" providerId="AD"/>
      </p:ext>
    </p:extLst>
  </p:cmAuthor>
  <p:cmAuthor id="2" name="Richard Wingeier" initials="RW" lastIdx="1" clrIdx="1">
    <p:extLst>
      <p:ext uri="{19B8F6BF-5375-455C-9EA6-DF929625EA0E}">
        <p15:presenceInfo xmlns:p15="http://schemas.microsoft.com/office/powerpoint/2012/main" userId="e56da4d170c44bc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368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639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ChangeArrowheads="1"/>
          </p:cNvSpPr>
          <p:nvPr userDrawn="1"/>
        </p:nvSpPr>
        <p:spPr bwMode="auto">
          <a:xfrm>
            <a:off x="0" y="1"/>
            <a:ext cx="3657600" cy="6857999"/>
          </a:xfrm>
          <a:prstGeom prst="rect">
            <a:avLst/>
          </a:prstGeom>
          <a:solidFill>
            <a:srgbClr val="A80000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78D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203201" y="584200"/>
            <a:ext cx="3115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CASE STUDY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203201" y="76201"/>
            <a:ext cx="3072123" cy="543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Pro Light"/>
                <a:ea typeface="+mn-ea"/>
                <a:cs typeface="Segoe Pro Light"/>
              </a:rPr>
              <a:t>SQL Server 2014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72603" y="6212395"/>
            <a:ext cx="3319689" cy="503801"/>
            <a:chOff x="129452" y="4659299"/>
            <a:chExt cx="2489767" cy="377851"/>
          </a:xfrm>
        </p:grpSpPr>
        <p:pic>
          <p:nvPicPr>
            <p:cNvPr id="14" name="Picture 13" descr="MSFT_logo_rgb_W-Wht_D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52" y="4659299"/>
              <a:ext cx="1027206" cy="377851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1143001" y="4726945"/>
              <a:ext cx="1476218" cy="223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Go-To-Market Services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1143000" y="4740118"/>
              <a:ext cx="0" cy="2352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70349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237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031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235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75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277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40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867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515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039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6"/>
          <p:cNvSpPr>
            <a:spLocks noChangeArrowheads="1"/>
          </p:cNvSpPr>
          <p:nvPr userDrawn="1"/>
        </p:nvSpPr>
        <p:spPr bwMode="auto">
          <a:xfrm>
            <a:off x="0" y="1"/>
            <a:ext cx="3657600" cy="6857999"/>
          </a:xfrm>
          <a:prstGeom prst="rect">
            <a:avLst/>
          </a:prstGeom>
          <a:solidFill>
            <a:srgbClr val="00BCF2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203201" y="584200"/>
            <a:ext cx="3115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CASE STUDY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203200" y="76201"/>
            <a:ext cx="2770374" cy="543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Pro Light"/>
                <a:ea typeface="+mn-ea"/>
                <a:cs typeface="Segoe Pro Light"/>
              </a:rPr>
              <a:t>Microsoft Azure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72603" y="6212395"/>
            <a:ext cx="3319689" cy="503801"/>
            <a:chOff x="129452" y="4659299"/>
            <a:chExt cx="2489767" cy="377851"/>
          </a:xfrm>
        </p:grpSpPr>
        <p:pic>
          <p:nvPicPr>
            <p:cNvPr id="24" name="Picture 23" descr="MSFT_logo_rgb_W-Wht_D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52" y="4659299"/>
              <a:ext cx="1027206" cy="377851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1143001" y="4726945"/>
              <a:ext cx="1476218" cy="223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Go-To-Market Services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V="1">
              <a:off x="1143000" y="4740118"/>
              <a:ext cx="0" cy="2352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5190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6"/>
          <p:cNvSpPr>
            <a:spLocks noChangeArrowheads="1"/>
          </p:cNvSpPr>
          <p:nvPr userDrawn="1"/>
        </p:nvSpPr>
        <p:spPr bwMode="auto">
          <a:xfrm>
            <a:off x="0" y="1"/>
            <a:ext cx="3657600" cy="6857999"/>
          </a:xfrm>
          <a:prstGeom prst="rect">
            <a:avLst/>
          </a:prstGeom>
          <a:solidFill>
            <a:srgbClr val="D83B0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 descr="Office_365_logo (1)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8" y="177800"/>
            <a:ext cx="1854101" cy="42672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203201" y="584200"/>
            <a:ext cx="3115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CASE STUDY</a:t>
            </a:r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172603" y="6212395"/>
            <a:ext cx="3319689" cy="503801"/>
            <a:chOff x="129452" y="4659299"/>
            <a:chExt cx="2489767" cy="377851"/>
          </a:xfrm>
        </p:grpSpPr>
        <p:pic>
          <p:nvPicPr>
            <p:cNvPr id="28" name="Picture 27" descr="MSFT_logo_rgb_W-Wht_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52" y="4659299"/>
              <a:ext cx="1027206" cy="377851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1143001" y="4726945"/>
              <a:ext cx="1476218" cy="223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Go-To-Market Services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1143000" y="4740118"/>
              <a:ext cx="0" cy="2352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2564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ChangeArrowheads="1"/>
          </p:cNvSpPr>
          <p:nvPr userDrawn="1"/>
        </p:nvSpPr>
        <p:spPr bwMode="auto">
          <a:xfrm>
            <a:off x="0" y="1"/>
            <a:ext cx="3657600" cy="6857999"/>
          </a:xfrm>
          <a:prstGeom prst="rect">
            <a:avLst/>
          </a:prstGeom>
          <a:solidFill>
            <a:srgbClr val="0078D7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78D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203201" y="584200"/>
            <a:ext cx="3115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CASE STUDY</a:t>
            </a:r>
          </a:p>
        </p:txBody>
      </p:sp>
      <p:pic>
        <p:nvPicPr>
          <p:cNvPr id="10" name="Picture 9" descr="WindowsLogo_Blue (1)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7480"/>
            <a:ext cx="1960053" cy="426720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172603" y="6212395"/>
            <a:ext cx="3319689" cy="503801"/>
            <a:chOff x="129452" y="4659299"/>
            <a:chExt cx="2489767" cy="377851"/>
          </a:xfrm>
        </p:grpSpPr>
        <p:pic>
          <p:nvPicPr>
            <p:cNvPr id="14" name="Picture 13" descr="MSFT_logo_rgb_W-Wht_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52" y="4659299"/>
              <a:ext cx="1027206" cy="377851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1143001" y="4726945"/>
              <a:ext cx="1476218" cy="223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Go-To-Market Services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1143000" y="4740118"/>
              <a:ext cx="0" cy="2352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98153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839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orba.co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752" y="2304288"/>
            <a:ext cx="3115745" cy="34754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9170"/>
            <a:r>
              <a:rPr lang="en-US" sz="1333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AZURE PARTNER: </a:t>
            </a:r>
          </a:p>
          <a:p>
            <a:pPr defTabSz="1219170"/>
            <a:r>
              <a:rPr lang="pl-PL" sz="1733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ORBA Sp. z o.o.</a:t>
            </a:r>
            <a:endParaRPr lang="en-US" sz="1733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defTabSz="1219170">
              <a:lnSpc>
                <a:spcPct val="150000"/>
              </a:lnSpc>
            </a:pPr>
            <a:r>
              <a:rPr lang="en-US" sz="1333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WEB SITE</a:t>
            </a:r>
            <a:r>
              <a:rPr lang="en-US" sz="1333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pl-PL" sz="12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www.orba.co</a:t>
            </a:r>
            <a:r>
              <a:rPr lang="pl-PL" sz="12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120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defTabSz="1219170">
              <a:lnSpc>
                <a:spcPct val="150000"/>
              </a:lnSpc>
            </a:pPr>
            <a:r>
              <a:rPr lang="en-US" sz="1333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LOCATION</a:t>
            </a:r>
            <a:r>
              <a:rPr lang="en-US" sz="1333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pl-PL" sz="12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Warsaw, Poland</a:t>
            </a:r>
            <a:endParaRPr lang="en-US" sz="120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defTabSz="1219170">
              <a:lnSpc>
                <a:spcPct val="150000"/>
              </a:lnSpc>
            </a:pPr>
            <a:r>
              <a:rPr lang="en-US" sz="1333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ORG SIZE</a:t>
            </a:r>
            <a:r>
              <a:rPr lang="en-US" sz="1333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pl-PL" sz="12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30 </a:t>
            </a:r>
            <a:r>
              <a:rPr lang="en-US" sz="12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employees</a:t>
            </a:r>
          </a:p>
          <a:p>
            <a:pPr defTabSz="1219170">
              <a:lnSpc>
                <a:spcPct val="150000"/>
              </a:lnSpc>
            </a:pPr>
            <a:r>
              <a:rPr lang="en-US" sz="1333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AZURE PARTNER PROFILE</a:t>
            </a:r>
            <a:r>
              <a:rPr lang="en-US" sz="1333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defTabSz="1219170">
              <a:lnSpc>
                <a:spcPct val="120000"/>
              </a:lnSpc>
            </a:pPr>
            <a:r>
              <a:rPr lang="en-US" sz="12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Headquartered in Warsaw, Poland, with offices in Lublin, Poland, and Cincinnati, Ohio, USA, ORBA is an e-commerce software house specializing in business-to-business and business-to-consumer Magento implementations. ORBA delivers a full scope of services related to e-commerce software implementation, UX design, and maintenance.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98691" y="2098312"/>
            <a:ext cx="7988509" cy="11408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594" indent="-228594" defTabSz="1219170">
              <a:buFont typeface="Arial"/>
              <a:buChar char="•"/>
            </a:pPr>
            <a:r>
              <a:rPr lang="en-US" sz="1467" b="1" dirty="0">
                <a:solidFill>
                  <a:srgbClr val="00AAE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SITUATION</a:t>
            </a:r>
          </a:p>
          <a:p>
            <a:pPr marL="243834" defTabSz="1219170">
              <a:lnSpc>
                <a:spcPct val="110000"/>
              </a:lnSpc>
              <a:spcBef>
                <a:spcPts val="800"/>
              </a:spcBef>
            </a:pPr>
            <a:r>
              <a:rPr lang="en-US" sz="1200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 ORBA client wanted to create and deploy an online store from scratch to promote a new product. The client required a secure, innovative cloud solution that would scale the server architecture automatically, enabling it to  accommodate all traffic. ORBA needed to choose a transparent cloud service provider that used the latest technologies and offered outstanding customer support. </a:t>
            </a:r>
            <a:endParaRPr lang="en-US" sz="1200" dirty="0">
              <a:solidFill>
                <a:srgbClr val="262626"/>
              </a:solidFill>
              <a:highlight>
                <a:srgbClr val="FFFF00"/>
              </a:highlight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064" y="177801"/>
            <a:ext cx="7918189" cy="9026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9170"/>
            <a:r>
              <a:rPr lang="en-US" sz="2933" dirty="0">
                <a:solidFill>
                  <a:srgbClr val="00AAE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Azure Implementation Helps Deliver Secure, Highly Available E-Commerce Platform</a:t>
            </a:r>
            <a:endParaRPr lang="en-US" sz="2933" dirty="0">
              <a:solidFill>
                <a:srgbClr val="00AAEF"/>
              </a:solidFill>
              <a:highlight>
                <a:srgbClr val="FFFF00"/>
              </a:highlight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44637" y="1231311"/>
            <a:ext cx="7942563" cy="6769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9170">
              <a:lnSpc>
                <a:spcPct val="110000"/>
              </a:lnSpc>
            </a:pPr>
            <a:r>
              <a:rPr lang="en-US" sz="1333" b="1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“Microsoft Azure gives ORBA an exceptional chance to work globally and successfully compete with corporate integrators having unmatched access to resources. Implementing Azure was definitely a pivotal change for ORBA’s business</a:t>
            </a:r>
            <a:r>
              <a:rPr lang="pl-PL" sz="1333" b="1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en-US" sz="1333" b="1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” – </a:t>
            </a:r>
            <a:r>
              <a:rPr lang="pl-PL" sz="1333" b="1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Roman Baluta, CEO, ORBA</a:t>
            </a:r>
            <a:endParaRPr lang="en-US" sz="1333" b="1" dirty="0">
              <a:solidFill>
                <a:srgbClr val="26262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98657" y="3383280"/>
            <a:ext cx="5448509" cy="17728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594" indent="-228594" defTabSz="1219170">
              <a:lnSpc>
                <a:spcPct val="110000"/>
              </a:lnSpc>
              <a:buFont typeface="Arial"/>
              <a:buChar char="•"/>
            </a:pPr>
            <a:r>
              <a:rPr lang="en-US" sz="1467" b="1" dirty="0">
                <a:solidFill>
                  <a:srgbClr val="00AAEF"/>
                </a:solidFill>
                <a:latin typeface="Segoe UI"/>
                <a:cs typeface="Segoe UI"/>
              </a:rPr>
              <a:t>SOLUTION</a:t>
            </a:r>
          </a:p>
          <a:p>
            <a:pPr marL="243834" defTabSz="1219170">
              <a:lnSpc>
                <a:spcPct val="110000"/>
              </a:lnSpc>
              <a:spcBef>
                <a:spcPts val="800"/>
              </a:spcBef>
            </a:pP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ORBA proposed a proven, scalable Magento platform on Microsoft Azure. Implementing Azure enabled ORBA’s team to deliver an enterprise-grade business-to-consumer e-commerce platform with exceptional customer support. ORBA's solution uses Azure load balancing to scale depending on the traffic that marketing campaigns generate, greatly reducing costs when compared with a fixed server solution. Finally, Azure's native VPN ensures the security of data exchanged between SAP and Magento.</a:t>
            </a:r>
            <a:endParaRPr lang="en-US" sz="1200" dirty="0">
              <a:solidFill>
                <a:srgbClr val="26262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336" y="3429000"/>
            <a:ext cx="2331720" cy="206720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5480" y="5581351"/>
            <a:ext cx="2331720" cy="97688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304800" y="1092200"/>
            <a:ext cx="3048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1733" dirty="0">
              <a:solidFill>
                <a:prstClr val="white">
                  <a:lumMod val="50000"/>
                </a:prstClr>
              </a:solidFill>
              <a:latin typeface="Segoe UI"/>
              <a:cs typeface="Segoe U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98692" y="5277731"/>
            <a:ext cx="5245307" cy="12434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594" indent="-228594" defTabSz="1219170">
              <a:buFont typeface="Arial"/>
              <a:buChar char="•"/>
            </a:pPr>
            <a:r>
              <a:rPr lang="en-US" sz="1467" b="1" dirty="0">
                <a:solidFill>
                  <a:srgbClr val="00AAE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BENEFITS</a:t>
            </a:r>
          </a:p>
          <a:p>
            <a:pPr marL="243834" defTabSz="1219170">
              <a:lnSpc>
                <a:spcPct val="110000"/>
              </a:lnSpc>
              <a:spcBef>
                <a:spcPts val="800"/>
              </a:spcBef>
            </a:pPr>
            <a:r>
              <a:rPr lang="en-US" sz="1200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Azure offers native VPNs, multi-factor authentication, and comprehensive top-level security for corporate clients.</a:t>
            </a:r>
          </a:p>
          <a:p>
            <a:pPr marL="243834" defTabSz="1219170">
              <a:lnSpc>
                <a:spcPct val="110000"/>
              </a:lnSpc>
              <a:spcBef>
                <a:spcPts val="800"/>
              </a:spcBef>
            </a:pPr>
            <a:r>
              <a:rPr lang="en-US" sz="1200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Auto-scaling, load balancing, and geo-redundant data storage in Azure ensure high availability of services and a global reach.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86" y="963043"/>
            <a:ext cx="2507000" cy="134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82952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318</Words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Segoe Pro Light</vt:lpstr>
      <vt:lpstr>Segoe UI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2016-11-28T16:08:07Z</cp:lastPrinted>
  <dcterms:created xsi:type="dcterms:W3CDTF">2015-10-06T06:11:55Z</dcterms:created>
  <dcterms:modified xsi:type="dcterms:W3CDTF">2017-03-20T13:06:29Z</dcterms:modified>
</cp:coreProperties>
</file>