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emy Edwards" initials="JE" lastIdx="2" clrIdx="0">
    <p:extLst>
      <p:ext uri="{19B8F6BF-5375-455C-9EA6-DF929625EA0E}">
        <p15:presenceInfo xmlns:p15="http://schemas.microsoft.com/office/powerpoint/2012/main" userId="Jeremy Edwards" providerId="None"/>
      </p:ext>
    </p:extLst>
  </p:cmAuthor>
  <p:cmAuthor id="2" name="Tony Augusty (JEFFREYM CONSULTING)" initials="TA(C" lastIdx="5" clrIdx="1">
    <p:extLst>
      <p:ext uri="{19B8F6BF-5375-455C-9EA6-DF929625EA0E}">
        <p15:presenceInfo xmlns:p15="http://schemas.microsoft.com/office/powerpoint/2012/main" userId="S-1-5-21-2127521184-1604012920-1887927527-16673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695" autoAdjust="0"/>
    <p:restoredTop sz="94660"/>
  </p:normalViewPr>
  <p:slideViewPr>
    <p:cSldViewPr snapToGrid="0">
      <p:cViewPr varScale="1">
        <p:scale>
          <a:sx n="87" d="100"/>
          <a:sy n="87" d="100"/>
        </p:scale>
        <p:origin x="120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new-elements.de/"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2304099"/>
            <a:ext cx="3115745" cy="3253839"/>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p>
          <a:p>
            <a:pPr defTabSz="1219170"/>
            <a:r>
              <a:rPr lang="en-US" sz="1733" dirty="0">
                <a:solidFill>
                  <a:prstClr val="white"/>
                </a:solidFill>
                <a:latin typeface="Segoe UI" panose="020B0502040204020203" pitchFamily="34" charset="0"/>
                <a:cs typeface="Segoe UI" panose="020B0502040204020203" pitchFamily="34" charset="0"/>
              </a:rPr>
              <a:t>New Elements GmbH</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smtClean="0">
                <a:solidFill>
                  <a:prstClr val="white"/>
                </a:solidFill>
                <a:latin typeface="Segoe UI" panose="020B0502040204020203" pitchFamily="34" charset="0"/>
                <a:cs typeface="Segoe UI" panose="020B0502040204020203" pitchFamily="34" charset="0"/>
                <a:hlinkClick r:id="rId2"/>
              </a:rPr>
              <a:t>new-elements.de</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Nuremberg, Germany</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40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New Elements is a software development, consulting, and training company with more than 15 years of experience. Its key business sectors are Big Data, business intelligence, cloud technologies, digital transformation, portals, and databases. New Elements is a Microsoft </a:t>
            </a:r>
            <a:r>
              <a:rPr lang="en-US" sz="1200" dirty="0" smtClean="0">
                <a:solidFill>
                  <a:prstClr val="white"/>
                </a:solidFill>
                <a:latin typeface="Segoe UI" panose="020B0502040204020203" pitchFamily="34" charset="0"/>
                <a:cs typeface="Segoe UI" panose="020B0502040204020203" pitchFamily="34" charset="0"/>
              </a:rPr>
              <a:t>Dynamics Inner </a:t>
            </a:r>
            <a:r>
              <a:rPr lang="en-US" sz="1200" dirty="0">
                <a:solidFill>
                  <a:prstClr val="white"/>
                </a:solidFill>
                <a:latin typeface="Segoe UI" panose="020B0502040204020203" pitchFamily="34" charset="0"/>
                <a:cs typeface="Segoe UI" panose="020B0502040204020203" pitchFamily="34" charset="0"/>
              </a:rPr>
              <a:t>Circle Partner.</a:t>
            </a:r>
          </a:p>
        </p:txBody>
      </p:sp>
      <p:sp>
        <p:nvSpPr>
          <p:cNvPr id="3" name="TextBox 2"/>
          <p:cNvSpPr txBox="1"/>
          <p:nvPr/>
        </p:nvSpPr>
        <p:spPr>
          <a:xfrm>
            <a:off x="3898691" y="2098312"/>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The portal immowelt.de couldn’t communicate with its website visitors. New Elements developed a sophisticated data analytics software that could aggregate nearly all data from the website visitors. By transferring the data to the CRM system and using it, immowelt.de would be able to interact with its potential customers and increase sales opportunities, but </a:t>
            </a:r>
            <a:r>
              <a:rPr lang="en-US" sz="1200" dirty="0">
                <a:solidFill>
                  <a:prstClr val="black">
                    <a:lumMod val="85000"/>
                    <a:lumOff val="15000"/>
                  </a:prstClr>
                </a:solidFill>
                <a:latin typeface="Segoe UI" panose="020B0502040204020203" pitchFamily="34" charset="0"/>
                <a:cs typeface="Segoe UI" panose="020B0502040204020203" pitchFamily="34" charset="0"/>
              </a:rPr>
              <a:t>the huge amount of aggregated real-time data would be difficult to handle.</a:t>
            </a:r>
            <a:endParaRPr lang="en-US" sz="1200" dirty="0">
              <a:solidFill>
                <a:srgbClr val="262626"/>
              </a:solidFill>
              <a:latin typeface="Segoe UI" panose="020B0502040204020203" pitchFamily="34" charset="0"/>
              <a:cs typeface="Segoe UI" panose="020B0502040204020203" pitchFamily="34" charset="0"/>
            </a:endParaRPr>
          </a:p>
        </p:txBody>
      </p:sp>
      <p:sp>
        <p:nvSpPr>
          <p:cNvPr id="4" name="TextBox 3"/>
          <p:cNvSpPr txBox="1"/>
          <p:nvPr/>
        </p:nvSpPr>
        <p:spPr>
          <a:xfrm>
            <a:off x="3898692" y="5277731"/>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The scalability of Microsoft Azure enables New Elements’ Constellation Suite software to operate without losing performance.</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The storage capabilities of Azure allow New Elements to safely store analytics data before transferring relevant data to the CRM system.</a:t>
            </a:r>
          </a:p>
        </p:txBody>
      </p:sp>
      <p:sp>
        <p:nvSpPr>
          <p:cNvPr id="5" name="Rectangle 4"/>
          <p:cNvSpPr/>
          <p:nvPr/>
        </p:nvSpPr>
        <p:spPr>
          <a:xfrm>
            <a:off x="304800" y="1092200"/>
            <a:ext cx="30480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733" dirty="0">
              <a:solidFill>
                <a:prstClr val="white">
                  <a:lumMod val="50000"/>
                </a:prstClr>
              </a:solidFill>
              <a:latin typeface="Segoe UI"/>
              <a:cs typeface="Segoe UI"/>
            </a:endParaRPr>
          </a:p>
        </p:txBody>
      </p:sp>
      <p:sp>
        <p:nvSpPr>
          <p:cNvPr id="6" name="TextBox 5"/>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Infrastructure of Microsoft Azure Serves as the Scalable Backbone for Real-Time Data Analytics</a:t>
            </a:r>
          </a:p>
        </p:txBody>
      </p:sp>
      <p:sp>
        <p:nvSpPr>
          <p:cNvPr id="7" name="TextBox 6"/>
          <p:cNvSpPr txBox="1"/>
          <p:nvPr/>
        </p:nvSpPr>
        <p:spPr>
          <a:xfrm>
            <a:off x="3944637" y="1231311"/>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“It’s amazing to see how scalable and flexible the Constellation Suite runs without any loss in performance, thanks to Microsoft Azure. Now every customer can maximize its business potential and gain new sales opportunities every day.” – Atasoy Altinci, CEO, New Elements GmbH</a:t>
            </a:r>
          </a:p>
        </p:txBody>
      </p:sp>
      <p:sp>
        <p:nvSpPr>
          <p:cNvPr id="8" name="TextBox 7"/>
          <p:cNvSpPr txBox="1"/>
          <p:nvPr/>
        </p:nvSpPr>
        <p:spPr>
          <a:xfrm>
            <a:off x="3898692" y="3386485"/>
            <a:ext cx="5333444" cy="1772858"/>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New Elements turned to Microsoft. With </a:t>
            </a:r>
            <a:r>
              <a:rPr lang="en-US" sz="1200" dirty="0">
                <a:solidFill>
                  <a:prstClr val="black">
                    <a:lumMod val="85000"/>
                    <a:lumOff val="15000"/>
                  </a:prstClr>
                </a:solidFill>
                <a:latin typeface="Segoe UI" panose="020B0502040204020203" pitchFamily="34" charset="0"/>
                <a:cs typeface="Segoe UI" panose="020B0502040204020203" pitchFamily="34" charset="0"/>
              </a:rPr>
              <a:t>Microsoft Azure, New Elements’ Constellation Suite software is able to scale data like a virtual machine while maintaining its performance. New Elements </a:t>
            </a:r>
            <a:r>
              <a:rPr lang="en-US" sz="1200">
                <a:solidFill>
                  <a:prstClr val="black">
                    <a:lumMod val="85000"/>
                    <a:lumOff val="15000"/>
                  </a:prstClr>
                </a:solidFill>
                <a:latin typeface="Segoe UI" panose="020B0502040204020203" pitchFamily="34" charset="0"/>
                <a:cs typeface="Segoe UI" panose="020B0502040204020203" pitchFamily="34" charset="0"/>
              </a:rPr>
              <a:t>uses </a:t>
            </a:r>
            <a:r>
              <a:rPr lang="en-US" sz="1200" smtClean="0">
                <a:solidFill>
                  <a:prstClr val="black">
                    <a:lumMod val="85000"/>
                    <a:lumOff val="15000"/>
                  </a:prstClr>
                </a:solidFill>
                <a:latin typeface="Segoe UI" panose="020B0502040204020203" pitchFamily="34" charset="0"/>
                <a:cs typeface="Segoe UI" panose="020B0502040204020203" pitchFamily="34" charset="0"/>
              </a:rPr>
              <a:t>Azure </a:t>
            </a:r>
            <a:r>
              <a:rPr lang="en-US" sz="1200" dirty="0">
                <a:solidFill>
                  <a:prstClr val="black">
                    <a:lumMod val="85000"/>
                    <a:lumOff val="15000"/>
                  </a:prstClr>
                </a:solidFill>
                <a:latin typeface="Segoe UI" panose="020B0502040204020203" pitchFamily="34" charset="0"/>
                <a:cs typeface="Segoe UI" panose="020B0502040204020203" pitchFamily="34" charset="0"/>
              </a:rPr>
              <a:t>Infrastructure-as-a-Service to provide scalability. The company also uses Azure SQL Database and Azure Storage. By using Azure technologies, the Constellation Suite is always in the position to visualize, analyze, and evaluate all data without losing performance.</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71" y="1335107"/>
            <a:ext cx="2205257" cy="469324"/>
          </a:xfrm>
          <a:prstGeom prst="rect">
            <a:avLst/>
          </a:prstGeom>
        </p:spPr>
      </p:pic>
      <p:pic>
        <p:nvPicPr>
          <p:cNvPr id="17" name="Grafik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6526" y="3467100"/>
            <a:ext cx="2286595" cy="3181350"/>
          </a:xfrm>
          <a:prstGeom prst="rect">
            <a:avLst/>
          </a:prstGeom>
        </p:spPr>
      </p:pic>
    </p:spTree>
    <p:extLst>
      <p:ext uri="{BB962C8B-B14F-4D97-AF65-F5344CB8AC3E}">
        <p14:creationId xmlns:p14="http://schemas.microsoft.com/office/powerpoint/2010/main" val="3059829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329</Words>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2017-05-26T19:01:02Z</dcterms:modified>
</cp:coreProperties>
</file>