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695" autoAdjust="0"/>
    <p:restoredTop sz="94660"/>
  </p:normalViewPr>
  <p:slideViewPr>
    <p:cSldViewPr snapToGrid="0">
      <p:cViewPr varScale="1">
        <p:scale>
          <a:sx n="87" d="100"/>
          <a:sy n="87" d="100"/>
        </p:scale>
        <p:origin x="12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5/26/2017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sometrix.com/"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779111"/>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p>
          <a:p>
            <a:pPr defTabSz="1219170"/>
            <a:r>
              <a:rPr lang="en-US" sz="1733" dirty="0">
                <a:solidFill>
                  <a:prstClr val="white"/>
                </a:solidFill>
                <a:latin typeface="Segoe UI" panose="020B0502040204020203" pitchFamily="34" charset="0"/>
                <a:cs typeface="Segoe UI" panose="020B0502040204020203" pitchFamily="34" charset="0"/>
              </a:rPr>
              <a:t>IsoMetrix</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2"/>
              </a:rPr>
              <a:t>www.isometrix.com</a:t>
            </a:r>
            <a:endParaRPr lang="en-US" sz="1200" dirty="0">
              <a:solidFill>
                <a:prstClr val="white"/>
              </a:solidFill>
              <a:latin typeface="Segoe UI" panose="020B0502040204020203" pitchFamily="34" charset="0"/>
              <a:cs typeface="Segoe UI" panose="020B0502040204020203" pitchFamily="34" charset="0"/>
            </a:endParaRPr>
          </a:p>
          <a:p>
            <a:pPr defTabSz="1219170"/>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Johannesburg, South Africa; Atlanta, GA, USA; Perth, Australia</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100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IsoMetrix delivers solutions for managing all aspects of governance risk and compliance, from environmental health and safety to quality, enterprise risk, business continuity, and sustainability. With a primary focus on the extractive industries, IsoMetrix is an agile platform that provides tailored solutions for larger enterprises seeking to manage risk across multiple disciplines.</a:t>
            </a:r>
          </a:p>
        </p:txBody>
      </p:sp>
      <p:sp>
        <p:nvSpPr>
          <p:cNvPr id="3" name="TextBox 2"/>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Project Unity was the code name for the De Beers systems harmonization project, the aim of which was to develop an integrated health, safety, and environmental framework across all its business units in Africa and North America. For the project to succeed, IsoMetrix needed to find a central cloud-based server location that would optimize performance and end-user experience.</a:t>
            </a:r>
          </a:p>
        </p:txBody>
      </p:sp>
      <p:sp>
        <p:nvSpPr>
          <p:cNvPr id="4" name="TextBox 3"/>
          <p:cNvSpPr txBox="1"/>
          <p:nvPr/>
        </p:nvSpPr>
        <p:spPr>
          <a:xfrm>
            <a:off x="3898692" y="527773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Microsoft Azure offers multiple server locations, allowing </a:t>
            </a:r>
            <a:r>
              <a:rPr lang="en-US" sz="1200" dirty="0">
                <a:solidFill>
                  <a:prstClr val="black">
                    <a:lumMod val="85000"/>
                    <a:lumOff val="15000"/>
                  </a:prstClr>
                </a:solidFill>
                <a:latin typeface="Segoe UI" panose="020B0502040204020203" pitchFamily="34" charset="0"/>
                <a:cs typeface="Segoe UI" panose="020B0502040204020203" pitchFamily="34" charset="0"/>
              </a:rPr>
              <a:t>IsoMetrix</a:t>
            </a:r>
            <a:r>
              <a:rPr lang="en-US" sz="1200" dirty="0">
                <a:solidFill>
                  <a:srgbClr val="262626"/>
                </a:solidFill>
                <a:latin typeface="Segoe UI" panose="020B0502040204020203" pitchFamily="34" charset="0"/>
                <a:cs typeface="Segoe UI" panose="020B0502040204020203" pitchFamily="34" charset="0"/>
              </a:rPr>
              <a:t> to select the most optimal network configuration.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The scalability of Azure supplies IsoMetrix with an infrastructure capacity that can easily be expanded as user numbers grow.</a:t>
            </a: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Virtualized Hosting Servers Run Microsoft Azure Infrastructure-as-a-Service to Optimize Network </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“Microsoft Azure allows us to deploy with ease. Commissioning a new server, or even increasing the specs, can be done with just a few clicks of the mouse. And features such as geo-redundancy give our customers peace of mind over the security of their data.” – Paul Marketos, Director, IsoMetrix</a:t>
            </a:r>
          </a:p>
        </p:txBody>
      </p:sp>
      <p:sp>
        <p:nvSpPr>
          <p:cNvPr id="8" name="TextBox 7"/>
          <p:cNvSpPr txBox="1"/>
          <p:nvPr/>
        </p:nvSpPr>
        <p:spPr>
          <a:xfrm>
            <a:off x="3898692" y="3386485"/>
            <a:ext cx="5245308"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prstClr val="black">
                    <a:lumMod val="85000"/>
                    <a:lumOff val="15000"/>
                  </a:prstClr>
                </a:solidFill>
                <a:latin typeface="Segoe UI" panose="020B0502040204020203" pitchFamily="34" charset="0"/>
                <a:cs typeface="Segoe UI" panose="020B0502040204020203" pitchFamily="34" charset="0"/>
              </a:rPr>
              <a:t>Performance and latency testing identified the Microsoft Azure datacenter in </a:t>
            </a:r>
            <a:r>
              <a:rPr lang="en-US" sz="1200" dirty="0" smtClean="0">
                <a:solidFill>
                  <a:prstClr val="black">
                    <a:lumMod val="85000"/>
                    <a:lumOff val="15000"/>
                  </a:prstClr>
                </a:solidFill>
                <a:latin typeface="Segoe UI" panose="020B0502040204020203" pitchFamily="34" charset="0"/>
                <a:cs typeface="Segoe UI" panose="020B0502040204020203" pitchFamily="34" charset="0"/>
              </a:rPr>
              <a:t>Dublin</a:t>
            </a:r>
            <a:r>
              <a:rPr lang="en-US" sz="1200" smtClean="0">
                <a:solidFill>
                  <a:prstClr val="black">
                    <a:lumMod val="85000"/>
                    <a:lumOff val="15000"/>
                  </a:prstClr>
                </a:solidFill>
                <a:latin typeface="Segoe UI" panose="020B0502040204020203" pitchFamily="34" charset="0"/>
                <a:cs typeface="Segoe UI" panose="020B0502040204020203" pitchFamily="34" charset="0"/>
              </a:rPr>
              <a:t>, Ireland, </a:t>
            </a:r>
            <a:r>
              <a:rPr lang="en-US" sz="1200" dirty="0">
                <a:solidFill>
                  <a:prstClr val="black">
                    <a:lumMod val="85000"/>
                    <a:lumOff val="15000"/>
                  </a:prstClr>
                </a:solidFill>
                <a:latin typeface="Segoe UI" panose="020B0502040204020203" pitchFamily="34" charset="0"/>
                <a:cs typeface="Segoe UI" panose="020B0502040204020203" pitchFamily="34" charset="0"/>
              </a:rPr>
              <a:t>as the optimal location, when considering access from Southern Africa and Canada. IsoMetrix uses virtualized hosting servers to run Azure Infrastructure-as-a-Service. IsoMetrix leverages Azure Key Vault for full disk encryption and key management, Azure Application Insights for application-level monitoring, and Azure Active Directory and Azure VPN Gateway for global directory integration.</a:t>
            </a:r>
          </a:p>
        </p:txBody>
      </p:sp>
      <p:pic>
        <p:nvPicPr>
          <p:cNvPr id="14" name="Picture 13"/>
          <p:cNvPicPr>
            <a:picLocks noChangeAspect="1"/>
          </p:cNvPicPr>
          <p:nvPr/>
        </p:nvPicPr>
        <p:blipFill>
          <a:blip r:embed="rId3"/>
          <a:stretch>
            <a:fillRect/>
          </a:stretch>
        </p:blipFill>
        <p:spPr>
          <a:xfrm>
            <a:off x="9293412" y="3428997"/>
            <a:ext cx="2768240" cy="3059087"/>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1" y="1296319"/>
            <a:ext cx="3075583" cy="344221"/>
          </a:xfrm>
          <a:prstGeom prst="rect">
            <a:avLst/>
          </a:prstGeom>
        </p:spPr>
      </p:pic>
    </p:spTree>
    <p:extLst>
      <p:ext uri="{BB962C8B-B14F-4D97-AF65-F5344CB8AC3E}">
        <p14:creationId xmlns:p14="http://schemas.microsoft.com/office/powerpoint/2010/main" val="3059829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758A7C0A279A4F839DC4E8D51ED840" ma:contentTypeVersion="2" ma:contentTypeDescription="Create a new document." ma:contentTypeScope="" ma:versionID="2d68ad87ebfd7b2be91a5cda9a1e4971">
  <xsd:schema xmlns:xsd="http://www.w3.org/2001/XMLSchema" xmlns:xs="http://www.w3.org/2001/XMLSchema" xmlns:p="http://schemas.microsoft.com/office/2006/metadata/properties" xmlns:ns2="f3a3103f-b963-4e6c-bdca-d53939b718f9" targetNamespace="http://schemas.microsoft.com/office/2006/metadata/properties" ma:root="true" ma:fieldsID="1091e0fecb4449412c7f528015910705" ns2:_="">
    <xsd:import namespace="f3a3103f-b963-4e6c-bdca-d53939b718f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a3103f-b963-4e6c-bdca-d53939b718f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C5C708-F420-4EF6-8AC4-67F4DEE45211}">
  <ds:schemaRefs>
    <ds:schemaRef ds:uri="http://purl.org/dc/terms/"/>
    <ds:schemaRef ds:uri="http://schemas.microsoft.com/office/2006/documentManagement/types"/>
    <ds:schemaRef ds:uri="f3a3103f-b963-4e6c-bdca-d53939b718f9"/>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 ds:uri="http://purl.org/dc/elements/1.1/"/>
  </ds:schemaRefs>
</ds:datastoreItem>
</file>

<file path=customXml/itemProps2.xml><?xml version="1.0" encoding="utf-8"?>
<ds:datastoreItem xmlns:ds="http://schemas.openxmlformats.org/officeDocument/2006/customXml" ds:itemID="{E7F1499D-2B52-4D9E-A950-96BECB3E4141}">
  <ds:schemaRefs>
    <ds:schemaRef ds:uri="http://schemas.microsoft.com/sharepoint/v3/contenttype/forms"/>
  </ds:schemaRefs>
</ds:datastoreItem>
</file>

<file path=customXml/itemProps3.xml><?xml version="1.0" encoding="utf-8"?>
<ds:datastoreItem xmlns:ds="http://schemas.openxmlformats.org/officeDocument/2006/customXml" ds:itemID="{08BB04A2-24C0-4DE1-B875-7519FBE057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a3103f-b963-4e6c-bdca-d53939b718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1601</TotalTime>
  <Words>337</Words>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2017-05-26T19:22:38Z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0x010100F0758A7C0A279A4F839DC4E8D51ED840</vt:lpwstr>
  </property>
</Properties>
</file>