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ssen, Chris" initials="JC"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4" autoAdjust="0"/>
    <p:restoredTop sz="94660"/>
  </p:normalViewPr>
  <p:slideViewPr>
    <p:cSldViewPr snapToGrid="0">
      <p:cViewPr>
        <p:scale>
          <a:sx n="64" d="100"/>
          <a:sy n="64" d="100"/>
        </p:scale>
        <p:origin x="872" y="1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5/18/2017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fpx.com/"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918637"/>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br>
              <a:rPr lang="en-US" sz="1333" b="1" dirty="0">
                <a:solidFill>
                  <a:prstClr val="white"/>
                </a:solidFill>
                <a:latin typeface="Segoe UI" panose="020B0502040204020203" pitchFamily="34" charset="0"/>
                <a:cs typeface="Segoe UI" panose="020B0502040204020203" pitchFamily="34" charset="0"/>
              </a:rPr>
            </a:br>
            <a:r>
              <a:rPr lang="en-US" sz="1733" dirty="0">
                <a:solidFill>
                  <a:prstClr val="white"/>
                </a:solidFill>
                <a:latin typeface="Segoe UI" panose="020B0502040204020203" pitchFamily="34" charset="0"/>
                <a:cs typeface="Segoe UI" panose="020B0502040204020203" pitchFamily="34" charset="0"/>
              </a:rPr>
              <a:t>FPX</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2"/>
              </a:rPr>
              <a:t>www.fpx.com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Dallas, Texas, USA</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180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schemeClr val="bg1"/>
                </a:solidFill>
                <a:latin typeface="Segoe UI" panose="020B0502040204020203" pitchFamily="34" charset="0"/>
                <a:cs typeface="Segoe UI" panose="020B0502040204020203" pitchFamily="34" charset="0"/>
              </a:rPr>
              <a:t>With the FPX CPQ solution, today’s leading organizations are optimizing their buying and selling experiences across sales, partner, and e-commerce channels, resulting in increased revenue and profit margins, increased loyalty and engagement, and empowered IT assets. Built on Microsoft Azure, FPX is the solution to power success in the era of digital transformation.</a:t>
            </a:r>
          </a:p>
          <a:p>
            <a:pPr defTabSz="1219170">
              <a:lnSpc>
                <a:spcPct val="120000"/>
              </a:lnSpc>
            </a:pPr>
            <a:endParaRPr lang="en-US" sz="1200" dirty="0">
              <a:solidFill>
                <a:prstClr val="white"/>
              </a:solidFill>
              <a:latin typeface="Segoe UI" panose="020B0502040204020203" pitchFamily="34" charset="0"/>
              <a:cs typeface="Segoe UI" panose="020B0502040204020203" pitchFamily="34" charset="0"/>
            </a:endParaRPr>
          </a:p>
        </p:txBody>
      </p:sp>
      <p:sp>
        <p:nvSpPr>
          <p:cNvPr id="3" name="TextBox 2"/>
          <p:cNvSpPr txBox="1"/>
          <p:nvPr/>
        </p:nvSpPr>
        <p:spPr>
          <a:xfrm>
            <a:off x="3898691" y="2111874"/>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Hitachi Data Systems recognized that inefficiencies in its sales processes were creating sales cycles that were too long, profit margins that were too thin, and inaccurate sales proposals. The software its sales teams relied on was not customer-facing, and the hardware was obsolete. To increase the efficiency and effectiveness of the entire sales ecosystem, HDS needed to partner with the right CPQ vendor.</a:t>
            </a:r>
          </a:p>
        </p:txBody>
      </p:sp>
      <p:sp>
        <p:nvSpPr>
          <p:cNvPr id="4" name="TextBox 3"/>
          <p:cNvSpPr txBox="1"/>
          <p:nvPr/>
        </p:nvSpPr>
        <p:spPr>
          <a:xfrm>
            <a:off x="3898692" y="5388649"/>
            <a:ext cx="5444484" cy="1149097"/>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27013" lvl="1"/>
            <a:r>
              <a:rPr lang="en-US" sz="1200" dirty="0">
                <a:solidFill>
                  <a:srgbClr val="262626"/>
                </a:solidFill>
                <a:latin typeface="Segoe UI" panose="020B0502040204020203" pitchFamily="34" charset="0"/>
                <a:ea typeface="Quattrocento Sans"/>
                <a:cs typeface="Segoe UI" panose="020B0502040204020203" pitchFamily="34" charset="0"/>
                <a:sym typeface="Quattrocento Sans"/>
              </a:rPr>
              <a:t>The reliability of Microsoft Azure means that FPX CPQ is, in turn, able to be a high-availability Software-as-a-Service solution for Hitachi Data Systems.</a:t>
            </a:r>
          </a:p>
          <a:p>
            <a:pPr marL="227013" lvl="1"/>
            <a:endParaRPr lang="en-US" sz="1200" dirty="0">
              <a:solidFill>
                <a:srgbClr val="262626"/>
              </a:solidFill>
              <a:latin typeface="Segoe UI" panose="020B0502040204020203" pitchFamily="34" charset="0"/>
              <a:ea typeface="Quattrocento Sans"/>
              <a:cs typeface="Segoe UI" panose="020B0502040204020203" pitchFamily="34" charset="0"/>
              <a:sym typeface="Quattrocento Sans"/>
            </a:endParaRPr>
          </a:p>
          <a:p>
            <a:pPr marL="227013" lvl="1"/>
            <a:r>
              <a:rPr lang="en-US" sz="1200" dirty="0">
                <a:solidFill>
                  <a:srgbClr val="262626"/>
                </a:solidFill>
                <a:latin typeface="Segoe UI" panose="020B0502040204020203" pitchFamily="34" charset="0"/>
                <a:ea typeface="Quattrocento Sans"/>
                <a:cs typeface="Segoe UI" panose="020B0502040204020203" pitchFamily="34" charset="0"/>
                <a:sym typeface="Quattrocento Sans"/>
              </a:rPr>
              <a:t>Azure provides the access and performance to support </a:t>
            </a:r>
            <a:r>
              <a:rPr lang="en-US" sz="1200" dirty="0">
                <a:solidFill>
                  <a:srgbClr val="262626"/>
                </a:solidFill>
                <a:latin typeface="Segoe UI" panose="020B0502040204020203" pitchFamily="34" charset="0"/>
                <a:cs typeface="Segoe UI" panose="020B0502040204020203" pitchFamily="34" charset="0"/>
              </a:rPr>
              <a:t>Hitachi Data Systems’</a:t>
            </a:r>
            <a:r>
              <a:rPr lang="en-US" sz="1200" dirty="0">
                <a:solidFill>
                  <a:srgbClr val="262626"/>
                </a:solidFill>
                <a:latin typeface="Segoe UI" panose="020B0502040204020203" pitchFamily="34" charset="0"/>
                <a:ea typeface="Quattrocento Sans"/>
                <a:cs typeface="Segoe UI" panose="020B0502040204020203" pitchFamily="34" charset="0"/>
                <a:sym typeface="Quattrocento Sans"/>
              </a:rPr>
              <a:t> global sales operations.</a:t>
            </a:r>
          </a:p>
        </p:txBody>
      </p:sp>
      <p:sp>
        <p:nvSpPr>
          <p:cNvPr id="5" name="Rectangle 4"/>
          <p:cNvSpPr/>
          <p:nvPr/>
        </p:nvSpPr>
        <p:spPr>
          <a:xfrm>
            <a:off x="304800" y="1092200"/>
            <a:ext cx="3048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733" dirty="0">
              <a:solidFill>
                <a:prstClr val="white">
                  <a:lumMod val="50000"/>
                </a:prstClr>
              </a:solidFill>
              <a:latin typeface="Segoe UI"/>
              <a:cs typeface="Segoe UI"/>
            </a:endParaRPr>
          </a:p>
        </p:txBody>
      </p:sp>
      <p:sp>
        <p:nvSpPr>
          <p:cNvPr id="6" name="TextBox 5"/>
          <p:cNvSpPr txBox="1"/>
          <p:nvPr/>
        </p:nvSpPr>
        <p:spPr>
          <a:xfrm>
            <a:off x="3923064" y="204893"/>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Microsoft Azure Delivers Scalable Solution That Drives and Maintains Global Sales Operations</a:t>
            </a:r>
          </a:p>
        </p:txBody>
      </p:sp>
      <p:sp>
        <p:nvSpPr>
          <p:cNvPr id="7" name="TextBox 6"/>
          <p:cNvSpPr txBox="1"/>
          <p:nvPr/>
        </p:nvSpPr>
        <p:spPr>
          <a:xfrm>
            <a:off x="3944637" y="1241719"/>
            <a:ext cx="7942563" cy="676917"/>
          </a:xfrm>
          <a:prstGeom prst="rect">
            <a:avLst/>
          </a:prstGeom>
          <a:noFill/>
        </p:spPr>
        <p:txBody>
          <a:bodyPr wrap="square" lIns="0" tIns="0" rIns="0" bIns="0" rtlCol="0">
            <a:spAutoFit/>
          </a:bodyPr>
          <a:lstStyle/>
          <a:p>
            <a:pPr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“We run our business in the cloud with FPX CPQ hosted on Microsoft Azure. FPX CPQ and Microsoft Azure provide the platform to run HDS sales operations across our direct sellers and global channel partners.” – Debbie Pinkston, VP of Global Sales Enablement, Hitachi Data Systems</a:t>
            </a:r>
          </a:p>
        </p:txBody>
      </p:sp>
      <p:sp>
        <p:nvSpPr>
          <p:cNvPr id="8" name="TextBox 7"/>
          <p:cNvSpPr txBox="1"/>
          <p:nvPr/>
        </p:nvSpPr>
        <p:spPr>
          <a:xfrm>
            <a:off x="3898691" y="3435104"/>
            <a:ext cx="5568866" cy="1750287"/>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SOLUTION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HDS </a:t>
            </a:r>
            <a:r>
              <a:rPr lang="en-US" sz="1200" dirty="0">
                <a:solidFill>
                  <a:prstClr val="black">
                    <a:lumMod val="85000"/>
                    <a:lumOff val="15000"/>
                  </a:prstClr>
                </a:solidFill>
                <a:latin typeface="Segoe UI" panose="020B0502040204020203" pitchFamily="34" charset="0"/>
                <a:cs typeface="Segoe UI" panose="020B0502040204020203" pitchFamily="34" charset="0"/>
              </a:rPr>
              <a:t>selected FPX CPQ, hosted on Microsoft Azure. Now, instead of taking days or weeks to configure an accurate quote, it takes as little as 15 minutes. FPX CPQ uses Azure to deliver a scalable solution. Azure provides the infrastructure to support FPX CPQ, including storage, application servers, and networking resources. Azure delivers built-in load balancing for FPX CPQ cloud services, creating highly available applications. With Azure, locally redundant storage provides high-availability storage and assurance for business continuity.</a:t>
            </a:r>
          </a:p>
        </p:txBody>
      </p:sp>
      <p:pic>
        <p:nvPicPr>
          <p:cNvPr id="13" name="Picture 12" descr="Seven_FPX_Logo-Final_4c_Yel.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799" y="1301348"/>
            <a:ext cx="1663702" cy="484406"/>
          </a:xfrm>
          <a:prstGeom prst="rect">
            <a:avLst/>
          </a:prstGeom>
        </p:spPr>
      </p:pic>
      <p:sp>
        <p:nvSpPr>
          <p:cNvPr id="11" name="Rectangle 10"/>
          <p:cNvSpPr/>
          <p:nvPr/>
        </p:nvSpPr>
        <p:spPr>
          <a:xfrm>
            <a:off x="9550400" y="3429000"/>
            <a:ext cx="2336800" cy="325120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lnSpc>
                <a:spcPct val="110000"/>
              </a:lnSpc>
            </a:pPr>
            <a:endParaRPr lang="en-US" sz="1733" dirty="0">
              <a:solidFill>
                <a:prstClr val="white">
                  <a:lumMod val="50000"/>
                </a:prstClr>
              </a:solidFill>
              <a:latin typeface="Segoe UI"/>
              <a:cs typeface="Segoe UI"/>
            </a:endParaRPr>
          </a:p>
        </p:txBody>
      </p:sp>
      <p:grpSp>
        <p:nvGrpSpPr>
          <p:cNvPr id="12" name="Group 11"/>
          <p:cNvGrpSpPr/>
          <p:nvPr/>
        </p:nvGrpSpPr>
        <p:grpSpPr>
          <a:xfrm>
            <a:off x="9524461" y="3406004"/>
            <a:ext cx="2355412" cy="3175880"/>
            <a:chOff x="760974" y="60865"/>
            <a:chExt cx="3306082" cy="4457700"/>
          </a:xfrm>
        </p:grpSpPr>
        <p:pic>
          <p:nvPicPr>
            <p:cNvPr id="14" name="Picture 13"/>
            <p:cNvPicPr>
              <a:picLocks noChangeAspect="1"/>
            </p:cNvPicPr>
            <p:nvPr/>
          </p:nvPicPr>
          <p:blipFill>
            <a:blip r:embed="rId4" cstate="print"/>
            <a:stretch>
              <a:fillRect/>
            </a:stretch>
          </p:blipFill>
          <p:spPr>
            <a:xfrm>
              <a:off x="760974" y="60865"/>
              <a:ext cx="3306082" cy="4457700"/>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0601" y="361949"/>
              <a:ext cx="2819400" cy="3810000"/>
            </a:xfrm>
            <a:prstGeom prst="rect">
              <a:avLst/>
            </a:prstGeom>
            <a:ln>
              <a:noFill/>
            </a:ln>
            <a:effectLst/>
          </p:spPr>
        </p:pic>
      </p:grpSp>
      <p:sp>
        <p:nvSpPr>
          <p:cNvPr id="9" name="Rectangle 8"/>
          <p:cNvSpPr/>
          <p:nvPr/>
        </p:nvSpPr>
        <p:spPr>
          <a:xfrm>
            <a:off x="11842750" y="3302000"/>
            <a:ext cx="101600" cy="34163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9417050" y="6572250"/>
            <a:ext cx="2527300" cy="1651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4448252"/>
      </p:ext>
    </p:extLst>
  </p:cSld>
  <p:clrMapOvr>
    <a:masterClrMapping/>
  </p:clrMapOvr>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274</Words>
  <PresentationFormat>Widescreen</PresentationFormat>
  <Paragraphs>16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Quattrocento Sans</vt:lpstr>
      <vt:lpstr>Segoe Pro Light</vt:lpstr>
      <vt:lpstr>Segoe UI</vt:lpstr>
      <vt:lpstr>1_Office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2017-05-19T00:32:07Z</dcterms:modified>
</cp:coreProperties>
</file>