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ard Wingeier" initials="RW" lastIdx="3" clrIdx="0">
    <p:extLst>
      <p:ext uri="{19B8F6BF-5375-455C-9EA6-DF929625EA0E}">
        <p15:presenceInfo xmlns:p15="http://schemas.microsoft.com/office/powerpoint/2012/main" userId="e56da4d170c44bc8" providerId="Windows Live"/>
      </p:ext>
    </p:extLst>
  </p:cmAuthor>
  <p:cmAuthor id="2" name="Tony Augusty (JEFFREYM CONSULTING)" initials="TA(C" lastIdx="2" clrIdx="1">
    <p:extLst>
      <p:ext uri="{19B8F6BF-5375-455C-9EA6-DF929625EA0E}">
        <p15:presenceInfo xmlns:p15="http://schemas.microsoft.com/office/powerpoint/2012/main" userId="S-1-5-21-2127521184-1604012920-1887927527-166738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368" autoAdjust="0"/>
    <p:restoredTop sz="94660"/>
  </p:normalViewPr>
  <p:slideViewPr>
    <p:cSldViewPr snapToGrid="0">
      <p:cViewPr varScale="1">
        <p:scale>
          <a:sx n="87" d="100"/>
          <a:sy n="87" d="100"/>
        </p:scale>
        <p:origin x="120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974639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A80000"/>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0" name="TextBox 9"/>
          <p:cNvSpPr txBox="1"/>
          <p:nvPr userDrawn="1"/>
        </p:nvSpPr>
        <p:spPr>
          <a:xfrm>
            <a:off x="203201" y="76201"/>
            <a:ext cx="3072123"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SQL Server 2014</a:t>
            </a:r>
          </a:p>
        </p:txBody>
      </p:sp>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03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075237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682031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871235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724875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18727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121917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04940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121917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786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121917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1146515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121917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295003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36"/>
          <p:cNvSpPr>
            <a:spLocks noChangeArrowheads="1"/>
          </p:cNvSpPr>
          <p:nvPr userDrawn="1"/>
        </p:nvSpPr>
        <p:spPr bwMode="auto">
          <a:xfrm>
            <a:off x="0" y="1"/>
            <a:ext cx="3657600" cy="6857999"/>
          </a:xfrm>
          <a:prstGeom prst="rect">
            <a:avLst/>
          </a:prstGeom>
          <a:solidFill>
            <a:srgbClr val="00BCF2"/>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Rectangle 15"/>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sp>
        <p:nvSpPr>
          <p:cNvPr id="17" name="TextBox 16"/>
          <p:cNvSpPr txBox="1"/>
          <p:nvPr userDrawn="1"/>
        </p:nvSpPr>
        <p:spPr>
          <a:xfrm>
            <a:off x="203200" y="76201"/>
            <a:ext cx="2770374" cy="543675"/>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0" normalizeH="0" baseline="0" noProof="0" dirty="0">
                <a:ln>
                  <a:noFill/>
                </a:ln>
                <a:solidFill>
                  <a:prstClr val="white"/>
                </a:solidFill>
                <a:effectLst/>
                <a:uLnTx/>
                <a:uFillTx/>
                <a:latin typeface="Segoe Pro Light"/>
                <a:ea typeface="+mn-ea"/>
                <a:cs typeface="Segoe Pro Light"/>
              </a:rPr>
              <a:t>Microsoft Azure</a:t>
            </a:r>
          </a:p>
        </p:txBody>
      </p:sp>
      <p:grpSp>
        <p:nvGrpSpPr>
          <p:cNvPr id="23" name="Group 22"/>
          <p:cNvGrpSpPr/>
          <p:nvPr userDrawn="1"/>
        </p:nvGrpSpPr>
        <p:grpSpPr>
          <a:xfrm>
            <a:off x="172603" y="6212395"/>
            <a:ext cx="3319689" cy="503801"/>
            <a:chOff x="129452" y="4659299"/>
            <a:chExt cx="2489767" cy="377851"/>
          </a:xfrm>
        </p:grpSpPr>
        <p:pic>
          <p:nvPicPr>
            <p:cNvPr id="24" name="Picture 23"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5" name="Rectangle 2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26" name="Straight Connector 2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1903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9" name="Rectangle 36"/>
          <p:cNvSpPr>
            <a:spLocks noChangeArrowheads="1"/>
          </p:cNvSpPr>
          <p:nvPr userDrawn="1"/>
        </p:nvSpPr>
        <p:spPr bwMode="auto">
          <a:xfrm>
            <a:off x="0" y="1"/>
            <a:ext cx="3657600" cy="6857999"/>
          </a:xfrm>
          <a:prstGeom prst="rect">
            <a:avLst/>
          </a:prstGeom>
          <a:solidFill>
            <a:srgbClr val="D83B01"/>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1" name="Picture 10" descr="Office_365_logo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798" y="177800"/>
            <a:ext cx="1854101" cy="426720"/>
          </a:xfrm>
          <a:prstGeom prst="rect">
            <a:avLst/>
          </a:prstGeom>
        </p:spPr>
      </p:pic>
      <p:sp>
        <p:nvSpPr>
          <p:cNvPr id="13" name="Rectangle 12"/>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grpSp>
        <p:nvGrpSpPr>
          <p:cNvPr id="27" name="Group 26"/>
          <p:cNvGrpSpPr/>
          <p:nvPr userDrawn="1"/>
        </p:nvGrpSpPr>
        <p:grpSpPr>
          <a:xfrm>
            <a:off x="172603" y="6212395"/>
            <a:ext cx="3319689" cy="503801"/>
            <a:chOff x="129452" y="4659299"/>
            <a:chExt cx="2489767" cy="377851"/>
          </a:xfrm>
        </p:grpSpPr>
        <p:pic>
          <p:nvPicPr>
            <p:cNvPr id="28" name="Picture 27"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29" name="Rectangle 28"/>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30" name="Straight Connector 29"/>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56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36"/>
          <p:cNvSpPr>
            <a:spLocks noChangeArrowheads="1"/>
          </p:cNvSpPr>
          <p:nvPr userDrawn="1"/>
        </p:nvSpPr>
        <p:spPr bwMode="auto">
          <a:xfrm>
            <a:off x="0" y="1"/>
            <a:ext cx="3657600" cy="6857999"/>
          </a:xfrm>
          <a:prstGeom prst="rect">
            <a:avLst/>
          </a:prstGeom>
          <a:solidFill>
            <a:srgbClr val="0078D7"/>
          </a:solidFill>
          <a:ln>
            <a:noFill/>
          </a:ln>
          <a:extLst/>
        </p:spPr>
        <p:txBody>
          <a:bodyPr vert="horz" wrap="square" lIns="121920" tIns="60960" rIns="121920" bIns="6096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78D7"/>
              </a:solidFill>
              <a:effectLst/>
              <a:uLnTx/>
              <a:uFillTx/>
              <a:latin typeface="Calibri"/>
              <a:ea typeface="+mn-ea"/>
              <a:cs typeface="+mn-cs"/>
            </a:endParaRPr>
          </a:p>
        </p:txBody>
      </p:sp>
      <p:sp>
        <p:nvSpPr>
          <p:cNvPr id="4" name="Rectangle 3"/>
          <p:cNvSpPr/>
          <p:nvPr userDrawn="1"/>
        </p:nvSpPr>
        <p:spPr>
          <a:xfrm>
            <a:off x="203201" y="584200"/>
            <a:ext cx="3115745" cy="3385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CASE STUDY</a:t>
            </a:r>
          </a:p>
        </p:txBody>
      </p:sp>
      <p:pic>
        <p:nvPicPr>
          <p:cNvPr id="10" name="Picture 9" descr="WindowsLogo_Blue (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7480"/>
            <a:ext cx="1960053" cy="426720"/>
          </a:xfrm>
          <a:prstGeom prst="rect">
            <a:avLst/>
          </a:prstGeom>
        </p:spPr>
      </p:pic>
      <p:grpSp>
        <p:nvGrpSpPr>
          <p:cNvPr id="13" name="Group 12"/>
          <p:cNvGrpSpPr/>
          <p:nvPr userDrawn="1"/>
        </p:nvGrpSpPr>
        <p:grpSpPr>
          <a:xfrm>
            <a:off x="172603" y="6212395"/>
            <a:ext cx="3319689" cy="503801"/>
            <a:chOff x="129452" y="4659299"/>
            <a:chExt cx="2489767" cy="377851"/>
          </a:xfrm>
        </p:grpSpPr>
        <p:pic>
          <p:nvPicPr>
            <p:cNvPr id="14" name="Picture 13"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4659299"/>
              <a:ext cx="1027206" cy="377851"/>
            </a:xfrm>
            <a:prstGeom prst="rect">
              <a:avLst/>
            </a:prstGeom>
          </p:spPr>
        </p:pic>
        <p:sp>
          <p:nvSpPr>
            <p:cNvPr id="15" name="Rectangle 14"/>
            <p:cNvSpPr/>
            <p:nvPr/>
          </p:nvSpPr>
          <p:spPr>
            <a:xfrm>
              <a:off x="1143001" y="4726945"/>
              <a:ext cx="1476218" cy="22309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333"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Go-To-Market Services</a:t>
              </a:r>
            </a:p>
          </p:txBody>
        </p:sp>
        <p:cxnSp>
          <p:nvCxnSpPr>
            <p:cNvPr id="16" name="Straight Connector 15"/>
            <p:cNvCxnSpPr/>
            <p:nvPr/>
          </p:nvCxnSpPr>
          <p:spPr>
            <a:xfrm flipV="1">
              <a:off x="1143000" y="4740118"/>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8153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defTabSz="1219170"/>
            <a:fld id="{45DB72FE-910B-4308-BD21-713B9EDF915B}" type="datetimeFigureOut">
              <a:rPr lang="en-US" smtClean="0">
                <a:solidFill>
                  <a:prstClr val="black">
                    <a:tint val="75000"/>
                  </a:prstClr>
                </a:solidFill>
              </a:rPr>
              <a:pPr defTabSz="1219170"/>
              <a:t>5/15/2017</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defTabSz="1219170"/>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defTabSz="1219170"/>
            <a:fld id="{F7D27C09-0FF3-4001-A778-1549A650EDA2}" type="slidenum">
              <a:rPr lang="en-US" smtClean="0">
                <a:solidFill>
                  <a:prstClr val="black">
                    <a:tint val="75000"/>
                  </a:prstClr>
                </a:solidFill>
              </a:rPr>
              <a:pPr defTabSz="1219170"/>
              <a:t>‹#›</a:t>
            </a:fld>
            <a:endParaRPr lang="en-US" dirty="0">
              <a:solidFill>
                <a:prstClr val="black">
                  <a:tint val="75000"/>
                </a:prstClr>
              </a:solidFill>
            </a:endParaRPr>
          </a:p>
        </p:txBody>
      </p:sp>
    </p:spTree>
    <p:extLst>
      <p:ext uri="{BB962C8B-B14F-4D97-AF65-F5344CB8AC3E}">
        <p14:creationId xmlns:p14="http://schemas.microsoft.com/office/powerpoint/2010/main" val="4109839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bismart.com/"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2304099"/>
            <a:ext cx="3115745" cy="3697038"/>
          </a:xfrm>
          <a:prstGeom prst="rect">
            <a:avLst/>
          </a:prstGeom>
          <a:noFill/>
        </p:spPr>
        <p:txBody>
          <a:bodyPr wrap="square" lIns="0" tIns="0" rIns="0" bIns="0" rtlCol="0">
            <a:spAutoFit/>
          </a:bodyPr>
          <a:lstStyle/>
          <a:p>
            <a:pPr defTabSz="1219170"/>
            <a:r>
              <a:rPr lang="en-US" sz="1333" b="1" dirty="0">
                <a:solidFill>
                  <a:prstClr val="white"/>
                </a:solidFill>
                <a:latin typeface="Segoe UI" panose="020B0502040204020203" pitchFamily="34" charset="0"/>
                <a:cs typeface="Segoe UI" panose="020B0502040204020203" pitchFamily="34" charset="0"/>
              </a:rPr>
              <a:t>MICROSOFT AZURE PARTNER: </a:t>
            </a:r>
          </a:p>
          <a:p>
            <a:pPr defTabSz="1219170"/>
            <a:r>
              <a:rPr lang="en-US" sz="1733" dirty="0">
                <a:solidFill>
                  <a:prstClr val="white"/>
                </a:solidFill>
                <a:latin typeface="Segoe UI" panose="020B0502040204020203" pitchFamily="34" charset="0"/>
                <a:cs typeface="Segoe UI" panose="020B0502040204020203" pitchFamily="34" charset="0"/>
              </a:rPr>
              <a:t>Bismart</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WEB SITE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hlinkClick r:id="rId2"/>
              </a:rPr>
              <a:t>www.bismart.com</a:t>
            </a:r>
            <a:endParaRPr lang="en-US" sz="1200" dirty="0">
              <a:solidFill>
                <a:prstClr val="white"/>
              </a:solidFill>
              <a:latin typeface="Segoe UI" panose="020B0502040204020203" pitchFamily="34" charset="0"/>
              <a:cs typeface="Segoe UI" panose="020B0502040204020203" pitchFamily="34" charset="0"/>
            </a:endParaRP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LOCATION</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Barcelona, Spain</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ORG SIZE</a:t>
            </a:r>
            <a:r>
              <a:rPr lang="en-US" sz="1333" dirty="0">
                <a:solidFill>
                  <a:prstClr val="white"/>
                </a:solidFill>
                <a:latin typeface="Segoe UI" panose="020B0502040204020203" pitchFamily="34" charset="0"/>
                <a:cs typeface="Segoe UI" panose="020B0502040204020203" pitchFamily="34" charset="0"/>
              </a:rPr>
              <a:t>: </a:t>
            </a:r>
            <a:r>
              <a:rPr lang="en-US" sz="1200" dirty="0">
                <a:solidFill>
                  <a:prstClr val="white"/>
                </a:solidFill>
                <a:latin typeface="Segoe UI" panose="020B0502040204020203" pitchFamily="34" charset="0"/>
                <a:cs typeface="Segoe UI" panose="020B0502040204020203" pitchFamily="34" charset="0"/>
              </a:rPr>
              <a:t>50 employees</a:t>
            </a:r>
          </a:p>
          <a:p>
            <a:pPr defTabSz="1219170">
              <a:lnSpc>
                <a:spcPct val="150000"/>
              </a:lnSpc>
            </a:pPr>
            <a:r>
              <a:rPr lang="en-US" sz="1333" b="1" dirty="0">
                <a:solidFill>
                  <a:prstClr val="white"/>
                </a:solidFill>
                <a:latin typeface="Segoe UI" panose="020B0502040204020203" pitchFamily="34" charset="0"/>
                <a:cs typeface="Segoe UI" panose="020B0502040204020203" pitchFamily="34" charset="0"/>
              </a:rPr>
              <a:t>MICROSOFT AZURE PARTNER PROFILE</a:t>
            </a:r>
            <a:r>
              <a:rPr lang="en-US" sz="1333" dirty="0">
                <a:solidFill>
                  <a:prstClr val="white"/>
                </a:solidFill>
                <a:latin typeface="Segoe UI" panose="020B0502040204020203" pitchFamily="34" charset="0"/>
                <a:cs typeface="Segoe UI" panose="020B0502040204020203" pitchFamily="34" charset="0"/>
              </a:rPr>
              <a:t>:</a:t>
            </a:r>
          </a:p>
          <a:p>
            <a:pPr defTabSz="1219170">
              <a:lnSpc>
                <a:spcPct val="120000"/>
              </a:lnSpc>
            </a:pPr>
            <a:r>
              <a:rPr lang="en-US" sz="1200" dirty="0">
                <a:solidFill>
                  <a:prstClr val="white"/>
                </a:solidFill>
                <a:latin typeface="Segoe UI" panose="020B0502040204020203" pitchFamily="34" charset="0"/>
                <a:cs typeface="Segoe UI" panose="020B0502040204020203" pitchFamily="34" charset="0"/>
              </a:rPr>
              <a:t>Bismart powers businesses with </a:t>
            </a:r>
            <a:r>
              <a:rPr lang="en-US" sz="1200" dirty="0" smtClean="0">
                <a:solidFill>
                  <a:prstClr val="white"/>
                </a:solidFill>
                <a:latin typeface="Segoe UI" panose="020B0502040204020203" pitchFamily="34" charset="0"/>
                <a:cs typeface="Segoe UI" panose="020B0502040204020203" pitchFamily="34" charset="0"/>
              </a:rPr>
              <a:t>Big </a:t>
            </a:r>
            <a:r>
              <a:rPr lang="en-US" sz="1200" dirty="0">
                <a:solidFill>
                  <a:prstClr val="white"/>
                </a:solidFill>
                <a:latin typeface="Segoe UI" panose="020B0502040204020203" pitchFamily="34" charset="0"/>
                <a:cs typeface="Segoe UI" panose="020B0502040204020203" pitchFamily="34" charset="0"/>
              </a:rPr>
              <a:t>D</a:t>
            </a:r>
            <a:r>
              <a:rPr lang="en-US" sz="1200" dirty="0" smtClean="0">
                <a:solidFill>
                  <a:prstClr val="white"/>
                </a:solidFill>
                <a:latin typeface="Segoe UI" panose="020B0502040204020203" pitchFamily="34" charset="0"/>
                <a:cs typeface="Segoe UI" panose="020B0502040204020203" pitchFamily="34" charset="0"/>
              </a:rPr>
              <a:t>ata </a:t>
            </a:r>
            <a:r>
              <a:rPr lang="en-US" sz="1200" dirty="0">
                <a:solidFill>
                  <a:prstClr val="white"/>
                </a:solidFill>
                <a:latin typeface="Segoe UI" panose="020B0502040204020203" pitchFamily="34" charset="0"/>
                <a:cs typeface="Segoe UI" panose="020B0502040204020203" pitchFamily="34" charset="0"/>
              </a:rPr>
              <a:t>and business intelligence analytics solutions that turn chaos into clockwork, facilitating decision making by transforming data into knowledge and providing unique solutions to fit clients' needs. Bismart achieves this through data analytics, next-generation dashboards, KPIs, reporting, data warehousing, and data integrations.</a:t>
            </a:r>
          </a:p>
        </p:txBody>
      </p:sp>
      <p:sp>
        <p:nvSpPr>
          <p:cNvPr id="3" name="TextBox 2"/>
          <p:cNvSpPr txBox="1"/>
          <p:nvPr/>
        </p:nvSpPr>
        <p:spPr>
          <a:xfrm>
            <a:off x="3898691" y="2098312"/>
            <a:ext cx="7988509" cy="1140890"/>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SITUATION</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When Bismart set out to build its smart social data aggregation solution for social services planning, robust privacy and security features were fundamental in the company's process of choosing a cloud services provider. Bismart wanted a provider that also offered scalable tools and an integrated end-to-end solution in a flexible Platform-as-a-Service environment.</a:t>
            </a:r>
          </a:p>
        </p:txBody>
      </p:sp>
      <p:sp>
        <p:nvSpPr>
          <p:cNvPr id="4" name="TextBox 3"/>
          <p:cNvSpPr txBox="1"/>
          <p:nvPr/>
        </p:nvSpPr>
        <p:spPr>
          <a:xfrm>
            <a:off x="3898692" y="5277731"/>
            <a:ext cx="5245307" cy="1243482"/>
          </a:xfrm>
          <a:prstGeom prst="rect">
            <a:avLst/>
          </a:prstGeom>
          <a:noFill/>
        </p:spPr>
        <p:txBody>
          <a:bodyPr wrap="square" lIns="0" tIns="0" rIns="0" bIns="0" rtlCol="0">
            <a:spAutoFit/>
          </a:bodyPr>
          <a:lstStyle/>
          <a:p>
            <a:pPr marL="228594" indent="-228594" defTabSz="1219170">
              <a:buFont typeface="Arial"/>
              <a:buChar char="•"/>
            </a:pPr>
            <a:r>
              <a:rPr lang="en-US" sz="1467" b="1" dirty="0">
                <a:solidFill>
                  <a:srgbClr val="00AAEF"/>
                </a:solidFill>
                <a:latin typeface="Segoe UI" panose="020B0502040204020203" pitchFamily="34" charset="0"/>
                <a:cs typeface="Segoe UI" panose="020B0502040204020203" pitchFamily="34" charset="0"/>
              </a:rPr>
              <a:t>BENEFITS</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Microsoft Azure provides aggregated and statistical data, helping Bismart reach those who do not know how to get help or are embarrassed to ask.</a:t>
            </a:r>
          </a:p>
          <a:p>
            <a:pPr marL="243834" defTabSz="1219170">
              <a:lnSpc>
                <a:spcPct val="110000"/>
              </a:lnSpc>
              <a:spcBef>
                <a:spcPts val="800"/>
              </a:spcBef>
            </a:pPr>
            <a:r>
              <a:rPr lang="en-US" sz="1200" dirty="0">
                <a:solidFill>
                  <a:srgbClr val="262626"/>
                </a:solidFill>
                <a:latin typeface="Segoe UI" panose="020B0502040204020203" pitchFamily="34" charset="0"/>
                <a:cs typeface="Segoe UI" panose="020B0502040204020203" pitchFamily="34" charset="0"/>
              </a:rPr>
              <a:t>Azure provides the enterprise-grade security, global scale, and high availability Bismart’s customers </a:t>
            </a:r>
            <a:r>
              <a:rPr lang="en-US" sz="1200" dirty="0" smtClean="0">
                <a:solidFill>
                  <a:srgbClr val="262626"/>
                </a:solidFill>
                <a:latin typeface="Segoe UI" panose="020B0502040204020203" pitchFamily="34" charset="0"/>
                <a:cs typeface="Segoe UI" panose="020B0502040204020203" pitchFamily="34" charset="0"/>
              </a:rPr>
              <a:t>depend on</a:t>
            </a:r>
            <a:r>
              <a:rPr lang="en-US" sz="1200" dirty="0">
                <a:solidFill>
                  <a:srgbClr val="262626"/>
                </a:solidFill>
                <a:latin typeface="Segoe UI" panose="020B0502040204020203" pitchFamily="34" charset="0"/>
                <a:cs typeface="Segoe UI" panose="020B0502040204020203" pitchFamily="34" charset="0"/>
              </a:rPr>
              <a:t>.</a:t>
            </a:r>
          </a:p>
        </p:txBody>
      </p:sp>
      <p:sp>
        <p:nvSpPr>
          <p:cNvPr id="6" name="TextBox 5"/>
          <p:cNvSpPr txBox="1"/>
          <p:nvPr/>
        </p:nvSpPr>
        <p:spPr>
          <a:xfrm>
            <a:off x="3923064" y="177801"/>
            <a:ext cx="7918189" cy="902683"/>
          </a:xfrm>
          <a:prstGeom prst="rect">
            <a:avLst/>
          </a:prstGeom>
          <a:noFill/>
        </p:spPr>
        <p:txBody>
          <a:bodyPr wrap="square" lIns="0" tIns="0" rIns="0" bIns="0" rtlCol="0">
            <a:spAutoFit/>
          </a:bodyPr>
          <a:lstStyle/>
          <a:p>
            <a:pPr defTabSz="1219170"/>
            <a:r>
              <a:rPr lang="en-US" sz="2933" dirty="0">
                <a:solidFill>
                  <a:srgbClr val="00AAEF"/>
                </a:solidFill>
                <a:latin typeface="Segoe UI" panose="020B0502040204020203" pitchFamily="34" charset="0"/>
                <a:cs typeface="Segoe UI" panose="020B0502040204020203" pitchFamily="34" charset="0"/>
              </a:rPr>
              <a:t>Microsoft Azure Hosts Smart Social Home Care for Aging Population at Risk of Social Exclusion</a:t>
            </a:r>
          </a:p>
        </p:txBody>
      </p:sp>
      <p:sp>
        <p:nvSpPr>
          <p:cNvPr id="7" name="TextBox 6"/>
          <p:cNvSpPr txBox="1"/>
          <p:nvPr/>
        </p:nvSpPr>
        <p:spPr>
          <a:xfrm>
            <a:off x="3944637" y="1231311"/>
            <a:ext cx="7942563" cy="676917"/>
          </a:xfrm>
          <a:prstGeom prst="rect">
            <a:avLst/>
          </a:prstGeom>
          <a:noFill/>
        </p:spPr>
        <p:txBody>
          <a:bodyPr wrap="square" lIns="0" tIns="0" rIns="0" bIns="0" rtlCol="0">
            <a:spAutoFit/>
          </a:bodyPr>
          <a:lstStyle/>
          <a:p>
            <a:pPr algn="just" defTabSz="1219170">
              <a:lnSpc>
                <a:spcPct val="110000"/>
              </a:lnSpc>
            </a:pPr>
            <a:r>
              <a:rPr lang="en-US" sz="1333" b="1" dirty="0">
                <a:solidFill>
                  <a:srgbClr val="262626"/>
                </a:solidFill>
                <a:latin typeface="Segoe UI" panose="020B0502040204020203" pitchFamily="34" charset="0"/>
                <a:cs typeface="Segoe UI" panose="020B0502040204020203" pitchFamily="34" charset="0"/>
              </a:rPr>
              <a:t>“Even in Barcelona, the best smart city in the world, poverty is closer than we can imagine. Thanks to Azure, we correlate different sources of data to identify this vulnerable population in order to provide them the grants that the municipalities have for this purpose.” – Albert Isern, CEO, Bismart</a:t>
            </a:r>
          </a:p>
        </p:txBody>
      </p:sp>
      <p:sp>
        <p:nvSpPr>
          <p:cNvPr id="8" name="TextBox 7"/>
          <p:cNvSpPr txBox="1"/>
          <p:nvPr/>
        </p:nvSpPr>
        <p:spPr>
          <a:xfrm>
            <a:off x="3898692" y="3383280"/>
            <a:ext cx="5245308" cy="1772858"/>
          </a:xfrm>
          <a:prstGeom prst="rect">
            <a:avLst/>
          </a:prstGeom>
          <a:noFill/>
        </p:spPr>
        <p:txBody>
          <a:bodyPr wrap="square" lIns="0" tIns="0" rIns="0" bIns="0" rtlCol="0">
            <a:spAutoFit/>
          </a:bodyPr>
          <a:lstStyle/>
          <a:p>
            <a:pPr marL="228594" indent="-228594" defTabSz="1219170">
              <a:lnSpc>
                <a:spcPct val="110000"/>
              </a:lnSpc>
              <a:buFont typeface="Arial"/>
              <a:buChar char="•"/>
            </a:pPr>
            <a:r>
              <a:rPr lang="en-US" sz="1467" b="1" dirty="0">
                <a:solidFill>
                  <a:srgbClr val="00AAEF"/>
                </a:solidFill>
                <a:latin typeface="Segoe UI"/>
                <a:cs typeface="Segoe UI"/>
              </a:rPr>
              <a:t>SOLUTION</a:t>
            </a:r>
          </a:p>
          <a:p>
            <a:pPr marL="243834" defTabSz="1219170">
              <a:lnSpc>
                <a:spcPct val="110000"/>
              </a:lnSpc>
              <a:spcBef>
                <a:spcPts val="800"/>
              </a:spcBef>
            </a:pPr>
            <a:r>
              <a:rPr lang="en-US" sz="1200" dirty="0">
                <a:solidFill>
                  <a:prstClr val="black">
                    <a:lumMod val="85000"/>
                    <a:lumOff val="15000"/>
                  </a:prstClr>
                </a:solidFill>
                <a:latin typeface="Segoe UI" panose="020B0502040204020203" pitchFamily="34" charset="0"/>
                <a:cs typeface="Segoe UI" panose="020B0502040204020203" pitchFamily="34" charset="0"/>
              </a:rPr>
              <a:t>Bismart built its unique solution on Microsoft Azure, integrating Cortana Intelligence Suite for advanced data analytics and predictive functionality and Power BI for effective, interactive data visualizations. Using Azure enables Bismart to incorporate R code, an open-source language that has become a standard in developing predictive solutions. </a:t>
            </a:r>
            <a:r>
              <a:rPr lang="en-US" sz="1200" dirty="0" smtClean="0">
                <a:solidFill>
                  <a:prstClr val="black">
                    <a:lumMod val="85000"/>
                    <a:lumOff val="15000"/>
                  </a:prstClr>
                </a:solidFill>
                <a:latin typeface="Segoe UI" panose="020B0502040204020203" pitchFamily="34" charset="0"/>
                <a:cs typeface="Segoe UI" panose="020B0502040204020203" pitchFamily="34" charset="0"/>
              </a:rPr>
              <a:t>Microsoft Azure </a:t>
            </a:r>
            <a:r>
              <a:rPr lang="en-US" sz="1200" dirty="0">
                <a:solidFill>
                  <a:prstClr val="black">
                    <a:lumMod val="85000"/>
                    <a:lumOff val="15000"/>
                  </a:prstClr>
                </a:solidFill>
                <a:latin typeface="Segoe UI" panose="020B0502040204020203" pitchFamily="34" charset="0"/>
                <a:cs typeface="Segoe UI" panose="020B0502040204020203" pitchFamily="34" charset="0"/>
              </a:rPr>
              <a:t>also provides enterprise-grade security, which is essential for a solution that deals with people’s personal information.</a:t>
            </a:r>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8368" y="3429000"/>
            <a:ext cx="2340864" cy="2935802"/>
          </a:xfrm>
          <a:prstGeom prst="rect">
            <a:avLst/>
          </a:prstGeom>
          <a:effectLst>
            <a:outerShdw blurRad="50800" dist="38100" dir="2700000" algn="tl" rotWithShape="0">
              <a:prstClr val="black">
                <a:alpha val="40000"/>
              </a:prstClr>
            </a:outerShdw>
          </a:effectLst>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t="34178" b="25205"/>
          <a:stretch/>
        </p:blipFill>
        <p:spPr>
          <a:xfrm>
            <a:off x="664253" y="1080484"/>
            <a:ext cx="2286000" cy="928527"/>
          </a:xfrm>
          <a:prstGeom prst="rect">
            <a:avLst/>
          </a:prstGeom>
        </p:spPr>
      </p:pic>
    </p:spTree>
    <p:extLst>
      <p:ext uri="{BB962C8B-B14F-4D97-AF65-F5344CB8AC3E}">
        <p14:creationId xmlns:p14="http://schemas.microsoft.com/office/powerpoint/2010/main" val="3059829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TotalTime>
  <Words>326</Words>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Pro Light</vt:lpstr>
      <vt:lpstr>Segoe UI</vt:lpstr>
      <vt:lpstr>1_Office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2015-10-06T06:11:55Z</dcterms:created>
  <dcterms:modified xsi:type="dcterms:W3CDTF">2017-05-15T06:04:04Z</dcterms:modified>
</cp:coreProperties>
</file>