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7"/>
  </p:notesMasterIdLst>
  <p:sldIdLst>
    <p:sldId id="258" r:id="rId5"/>
    <p:sldId id="267" r:id="rId6"/>
  </p:sldIdLst>
  <p:sldSz cx="7772400" cy="10058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guide id="3" orient="horz" pos="6192" userDrawn="1">
          <p15:clr>
            <a:srgbClr val="A4A3A4"/>
          </p15:clr>
        </p15:guide>
        <p15:guide id="4" pos="4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ven Tokuno" initials="DT"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000"/>
    <a:srgbClr val="0078D7"/>
    <a:srgbClr val="D83B01"/>
    <a:srgbClr val="BA141A"/>
    <a:srgbClr val="0072C6"/>
    <a:srgbClr val="EB3C00"/>
    <a:srgbClr val="00BCF2"/>
    <a:srgbClr val="BD190E"/>
    <a:srgbClr val="BC0F0F"/>
    <a:srgbClr val="4425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7" d="100"/>
          <a:sy n="57" d="100"/>
        </p:scale>
        <p:origin x="2532" y="72"/>
      </p:cViewPr>
      <p:guideLst>
        <p:guide orient="horz" pos="3168"/>
        <p:guide pos="2448"/>
        <p:guide orient="horz" pos="6192"/>
        <p:guide pos="47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FE852A-81A9-46EC-8D38-8179D5BFC452}" type="datetimeFigureOut">
              <a:rPr lang="en-US" smtClean="0"/>
              <a:t>8/23/2017</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CC023-03D5-4091-850B-23F70530EE77}" type="slidenum">
              <a:rPr lang="en-US" smtClean="0"/>
              <a:t>‹#›</a:t>
            </a:fld>
            <a:endParaRPr lang="en-US"/>
          </a:p>
        </p:txBody>
      </p:sp>
    </p:spTree>
    <p:extLst>
      <p:ext uri="{BB962C8B-B14F-4D97-AF65-F5344CB8AC3E}">
        <p14:creationId xmlns:p14="http://schemas.microsoft.com/office/powerpoint/2010/main" val="28226182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BCC023-03D5-4091-850B-23F70530EE77}" type="slidenum">
              <a:rPr lang="en-US" smtClean="0"/>
              <a:t>1</a:t>
            </a:fld>
            <a:endParaRPr lang="en-US"/>
          </a:p>
        </p:txBody>
      </p:sp>
    </p:spTree>
    <p:extLst>
      <p:ext uri="{BB962C8B-B14F-4D97-AF65-F5344CB8AC3E}">
        <p14:creationId xmlns:p14="http://schemas.microsoft.com/office/powerpoint/2010/main" val="5048363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p>
        </p:txBody>
      </p:sp>
      <p:sp>
        <p:nvSpPr>
          <p:cNvPr id="4" name="Date Placeholder 3"/>
          <p:cNvSpPr>
            <a:spLocks noGrp="1"/>
          </p:cNvSpPr>
          <p:nvPr>
            <p:ph type="dt" sz="half" idx="10"/>
          </p:nvPr>
        </p:nvSpPr>
        <p:spPr/>
        <p:txBody>
          <a:bodyPr/>
          <a:lstStyle/>
          <a:p>
            <a:fld id="{D24E3EC3-1B3F-4755-B752-28FDE295F879}" type="datetimeFigureOut">
              <a:rPr lang="en-US" smtClean="0"/>
              <a:t>8/23/2017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4E3EC3-1B3F-4755-B752-28FDE295F879}" type="datetimeFigureOut">
              <a:rPr lang="en-US" smtClean="0"/>
              <a:t>8/23/2017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4E3EC3-1B3F-4755-B752-28FDE295F879}" type="datetimeFigureOut">
              <a:rPr lang="en-US" smtClean="0"/>
              <a:t>8/23/2017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4E3EC3-1B3F-4755-B752-28FDE295F879}" type="datetimeFigureOut">
              <a:rPr lang="en-US" smtClean="0"/>
              <a:t>8/23/2017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t>8/23/2017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24E3EC3-1B3F-4755-B752-28FDE295F879}" type="datetimeFigureOut">
              <a:rPr lang="en-US" smtClean="0"/>
              <a:t>8/23/2017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24E3EC3-1B3F-4755-B752-28FDE295F879}" type="datetimeFigureOut">
              <a:rPr lang="en-US" smtClean="0"/>
              <a:t>8/23/2017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24E3EC3-1B3F-4755-B752-28FDE295F879}" type="datetimeFigureOut">
              <a:rPr lang="en-US" smtClean="0"/>
              <a:t>8/23/2017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t>8/23/2017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8/23/2017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8/23/2017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t>8/23/2017</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t>‹#›</a:t>
            </a:fld>
            <a:endParaRPr lang="en-US"/>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www.ecompliance.com/" TargetMode="External"/><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10" Type="http://schemas.openxmlformats.org/officeDocument/2006/relationships/image" Target="../media/image6.tiff"/><Relationship Id="rId4" Type="http://schemas.openxmlformats.org/officeDocument/2006/relationships/hyperlink" Target="mailto:sales@ecompliance.com" TargetMode="External"/><Relationship Id="rId9"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0" y="0"/>
            <a:ext cx="7772400" cy="10058400"/>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Rectangle 36"/>
          <p:cNvSpPr>
            <a:spLocks noChangeArrowheads="1"/>
          </p:cNvSpPr>
          <p:nvPr/>
        </p:nvSpPr>
        <p:spPr bwMode="auto">
          <a:xfrm>
            <a:off x="0" y="2529541"/>
            <a:ext cx="7772400" cy="5388909"/>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TextBox 37"/>
          <p:cNvSpPr txBox="1"/>
          <p:nvPr/>
        </p:nvSpPr>
        <p:spPr>
          <a:xfrm>
            <a:off x="239735" y="2723762"/>
            <a:ext cx="7334251" cy="215444"/>
          </a:xfrm>
          <a:prstGeom prst="rect">
            <a:avLst/>
          </a:prstGeom>
          <a:noFill/>
        </p:spPr>
        <p:txBody>
          <a:bodyPr wrap="square" lIns="0" tIns="0" rIns="0" bIns="0" rtlCol="0">
            <a:spAutoFit/>
          </a:bodyPr>
          <a:lstStyle/>
          <a:p>
            <a:r>
              <a:rPr lang="en-US" sz="1400" b="1">
                <a:solidFill>
                  <a:srgbClr val="262626"/>
                </a:solidFill>
                <a:latin typeface="Segoe UI" panose="020B0502040204020203" pitchFamily="34" charset="0"/>
                <a:cs typeface="Segoe UI" panose="020B0502040204020203" pitchFamily="34" charset="0"/>
              </a:rPr>
              <a:t>WHAT WE OFFER</a:t>
            </a:r>
          </a:p>
        </p:txBody>
      </p:sp>
      <p:sp>
        <p:nvSpPr>
          <p:cNvPr id="39" name="TextBox 38"/>
          <p:cNvSpPr txBox="1"/>
          <p:nvPr/>
        </p:nvSpPr>
        <p:spPr>
          <a:xfrm>
            <a:off x="219073" y="8135566"/>
            <a:ext cx="7447002" cy="538609"/>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WHAT OUR CUSTOMERS ARE SAYING</a:t>
            </a:r>
          </a:p>
          <a:p>
            <a:r>
              <a:rPr lang="en-US" sz="1050" dirty="0">
                <a:solidFill>
                  <a:schemeClr val="bg1"/>
                </a:solidFill>
                <a:latin typeface="Segoe UI" panose="020B0502040204020203" pitchFamily="34" charset="0"/>
                <a:cs typeface="Segoe UI" panose="020B0502040204020203" pitchFamily="34" charset="0"/>
              </a:rPr>
              <a:t>“eCompliance has made our EHS activities more visible and accountable. We now assign reminders and action items, which help employees remember to follow through with their tasks.” – Lee-Anne Lyon-Bartley, VP Health &amp; Safety, Carillion </a:t>
            </a:r>
          </a:p>
        </p:txBody>
      </p:sp>
      <p:sp>
        <p:nvSpPr>
          <p:cNvPr id="40" name="TextBox 39"/>
          <p:cNvSpPr txBox="1"/>
          <p:nvPr/>
        </p:nvSpPr>
        <p:spPr>
          <a:xfrm>
            <a:off x="219073" y="8984116"/>
            <a:ext cx="7334251" cy="377026"/>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LEARN MORE</a:t>
            </a:r>
          </a:p>
          <a:p>
            <a:r>
              <a:rPr lang="en-US" sz="1050" dirty="0">
                <a:solidFill>
                  <a:schemeClr val="bg1"/>
                </a:solidFill>
                <a:latin typeface="Segoe UI" panose="020B0502040204020203" pitchFamily="34" charset="0"/>
                <a:cs typeface="Segoe UI" panose="020B0502040204020203" pitchFamily="34" charset="0"/>
              </a:rPr>
              <a:t>For more information, visit </a:t>
            </a:r>
            <a:r>
              <a:rPr lang="en-US" sz="1050" dirty="0">
                <a:solidFill>
                  <a:schemeClr val="bg1"/>
                </a:solidFill>
                <a:latin typeface="Segoe UI" panose="020B0502040204020203" pitchFamily="34" charset="0"/>
                <a:cs typeface="Segoe UI" panose="020B0502040204020203" pitchFamily="34" charset="0"/>
                <a:hlinkClick r:id="rId3"/>
              </a:rPr>
              <a:t>www.ecompliance.com</a:t>
            </a:r>
            <a:r>
              <a:rPr lang="en-US" sz="1050" dirty="0">
                <a:solidFill>
                  <a:schemeClr val="bg1"/>
                </a:solidFill>
                <a:latin typeface="Segoe UI" panose="020B0502040204020203" pitchFamily="34" charset="0"/>
                <a:cs typeface="Segoe UI" panose="020B0502040204020203" pitchFamily="34" charset="0"/>
              </a:rPr>
              <a:t>, or connect with a member of the team at </a:t>
            </a:r>
            <a:r>
              <a:rPr lang="en-US" sz="1050" dirty="0">
                <a:solidFill>
                  <a:schemeClr val="bg1"/>
                </a:solidFill>
                <a:latin typeface="Segoe UI" panose="020B0502040204020203" pitchFamily="34" charset="0"/>
                <a:cs typeface="Segoe UI" panose="020B0502040204020203" pitchFamily="34" charset="0"/>
                <a:hlinkClick r:id="rId4"/>
              </a:rPr>
              <a:t>sales@ecompliance.com</a:t>
            </a:r>
            <a:r>
              <a:rPr lang="en-US" sz="1050" dirty="0">
                <a:solidFill>
                  <a:schemeClr val="bg1"/>
                </a:solidFill>
                <a:latin typeface="Segoe UI" panose="020B0502040204020203" pitchFamily="34" charset="0"/>
                <a:cs typeface="Segoe UI" panose="020B0502040204020203" pitchFamily="34" charset="0"/>
              </a:rPr>
              <a:t>.  </a:t>
            </a:r>
          </a:p>
        </p:txBody>
      </p:sp>
      <p:sp>
        <p:nvSpPr>
          <p:cNvPr id="13" name="TextBox 12"/>
          <p:cNvSpPr txBox="1"/>
          <p:nvPr/>
        </p:nvSpPr>
        <p:spPr>
          <a:xfrm>
            <a:off x="219072" y="9711099"/>
            <a:ext cx="4667250" cy="138499"/>
          </a:xfrm>
          <a:prstGeom prst="rect">
            <a:avLst/>
          </a:prstGeom>
          <a:noFill/>
        </p:spPr>
        <p:txBody>
          <a:bodyPr wrap="square" lIns="0" tIns="0" rIns="0" bIns="0" rtlCol="0">
            <a:spAutoFit/>
          </a:bodyPr>
          <a:lstStyle/>
          <a:p>
            <a:r>
              <a:rPr lang="en-US" sz="900" dirty="0">
                <a:solidFill>
                  <a:schemeClr val="bg1"/>
                </a:solidFill>
                <a:latin typeface="Segoe UI" panose="020B0502040204020203" pitchFamily="34" charset="0"/>
                <a:cs typeface="Segoe UI" panose="020B0502040204020203" pitchFamily="34" charset="0"/>
              </a:rPr>
              <a:t>© 2017 eCompliance  </a:t>
            </a:r>
          </a:p>
        </p:txBody>
      </p:sp>
      <p:sp>
        <p:nvSpPr>
          <p:cNvPr id="15" name="TextBox 14"/>
          <p:cNvSpPr txBox="1"/>
          <p:nvPr/>
        </p:nvSpPr>
        <p:spPr>
          <a:xfrm>
            <a:off x="256245" y="5048663"/>
            <a:ext cx="1517309" cy="2746906"/>
          </a:xfrm>
          <a:prstGeom prst="rect">
            <a:avLst/>
          </a:prstGeom>
          <a:noFill/>
        </p:spPr>
        <p:txBody>
          <a:bodyPr wrap="square" lIns="0" tIns="0" rIns="0" bIns="0" rtlCol="0">
            <a:spAutoFit/>
          </a:bodyPr>
          <a:lstStyle/>
          <a:p>
            <a:r>
              <a:rPr lang="en-US" sz="1050" b="1" dirty="0">
                <a:solidFill>
                  <a:schemeClr val="tx1">
                    <a:lumMod val="75000"/>
                    <a:lumOff val="25000"/>
                  </a:schemeClr>
                </a:solidFill>
                <a:latin typeface="Segoe UI" panose="020B0502040204020203" pitchFamily="34" charset="0"/>
                <a:cs typeface="Segoe UI" panose="020B0502040204020203" pitchFamily="34" charset="0"/>
              </a:rPr>
              <a:t>INSPECTIONS AND CORRECTIVE ACTIONS</a:t>
            </a:r>
          </a:p>
          <a:p>
            <a:r>
              <a:rPr lang="en-US" sz="1050" dirty="0">
                <a:solidFill>
                  <a:srgbClr val="262626"/>
                </a:solidFill>
                <a:latin typeface="Segoe UI" panose="020B0502040204020203" pitchFamily="34" charset="0"/>
                <a:cs typeface="Segoe UI" panose="020B0502040204020203" pitchFamily="34" charset="0"/>
              </a:rPr>
              <a:t/>
            </a:r>
            <a:br>
              <a:rPr lang="en-US" sz="1050" dirty="0">
                <a:solidFill>
                  <a:srgbClr val="262626"/>
                </a:solidFill>
                <a:latin typeface="Segoe UI" panose="020B0502040204020203" pitchFamily="34" charset="0"/>
                <a:cs typeface="Segoe UI" panose="020B0502040204020203" pitchFamily="34" charset="0"/>
              </a:rPr>
            </a:br>
            <a:r>
              <a:rPr lang="en-US" sz="1050" dirty="0">
                <a:solidFill>
                  <a:srgbClr val="262626"/>
                </a:solidFill>
                <a:latin typeface="Segoe UI" panose="020B0502040204020203" pitchFamily="34" charset="0"/>
                <a:cs typeface="Segoe UI" panose="020B0502040204020203" pitchFamily="34" charset="0"/>
              </a:rPr>
              <a:t>The eCompliance mobile app enables front-line workers to submit inspections in the field for management to assign corrective actions. </a:t>
            </a:r>
          </a:p>
          <a:p>
            <a:r>
              <a:rPr lang="en-US" sz="1050" dirty="0" smtClean="0">
                <a:solidFill>
                  <a:srgbClr val="262626"/>
                </a:solidFill>
                <a:latin typeface="Segoe UI" panose="020B0502040204020203" pitchFamily="34" charset="0"/>
                <a:cs typeface="Segoe UI" panose="020B0502040204020203" pitchFamily="34" charset="0"/>
              </a:rPr>
              <a:t>Eliminate </a:t>
            </a:r>
            <a:r>
              <a:rPr lang="en-US" sz="1050" dirty="0">
                <a:solidFill>
                  <a:srgbClr val="262626"/>
                </a:solidFill>
                <a:latin typeface="Segoe UI" panose="020B0502040204020203" pitchFamily="34" charset="0"/>
                <a:cs typeface="Segoe UI" panose="020B0502040204020203" pitchFamily="34" charset="0"/>
              </a:rPr>
              <a:t>one-way communication and paper forms and instantly capture and annotate images of workplace hazards for management to view in real time.</a:t>
            </a:r>
          </a:p>
          <a:p>
            <a:endParaRPr lang="en-US" sz="1050" dirty="0">
              <a:solidFill>
                <a:srgbClr val="262626"/>
              </a:solidFill>
              <a:latin typeface="Segoe UI" panose="020B0502040204020203" pitchFamily="34" charset="0"/>
              <a:cs typeface="Segoe UI" panose="020B0502040204020203" pitchFamily="34" charset="0"/>
            </a:endParaRPr>
          </a:p>
        </p:txBody>
      </p:sp>
      <p:sp>
        <p:nvSpPr>
          <p:cNvPr id="19" name="TextBox 18"/>
          <p:cNvSpPr txBox="1"/>
          <p:nvPr/>
        </p:nvSpPr>
        <p:spPr>
          <a:xfrm>
            <a:off x="2173145" y="5048663"/>
            <a:ext cx="1517904" cy="2423740"/>
          </a:xfrm>
          <a:prstGeom prst="rect">
            <a:avLst/>
          </a:prstGeom>
          <a:noFill/>
        </p:spPr>
        <p:txBody>
          <a:bodyPr wrap="square" lIns="0" tIns="0" rIns="0" bIns="0" rtlCol="0">
            <a:spAutoFit/>
          </a:bodyPr>
          <a:lstStyle/>
          <a:p>
            <a:r>
              <a:rPr lang="en-US" sz="1050" b="1" dirty="0">
                <a:solidFill>
                  <a:schemeClr val="tx1">
                    <a:lumMod val="75000"/>
                    <a:lumOff val="25000"/>
                  </a:schemeClr>
                </a:solidFill>
                <a:latin typeface="Segoe UI" panose="020B0502040204020203" pitchFamily="34" charset="0"/>
                <a:cs typeface="Segoe UI" panose="020B0502040204020203" pitchFamily="34" charset="0"/>
              </a:rPr>
              <a:t>TRAINING</a:t>
            </a:r>
          </a:p>
          <a:p>
            <a:r>
              <a:rPr lang="en-US" sz="1050" b="1" dirty="0">
                <a:solidFill>
                  <a:schemeClr val="tx1">
                    <a:lumMod val="75000"/>
                    <a:lumOff val="25000"/>
                  </a:schemeClr>
                </a:solidFill>
                <a:latin typeface="Segoe UI" panose="020B0502040204020203" pitchFamily="34" charset="0"/>
                <a:cs typeface="Segoe UI" panose="020B0502040204020203" pitchFamily="34" charset="0"/>
              </a:rPr>
              <a:t>MANAGEMENT</a:t>
            </a:r>
          </a:p>
          <a:p>
            <a:r>
              <a:rPr lang="en-US" sz="1050" dirty="0">
                <a:solidFill>
                  <a:srgbClr val="262626"/>
                </a:solidFill>
                <a:latin typeface="Segoe UI" panose="020B0502040204020203" pitchFamily="34" charset="0"/>
                <a:cs typeface="Segoe UI" panose="020B0502040204020203" pitchFamily="34" charset="0"/>
              </a:rPr>
              <a:t/>
            </a:r>
            <a:br>
              <a:rPr lang="en-US" sz="1050" dirty="0">
                <a:solidFill>
                  <a:srgbClr val="262626"/>
                </a:solidFill>
                <a:latin typeface="Segoe UI" panose="020B0502040204020203" pitchFamily="34" charset="0"/>
                <a:cs typeface="Segoe UI" panose="020B0502040204020203" pitchFamily="34" charset="0"/>
              </a:rPr>
            </a:br>
            <a:r>
              <a:rPr lang="en-US" sz="1050" dirty="0">
                <a:solidFill>
                  <a:srgbClr val="262626"/>
                </a:solidFill>
                <a:latin typeface="Segoe UI" panose="020B0502040204020203" pitchFamily="34" charset="0"/>
                <a:cs typeface="Segoe UI" panose="020B0502040204020203" pitchFamily="34" charset="0"/>
              </a:rPr>
              <a:t>Ensuring workers are up to date on their training greatly affects their ability to participate in your EHS </a:t>
            </a:r>
            <a:r>
              <a:rPr lang="en-US" sz="1050" dirty="0" smtClean="0">
                <a:solidFill>
                  <a:srgbClr val="262626"/>
                </a:solidFill>
                <a:latin typeface="Segoe UI" panose="020B0502040204020203" pitchFamily="34" charset="0"/>
                <a:cs typeface="Segoe UI" panose="020B0502040204020203" pitchFamily="34" charset="0"/>
              </a:rPr>
              <a:t>program. eCompliance </a:t>
            </a:r>
            <a:r>
              <a:rPr lang="en-US" sz="1050" dirty="0">
                <a:solidFill>
                  <a:srgbClr val="262626"/>
                </a:solidFill>
                <a:latin typeface="Segoe UI" panose="020B0502040204020203" pitchFamily="34" charset="0"/>
                <a:cs typeface="Segoe UI" panose="020B0502040204020203" pitchFamily="34" charset="0"/>
              </a:rPr>
              <a:t>simplifies and automates the employee training tracking process so you can guarantee </a:t>
            </a:r>
            <a:r>
              <a:rPr lang="en-US" sz="1050" dirty="0" smtClean="0">
                <a:solidFill>
                  <a:srgbClr val="262626"/>
                </a:solidFill>
                <a:latin typeface="Segoe UI" panose="020B0502040204020203" pitchFamily="34" charset="0"/>
                <a:cs typeface="Segoe UI" panose="020B0502040204020203" pitchFamily="34" charset="0"/>
              </a:rPr>
              <a:t>everyone across </a:t>
            </a:r>
            <a:r>
              <a:rPr lang="en-US" sz="1050" dirty="0">
                <a:solidFill>
                  <a:srgbClr val="262626"/>
                </a:solidFill>
                <a:latin typeface="Segoe UI" panose="020B0502040204020203" pitchFamily="34" charset="0"/>
                <a:cs typeface="Segoe UI" panose="020B0502040204020203" pitchFamily="34" charset="0"/>
              </a:rPr>
              <a:t>your company is trained and ready </a:t>
            </a:r>
            <a:r>
              <a:rPr lang="en-US" sz="1050" dirty="0" smtClean="0">
                <a:solidFill>
                  <a:srgbClr val="262626"/>
                </a:solidFill>
                <a:latin typeface="Segoe UI" panose="020B0502040204020203" pitchFamily="34" charset="0"/>
                <a:cs typeface="Segoe UI" panose="020B0502040204020203" pitchFamily="34" charset="0"/>
              </a:rPr>
              <a:t>for </a:t>
            </a:r>
            <a:r>
              <a:rPr lang="en-US" sz="1050" dirty="0">
                <a:solidFill>
                  <a:srgbClr val="262626"/>
                </a:solidFill>
                <a:latin typeface="Segoe UI" panose="020B0502040204020203" pitchFamily="34" charset="0"/>
                <a:cs typeface="Segoe UI" panose="020B0502040204020203" pitchFamily="34" charset="0"/>
              </a:rPr>
              <a:t>work. </a:t>
            </a:r>
          </a:p>
        </p:txBody>
      </p:sp>
      <p:sp>
        <p:nvSpPr>
          <p:cNvPr id="20" name="TextBox 19"/>
          <p:cNvSpPr txBox="1"/>
          <p:nvPr/>
        </p:nvSpPr>
        <p:spPr>
          <a:xfrm>
            <a:off x="4096546" y="5048663"/>
            <a:ext cx="1517904" cy="2585323"/>
          </a:xfrm>
          <a:prstGeom prst="rect">
            <a:avLst/>
          </a:prstGeom>
          <a:noFill/>
        </p:spPr>
        <p:txBody>
          <a:bodyPr wrap="square" lIns="0" tIns="0" rIns="0" bIns="0" rtlCol="0">
            <a:spAutoFit/>
          </a:bodyPr>
          <a:lstStyle/>
          <a:p>
            <a:r>
              <a:rPr lang="en-US" sz="1050" b="1" dirty="0">
                <a:solidFill>
                  <a:schemeClr val="tx1">
                    <a:lumMod val="75000"/>
                    <a:lumOff val="25000"/>
                  </a:schemeClr>
                </a:solidFill>
                <a:latin typeface="Segoe UI" panose="020B0502040204020203" pitchFamily="34" charset="0"/>
                <a:cs typeface="Segoe UI" panose="020B0502040204020203" pitchFamily="34" charset="0"/>
              </a:rPr>
              <a:t>COMPLIANCE MANAGEMENT</a:t>
            </a:r>
          </a:p>
          <a:p>
            <a:endParaRPr lang="en-US" sz="1050" b="1" dirty="0">
              <a:solidFill>
                <a:srgbClr val="262626"/>
              </a:solidFill>
              <a:latin typeface="Segoe UI" panose="020B0502040204020203" pitchFamily="34" charset="0"/>
              <a:cs typeface="Segoe UI" panose="020B0502040204020203" pitchFamily="34" charset="0"/>
            </a:endParaRPr>
          </a:p>
          <a:p>
            <a:r>
              <a:rPr lang="en-US" sz="1050" dirty="0">
                <a:solidFill>
                  <a:srgbClr val="262626"/>
                </a:solidFill>
                <a:latin typeface="Segoe UI" panose="020B0502040204020203" pitchFamily="34" charset="0"/>
                <a:cs typeface="Segoe UI" panose="020B0502040204020203" pitchFamily="34" charset="0"/>
              </a:rPr>
              <a:t>Meet and maintain compliance with ISO 45001, ISO 9001, OSHA, and COR without the administrative hassle.</a:t>
            </a:r>
          </a:p>
          <a:p>
            <a:r>
              <a:rPr lang="en-US" sz="1050" dirty="0" smtClean="0">
                <a:solidFill>
                  <a:srgbClr val="262626"/>
                </a:solidFill>
                <a:latin typeface="Segoe UI" panose="020B0502040204020203" pitchFamily="34" charset="0"/>
                <a:cs typeface="Segoe UI" panose="020B0502040204020203" pitchFamily="34" charset="0"/>
              </a:rPr>
              <a:t>Our </a:t>
            </a:r>
            <a:r>
              <a:rPr lang="en-US" sz="1050" dirty="0">
                <a:solidFill>
                  <a:srgbClr val="262626"/>
                </a:solidFill>
                <a:latin typeface="Segoe UI" panose="020B0502040204020203" pitchFamily="34" charset="0"/>
                <a:cs typeface="Segoe UI" panose="020B0502040204020203" pitchFamily="34" charset="0"/>
              </a:rPr>
              <a:t>dashboard provides a real-time view</a:t>
            </a:r>
          </a:p>
          <a:p>
            <a:r>
              <a:rPr lang="en-US" sz="1050" dirty="0">
                <a:solidFill>
                  <a:srgbClr val="262626"/>
                </a:solidFill>
                <a:latin typeface="Segoe UI" panose="020B0502040204020203" pitchFamily="34" charset="0"/>
                <a:cs typeface="Segoe UI" panose="020B0502040204020203" pitchFamily="34" charset="0"/>
              </a:rPr>
              <a:t>of compliance and easy-to-follow operational guidelines to ensure you’re compliant with your chosen management system.</a:t>
            </a:r>
          </a:p>
        </p:txBody>
      </p:sp>
      <p:sp>
        <p:nvSpPr>
          <p:cNvPr id="21" name="TextBox 20"/>
          <p:cNvSpPr txBox="1"/>
          <p:nvPr/>
        </p:nvSpPr>
        <p:spPr>
          <a:xfrm>
            <a:off x="6019947" y="5048663"/>
            <a:ext cx="1517904" cy="2585323"/>
          </a:xfrm>
          <a:prstGeom prst="rect">
            <a:avLst/>
          </a:prstGeom>
          <a:noFill/>
        </p:spPr>
        <p:txBody>
          <a:bodyPr wrap="square" lIns="0" tIns="0" rIns="0" bIns="0" rtlCol="0">
            <a:spAutoFit/>
          </a:bodyPr>
          <a:lstStyle/>
          <a:p>
            <a:r>
              <a:rPr lang="en-US" sz="1050" b="1" dirty="0">
                <a:solidFill>
                  <a:schemeClr val="tx1">
                    <a:lumMod val="75000"/>
                    <a:lumOff val="25000"/>
                  </a:schemeClr>
                </a:solidFill>
                <a:latin typeface="Segoe UI" panose="020B0502040204020203" pitchFamily="34" charset="0"/>
                <a:cs typeface="Segoe UI" panose="020B0502040204020203" pitchFamily="34" charset="0"/>
              </a:rPr>
              <a:t>ANALYTICS </a:t>
            </a:r>
            <a:br>
              <a:rPr lang="en-US" sz="1050" b="1" dirty="0">
                <a:solidFill>
                  <a:schemeClr val="tx1">
                    <a:lumMod val="75000"/>
                    <a:lumOff val="25000"/>
                  </a:schemeClr>
                </a:solidFill>
                <a:latin typeface="Segoe UI" panose="020B0502040204020203" pitchFamily="34" charset="0"/>
                <a:cs typeface="Segoe UI" panose="020B0502040204020203" pitchFamily="34" charset="0"/>
              </a:rPr>
            </a:br>
            <a:r>
              <a:rPr lang="en-US" sz="1050" b="1" dirty="0">
                <a:solidFill>
                  <a:schemeClr val="tx1">
                    <a:lumMod val="75000"/>
                    <a:lumOff val="25000"/>
                  </a:schemeClr>
                </a:solidFill>
                <a:latin typeface="Segoe UI" panose="020B0502040204020203" pitchFamily="34" charset="0"/>
                <a:cs typeface="Segoe UI" panose="020B0502040204020203" pitchFamily="34" charset="0"/>
              </a:rPr>
              <a:t>AND REPORTING</a:t>
            </a:r>
          </a:p>
          <a:p>
            <a:r>
              <a:rPr lang="en-US" sz="1050" dirty="0">
                <a:solidFill>
                  <a:srgbClr val="262626"/>
                </a:solidFill>
                <a:latin typeface="Segoe UI" panose="020B0502040204020203" pitchFamily="34" charset="0"/>
                <a:cs typeface="Segoe UI" panose="020B0502040204020203" pitchFamily="34" charset="0"/>
              </a:rPr>
              <a:t/>
            </a:r>
            <a:br>
              <a:rPr lang="en-US" sz="1050" dirty="0">
                <a:solidFill>
                  <a:srgbClr val="262626"/>
                </a:solidFill>
                <a:latin typeface="Segoe UI" panose="020B0502040204020203" pitchFamily="34" charset="0"/>
                <a:cs typeface="Segoe UI" panose="020B0502040204020203" pitchFamily="34" charset="0"/>
              </a:rPr>
            </a:br>
            <a:r>
              <a:rPr lang="en-US" sz="1050" dirty="0">
                <a:solidFill>
                  <a:srgbClr val="262626"/>
                </a:solidFill>
                <a:latin typeface="Segoe UI" panose="020B0502040204020203" pitchFamily="34" charset="0"/>
                <a:cs typeface="Segoe UI" panose="020B0502040204020203" pitchFamily="34" charset="0"/>
              </a:rPr>
              <a:t>Simplify reporting and quickly identify areas of</a:t>
            </a:r>
          </a:p>
          <a:p>
            <a:r>
              <a:rPr lang="en-US" sz="1050" dirty="0">
                <a:solidFill>
                  <a:srgbClr val="262626"/>
                </a:solidFill>
                <a:latin typeface="Segoe UI" panose="020B0502040204020203" pitchFamily="34" charset="0"/>
                <a:cs typeface="Segoe UI" panose="020B0502040204020203" pitchFamily="34" charset="0"/>
              </a:rPr>
              <a:t>risk and opportunities</a:t>
            </a:r>
          </a:p>
          <a:p>
            <a:r>
              <a:rPr lang="en-US" sz="1050" dirty="0">
                <a:solidFill>
                  <a:srgbClr val="262626"/>
                </a:solidFill>
                <a:latin typeface="Segoe UI" panose="020B0502040204020203" pitchFamily="34" charset="0"/>
                <a:cs typeface="Segoe UI" panose="020B0502040204020203" pitchFamily="34" charset="0"/>
              </a:rPr>
              <a:t>for improvement with interactive analytics. </a:t>
            </a:r>
          </a:p>
          <a:p>
            <a:r>
              <a:rPr lang="en-US" sz="1050" dirty="0" smtClean="0">
                <a:solidFill>
                  <a:srgbClr val="262626"/>
                </a:solidFill>
                <a:latin typeface="Segoe UI" panose="020B0502040204020203" pitchFamily="34" charset="0"/>
                <a:cs typeface="Segoe UI" panose="020B0502040204020203" pitchFamily="34" charset="0"/>
              </a:rPr>
              <a:t>eCompliance’s </a:t>
            </a:r>
            <a:r>
              <a:rPr lang="en-US" sz="1050" dirty="0">
                <a:solidFill>
                  <a:srgbClr val="262626"/>
                </a:solidFill>
                <a:latin typeface="Segoe UI" panose="020B0502040204020203" pitchFamily="34" charset="0"/>
                <a:cs typeface="Segoe UI" panose="020B0502040204020203" pitchFamily="34" charset="0"/>
              </a:rPr>
              <a:t>Safety Intelligence platform makes it easy to create and circulate reports. Share reports about</a:t>
            </a:r>
          </a:p>
          <a:p>
            <a:r>
              <a:rPr lang="en-US" sz="1050" dirty="0">
                <a:solidFill>
                  <a:srgbClr val="262626"/>
                </a:solidFill>
                <a:latin typeface="Segoe UI" panose="020B0502040204020203" pitchFamily="34" charset="0"/>
                <a:cs typeface="Segoe UI" panose="020B0502040204020203" pitchFamily="34" charset="0"/>
              </a:rPr>
              <a:t>the state of safety at your company with executives, clients, and stakeholders. </a:t>
            </a:r>
          </a:p>
        </p:txBody>
      </p:sp>
      <p:grpSp>
        <p:nvGrpSpPr>
          <p:cNvPr id="2" name="Group 1"/>
          <p:cNvGrpSpPr/>
          <p:nvPr/>
        </p:nvGrpSpPr>
        <p:grpSpPr>
          <a:xfrm>
            <a:off x="5180810" y="9603351"/>
            <a:ext cx="2591591" cy="377851"/>
            <a:chOff x="5180810" y="9603351"/>
            <a:chExt cx="2591591" cy="377851"/>
          </a:xfrm>
        </p:grpSpPr>
        <p:pic>
          <p:nvPicPr>
            <p:cNvPr id="31" name="Picture 30" descr="MSFT_logo_rgb_W-Wht_D.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80810" y="9603351"/>
              <a:ext cx="1027206" cy="377851"/>
            </a:xfrm>
            <a:prstGeom prst="rect">
              <a:avLst/>
            </a:prstGeom>
          </p:spPr>
        </p:pic>
        <p:sp>
          <p:nvSpPr>
            <p:cNvPr id="32" name="Rectangle 31"/>
            <p:cNvSpPr/>
            <p:nvPr/>
          </p:nvSpPr>
          <p:spPr>
            <a:xfrm>
              <a:off x="6194359" y="9670997"/>
              <a:ext cx="1578042" cy="248437"/>
            </a:xfrm>
            <a:prstGeom prst="rect">
              <a:avLst/>
            </a:prstGeom>
          </p:spPr>
          <p:txBody>
            <a:bodyPr wrap="square">
              <a:spAutoFit/>
            </a:bodyPr>
            <a:lstStyle/>
            <a:p>
              <a:r>
                <a:rPr lang="en-US" sz="1000">
                  <a:solidFill>
                    <a:schemeClr val="bg1"/>
                  </a:solidFill>
                  <a:latin typeface="Segoe UI" panose="020B0502040204020203" pitchFamily="34" charset="0"/>
                  <a:cs typeface="Segoe UI" panose="020B0502040204020203" pitchFamily="34" charset="0"/>
                </a:rPr>
                <a:t>Go-To-Market Services</a:t>
              </a:r>
            </a:p>
          </p:txBody>
        </p:sp>
        <p:cxnSp>
          <p:nvCxnSpPr>
            <p:cNvPr id="41" name="Straight Connector 40"/>
            <p:cNvCxnSpPr/>
            <p:nvPr/>
          </p:nvCxnSpPr>
          <p:spPr>
            <a:xfrm flipV="1">
              <a:off x="6194358" y="9684170"/>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3158" y="3381516"/>
            <a:ext cx="1859743" cy="1306128"/>
          </a:xfrm>
          <a:prstGeom prst="rect">
            <a:avLst/>
          </a:prstGeom>
        </p:spPr>
      </p:pic>
      <p:pic>
        <p:nvPicPr>
          <p:cNvPr id="6" name="Pictur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864008" y="3330885"/>
            <a:ext cx="2078566" cy="1459811"/>
          </a:xfrm>
          <a:prstGeom prst="rect">
            <a:avLst/>
          </a:prstGeom>
        </p:spPr>
      </p:pic>
      <p:pic>
        <p:nvPicPr>
          <p:cNvPr id="7" name="Pictur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43647" y="3216508"/>
            <a:ext cx="2098553" cy="1497832"/>
          </a:xfrm>
          <a:prstGeom prst="rect">
            <a:avLst/>
          </a:prstGeom>
        </p:spPr>
      </p:pic>
      <p:pic>
        <p:nvPicPr>
          <p:cNvPr id="8" name="Picture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906805" y="3396080"/>
            <a:ext cx="1839033" cy="1285073"/>
          </a:xfrm>
          <a:prstGeom prst="rect">
            <a:avLst/>
          </a:prstGeom>
        </p:spPr>
      </p:pic>
      <p:pic>
        <p:nvPicPr>
          <p:cNvPr id="37" name="Picture 36"/>
          <p:cNvPicPr>
            <a:picLocks noChangeAspect="1"/>
          </p:cNvPicPr>
          <p:nvPr/>
        </p:nvPicPr>
        <p:blipFill>
          <a:blip r:embed="rId10"/>
          <a:stretch>
            <a:fillRect/>
          </a:stretch>
        </p:blipFill>
        <p:spPr>
          <a:xfrm>
            <a:off x="270028" y="625895"/>
            <a:ext cx="1346554" cy="195539"/>
          </a:xfrm>
          <a:prstGeom prst="rect">
            <a:avLst/>
          </a:prstGeom>
        </p:spPr>
      </p:pic>
      <p:sp>
        <p:nvSpPr>
          <p:cNvPr id="23" name="TextBox 22">
            <a:extLst>
              <a:ext uri="{FF2B5EF4-FFF2-40B4-BE49-F238E27FC236}">
                <a16:creationId xmlns:a16="http://schemas.microsoft.com/office/drawing/2014/main" xmlns="" id="{6FE62241-E837-46B2-93F3-DD8F73FF216B}"/>
              </a:ext>
            </a:extLst>
          </p:cNvPr>
          <p:cNvSpPr txBox="1"/>
          <p:nvPr/>
        </p:nvSpPr>
        <p:spPr>
          <a:xfrm>
            <a:off x="1856445" y="234357"/>
            <a:ext cx="5534956" cy="923330"/>
          </a:xfrm>
          <a:prstGeom prst="rect">
            <a:avLst/>
          </a:prstGeom>
          <a:noFill/>
        </p:spPr>
        <p:txBody>
          <a:bodyPr wrap="square" lIns="0" tIns="0" rIns="0" bIns="0" rtlCol="0">
            <a:spAutoFit/>
          </a:bodyPr>
          <a:lstStyle/>
          <a:p>
            <a:r>
              <a:rPr lang="en-US" sz="2000" dirty="0">
                <a:solidFill>
                  <a:schemeClr val="bg1"/>
                </a:solidFill>
                <a:latin typeface="Segoe Pro Light" panose="020B0302040504020203" pitchFamily="34" charset="0"/>
              </a:rPr>
              <a:t>eCompliance’s Safety Management App, Powered by Microsoft Azure, Increases Worker Participation, Boosts EHS Performance, and Ensures Compliance</a:t>
            </a:r>
          </a:p>
        </p:txBody>
      </p:sp>
      <p:sp>
        <p:nvSpPr>
          <p:cNvPr id="27" name="TextBox 26">
            <a:extLst>
              <a:ext uri="{FF2B5EF4-FFF2-40B4-BE49-F238E27FC236}">
                <a16:creationId xmlns:a16="http://schemas.microsoft.com/office/drawing/2014/main" xmlns="" id="{6D4FF55A-3952-4ADF-87EB-F05B456BA972}"/>
              </a:ext>
            </a:extLst>
          </p:cNvPr>
          <p:cNvSpPr txBox="1"/>
          <p:nvPr/>
        </p:nvSpPr>
        <p:spPr>
          <a:xfrm>
            <a:off x="219075" y="1392974"/>
            <a:ext cx="7334250" cy="917944"/>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MICROSOFT AZURE SOLUTION BUILDER PROFILE: eCompliance</a:t>
            </a:r>
          </a:p>
          <a:p>
            <a:endParaRPr lang="en-US" sz="1100" dirty="0">
              <a:solidFill>
                <a:schemeClr val="bg1"/>
              </a:solidFill>
              <a:latin typeface="Segoe UI" panose="020B0502040204020203" pitchFamily="34" charset="0"/>
              <a:cs typeface="Segoe UI" panose="020B0502040204020203" pitchFamily="34" charset="0"/>
            </a:endParaRPr>
          </a:p>
          <a:p>
            <a:pPr>
              <a:lnSpc>
                <a:spcPct val="110000"/>
              </a:lnSpc>
            </a:pPr>
            <a:r>
              <a:rPr lang="en-US" sz="1050" dirty="0">
                <a:solidFill>
                  <a:schemeClr val="bg1"/>
                </a:solidFill>
                <a:latin typeface="Segoe UI" panose="020B0502040204020203" pitchFamily="34" charset="0"/>
                <a:cs typeface="Segoe UI" panose="020B0502040204020203" pitchFamily="34" charset="0"/>
              </a:rPr>
              <a:t>eCompliance is a leading software solution built on Microsoft Azure that increases worker participation in safety. The eCompliance mobile app connects at-risk workers with the head office, creating a two-way conversation so safety leaders across hazardous industries can make faster, fact-based decisions that improve safety outcomes.</a:t>
            </a:r>
          </a:p>
        </p:txBody>
      </p:sp>
    </p:spTree>
    <p:extLst>
      <p:ext uri="{BB962C8B-B14F-4D97-AF65-F5344CB8AC3E}">
        <p14:creationId xmlns:p14="http://schemas.microsoft.com/office/powerpoint/2010/main" val="2212190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6"/>
          <p:cNvSpPr>
            <a:spLocks noChangeArrowheads="1"/>
          </p:cNvSpPr>
          <p:nvPr/>
        </p:nvSpPr>
        <p:spPr bwMode="auto">
          <a:xfrm>
            <a:off x="2754352" y="4635500"/>
            <a:ext cx="5018048" cy="5422900"/>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Rectangle 36"/>
          <p:cNvSpPr>
            <a:spLocks noChangeArrowheads="1"/>
          </p:cNvSpPr>
          <p:nvPr/>
        </p:nvSpPr>
        <p:spPr bwMode="auto">
          <a:xfrm>
            <a:off x="1" y="4337824"/>
            <a:ext cx="2754351" cy="5720575"/>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TextBox 27"/>
          <p:cNvSpPr txBox="1"/>
          <p:nvPr/>
        </p:nvSpPr>
        <p:spPr>
          <a:xfrm>
            <a:off x="137160" y="4485084"/>
            <a:ext cx="2386584" cy="5047536"/>
          </a:xfrm>
          <a:prstGeom prst="rect">
            <a:avLst/>
          </a:prstGeom>
          <a:noFill/>
        </p:spPr>
        <p:txBody>
          <a:bodyPr wrap="square" rtlCol="0">
            <a:spAutoFit/>
          </a:bodyPr>
          <a:lstStyle/>
          <a:p>
            <a:r>
              <a:rPr lang="en-US" sz="1400" b="1">
                <a:solidFill>
                  <a:schemeClr val="bg1"/>
                </a:solidFill>
                <a:latin typeface="Segoe UI" panose="020B0502040204020203" pitchFamily="34" charset="0"/>
                <a:cs typeface="Segoe UI" panose="020B0502040204020203" pitchFamily="34" charset="0"/>
              </a:rPr>
              <a:t>KEY USE CASES</a:t>
            </a:r>
          </a:p>
          <a:p>
            <a:pPr>
              <a:lnSpc>
                <a:spcPct val="110000"/>
              </a:lnSpc>
            </a:pPr>
            <a:endParaRPr lang="en-US" sz="1000" b="1">
              <a:solidFill>
                <a:schemeClr val="bg1"/>
              </a:solidFill>
              <a:latin typeface="Segoe UI" panose="020B0502040204020203" pitchFamily="34" charset="0"/>
              <a:cs typeface="Segoe UI" panose="020B0502040204020203" pitchFamily="34" charset="0"/>
            </a:endParaRPr>
          </a:p>
          <a:p>
            <a:pPr>
              <a:lnSpc>
                <a:spcPct val="110000"/>
              </a:lnSpc>
            </a:pPr>
            <a:r>
              <a:rPr lang="en-US" sz="1000" b="1">
                <a:solidFill>
                  <a:schemeClr val="bg1"/>
                </a:solidFill>
                <a:latin typeface="Segoe UI" panose="020B0502040204020203" pitchFamily="34" charset="0"/>
                <a:cs typeface="Segoe UI" panose="020B0502040204020203" pitchFamily="34" charset="0"/>
              </a:rPr>
              <a:t>WEB APPLICATIONS</a:t>
            </a:r>
          </a:p>
          <a:p>
            <a:pPr>
              <a:lnSpc>
                <a:spcPct val="110000"/>
              </a:lnSpc>
            </a:pPr>
            <a:r>
              <a:rPr lang="en-US" sz="1000">
                <a:solidFill>
                  <a:schemeClr val="bg1"/>
                </a:solidFill>
                <a:latin typeface="Segoe UI" panose="020B0502040204020203" pitchFamily="34" charset="0"/>
                <a:cs typeface="Segoe UI" panose="020B0502040204020203" pitchFamily="34" charset="0"/>
              </a:rPr>
              <a:t>Build anything from lightweight websites to multi-tier cloud services that scale up as your traffic grows.</a:t>
            </a:r>
          </a:p>
          <a:p>
            <a:pPr>
              <a:lnSpc>
                <a:spcPct val="110000"/>
              </a:lnSpc>
            </a:pPr>
            <a:endParaRPr lang="en-US" sz="1000">
              <a:solidFill>
                <a:schemeClr val="bg1"/>
              </a:solidFill>
              <a:latin typeface="Segoe UI" panose="020B0502040204020203" pitchFamily="34" charset="0"/>
              <a:cs typeface="Segoe UI" panose="020B0502040204020203" pitchFamily="34" charset="0"/>
            </a:endParaRPr>
          </a:p>
          <a:p>
            <a:pPr>
              <a:lnSpc>
                <a:spcPct val="110000"/>
              </a:lnSpc>
            </a:pPr>
            <a:r>
              <a:rPr lang="en-US" sz="1000" b="1">
                <a:solidFill>
                  <a:schemeClr val="bg1"/>
                </a:solidFill>
                <a:latin typeface="Segoe UI" panose="020B0502040204020203" pitchFamily="34" charset="0"/>
                <a:cs typeface="Segoe UI" panose="020B0502040204020203" pitchFamily="34" charset="0"/>
              </a:rPr>
              <a:t>CLOUD STORAGE</a:t>
            </a:r>
          </a:p>
          <a:p>
            <a:pPr>
              <a:lnSpc>
                <a:spcPct val="110000"/>
              </a:lnSpc>
            </a:pPr>
            <a:r>
              <a:rPr lang="en-US" sz="1000">
                <a:solidFill>
                  <a:schemeClr val="bg1"/>
                </a:solidFill>
                <a:latin typeface="Segoe UI" panose="020B0502040204020203" pitchFamily="34" charset="0"/>
                <a:cs typeface="Segoe UI" panose="020B0502040204020203" pitchFamily="34" charset="0"/>
              </a:rPr>
              <a:t>Rely on geo-redundant cloud storage for backup, archiving, and disaster recovery.</a:t>
            </a:r>
          </a:p>
          <a:p>
            <a:pPr>
              <a:lnSpc>
                <a:spcPct val="110000"/>
              </a:lnSpc>
            </a:pPr>
            <a:endParaRPr lang="en-US" sz="1000">
              <a:solidFill>
                <a:schemeClr val="bg1"/>
              </a:solidFill>
              <a:latin typeface="Segoe UI" panose="020B0502040204020203" pitchFamily="34" charset="0"/>
              <a:cs typeface="Segoe UI" panose="020B0502040204020203" pitchFamily="34" charset="0"/>
            </a:endParaRPr>
          </a:p>
          <a:p>
            <a:pPr>
              <a:lnSpc>
                <a:spcPct val="110000"/>
              </a:lnSpc>
            </a:pPr>
            <a:r>
              <a:rPr lang="en-US" sz="1000" b="1">
                <a:solidFill>
                  <a:schemeClr val="bg1"/>
                </a:solidFill>
                <a:latin typeface="Segoe UI" panose="020B0502040204020203" pitchFamily="34" charset="0"/>
                <a:cs typeface="Segoe UI" panose="020B0502040204020203" pitchFamily="34" charset="0"/>
              </a:rPr>
              <a:t>BIG DATA &amp; HPC</a:t>
            </a:r>
          </a:p>
          <a:p>
            <a:pPr>
              <a:lnSpc>
                <a:spcPct val="110000"/>
              </a:lnSpc>
            </a:pPr>
            <a:r>
              <a:rPr lang="en-US" sz="1000">
                <a:solidFill>
                  <a:schemeClr val="bg1"/>
                </a:solidFill>
                <a:latin typeface="Segoe UI" panose="020B0502040204020203" pitchFamily="34" charset="0"/>
                <a:cs typeface="Segoe UI" panose="020B0502040204020203" pitchFamily="34" charset="0"/>
              </a:rPr>
              <a:t>Get actionable insights from your data by taking advantage of a fully compatible enterprise-ready Hadoop service.</a:t>
            </a:r>
          </a:p>
          <a:p>
            <a:pPr>
              <a:lnSpc>
                <a:spcPct val="110000"/>
              </a:lnSpc>
            </a:pPr>
            <a:endParaRPr lang="en-US" sz="1000">
              <a:solidFill>
                <a:schemeClr val="bg1"/>
              </a:solidFill>
              <a:latin typeface="Segoe UI" panose="020B0502040204020203" pitchFamily="34" charset="0"/>
              <a:cs typeface="Segoe UI" panose="020B0502040204020203" pitchFamily="34" charset="0"/>
            </a:endParaRPr>
          </a:p>
          <a:p>
            <a:pPr>
              <a:lnSpc>
                <a:spcPct val="110000"/>
              </a:lnSpc>
            </a:pPr>
            <a:r>
              <a:rPr lang="en-US" sz="1000" b="1">
                <a:solidFill>
                  <a:schemeClr val="bg1"/>
                </a:solidFill>
                <a:latin typeface="Segoe UI" panose="020B0502040204020203" pitchFamily="34" charset="0"/>
                <a:cs typeface="Segoe UI" panose="020B0502040204020203" pitchFamily="34" charset="0"/>
              </a:rPr>
              <a:t>MOBILE</a:t>
            </a:r>
          </a:p>
          <a:p>
            <a:pPr>
              <a:lnSpc>
                <a:spcPct val="110000"/>
              </a:lnSpc>
            </a:pPr>
            <a:r>
              <a:rPr lang="en-US" sz="1000">
                <a:solidFill>
                  <a:schemeClr val="bg1"/>
                </a:solidFill>
                <a:latin typeface="Segoe UI" panose="020B0502040204020203" pitchFamily="34" charset="0"/>
                <a:cs typeface="Segoe UI" panose="020B0502040204020203" pitchFamily="34" charset="0"/>
              </a:rPr>
              <a:t>Accelerate your mobile app development by using a backend hosted on Microsoft Azure. Scale instantly as your install base grows.</a:t>
            </a:r>
          </a:p>
          <a:p>
            <a:pPr>
              <a:lnSpc>
                <a:spcPct val="110000"/>
              </a:lnSpc>
            </a:pPr>
            <a:endParaRPr lang="en-US" sz="1000">
              <a:solidFill>
                <a:schemeClr val="bg1"/>
              </a:solidFill>
              <a:latin typeface="Segoe UI" panose="020B0502040204020203" pitchFamily="34" charset="0"/>
              <a:cs typeface="Segoe UI" panose="020B0502040204020203" pitchFamily="34" charset="0"/>
            </a:endParaRPr>
          </a:p>
          <a:p>
            <a:pPr>
              <a:lnSpc>
                <a:spcPct val="110000"/>
              </a:lnSpc>
            </a:pPr>
            <a:r>
              <a:rPr lang="en-US" sz="1000" b="1">
                <a:solidFill>
                  <a:schemeClr val="bg1"/>
                </a:solidFill>
                <a:latin typeface="Segoe UI" panose="020B0502040204020203" pitchFamily="34" charset="0"/>
                <a:cs typeface="Segoe UI" panose="020B0502040204020203" pitchFamily="34" charset="0"/>
              </a:rPr>
              <a:t>MEDIA</a:t>
            </a:r>
          </a:p>
          <a:p>
            <a:pPr>
              <a:lnSpc>
                <a:spcPct val="110000"/>
              </a:lnSpc>
            </a:pPr>
            <a:r>
              <a:rPr lang="en-US" sz="1000">
                <a:solidFill>
                  <a:schemeClr val="bg1"/>
                </a:solidFill>
                <a:latin typeface="Segoe UI" panose="020B0502040204020203" pitchFamily="34" charset="0"/>
                <a:cs typeface="Segoe UI" panose="020B0502040204020203" pitchFamily="34" charset="0"/>
              </a:rPr>
              <a:t>Create, manage, and distribute media in the cloud – everything from encoding to content protection to streaming and analytics support.</a:t>
            </a:r>
          </a:p>
        </p:txBody>
      </p:sp>
      <p:sp>
        <p:nvSpPr>
          <p:cNvPr id="38" name="TextBox 37"/>
          <p:cNvSpPr txBox="1"/>
          <p:nvPr/>
        </p:nvSpPr>
        <p:spPr>
          <a:xfrm>
            <a:off x="2971800" y="4494883"/>
            <a:ext cx="4667250" cy="5069080"/>
          </a:xfrm>
          <a:prstGeom prst="rect">
            <a:avLst/>
          </a:prstGeom>
          <a:noFill/>
        </p:spPr>
        <p:txBody>
          <a:bodyPr wrap="square" rtlCol="0">
            <a:spAutoFit/>
          </a:bodyPr>
          <a:lstStyle/>
          <a:p>
            <a:pPr>
              <a:lnSpc>
                <a:spcPct val="110000"/>
              </a:lnSpc>
            </a:pPr>
            <a:r>
              <a:rPr lang="en-US" sz="1000" b="1">
                <a:solidFill>
                  <a:schemeClr val="tx1">
                    <a:lumMod val="85000"/>
                    <a:lumOff val="15000"/>
                  </a:schemeClr>
                </a:solidFill>
                <a:latin typeface="Segoe UI" panose="020B0502040204020203" pitchFamily="34" charset="0"/>
                <a:cs typeface="Segoe UI" panose="020B0502040204020203" pitchFamily="34" charset="0"/>
              </a:rPr>
              <a:t>FLEXIBLE APPLICATION MODEL</a:t>
            </a:r>
          </a:p>
          <a:p>
            <a:pPr>
              <a:lnSpc>
                <a:spcPct val="110000"/>
              </a:lnSpc>
            </a:pPr>
            <a:r>
              <a:rPr lang="en-US" sz="1000">
                <a:solidFill>
                  <a:schemeClr val="tx1">
                    <a:lumMod val="85000"/>
                    <a:lumOff val="15000"/>
                  </a:schemeClr>
                </a:solidFill>
                <a:latin typeface="Segoe UI" panose="020B0502040204020203" pitchFamily="34" charset="0"/>
                <a:cs typeface="Segoe UI" panose="020B0502040204020203" pitchFamily="34" charset="0"/>
              </a:rPr>
              <a:t>Microsoft Azure provides a rich set of application services, including SDKs, caching, messaging, and identity. You can write applications in .NET, PHP, Java, node.js, Python, Ruby, or using open REST protocols. This is all part of Microsoft’s promise to let you build using any language, tool, or framework.</a:t>
            </a:r>
          </a:p>
          <a:p>
            <a:pPr>
              <a:lnSpc>
                <a:spcPct val="110000"/>
              </a:lnSpc>
            </a:pPr>
            <a:endParaRPr lang="en-US" sz="100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a:solidFill>
                  <a:schemeClr val="tx1">
                    <a:lumMod val="85000"/>
                    <a:lumOff val="15000"/>
                  </a:schemeClr>
                </a:solidFill>
                <a:latin typeface="Segoe UI" panose="020B0502040204020203" pitchFamily="34" charset="0"/>
                <a:cs typeface="Segoe UI" panose="020B0502040204020203" pitchFamily="34" charset="0"/>
              </a:rPr>
              <a:t>ALWAYS ON, ALWAYS HERE</a:t>
            </a:r>
          </a:p>
          <a:p>
            <a:pPr>
              <a:lnSpc>
                <a:spcPct val="110000"/>
              </a:lnSpc>
            </a:pPr>
            <a:r>
              <a:rPr lang="en-US" sz="1000">
                <a:solidFill>
                  <a:schemeClr val="tx1">
                    <a:lumMod val="85000"/>
                    <a:lumOff val="15000"/>
                  </a:schemeClr>
                </a:solidFill>
                <a:latin typeface="Segoe UI" panose="020B0502040204020203" pitchFamily="34" charset="0"/>
                <a:cs typeface="Segoe UI" panose="020B0502040204020203" pitchFamily="34" charset="0"/>
              </a:rPr>
              <a:t>Build resilient applications with automatic operating system and service updating, built-in network load balancing, and geo-redundant storage. Microsoft Azure also proudly delivers a 99.95% monthly SLA. You can rely on decades of experience in data center operations and trust that everything Microsoft Azure offers is backed by industry certifications for security and compliance.</a:t>
            </a:r>
          </a:p>
          <a:p>
            <a:pPr>
              <a:lnSpc>
                <a:spcPct val="110000"/>
              </a:lnSpc>
            </a:pPr>
            <a:endParaRPr lang="en-US" sz="100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a:solidFill>
                  <a:schemeClr val="tx1">
                    <a:lumMod val="85000"/>
                    <a:lumOff val="15000"/>
                  </a:schemeClr>
                </a:solidFill>
                <a:latin typeface="Segoe UI" panose="020B0502040204020203" pitchFamily="34" charset="0"/>
                <a:cs typeface="Segoe UI" panose="020B0502040204020203" pitchFamily="34" charset="0"/>
              </a:rPr>
              <a:t>DATA CENTER WITHOUT BOUNDARIES</a:t>
            </a:r>
          </a:p>
          <a:p>
            <a:pPr>
              <a:lnSpc>
                <a:spcPct val="110000"/>
              </a:lnSpc>
            </a:pPr>
            <a:r>
              <a:rPr lang="en-US" sz="1000">
                <a:solidFill>
                  <a:schemeClr val="tx1">
                    <a:lumMod val="85000"/>
                    <a:lumOff val="15000"/>
                  </a:schemeClr>
                </a:solidFill>
                <a:latin typeface="Segoe UI" panose="020B0502040204020203" pitchFamily="34" charset="0"/>
                <a:cs typeface="Segoe UI" panose="020B0502040204020203" pitchFamily="34" charset="0"/>
              </a:rPr>
              <a:t>Microsoft Azure makes it easy for you to integrate your on-premises IT environment with the public cloud. Migrate your virtual machines to Microsoft Azure without the need to convert them to a different format. Use the robust messaging and networking capabilities in Microsoft Azure to deliver hybrid solutions, and then manage your hybrid applications from a single console with Microsoft System Center.</a:t>
            </a:r>
          </a:p>
          <a:p>
            <a:pPr>
              <a:lnSpc>
                <a:spcPct val="110000"/>
              </a:lnSpc>
            </a:pPr>
            <a:endParaRPr lang="en-US" sz="100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a:solidFill>
                  <a:schemeClr val="tx1">
                    <a:lumMod val="85000"/>
                    <a:lumOff val="15000"/>
                  </a:schemeClr>
                </a:solidFill>
                <a:latin typeface="Segoe UI" panose="020B0502040204020203" pitchFamily="34" charset="0"/>
                <a:cs typeface="Segoe UI" panose="020B0502040204020203" pitchFamily="34" charset="0"/>
              </a:rPr>
              <a:t>GLOBAL REACH</a:t>
            </a:r>
          </a:p>
          <a:p>
            <a:pPr>
              <a:lnSpc>
                <a:spcPct val="110000"/>
              </a:lnSpc>
            </a:pPr>
            <a:r>
              <a:rPr lang="en-US" sz="1000">
                <a:solidFill>
                  <a:schemeClr val="tx1">
                    <a:lumMod val="85000"/>
                    <a:lumOff val="15000"/>
                  </a:schemeClr>
                </a:solidFill>
                <a:latin typeface="Segoe UI" panose="020B0502040204020203" pitchFamily="34" charset="0"/>
                <a:cs typeface="Segoe UI" panose="020B0502040204020203" pitchFamily="34" charset="0"/>
              </a:rPr>
              <a:t>With data centers around the globe, a massive investment in data center innovation, and a worldwide Content Delivery Network, you can build applications that provide the best experience for users, wherever they are.</a:t>
            </a:r>
          </a:p>
          <a:p>
            <a:pPr>
              <a:lnSpc>
                <a:spcPct val="110000"/>
              </a:lnSpc>
            </a:pPr>
            <a:endParaRPr lang="en-US" sz="1000" b="1">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endParaRPr lang="en-US" sz="600" b="1">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a:solidFill>
                  <a:schemeClr val="tx1">
                    <a:lumMod val="85000"/>
                    <a:lumOff val="15000"/>
                  </a:schemeClr>
                </a:solidFill>
                <a:latin typeface="Segoe UI" panose="020B0502040204020203" pitchFamily="34" charset="0"/>
                <a:cs typeface="Segoe UI" panose="020B0502040204020203" pitchFamily="34" charset="0"/>
              </a:rPr>
              <a:t>Learn more: </a:t>
            </a:r>
            <a:r>
              <a:rPr lang="en-US" sz="1000">
                <a:solidFill>
                  <a:schemeClr val="tx1">
                    <a:lumMod val="85000"/>
                    <a:lumOff val="15000"/>
                  </a:schemeClr>
                </a:solidFill>
                <a:latin typeface="Segoe UI" panose="020B0502040204020203" pitchFamily="34" charset="0"/>
                <a:cs typeface="Segoe UI" panose="020B0502040204020203" pitchFamily="34" charset="0"/>
              </a:rPr>
              <a:t>www.microsoftazure.com</a:t>
            </a:r>
          </a:p>
          <a:p>
            <a:pPr>
              <a:lnSpc>
                <a:spcPct val="110000"/>
              </a:lnSpc>
            </a:pPr>
            <a:r>
              <a:rPr lang="en-US" sz="800">
                <a:solidFill>
                  <a:schemeClr val="tx1">
                    <a:lumMod val="85000"/>
                    <a:lumOff val="15000"/>
                  </a:schemeClr>
                </a:solidFill>
                <a:latin typeface="Segoe UI" panose="020B0502040204020203" pitchFamily="34" charset="0"/>
                <a:cs typeface="Segoe UI" panose="020B0502040204020203" pitchFamily="34" charset="0"/>
              </a:rPr>
              <a:t>© 2017 Microsoft Corporation. All rights reserved.</a:t>
            </a:r>
          </a:p>
        </p:txBody>
      </p:sp>
      <p:sp>
        <p:nvSpPr>
          <p:cNvPr id="10" name="Rectangle 36"/>
          <p:cNvSpPr>
            <a:spLocks noChangeArrowheads="1"/>
          </p:cNvSpPr>
          <p:nvPr/>
        </p:nvSpPr>
        <p:spPr bwMode="auto">
          <a:xfrm>
            <a:off x="0" y="0"/>
            <a:ext cx="7772400" cy="1116631"/>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TextBox 10"/>
          <p:cNvSpPr txBox="1"/>
          <p:nvPr/>
        </p:nvSpPr>
        <p:spPr>
          <a:xfrm>
            <a:off x="147684" y="293197"/>
            <a:ext cx="2368858" cy="492443"/>
          </a:xfrm>
          <a:prstGeom prst="rect">
            <a:avLst/>
          </a:prstGeom>
          <a:noFill/>
        </p:spPr>
        <p:txBody>
          <a:bodyPr wrap="none" rtlCol="0">
            <a:spAutoFit/>
          </a:bodyPr>
          <a:lstStyle/>
          <a:p>
            <a:r>
              <a:rPr lang="en-US" sz="2600">
                <a:solidFill>
                  <a:schemeClr val="bg1"/>
                </a:solidFill>
                <a:latin typeface="Segoe Pro Light"/>
                <a:cs typeface="Segoe Pro Light"/>
              </a:rPr>
              <a:t>Microsoft Azure</a:t>
            </a:r>
          </a:p>
        </p:txBody>
      </p:sp>
      <p:sp>
        <p:nvSpPr>
          <p:cNvPr id="16" name="Rectangle 15"/>
          <p:cNvSpPr/>
          <p:nvPr/>
        </p:nvSpPr>
        <p:spPr>
          <a:xfrm>
            <a:off x="2903220" y="92440"/>
            <a:ext cx="4708920" cy="1618905"/>
          </a:xfrm>
          <a:prstGeom prst="rect">
            <a:avLst/>
          </a:prstGeom>
        </p:spPr>
        <p:txBody>
          <a:bodyPr wrap="square">
            <a:spAutoFit/>
          </a:bodyPr>
          <a:lstStyle/>
          <a:p>
            <a:pPr>
              <a:lnSpc>
                <a:spcPct val="110000"/>
              </a:lnSpc>
              <a:spcBef>
                <a:spcPts val="600"/>
              </a:spcBef>
              <a:spcAft>
                <a:spcPts val="600"/>
              </a:spcAft>
            </a:pPr>
            <a:r>
              <a:rPr lang="en-US" sz="1200">
                <a:solidFill>
                  <a:srgbClr val="FFFFFF"/>
                </a:solidFill>
                <a:latin typeface="Segoe UI" panose="020B0502040204020203" pitchFamily="34" charset="0"/>
                <a:ea typeface="Segoe UI" panose="020B0502040204020203" pitchFamily="34" charset="0"/>
                <a:cs typeface="Segoe UI" panose="020B0502040204020203" pitchFamily="34" charset="0"/>
              </a:rPr>
              <a:t>Microsoft Azure is an open and flexible cloud platform that enables you to quickly build, deploy, scale, and manage applications across a global network of Microsoft data centers. You can build applications using multiple languages, tools, and frameworks.</a:t>
            </a:r>
          </a:p>
          <a:p>
            <a:pPr>
              <a:lnSpc>
                <a:spcPct val="110000"/>
              </a:lnSpc>
              <a:spcBef>
                <a:spcPts val="600"/>
              </a:spcBef>
              <a:spcAft>
                <a:spcPts val="600"/>
              </a:spcAft>
            </a:pPr>
            <a:endParaRPr lang="en-US" sz="1200">
              <a:solidFill>
                <a:srgbClr val="FFFFFF"/>
              </a:solidFill>
              <a:latin typeface="Segoe UI" panose="020B0502040204020203" pitchFamily="34" charset="0"/>
              <a:ea typeface="Segoe UI" panose="020B0502040204020203" pitchFamily="34" charset="0"/>
              <a:cs typeface="Segoe UI" panose="020B0502040204020203" pitchFamily="34" charset="0"/>
            </a:endParaRPr>
          </a:p>
          <a:p>
            <a:pPr>
              <a:lnSpc>
                <a:spcPct val="110000"/>
              </a:lnSpc>
              <a:spcBef>
                <a:spcPts val="600"/>
              </a:spcBef>
              <a:spcAft>
                <a:spcPts val="600"/>
              </a:spcAft>
            </a:pPr>
            <a:endParaRPr lang="en-US" sz="1200">
              <a:solidFill>
                <a:srgbClr val="FFFFFF"/>
              </a:solidFill>
              <a:latin typeface="Segoe UI" panose="020B0502040204020203" pitchFamily="34" charset="0"/>
              <a:ea typeface="Segoe UI" panose="020B0502040204020203" pitchFamily="34" charset="0"/>
              <a:cs typeface="Segoe UI" panose="020B0502040204020203" pitchFamily="34"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96" t="19345" r="810" b="19606"/>
          <a:stretch/>
        </p:blipFill>
        <p:spPr>
          <a:xfrm>
            <a:off x="-9144" y="1119135"/>
            <a:ext cx="7781544" cy="3218688"/>
          </a:xfrm>
          <a:prstGeom prst="rect">
            <a:avLst/>
          </a:prstGeom>
        </p:spPr>
      </p:pic>
      <p:pic>
        <p:nvPicPr>
          <p:cNvPr id="12" name="Picture 11"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9603351"/>
            <a:ext cx="1027206" cy="377851"/>
          </a:xfrm>
          <a:prstGeom prst="rect">
            <a:avLst/>
          </a:prstGeom>
        </p:spPr>
      </p:pic>
    </p:spTree>
    <p:extLst>
      <p:ext uri="{BB962C8B-B14F-4D97-AF65-F5344CB8AC3E}">
        <p14:creationId xmlns:p14="http://schemas.microsoft.com/office/powerpoint/2010/main" val="283022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6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f3a3103f-b963-4e6c-bdca-d53939b718f9">
      <UserInfo>
        <DisplayName>Sarah Punzo</DisplayName>
        <AccountId>22</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0758A7C0A279A4F839DC4E8D51ED840" ma:contentTypeVersion="2" ma:contentTypeDescription="Create a new document." ma:contentTypeScope="" ma:versionID="f6e6703eaa19306b2b03851c1b4c848d">
  <xsd:schema xmlns:xsd="http://www.w3.org/2001/XMLSchema" xmlns:xs="http://www.w3.org/2001/XMLSchema" xmlns:p="http://schemas.microsoft.com/office/2006/metadata/properties" xmlns:ns2="f3a3103f-b963-4e6c-bdca-d53939b718f9" targetNamespace="http://schemas.microsoft.com/office/2006/metadata/properties" ma:root="true" ma:fieldsID="9f0738f79f5095fad0321f6348b3204c" ns2:_="">
    <xsd:import namespace="f3a3103f-b963-4e6c-bdca-d53939b718f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a3103f-b963-4e6c-bdca-d53939b718f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FDC5F5-3665-49CA-850E-D0A094065CF0}">
  <ds:schemaRefs>
    <ds:schemaRef ds:uri="http://schemas.microsoft.com/sharepoint/v3/contenttype/forms"/>
  </ds:schemaRefs>
</ds:datastoreItem>
</file>

<file path=customXml/itemProps2.xml><?xml version="1.0" encoding="utf-8"?>
<ds:datastoreItem xmlns:ds="http://schemas.openxmlformats.org/officeDocument/2006/customXml" ds:itemID="{0E5F5D32-528D-4415-A21C-3A6943C6D005}">
  <ds:schemaRefs>
    <ds:schemaRef ds:uri="http://purl.org/dc/elements/1.1/"/>
    <ds:schemaRef ds:uri="http://schemas.openxmlformats.org/package/2006/metadata/core-properties"/>
    <ds:schemaRef ds:uri="f3a3103f-b963-4e6c-bdca-d53939b718f9"/>
    <ds:schemaRef ds:uri="http://purl.org/dc/terms/"/>
    <ds:schemaRef ds:uri="http://schemas.microsoft.com/office/2006/metadata/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534AD4FE-C496-4BB0-B1C6-99A08F53F9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3a3103f-b963-4e6c-bdca-d53939b718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611</Words>
  <Application>Microsoft Office PowerPoint</Application>
  <PresentationFormat>Custom</PresentationFormat>
  <Paragraphs>62</Paragraphs>
  <Slides>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Segoe Pro Light</vt:lpstr>
      <vt:lpstr>Segoe UI</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Tony Augusty (JEFFREYM CONSULTING)</cp:lastModifiedBy>
  <cp:revision>2</cp:revision>
  <dcterms:modified xsi:type="dcterms:W3CDTF">2017-08-23T15:20:06Z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0x010100F0758A7C0A279A4F839DC4E8D51ED840</vt:lpwstr>
  </property>
</Properties>
</file>