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3"/>
  </p:sldMasterIdLst>
  <p:sldIdLst>
    <p:sldId id="258" r:id="rId4"/>
    <p:sldId id="267" r:id="rId5"/>
  </p:sldIdLst>
  <p:sldSz cx="7772400" cy="10058400"/>
  <p:notesSz cx="6797675" cy="9926638"/>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 id="2" name="Jeremy Edwards" initials="JE" lastIdx="3" clrIdx="1">
    <p:extLst>
      <p:ext uri="{19B8F6BF-5375-455C-9EA6-DF929625EA0E}">
        <p15:presenceInfo xmlns:p15="http://schemas.microsoft.com/office/powerpoint/2012/main" userId="Jeremy Edward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000"/>
    <a:srgbClr val="0078D7"/>
    <a:srgbClr val="D83B01"/>
    <a:srgbClr val="BA141A"/>
    <a:srgbClr val="0072C6"/>
    <a:srgbClr val="EB3C00"/>
    <a:srgbClr val="00BCF2"/>
    <a:srgbClr val="BD190E"/>
    <a:srgbClr val="BC0F0F"/>
    <a:srgbClr val="4425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22" autoAdjust="0"/>
    <p:restoredTop sz="93886" autoAdjust="0"/>
  </p:normalViewPr>
  <p:slideViewPr>
    <p:cSldViewPr snapToGrid="0">
      <p:cViewPr>
        <p:scale>
          <a:sx n="125" d="100"/>
          <a:sy n="125" d="100"/>
        </p:scale>
        <p:origin x="1014" y="90"/>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11" Type="http://schemas.microsoft.com/office/2015/10/relationships/revisionInfo" Target="revisionInfo.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7/13/2017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7/13/2017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7/13/2017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7/13/2017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7/13/2017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7/13/2017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7/13/2017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7/13/2017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7/13/2017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7/13/2017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7/13/2017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7/13/2017</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mailto:help@reviso.com" TargetMode="External"/><Relationship Id="rId7" Type="http://schemas.openxmlformats.org/officeDocument/2006/relationships/image" Target="../media/image4.png"/><Relationship Id="rId2" Type="http://schemas.openxmlformats.org/officeDocument/2006/relationships/hyperlink" Target="http://www.reviso.com/" TargetMode="Externa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0" y="2529541"/>
            <a:ext cx="7772400" cy="5571442"/>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8" name="TextBox 37"/>
          <p:cNvSpPr txBox="1"/>
          <p:nvPr/>
        </p:nvSpPr>
        <p:spPr>
          <a:xfrm>
            <a:off x="239735" y="2723762"/>
            <a:ext cx="7334251" cy="215444"/>
          </a:xfrm>
          <a:prstGeom prst="rect">
            <a:avLst/>
          </a:prstGeom>
          <a:noFill/>
        </p:spPr>
        <p:txBody>
          <a:bodyPr wrap="square" lIns="0" tIns="0" rIns="0" bIns="0" rtlCol="0">
            <a:spAutoFit/>
          </a:bodyPr>
          <a:lstStyle/>
          <a:p>
            <a:r>
              <a:rPr lang="en-US" sz="1400" b="1" dirty="0">
                <a:solidFill>
                  <a:srgbClr val="262626"/>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2" y="8301361"/>
            <a:ext cx="7334251" cy="538609"/>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WHAT OUR CUSTOMERS ARE SAYING</a:t>
            </a:r>
          </a:p>
          <a:p>
            <a:r>
              <a:rPr lang="en-US" sz="1050" dirty="0">
                <a:solidFill>
                  <a:schemeClr val="bg1"/>
                </a:solidFill>
                <a:latin typeface="Segoe UI" panose="020B0502040204020203" pitchFamily="34" charset="0"/>
                <a:cs typeface="Segoe UI" panose="020B0502040204020203" pitchFamily="34" charset="0"/>
              </a:rPr>
              <a:t>“I chose Reviso because the system is simple and flexible but big and capable </a:t>
            </a:r>
            <a:r>
              <a:rPr lang="en-US" sz="1050" dirty="0" smtClean="0">
                <a:solidFill>
                  <a:schemeClr val="bg1"/>
                </a:solidFill>
                <a:latin typeface="Segoe UI" panose="020B0502040204020203" pitchFamily="34" charset="0"/>
                <a:cs typeface="Segoe UI" panose="020B0502040204020203" pitchFamily="34" charset="0"/>
              </a:rPr>
              <a:t>and </a:t>
            </a:r>
            <a:r>
              <a:rPr lang="en-US" sz="1050" dirty="0">
                <a:solidFill>
                  <a:schemeClr val="bg1"/>
                </a:solidFill>
                <a:latin typeface="Segoe UI" panose="020B0502040204020203" pitchFamily="34" charset="0"/>
                <a:cs typeface="Segoe UI" panose="020B0502040204020203" pitchFamily="34" charset="0"/>
              </a:rPr>
              <a:t>can be accessed from wherever I am, whenever I want.” – Lennie Gent, Owner, Metals Direct</a:t>
            </a:r>
          </a:p>
        </p:txBody>
      </p:sp>
      <p:sp>
        <p:nvSpPr>
          <p:cNvPr id="40" name="TextBox 39"/>
          <p:cNvSpPr txBox="1"/>
          <p:nvPr/>
        </p:nvSpPr>
        <p:spPr>
          <a:xfrm>
            <a:off x="219073" y="9034915"/>
            <a:ext cx="7334251" cy="377026"/>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LEARN MORE</a:t>
            </a:r>
          </a:p>
          <a:p>
            <a:r>
              <a:rPr lang="en-US" sz="1050" dirty="0">
                <a:solidFill>
                  <a:schemeClr val="bg1"/>
                </a:solidFill>
                <a:latin typeface="Segoe UI" panose="020B0502040204020203" pitchFamily="34" charset="0"/>
                <a:cs typeface="Segoe UI" panose="020B0502040204020203" pitchFamily="34" charset="0"/>
              </a:rPr>
              <a:t>Find out more about Reviso at </a:t>
            </a:r>
            <a:r>
              <a:rPr lang="en-US" sz="1050" dirty="0">
                <a:solidFill>
                  <a:schemeClr val="bg1"/>
                </a:solidFill>
                <a:latin typeface="Segoe UI" panose="020B0502040204020203" pitchFamily="34" charset="0"/>
                <a:cs typeface="Segoe UI" panose="020B0502040204020203" pitchFamily="34" charset="0"/>
                <a:hlinkClick r:id="rId2"/>
              </a:rPr>
              <a:t>www.reviso.com</a:t>
            </a:r>
            <a:r>
              <a:rPr lang="en-US" sz="1050" dirty="0">
                <a:solidFill>
                  <a:schemeClr val="bg1"/>
                </a:solidFill>
                <a:latin typeface="Segoe UI" panose="020B0502040204020203" pitchFamily="34" charset="0"/>
                <a:cs typeface="Segoe UI" panose="020B0502040204020203" pitchFamily="34" charset="0"/>
              </a:rPr>
              <a:t>, or ask us about it at </a:t>
            </a:r>
            <a:r>
              <a:rPr lang="en-US" sz="1050" dirty="0">
                <a:solidFill>
                  <a:schemeClr val="bg1"/>
                </a:solidFill>
                <a:latin typeface="Segoe UI" panose="020B0502040204020203" pitchFamily="34" charset="0"/>
                <a:cs typeface="Segoe UI" panose="020B0502040204020203" pitchFamily="34" charset="0"/>
                <a:hlinkClick r:id="rId3"/>
              </a:rPr>
              <a:t>help@reviso.com</a:t>
            </a:r>
            <a:r>
              <a:rPr lang="en-US" sz="1050" dirty="0">
                <a:solidFill>
                  <a:schemeClr val="bg1"/>
                </a:solidFill>
                <a:latin typeface="Segoe UI" panose="020B0502040204020203" pitchFamily="34" charset="0"/>
                <a:cs typeface="Segoe UI" panose="020B0502040204020203" pitchFamily="34" charset="0"/>
              </a:rPr>
              <a:t>.</a:t>
            </a: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dirty="0">
                <a:solidFill>
                  <a:schemeClr val="bg1"/>
                </a:solidFill>
                <a:latin typeface="Segoe UI" panose="020B0502040204020203" pitchFamily="34" charset="0"/>
                <a:cs typeface="Segoe UI" panose="020B0502040204020203" pitchFamily="34" charset="0"/>
              </a:rPr>
              <a:t>© 2017 Reviso</a:t>
            </a:r>
          </a:p>
        </p:txBody>
      </p:sp>
      <p:sp>
        <p:nvSpPr>
          <p:cNvPr id="23" name="Rectangle 22"/>
          <p:cNvSpPr/>
          <p:nvPr/>
        </p:nvSpPr>
        <p:spPr>
          <a:xfrm>
            <a:off x="212824" y="294923"/>
            <a:ext cx="1426055" cy="858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00" dirty="0">
                <a:solidFill>
                  <a:schemeClr val="bg1">
                    <a:lumMod val="50000"/>
                  </a:schemeClr>
                </a:solidFill>
                <a:latin typeface="Segoe UI"/>
                <a:cs typeface="Segoe UI"/>
              </a:rPr>
              <a:t>Partner Logo</a:t>
            </a:r>
          </a:p>
        </p:txBody>
      </p:sp>
      <p:grpSp>
        <p:nvGrpSpPr>
          <p:cNvPr id="2" name="Group 1"/>
          <p:cNvGrpSpPr/>
          <p:nvPr/>
        </p:nvGrpSpPr>
        <p:grpSpPr>
          <a:xfrm>
            <a:off x="5180810" y="9603351"/>
            <a:ext cx="2591591" cy="377851"/>
            <a:chOff x="5180810" y="9603351"/>
            <a:chExt cx="2591591" cy="377851"/>
          </a:xfrm>
        </p:grpSpPr>
        <p:pic>
          <p:nvPicPr>
            <p:cNvPr id="31" name="Picture 30" descr="MSFT_logo_rgb_W-Wht_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dirty="0">
                  <a:solidFill>
                    <a:schemeClr val="bg1"/>
                  </a:solidFill>
                  <a:latin typeface="Segoe UI" panose="020B0502040204020203" pitchFamily="34" charset="0"/>
                  <a:cs typeface="Segoe UI" panose="020B0502040204020203" pitchFamily="34" charset="0"/>
                </a:rPr>
                <a:t>Go-To-Market Services</a:t>
              </a: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7" name="Immagine 16"/>
          <p:cNvPicPr>
            <a:picLocks/>
          </p:cNvPicPr>
          <p:nvPr/>
        </p:nvPicPr>
        <p:blipFill>
          <a:blip r:embed="rId5">
            <a:extLst>
              <a:ext uri="{28A0092B-C50C-407E-A947-70E740481C1C}">
                <a14:useLocalDpi xmlns:a14="http://schemas.microsoft.com/office/drawing/2010/main" val="0"/>
              </a:ext>
            </a:extLst>
          </a:blip>
          <a:stretch>
            <a:fillRect/>
          </a:stretch>
        </p:blipFill>
        <p:spPr>
          <a:xfrm>
            <a:off x="2173144" y="3385755"/>
            <a:ext cx="1517905" cy="1852794"/>
          </a:xfrm>
          <a:prstGeom prst="rect">
            <a:avLst/>
          </a:prstGeom>
          <a:effectLst>
            <a:outerShdw blurRad="63500" sx="102000" sy="102000" algn="ctr" rotWithShape="0">
              <a:prstClr val="black">
                <a:alpha val="40000"/>
              </a:prstClr>
            </a:outerShdw>
          </a:effectLst>
        </p:spPr>
      </p:pic>
      <p:pic>
        <p:nvPicPr>
          <p:cNvPr id="27" name="Immagine 26"/>
          <p:cNvPicPr>
            <a:picLocks/>
          </p:cNvPicPr>
          <p:nvPr/>
        </p:nvPicPr>
        <p:blipFill>
          <a:blip r:embed="rId6" cstate="print">
            <a:extLst>
              <a:ext uri="{28A0092B-C50C-407E-A947-70E740481C1C}">
                <a14:useLocalDpi xmlns:a14="http://schemas.microsoft.com/office/drawing/2010/main" val="0"/>
              </a:ext>
            </a:extLst>
          </a:blip>
          <a:stretch>
            <a:fillRect/>
          </a:stretch>
        </p:blipFill>
        <p:spPr>
          <a:xfrm>
            <a:off x="4096545" y="3409749"/>
            <a:ext cx="1517905" cy="1825191"/>
          </a:xfrm>
          <a:prstGeom prst="rect">
            <a:avLst/>
          </a:prstGeom>
          <a:effectLst>
            <a:outerShdw blurRad="63500" sx="102000" sy="102000" algn="ctr" rotWithShape="0">
              <a:prstClr val="black">
                <a:alpha val="40000"/>
              </a:prstClr>
            </a:outerShdw>
          </a:effectLst>
        </p:spPr>
      </p:pic>
      <p:pic>
        <p:nvPicPr>
          <p:cNvPr id="47" name="Immagine 46"/>
          <p:cNvPicPr>
            <a:picLocks/>
          </p:cNvPicPr>
          <p:nvPr/>
        </p:nvPicPr>
        <p:blipFill>
          <a:blip r:embed="rId7" cstate="print">
            <a:extLst>
              <a:ext uri="{28A0092B-C50C-407E-A947-70E740481C1C}">
                <a14:useLocalDpi xmlns:a14="http://schemas.microsoft.com/office/drawing/2010/main" val="0"/>
              </a:ext>
            </a:extLst>
          </a:blip>
          <a:stretch>
            <a:fillRect/>
          </a:stretch>
        </p:blipFill>
        <p:spPr>
          <a:xfrm>
            <a:off x="6019946" y="3425172"/>
            <a:ext cx="1523854" cy="1809768"/>
          </a:xfrm>
          <a:prstGeom prst="rect">
            <a:avLst/>
          </a:prstGeom>
          <a:effectLst>
            <a:outerShdw blurRad="63500" sx="102000" sy="102000" algn="ctr" rotWithShape="0">
              <a:prstClr val="black">
                <a:alpha val="40000"/>
              </a:prstClr>
            </a:outerShdw>
          </a:effectLst>
        </p:spPr>
      </p:pic>
      <p:sp>
        <p:nvSpPr>
          <p:cNvPr id="50" name="TextBox 34"/>
          <p:cNvSpPr txBox="1"/>
          <p:nvPr/>
        </p:nvSpPr>
        <p:spPr>
          <a:xfrm>
            <a:off x="219075" y="1392974"/>
            <a:ext cx="7334250" cy="917944"/>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MICROSOFT AZURE SOLUTION BUILDER PROFILE: REVISO</a:t>
            </a:r>
          </a:p>
          <a:p>
            <a:endParaRPr lang="en-US" sz="1100" dirty="0">
              <a:solidFill>
                <a:schemeClr val="bg1"/>
              </a:solidFill>
              <a:latin typeface="Segoe UI" panose="020B0502040204020203" pitchFamily="34" charset="0"/>
              <a:cs typeface="Segoe UI" panose="020B0502040204020203" pitchFamily="34" charset="0"/>
            </a:endParaRPr>
          </a:p>
          <a:p>
            <a:pPr>
              <a:lnSpc>
                <a:spcPct val="110000"/>
              </a:lnSpc>
            </a:pPr>
            <a:r>
              <a:rPr lang="en-US" sz="1050" dirty="0">
                <a:solidFill>
                  <a:schemeClr val="bg1"/>
                </a:solidFill>
                <a:latin typeface="Segoe UI" panose="020B0502040204020203" pitchFamily="34" charset="0"/>
                <a:cs typeface="Segoe UI" panose="020B0502040204020203" pitchFamily="34" charset="0"/>
              </a:rPr>
              <a:t>We build flexible, user-friendly products that strengthen and support collaboration between you and your business partners. We believe in collaboration and that the better we work together, the better we do business. Our motto is: “People don’t buy what you do – they buy why you do it.”</a:t>
            </a:r>
          </a:p>
        </p:txBody>
      </p:sp>
      <p:pic>
        <p:nvPicPr>
          <p:cNvPr id="35" name="Immagine 34">
            <a:extLst>
              <a:ext uri="{FF2B5EF4-FFF2-40B4-BE49-F238E27FC236}">
                <a16:creationId xmlns:a16="http://schemas.microsoft.com/office/drawing/2014/main" xmlns="" id="{09063063-EA49-425F-BD4A-1EEC4E8F591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3851" y="452057"/>
            <a:ext cx="1404000" cy="582817"/>
          </a:xfrm>
          <a:prstGeom prst="rect">
            <a:avLst/>
          </a:prstGeom>
        </p:spPr>
      </p:pic>
      <p:sp>
        <p:nvSpPr>
          <p:cNvPr id="24" name="TextBox 23">
            <a:extLst>
              <a:ext uri="{FF2B5EF4-FFF2-40B4-BE49-F238E27FC236}">
                <a16:creationId xmlns:a16="http://schemas.microsoft.com/office/drawing/2014/main" xmlns="" id="{FAB92ED2-1BE5-4CB9-8ABC-C48466A144FA}"/>
              </a:ext>
            </a:extLst>
          </p:cNvPr>
          <p:cNvSpPr txBox="1"/>
          <p:nvPr/>
        </p:nvSpPr>
        <p:spPr>
          <a:xfrm>
            <a:off x="256245" y="5642454"/>
            <a:ext cx="1517309" cy="1615827"/>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Thanks to the Reviso scanning feature, you can capture your invoice with a photo and send it with a touch to the Reviso system, every time and everywhere. Thanks to Microsoft Azure, features, data, and privacy are safe and secure.</a:t>
            </a:r>
          </a:p>
        </p:txBody>
      </p:sp>
      <p:sp>
        <p:nvSpPr>
          <p:cNvPr id="28" name="TextBox 27">
            <a:extLst>
              <a:ext uri="{FF2B5EF4-FFF2-40B4-BE49-F238E27FC236}">
                <a16:creationId xmlns:a16="http://schemas.microsoft.com/office/drawing/2014/main" xmlns="" id="{F690B96F-38BC-4499-BBF4-DC1C31165563}"/>
              </a:ext>
            </a:extLst>
          </p:cNvPr>
          <p:cNvSpPr txBox="1"/>
          <p:nvPr/>
        </p:nvSpPr>
        <p:spPr>
          <a:xfrm>
            <a:off x="2173145" y="5642454"/>
            <a:ext cx="1517904" cy="1615827"/>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Reviso provides effortless expense management in tight collaboration with company advisors so that financial data captured gets booked correctly.</a:t>
            </a:r>
          </a:p>
          <a:p>
            <a:r>
              <a:rPr lang="en-US" sz="1050" dirty="0">
                <a:latin typeface="Segoe UI" panose="020B0502040204020203" pitchFamily="34" charset="0"/>
                <a:cs typeface="Segoe UI" panose="020B0502040204020203" pitchFamily="34" charset="0"/>
              </a:rPr>
              <a:t>Thanks to Microsoft Azure, all information is correctly stored and secure.</a:t>
            </a:r>
          </a:p>
        </p:txBody>
      </p:sp>
      <p:sp>
        <p:nvSpPr>
          <p:cNvPr id="29" name="TextBox 28">
            <a:extLst>
              <a:ext uri="{FF2B5EF4-FFF2-40B4-BE49-F238E27FC236}">
                <a16:creationId xmlns:a16="http://schemas.microsoft.com/office/drawing/2014/main" xmlns="" id="{247B4DD7-5A6E-40C3-9FFC-33CF44F8B9AE}"/>
              </a:ext>
            </a:extLst>
          </p:cNvPr>
          <p:cNvSpPr txBox="1"/>
          <p:nvPr/>
        </p:nvSpPr>
        <p:spPr>
          <a:xfrm>
            <a:off x="4096546" y="5642454"/>
            <a:ext cx="1517904" cy="2100575"/>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Reviso </a:t>
            </a:r>
            <a:r>
              <a:rPr lang="en-US" sz="1050" dirty="0" smtClean="0">
                <a:solidFill>
                  <a:srgbClr val="262626"/>
                </a:solidFill>
                <a:latin typeface="Segoe UI" panose="020B0502040204020203" pitchFamily="34" charset="0"/>
                <a:cs typeface="Segoe UI" panose="020B0502040204020203" pitchFamily="34" charset="0"/>
              </a:rPr>
              <a:t>supports </a:t>
            </a:r>
            <a:r>
              <a:rPr lang="en-US" sz="1050" dirty="0">
                <a:solidFill>
                  <a:srgbClr val="262626"/>
                </a:solidFill>
                <a:latin typeface="Segoe UI" panose="020B0502040204020203" pitchFamily="34" charset="0"/>
                <a:cs typeface="Segoe UI" panose="020B0502040204020203" pitchFamily="34" charset="0"/>
              </a:rPr>
              <a:t>full quote, order, invoice, and reminder flows with a flexible template designer, and you get at-a-glance information on customers, invoices, and balance due</a:t>
            </a:r>
            <a:r>
              <a:rPr lang="en-US" sz="1050" dirty="0">
                <a:latin typeface="Segoe UI" panose="020B0502040204020203" pitchFamily="34" charset="0"/>
                <a:cs typeface="Segoe UI" panose="020B0502040204020203" pitchFamily="34" charset="0"/>
              </a:rPr>
              <a:t>. Microsoft Azure provides a perfect information backup and a structured way in which monitoring and alerts are managed.   </a:t>
            </a:r>
            <a:endParaRPr lang="en-US" sz="1050" dirty="0">
              <a:latin typeface="Segoe UI" panose="020B0502040204020203" pitchFamily="34" charset="0"/>
              <a:cs typeface="Segoe UI" panose="020B0502040204020203" pitchFamily="34" charset="0"/>
            </a:endParaRPr>
          </a:p>
        </p:txBody>
      </p:sp>
      <p:sp>
        <p:nvSpPr>
          <p:cNvPr id="30" name="TextBox 29">
            <a:extLst>
              <a:ext uri="{FF2B5EF4-FFF2-40B4-BE49-F238E27FC236}">
                <a16:creationId xmlns:a16="http://schemas.microsoft.com/office/drawing/2014/main" xmlns="" id="{E870A362-6D94-4501-B378-1AF1F3A2AF51}"/>
              </a:ext>
            </a:extLst>
          </p:cNvPr>
          <p:cNvSpPr txBox="1"/>
          <p:nvPr/>
        </p:nvSpPr>
        <p:spPr>
          <a:xfrm>
            <a:off x="6019947" y="5642454"/>
            <a:ext cx="1517904" cy="1615827"/>
          </a:xfrm>
          <a:prstGeom prst="rect">
            <a:avLst/>
          </a:prstGeom>
          <a:noFill/>
        </p:spPr>
        <p:txBody>
          <a:bodyPr wrap="square" lIns="0" tIns="0" rIns="0" bIns="0" rtlCol="0">
            <a:spAutoFit/>
          </a:bodyPr>
          <a:lstStyle/>
          <a:p>
            <a:r>
              <a:rPr lang="en-US" sz="1050" dirty="0">
                <a:solidFill>
                  <a:srgbClr val="262626"/>
                </a:solidFill>
                <a:latin typeface="Segoe UI" panose="020B0502040204020203" pitchFamily="34" charset="0"/>
                <a:cs typeface="Segoe UI" panose="020B0502040204020203" pitchFamily="34" charset="0"/>
              </a:rPr>
              <a:t>Reviso provides a number of editable standard setups. Together with powerful bank </a:t>
            </a:r>
            <a:r>
              <a:rPr lang="en-US" sz="1050" dirty="0" smtClean="0">
                <a:solidFill>
                  <a:srgbClr val="262626"/>
                </a:solidFill>
                <a:latin typeface="Segoe UI" panose="020B0502040204020203" pitchFamily="34" charset="0"/>
                <a:cs typeface="Segoe UI" panose="020B0502040204020203" pitchFamily="34" charset="0"/>
              </a:rPr>
              <a:t>reconciliation and Microsoft Azure, </a:t>
            </a:r>
            <a:r>
              <a:rPr lang="en-US" sz="1050" dirty="0">
                <a:solidFill>
                  <a:srgbClr val="262626"/>
                </a:solidFill>
                <a:latin typeface="Segoe UI" panose="020B0502040204020203" pitchFamily="34" charset="0"/>
                <a:cs typeface="Segoe UI" panose="020B0502040204020203" pitchFamily="34" charset="0"/>
              </a:rPr>
              <a:t>it is a strong toolset for accounting professionals. Easily import/export data in .csv file format</a:t>
            </a:r>
            <a:r>
              <a:rPr lang="en-US" sz="1050" dirty="0" smtClean="0">
                <a:solidFill>
                  <a:srgbClr val="262626"/>
                </a:solidFill>
                <a:latin typeface="Segoe UI" panose="020B0502040204020203" pitchFamily="34" charset="0"/>
                <a:cs typeface="Segoe UI" panose="020B0502040204020203" pitchFamily="34" charset="0"/>
              </a:rPr>
              <a:t>. </a:t>
            </a:r>
            <a:endParaRPr lang="en-US" sz="1050" dirty="0">
              <a:solidFill>
                <a:srgbClr val="262626"/>
              </a:solidFill>
              <a:latin typeface="Segoe UI" panose="020B0502040204020203" pitchFamily="34" charset="0"/>
              <a:cs typeface="Segoe UI" panose="020B0502040204020203" pitchFamily="34" charset="0"/>
            </a:endParaRPr>
          </a:p>
        </p:txBody>
      </p:sp>
      <p:sp>
        <p:nvSpPr>
          <p:cNvPr id="33" name="TextBox 32">
            <a:extLst>
              <a:ext uri="{FF2B5EF4-FFF2-40B4-BE49-F238E27FC236}">
                <a16:creationId xmlns:a16="http://schemas.microsoft.com/office/drawing/2014/main" xmlns="" id="{A42099F2-A164-4831-BB46-E8AD525BB213}"/>
              </a:ext>
            </a:extLst>
          </p:cNvPr>
          <p:cNvSpPr txBox="1"/>
          <p:nvPr/>
        </p:nvSpPr>
        <p:spPr>
          <a:xfrm>
            <a:off x="1856445" y="234357"/>
            <a:ext cx="5534956" cy="923330"/>
          </a:xfrm>
          <a:prstGeom prst="rect">
            <a:avLst/>
          </a:prstGeom>
          <a:noFill/>
        </p:spPr>
        <p:txBody>
          <a:bodyPr wrap="square" lIns="0" tIns="0" rIns="0" bIns="0" rtlCol="0">
            <a:spAutoFit/>
          </a:bodyPr>
          <a:lstStyle/>
          <a:p>
            <a:r>
              <a:rPr lang="en-US" sz="2000" dirty="0">
                <a:solidFill>
                  <a:schemeClr val="bg1"/>
                </a:solidFill>
                <a:latin typeface="Segoe Pro Light" panose="020B0302040504020203" pitchFamily="34" charset="0"/>
              </a:rPr>
              <a:t>Reviso’s Accounting Platform on Microsoft Azure Aims for Collaboration Between Small Businesses and Accountants, with Scanning, Alerts, and More</a:t>
            </a:r>
          </a:p>
        </p:txBody>
      </p:sp>
      <p:pic>
        <p:nvPicPr>
          <p:cNvPr id="34" name="Picture 3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92040" y="3309555"/>
            <a:ext cx="1328156" cy="1963672"/>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212190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dirty="0">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dirty="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MOBILE</a:t>
            </a:r>
          </a:p>
          <a:p>
            <a:pPr>
              <a:lnSpc>
                <a:spcPct val="110000"/>
              </a:lnSpc>
            </a:pPr>
            <a:r>
              <a:rPr lang="en-US" sz="1000" dirty="0">
                <a:solidFill>
                  <a:schemeClr val="bg1"/>
                </a:solidFill>
                <a:latin typeface="Segoe UI" panose="020B0502040204020203" pitchFamily="34" charset="0"/>
                <a:cs typeface="Segoe UI" panose="020B0502040204020203" pitchFamily="34" charset="0"/>
              </a:rPr>
              <a:t>Accelerate your mobile app development by using a backend hosted on Microsoft Azure. Scale instantly as your install base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MEDIA</a:t>
            </a:r>
          </a:p>
          <a:p>
            <a:pPr>
              <a:lnSpc>
                <a:spcPct val="110000"/>
              </a:lnSpc>
            </a:pPr>
            <a:r>
              <a:rPr lang="en-US" sz="1000" dirty="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MODEL</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HERE</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2017 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dirty="0">
                <a:solidFill>
                  <a:schemeClr val="bg1"/>
                </a:solidFill>
                <a:latin typeface="Segoe Pro Light"/>
                <a:cs typeface="Segoe Pro Light"/>
              </a:rPr>
              <a:t>Microsoft Azure</a:t>
            </a:r>
          </a:p>
        </p:txBody>
      </p:sp>
      <p:sp>
        <p:nvSpPr>
          <p:cNvPr id="16" name="Rectangle 15"/>
          <p:cNvSpPr/>
          <p:nvPr/>
        </p:nvSpPr>
        <p:spPr>
          <a:xfrm>
            <a:off x="2903220" y="92440"/>
            <a:ext cx="4708920" cy="888898"/>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5568"/>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83022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01408BF6467D4490EB3DAEB37DFA11" ma:contentTypeVersion="3" ma:contentTypeDescription="Create a new document." ma:contentTypeScope="" ma:versionID="30b5c8941dc48407a658998fc41108a3">
  <xsd:schema xmlns:xsd="http://www.w3.org/2001/XMLSchema" xmlns:xs="http://www.w3.org/2001/XMLSchema" xmlns:p="http://schemas.microsoft.com/office/2006/metadata/properties" xmlns:ns2="c7d759ad-c71d-4e7a-8896-957c2805ad24" xmlns:ns3="e50f139b-5e8f-4d7b-9d5e-4b082287ed77" targetNamespace="http://schemas.microsoft.com/office/2006/metadata/properties" ma:root="true" ma:fieldsID="e601e2a2e51c02f04375a604493dccc1" ns2:_="" ns3:_="">
    <xsd:import namespace="c7d759ad-c71d-4e7a-8896-957c2805ad24"/>
    <xsd:import namespace="e50f139b-5e8f-4d7b-9d5e-4b082287ed77"/>
    <xsd:element name="properties">
      <xsd:complexType>
        <xsd:sequence>
          <xsd:element name="documentManagement">
            <xsd:complexType>
              <xsd:all>
                <xsd:element ref="ns2:Submitted_x0020_By" minOccurs="0"/>
                <xsd:element ref="ns2:Submitted_x0020_By1" minOccurs="0"/>
                <xsd:element ref="ns2:SharedWithUsers" minOccurs="0"/>
                <xsd:element ref="ns2:SharedWithDetails" minOccurs="0"/>
                <xsd:element ref="ns3:_Shortcut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759ad-c71d-4e7a-8896-957c2805ad24" elementFormDefault="qualified">
    <xsd:import namespace="http://schemas.microsoft.com/office/2006/documentManagement/types"/>
    <xsd:import namespace="http://schemas.microsoft.com/office/infopath/2007/PartnerControls"/>
    <xsd:element name="Submitted_x0020_By" ma:index="8" nillable="true" ma:displayName="Submitted By" ma:list="UserInfo" ma:SharePointGroup="0" ma:internalName="Submitted_x0020_By"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ubmitted_x0020_By1" ma:index="9" nillable="true" ma:displayName="Submitted By" ma:internalName="Submitted_x0020_By1">
      <xsd:simpleType>
        <xsd:restriction base="dms:Lookup">
          <xsd:maxLength value="255"/>
        </xsd:restriction>
      </xsd:simpleType>
    </xsd:element>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50f139b-5e8f-4d7b-9d5e-4b082287ed77" elementFormDefault="qualified">
    <xsd:import namespace="http://schemas.microsoft.com/office/2006/documentManagement/types"/>
    <xsd:import namespace="http://schemas.microsoft.com/office/infopath/2007/PartnerControls"/>
    <xsd:element name="_ShortcutUrl" ma:index="12" nillable="true" ma:displayName="_ShortcutUrl" ma:hidden="true" ma:internalName="_Shortcut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C24A09-A501-4463-A17D-6000965B6B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759ad-c71d-4e7a-8896-957c2805ad24"/>
    <ds:schemaRef ds:uri="e50f139b-5e8f-4d7b-9d5e-4b082287e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FDC5F5-3665-49CA-850E-D0A094065C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2992</TotalTime>
  <Words>727</Words>
  <PresentationFormat>Custom</PresentationFormat>
  <Paragraphs>50</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2017-06-08T09:01:59Z</cp:lastPrinted>
  <dcterms:created xsi:type="dcterms:W3CDTF">2013-03-25T02:44:56Z</dcterms:created>
  <dcterms:modified xsi:type="dcterms:W3CDTF">2017-07-13T19:59:46Z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0x010100DE01408BF6467D4490EB3DAEB37DFA11</vt:lpwstr>
  </property>
</Properties>
</file>