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7"/>
  </p:notesMasterIdLst>
  <p:sldIdLst>
    <p:sldId id="258" r:id="rId5"/>
    <p:sldId id="267" r:id="rId6"/>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Giorgio Bonuccelli" initials="GB" lastIdx="9" clrIdx="1">
    <p:extLst/>
  </p:cmAuthor>
  <p:cmAuthor id="3" name="Leann Foley" initials="LF" lastIdx="1" clrIdx="2">
    <p:extLst/>
  </p:cmAuthor>
  <p:cmAuthor id="4" name="John Uppendahl" initials="JU" lastIdx="11" clrIdx="3">
    <p:extLst/>
  </p:cmAuthor>
  <p:cmAuthor id="5" name="Tony Augusty (JEFFREYM CONSULTING)" initials="TA(C" lastIdx="4" clrIdx="4">
    <p:extLst>
      <p:ext uri="{19B8F6BF-5375-455C-9EA6-DF929625EA0E}">
        <p15:presenceInfo xmlns:p15="http://schemas.microsoft.com/office/powerpoint/2012/main" userId="S-1-5-21-2127521184-1604012920-1887927527-16673852" providerId="AD"/>
      </p:ext>
    </p:extLst>
  </p:cmAuthor>
  <p:cmAuthor id="6" name="Richard Wingeier" initials="RW" lastIdx="1" clrIdx="5">
    <p:extLst>
      <p:ext uri="{19B8F6BF-5375-455C-9EA6-DF929625EA0E}">
        <p15:presenceInfo xmlns:p15="http://schemas.microsoft.com/office/powerpoint/2012/main" userId="e56da4d170c44bc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2FA3A0"/>
    <a:srgbClr val="36B1AF"/>
    <a:srgbClr val="0078D7"/>
    <a:srgbClr val="D83B01"/>
    <a:srgbClr val="BA141A"/>
    <a:srgbClr val="0072C6"/>
    <a:srgbClr val="EB3C00"/>
    <a:srgbClr val="00BCF2"/>
    <a:srgbClr val="BD19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8" autoAdjust="0"/>
    <p:restoredTop sz="94280" autoAdjust="0"/>
  </p:normalViewPr>
  <p:slideViewPr>
    <p:cSldViewPr snapToGrid="0">
      <p:cViewPr>
        <p:scale>
          <a:sx n="125" d="100"/>
          <a:sy n="125" d="100"/>
        </p:scale>
        <p:origin x="1110" y="-3918"/>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9BFDB6-B661-C943-90F3-1FFB2139CD1C}" type="datetimeFigureOut">
              <a:rPr lang="en-US" smtClean="0"/>
              <a:t>3/2/2017</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550777-1850-A340-8D7B-CBF8BDFD71A4}"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550777-1850-A340-8D7B-CBF8BDFD71A4}" type="slidenum">
              <a:rPr lang="en-US" smtClean="0"/>
              <a:t>1</a:t>
            </a:fld>
            <a:endParaRPr lang="en-US"/>
          </a:p>
        </p:txBody>
      </p:sp>
    </p:spTree>
    <p:extLst>
      <p:ext uri="{BB962C8B-B14F-4D97-AF65-F5344CB8AC3E}">
        <p14:creationId xmlns:p14="http://schemas.microsoft.com/office/powerpoint/2010/main" val="828028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p>
        </p:txBody>
      </p:sp>
      <p:sp>
        <p:nvSpPr>
          <p:cNvPr id="4" name="Date Placeholder 3"/>
          <p:cNvSpPr>
            <a:spLocks noGrp="1"/>
          </p:cNvSpPr>
          <p:nvPr>
            <p:ph type="dt" sz="half" idx="10"/>
          </p:nvPr>
        </p:nvSpPr>
        <p:spPr/>
        <p:txBody>
          <a:bodyPr/>
          <a:lstStyle/>
          <a:p>
            <a:fld id="{D24E3EC3-1B3F-4755-B752-28FDE295F879}"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4E3EC3-1B3F-4755-B752-28FDE295F879}"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4E3EC3-1B3F-4755-B752-28FDE295F879}"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4E3EC3-1B3F-4755-B752-28FDE295F879}"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3/2/2017</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azuremarketplace.microsoft.com/en-us/marketplace/apps/parallels.allinone"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tiff"/><Relationship Id="rId10" Type="http://schemas.openxmlformats.org/officeDocument/2006/relationships/image" Target="../media/image7.jp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3"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Rectangle 36"/>
          <p:cNvSpPr>
            <a:spLocks noChangeArrowheads="1"/>
          </p:cNvSpPr>
          <p:nvPr/>
        </p:nvSpPr>
        <p:spPr bwMode="auto">
          <a:xfrm>
            <a:off x="0" y="2532888"/>
            <a:ext cx="7772400" cy="518717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p:cNvSpPr txBox="1"/>
          <p:nvPr/>
        </p:nvSpPr>
        <p:spPr>
          <a:xfrm>
            <a:off x="1856232" y="237744"/>
            <a:ext cx="5532120" cy="923330"/>
          </a:xfrm>
          <a:prstGeom prst="rect">
            <a:avLst/>
          </a:prstGeom>
          <a:noFill/>
        </p:spPr>
        <p:txBody>
          <a:bodyPr wrap="square" lIns="0" tIns="0" rIns="0" bIns="0" rtlCol="0" anchor="t">
            <a:spAutoFit/>
          </a:bodyPr>
          <a:lstStyle/>
          <a:p>
            <a:r>
              <a:rPr lang="en-US" sz="2000" dirty="0">
                <a:solidFill>
                  <a:schemeClr val="bg1"/>
                </a:solidFill>
                <a:latin typeface="Segoe Pro Light" panose="020B0302040504020203" pitchFamily="34" charset="0"/>
              </a:rPr>
              <a:t>Parallels Remote Application Server Powered by Microsoft Azure Makes Application and Desktop Delivery Fast, Easy, and Affordable on Any Device </a:t>
            </a:r>
          </a:p>
        </p:txBody>
      </p:sp>
      <p:sp>
        <p:nvSpPr>
          <p:cNvPr id="40" name="TextBox 39"/>
          <p:cNvSpPr txBox="1"/>
          <p:nvPr/>
        </p:nvSpPr>
        <p:spPr>
          <a:xfrm>
            <a:off x="232321" y="8970804"/>
            <a:ext cx="7334251" cy="377026"/>
          </a:xfrm>
          <a:prstGeom prst="rect">
            <a:avLst/>
          </a:prstGeom>
          <a:noFill/>
        </p:spPr>
        <p:txBody>
          <a:bodyPr wrap="square" lIns="0" tIns="0" rIns="0" bIns="0" rtlCol="0" anchor="t">
            <a:spAutoFit/>
          </a:bodyPr>
          <a:lstStyle/>
          <a:p>
            <a:r>
              <a:rPr lang="en-US" sz="1400" b="1" dirty="0">
                <a:solidFill>
                  <a:schemeClr val="bg1"/>
                </a:solidFill>
                <a:latin typeface="Segoe UI" panose="020B0502040204020203" pitchFamily="34" charset="0"/>
                <a:cs typeface="Segoe UI" panose="020B0502040204020203" pitchFamily="34" charset="0"/>
              </a:rPr>
              <a:t>30-DAY FREE TRIAL</a:t>
            </a:r>
          </a:p>
          <a:p>
            <a:r>
              <a:rPr lang="en-US" sz="1050" dirty="0">
                <a:solidFill>
                  <a:schemeClr val="bg1"/>
                </a:solidFill>
                <a:latin typeface="Segoe UI" panose="020B0502040204020203" pitchFamily="34" charset="0"/>
                <a:cs typeface="Segoe UI" panose="020B0502040204020203" pitchFamily="34" charset="0"/>
              </a:rPr>
              <a:t>Download a free trial of Parallels Remote Application Server (RAS) on Azure from the </a:t>
            </a:r>
            <a:r>
              <a:rPr lang="en-US" sz="1050" dirty="0">
                <a:solidFill>
                  <a:schemeClr val="bg1"/>
                </a:solidFill>
                <a:latin typeface="Segoe UI" panose="020B0502040204020203" pitchFamily="34" charset="0"/>
                <a:cs typeface="Segoe UI" panose="020B0502040204020203" pitchFamily="34" charset="0"/>
                <a:hlinkClick r:id="rId3"/>
              </a:rPr>
              <a:t>Azure Marketplace</a:t>
            </a:r>
            <a:r>
              <a:rPr lang="en-US" sz="1050" dirty="0">
                <a:solidFill>
                  <a:schemeClr val="bg1"/>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a:solidFill>
                  <a:schemeClr val="bg1"/>
                </a:solidFill>
                <a:latin typeface="Segoe UI" panose="020B0502040204020203" pitchFamily="34" charset="0"/>
                <a:cs typeface="Segoe UI" panose="020B0502040204020203" pitchFamily="34" charset="0"/>
              </a:rPr>
              <a:t>© 2017 Parallels  </a:t>
            </a:r>
          </a:p>
        </p:txBody>
      </p:sp>
      <p:sp>
        <p:nvSpPr>
          <p:cNvPr id="15" name="TextBox 14"/>
          <p:cNvSpPr txBox="1"/>
          <p:nvPr/>
        </p:nvSpPr>
        <p:spPr>
          <a:xfrm>
            <a:off x="256245" y="5995929"/>
            <a:ext cx="1517309" cy="1131079"/>
          </a:xfrm>
          <a:prstGeom prst="rect">
            <a:avLst/>
          </a:prstGeom>
          <a:noFill/>
        </p:spPr>
        <p:txBody>
          <a:bodyPr wrap="square" lIns="0" tIns="0" rIns="0" bIns="0" rtlCol="0" anchor="t">
            <a:spAutoFit/>
          </a:bodyPr>
          <a:lstStyle/>
          <a:p>
            <a:pPr hangingPunct="0"/>
            <a:r>
              <a:rPr lang="en-US" sz="1050" dirty="0">
                <a:latin typeface="Segoe UI" panose="020B0502040204020203" pitchFamily="34" charset="0"/>
                <a:cs typeface="Segoe UI" panose="020B0502040204020203" pitchFamily="34" charset="0"/>
              </a:rPr>
              <a:t>Parallels RAS provides on-the-go access to corporate apps and data anywhere in the world via Windows, Mac</a:t>
            </a:r>
            <a:r>
              <a:rPr lang="en-US" sz="1050" dirty="0">
                <a:solidFill>
                  <a:srgbClr val="000000"/>
                </a:solidFill>
                <a:latin typeface="Segoe UI" panose="020B0502040204020203" pitchFamily="34" charset="0"/>
                <a:cs typeface="Segoe UI" panose="020B0502040204020203" pitchFamily="34" charset="0"/>
              </a:rPr>
              <a:t>, Android, iOS, Chromebooks, and HTML5</a:t>
            </a:r>
            <a:r>
              <a:rPr lang="en-US" sz="1050" dirty="0">
                <a:latin typeface="Segoe UI" panose="020B0502040204020203" pitchFamily="34" charset="0"/>
                <a:cs typeface="Segoe UI" panose="020B0502040204020203" pitchFamily="34" charset="0"/>
              </a:rPr>
              <a:t>. </a:t>
            </a:r>
          </a:p>
        </p:txBody>
      </p:sp>
      <p:sp>
        <p:nvSpPr>
          <p:cNvPr id="19" name="TextBox 18"/>
          <p:cNvSpPr txBox="1"/>
          <p:nvPr/>
        </p:nvSpPr>
        <p:spPr>
          <a:xfrm>
            <a:off x="2173145" y="5995929"/>
            <a:ext cx="1523810" cy="1131079"/>
          </a:xfrm>
          <a:prstGeom prst="rect">
            <a:avLst/>
          </a:prstGeom>
          <a:noFill/>
        </p:spPr>
        <p:txBody>
          <a:bodyPr wrap="square" lIns="0" tIns="0" rIns="0" bIns="0" rtlCol="0" anchor="t">
            <a:spAutoFit/>
          </a:bodyPr>
          <a:lstStyle/>
          <a:p>
            <a:pPr fontAlgn="ctr" hangingPunct="0"/>
            <a:r>
              <a:rPr lang="en-US" sz="1050" dirty="0">
                <a:latin typeface="Segoe UI" panose="020B0502040204020203" pitchFamily="34" charset="0"/>
                <a:cs typeface="Segoe UI" panose="020B0502040204020203" pitchFamily="34" charset="0"/>
              </a:rPr>
              <a:t>TCO from Parallels RAS and the Azure pay-for-what-you-use model enable IT departments to reallocate support and funds to other important projects. </a:t>
            </a:r>
            <a:endParaRPr lang="en-US" sz="1050" dirty="0"/>
          </a:p>
        </p:txBody>
      </p:sp>
      <p:sp>
        <p:nvSpPr>
          <p:cNvPr id="20" name="TextBox 19"/>
          <p:cNvSpPr txBox="1"/>
          <p:nvPr/>
        </p:nvSpPr>
        <p:spPr>
          <a:xfrm>
            <a:off x="4096546" y="5995929"/>
            <a:ext cx="1631154" cy="1131079"/>
          </a:xfrm>
          <a:prstGeom prst="rect">
            <a:avLst/>
          </a:prstGeom>
          <a:noFill/>
        </p:spPr>
        <p:txBody>
          <a:bodyPr wrap="square" lIns="0" tIns="0" rIns="0" bIns="0" rtlCol="0" anchor="t">
            <a:spAutoFit/>
          </a:bodyPr>
          <a:lstStyle/>
          <a:p>
            <a:pPr hangingPunct="0"/>
            <a:r>
              <a:rPr lang="en-US" sz="1050" dirty="0">
                <a:latin typeface="Segoe UI" panose="020B0502040204020203" pitchFamily="34" charset="0"/>
                <a:cs typeface="Segoe UI" panose="020B0502040204020203" pitchFamily="34" charset="0"/>
              </a:rPr>
              <a:t>Within minutes, Parallels RAS on Azure can deploy fully configured desktops and apps,  empowering businesses and providing end users with instant access. </a:t>
            </a:r>
          </a:p>
        </p:txBody>
      </p:sp>
      <p:sp>
        <p:nvSpPr>
          <p:cNvPr id="21" name="TextBox 20"/>
          <p:cNvSpPr txBox="1"/>
          <p:nvPr/>
        </p:nvSpPr>
        <p:spPr>
          <a:xfrm>
            <a:off x="6019947" y="5995929"/>
            <a:ext cx="1510963" cy="1131079"/>
          </a:xfrm>
          <a:prstGeom prst="rect">
            <a:avLst/>
          </a:prstGeom>
          <a:noFill/>
        </p:spPr>
        <p:txBody>
          <a:bodyPr wrap="square" lIns="0" tIns="0" rIns="0" bIns="0" rtlCol="0" anchor="t">
            <a:spAutoFit/>
          </a:bodyPr>
          <a:lstStyle/>
          <a:p>
            <a:pPr hangingPunct="0"/>
            <a:r>
              <a:rPr lang="en-US" sz="1050" dirty="0">
                <a:latin typeface="Segoe UI" panose="020B0502040204020203" pitchFamily="34" charset="0"/>
                <a:cs typeface="Segoe UI" panose="020B0502040204020203" pitchFamily="34" charset="0"/>
              </a:rPr>
              <a:t>Scale your organization’s infrastructure to support evolving business needs. Deploy additional apps, desktops, and Windows Server 2016 servers in real time.</a:t>
            </a:r>
          </a:p>
        </p:txBody>
      </p:sp>
      <p:sp>
        <p:nvSpPr>
          <p:cNvPr id="23" name="Rectangle 22"/>
          <p:cNvSpPr/>
          <p:nvPr/>
        </p:nvSpPr>
        <p:spPr>
          <a:xfrm>
            <a:off x="219655"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a:solidFill>
                  <a:schemeClr val="bg1">
                    <a:lumMod val="50000"/>
                  </a:schemeClr>
                </a:solidFill>
                <a:latin typeface="Segoe UI"/>
                <a:cs typeface="Segoe UI"/>
              </a:rPr>
              <a:t>Partner Logo</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8" name="Picture 17"/>
          <p:cNvPicPr>
            <a:picLocks noChangeAspect="1"/>
          </p:cNvPicPr>
          <p:nvPr/>
        </p:nvPicPr>
        <p:blipFill rotWithShape="1">
          <a:blip r:embed="rId5"/>
          <a:srcRect r="67160" b="17664"/>
          <a:stretch/>
        </p:blipFill>
        <p:spPr>
          <a:xfrm>
            <a:off x="2144822" y="3332061"/>
            <a:ext cx="1522248" cy="2289058"/>
          </a:xfrm>
          <a:prstGeom prst="rect">
            <a:avLst/>
          </a:prstGeom>
        </p:spPr>
      </p:pic>
      <p:pic>
        <p:nvPicPr>
          <p:cNvPr id="27" name="Picture 26" descr="RAS_Icon_savings.png"/>
          <p:cNvPicPr>
            <a:picLocks noChangeAspect="1"/>
          </p:cNvPicPr>
          <p:nvPr/>
        </p:nvPicPr>
        <p:blipFill>
          <a:blip r:embed="rId6"/>
          <a:stretch>
            <a:fillRect/>
          </a:stretch>
        </p:blipFill>
        <p:spPr>
          <a:xfrm>
            <a:off x="2545038" y="3484341"/>
            <a:ext cx="771315" cy="1009595"/>
          </a:xfrm>
          <a:prstGeom prst="rect">
            <a:avLst/>
          </a:prstGeom>
        </p:spPr>
      </p:pic>
      <p:sp>
        <p:nvSpPr>
          <p:cNvPr id="33" name="Rectangle 32"/>
          <p:cNvSpPr/>
          <p:nvPr/>
        </p:nvSpPr>
        <p:spPr>
          <a:xfrm>
            <a:off x="2153181" y="3330573"/>
            <a:ext cx="1522247" cy="228905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fontAlgn="ctr" hangingPunct="0"/>
            <a:endParaRPr lang="en-US" sz="1400" b="1" dirty="0"/>
          </a:p>
          <a:p>
            <a:pPr algn="ctr" fontAlgn="ctr" hangingPunct="0"/>
            <a:r>
              <a:rPr lang="en-US" sz="1300" dirty="0">
                <a:latin typeface="Segoe UI" panose="020B0502040204020203" pitchFamily="34" charset="0"/>
                <a:cs typeface="Segoe UI" panose="020B0502040204020203" pitchFamily="34" charset="0"/>
              </a:rPr>
              <a:t>IT Budget Savings Available for</a:t>
            </a:r>
          </a:p>
          <a:p>
            <a:pPr algn="ctr" fontAlgn="ctr" hangingPunct="0"/>
            <a:r>
              <a:rPr lang="en-US" sz="1300" dirty="0">
                <a:latin typeface="Segoe UI" panose="020B0502040204020203" pitchFamily="34" charset="0"/>
                <a:cs typeface="Segoe UI" panose="020B0502040204020203" pitchFamily="34" charset="0"/>
              </a:rPr>
              <a:t>Business Growth</a:t>
            </a:r>
          </a:p>
        </p:txBody>
      </p:sp>
      <p:sp>
        <p:nvSpPr>
          <p:cNvPr id="34" name="Rectangle 33"/>
          <p:cNvSpPr/>
          <p:nvPr/>
        </p:nvSpPr>
        <p:spPr>
          <a:xfrm>
            <a:off x="4103576" y="3332057"/>
            <a:ext cx="1527048" cy="2283883"/>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a:r>
              <a:rPr lang="en-US" sz="1300" dirty="0">
                <a:latin typeface="Segoe UI" panose="020B0502040204020203" pitchFamily="34" charset="0"/>
                <a:cs typeface="Segoe UI" panose="020B0502040204020203" pitchFamily="34" charset="0"/>
              </a:rPr>
              <a:t>Fast Deployment, Seamless Product Rollout</a:t>
            </a:r>
          </a:p>
        </p:txBody>
      </p:sp>
      <p:sp>
        <p:nvSpPr>
          <p:cNvPr id="36" name="Rectangle 35"/>
          <p:cNvSpPr/>
          <p:nvPr/>
        </p:nvSpPr>
        <p:spPr>
          <a:xfrm>
            <a:off x="6008663" y="3332057"/>
            <a:ext cx="1522247" cy="2283883"/>
          </a:xfrm>
          <a:prstGeom prst="rect">
            <a:avLst/>
          </a:prstGeom>
          <a:solidFill>
            <a:srgbClr val="2FA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a:r>
              <a:rPr lang="en-US" sz="1300" dirty="0">
                <a:latin typeface="Segoe UI" panose="020B0502040204020203" pitchFamily="34" charset="0"/>
                <a:cs typeface="Segoe UI" panose="020B0502040204020203" pitchFamily="34" charset="0"/>
              </a:rPr>
              <a:t>On-Demand Scalability</a:t>
            </a:r>
          </a:p>
        </p:txBody>
      </p:sp>
      <p:pic>
        <p:nvPicPr>
          <p:cNvPr id="42" name="Picture 41" descr="RAS_Icon_performance4.png"/>
          <p:cNvPicPr>
            <a:picLocks noChangeAspect="1"/>
          </p:cNvPicPr>
          <p:nvPr/>
        </p:nvPicPr>
        <p:blipFill>
          <a:blip r:embed="rId7"/>
          <a:stretch>
            <a:fillRect/>
          </a:stretch>
        </p:blipFill>
        <p:spPr>
          <a:xfrm>
            <a:off x="6168814" y="3730623"/>
            <a:ext cx="1221421" cy="789754"/>
          </a:xfrm>
          <a:prstGeom prst="rect">
            <a:avLst/>
          </a:prstGeom>
        </p:spPr>
      </p:pic>
      <p:pic>
        <p:nvPicPr>
          <p:cNvPr id="44" name="Picture 43" descr="PAR_clock.png"/>
          <p:cNvPicPr>
            <a:picLocks noChangeAspect="1"/>
          </p:cNvPicPr>
          <p:nvPr/>
        </p:nvPicPr>
        <p:blipFill>
          <a:blip r:embed="rId8"/>
          <a:stretch>
            <a:fillRect/>
          </a:stretch>
        </p:blipFill>
        <p:spPr>
          <a:xfrm>
            <a:off x="4449925" y="3730623"/>
            <a:ext cx="812299" cy="808753"/>
          </a:xfrm>
          <a:prstGeom prst="rect">
            <a:avLst/>
          </a:prstGeom>
        </p:spPr>
      </p:pic>
      <p:sp>
        <p:nvSpPr>
          <p:cNvPr id="24" name="Rectangle 23"/>
          <p:cNvSpPr/>
          <p:nvPr/>
        </p:nvSpPr>
        <p:spPr>
          <a:xfrm>
            <a:off x="256245" y="3332057"/>
            <a:ext cx="1522247" cy="2287574"/>
          </a:xfrm>
          <a:prstGeom prst="rect">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a:endParaRPr lang="en-US" sz="1400" b="1" dirty="0"/>
          </a:p>
          <a:p>
            <a:pPr algn="ctr"/>
            <a:r>
              <a:rPr lang="en-US" sz="1300" dirty="0">
                <a:latin typeface="Segoe UI" panose="020B0502040204020203" pitchFamily="34" charset="0"/>
                <a:cs typeface="Segoe UI" panose="020B0502040204020203" pitchFamily="34" charset="0"/>
              </a:rPr>
              <a:t>Global Mobility Made Simple</a:t>
            </a:r>
          </a:p>
        </p:txBody>
      </p:sp>
      <p:pic>
        <p:nvPicPr>
          <p:cNvPr id="9" name="Picture 8" descr="PAR_globe2.png"/>
          <p:cNvPicPr>
            <a:picLocks noChangeAspect="1"/>
          </p:cNvPicPr>
          <p:nvPr/>
        </p:nvPicPr>
        <p:blipFill>
          <a:blip r:embed="rId9"/>
          <a:stretch>
            <a:fillRect/>
          </a:stretch>
        </p:blipFill>
        <p:spPr>
          <a:xfrm>
            <a:off x="522369" y="3658432"/>
            <a:ext cx="884307" cy="1078453"/>
          </a:xfrm>
          <a:prstGeom prst="rect">
            <a:avLst/>
          </a:prstGeom>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8594" y="517978"/>
            <a:ext cx="1408176" cy="440944"/>
          </a:xfrm>
          <a:prstGeom prst="rect">
            <a:avLst/>
          </a:prstGeom>
        </p:spPr>
      </p:pic>
      <p:sp>
        <p:nvSpPr>
          <p:cNvPr id="37" name="TextBox 36"/>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PARALLELS</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Parallels Remote Application Server (RAS) deployed on Microsoft Azure provides employees with secure, fast, and reliable access to Windows applications and desktops at any time, on any device, and from any location. Leveraging advanced filtering of Parallels RAS in Azure, </a:t>
            </a:r>
            <a:r>
              <a:rPr lang="en-US" sz="1050">
                <a:solidFill>
                  <a:schemeClr val="bg1"/>
                </a:solidFill>
                <a:latin typeface="Segoe UI" panose="020B0502040204020203" pitchFamily="34" charset="0"/>
                <a:cs typeface="Segoe UI" panose="020B0502040204020203" pitchFamily="34" charset="0"/>
              </a:rPr>
              <a:t>the solution </a:t>
            </a:r>
            <a:r>
              <a:rPr lang="en-US" sz="1050" dirty="0">
                <a:solidFill>
                  <a:schemeClr val="bg1"/>
                </a:solidFill>
                <a:latin typeface="Segoe UI" panose="020B0502040204020203" pitchFamily="34" charset="0"/>
                <a:cs typeface="Segoe UI" panose="020B0502040204020203" pitchFamily="34" charset="0"/>
              </a:rPr>
              <a:t>protects sensitive information and enhances overall corporate data security.</a:t>
            </a:r>
          </a:p>
        </p:txBody>
      </p:sp>
      <p:sp>
        <p:nvSpPr>
          <p:cNvPr id="38" name="TextBox 37"/>
          <p:cNvSpPr txBox="1"/>
          <p:nvPr/>
        </p:nvSpPr>
        <p:spPr>
          <a:xfrm>
            <a:off x="239735" y="281901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43" name="TextBox 42"/>
          <p:cNvSpPr txBox="1"/>
          <p:nvPr/>
        </p:nvSpPr>
        <p:spPr>
          <a:xfrm>
            <a:off x="219072" y="8043227"/>
            <a:ext cx="7334251" cy="700192"/>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"Microsoft Azure made it easy to install Parallels RAS and deploy virtual desktops and applications to any device in seven minutes, enabling us to quickly test how our business can take advantage of the cloud as a key and cost-effective part of our IT infrastructure.” – Rachad Ziadeh, Manager, Techbulb</a:t>
            </a: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MOBILE</a:t>
            </a:r>
          </a:p>
          <a:p>
            <a:pPr>
              <a:lnSpc>
                <a:spcPct val="110000"/>
              </a:lnSpc>
            </a:pPr>
            <a:r>
              <a:rPr lang="en-US" sz="100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MEDIA</a:t>
            </a:r>
          </a:p>
          <a:p>
            <a:pPr>
              <a:lnSpc>
                <a:spcPct val="110000"/>
              </a:lnSpc>
            </a:pPr>
            <a:r>
              <a:rPr lang="en-US" sz="100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nchor="t">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a:solidFill>
                  <a:schemeClr val="bg1"/>
                </a:solidFill>
                <a:latin typeface="Segoe Pro Light"/>
                <a:cs typeface="Segoe Pro Light"/>
              </a:rPr>
              <a:t>Microsoft Azure</a:t>
            </a:r>
          </a:p>
        </p:txBody>
      </p:sp>
      <p:sp>
        <p:nvSpPr>
          <p:cNvPr id="16" name="Rectangle 15"/>
          <p:cNvSpPr/>
          <p:nvPr/>
        </p:nvSpPr>
        <p:spPr>
          <a:xfrm>
            <a:off x="2903220" y="92440"/>
            <a:ext cx="4708920" cy="888898"/>
          </a:xfrm>
          <a:prstGeom prst="rect">
            <a:avLst/>
          </a:prstGeom>
        </p:spPr>
        <p:txBody>
          <a:bodyPr wrap="square">
            <a:spAutoFit/>
          </a:bodyPr>
          <a:lstStyle/>
          <a:p>
            <a:pPr>
              <a:lnSpc>
                <a:spcPct val="110000"/>
              </a:lnSpc>
              <a:spcBef>
                <a:spcPts val="600"/>
              </a:spcBef>
              <a:spcAft>
                <a:spcPts val="600"/>
              </a:spcAft>
            </a:pPr>
            <a:r>
              <a:rPr lang="en-US" sz="120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151882DA5C7984EACC01FDB9170E2B0" ma:contentTypeVersion="8" ma:contentTypeDescription="Create a new document." ma:contentTypeScope="" ma:versionID="10a1724b23375d8cf5b6f6a56a54db9f">
  <xsd:schema xmlns:xsd="http://www.w3.org/2001/XMLSchema" xmlns:xs="http://www.w3.org/2001/XMLSchema" xmlns:p="http://schemas.microsoft.com/office/2006/metadata/properties" xmlns:ns2="7f35c012-fd17-4bd6-a058-bed6d61c855b" xmlns:ns3="d43da1cd-4a5f-4c83-853c-d6c62ee664f8" xmlns:ns4="5a23e7e8-bdab-4271-ac4e-7897b2acddb2" targetNamespace="http://schemas.microsoft.com/office/2006/metadata/properties" ma:root="true" ma:fieldsID="7bc62d3e639df2c633adf1fdd881f2cf" ns2:_="" ns3:_="" ns4:_="">
    <xsd:import namespace="7f35c012-fd17-4bd6-a058-bed6d61c855b"/>
    <xsd:import namespace="d43da1cd-4a5f-4c83-853c-d6c62ee664f8"/>
    <xsd:import namespace="5a23e7e8-bdab-4271-ac4e-7897b2acddb2"/>
    <xsd:element name="properties">
      <xsd:complexType>
        <xsd:sequence>
          <xsd:element name="documentManagement">
            <xsd:complexType>
              <xsd:all>
                <xsd:element ref="ns2:Status" minOccurs="0"/>
                <xsd:element ref="ns3:_dlc_DocId" minOccurs="0"/>
                <xsd:element ref="ns3:_dlc_DocIdUrl" minOccurs="0"/>
                <xsd:element ref="ns3:_dlc_DocIdPersistId" minOccurs="0"/>
                <xsd:element ref="ns4:SharedWithUsers" minOccurs="0"/>
                <xsd:element ref="ns4:SharedWithDetails" minOccurs="0"/>
                <xsd:element ref="ns4:LastSharedByUser" minOccurs="0"/>
                <xsd:element ref="ns4: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35c012-fd17-4bd6-a058-bed6d61c855b" elementFormDefault="qualified">
    <xsd:import namespace="http://schemas.microsoft.com/office/2006/documentManagement/types"/>
    <xsd:import namespace="http://schemas.microsoft.com/office/infopath/2007/PartnerControls"/>
    <xsd:element name="Status" ma:index="8" nillable="true" ma:displayName="Status" ma:internalName="Status">
      <xsd:simpleType>
        <xsd:restriction base="dms:Choice">
          <xsd:enumeration value="Working"/>
          <xsd:enumeration value="Finalized"/>
          <xsd:enumeration value="Approved"/>
        </xsd:restriction>
      </xsd:simpleType>
    </xsd:element>
  </xsd:schema>
  <xsd:schema xmlns:xsd="http://www.w3.org/2001/XMLSchema" xmlns:xs="http://www.w3.org/2001/XMLSchema" xmlns:dms="http://schemas.microsoft.com/office/2006/documentManagement/types" xmlns:pc="http://schemas.microsoft.com/office/infopath/2007/PartnerControls" targetNamespace="d43da1cd-4a5f-4c83-853c-d6c62ee664f8"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Document_x0020_ID_x0020_Value" ma:readOnly="true">
      <xsd:simpleType>
        <xsd:restriction base="dms:Text"/>
      </xsd:simpleType>
    </xsd:element>
    <xsd:element name="_dlc_DocIdUrl" ma:index="10" nillable="true" ma:displayName="Document ID" ma:description="Permanent link to this document." ma:hidden="true" ma:internalName="Document_x0020_ID"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Persist_x0020_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5a23e7e8-bdab-4271-ac4e-7897b2acddb2"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internalName="LastSharedByUser" ma:readOnly="true">
      <xsd:simpleType>
        <xsd:restriction base="dms:Note">
          <xsd:maxLength value="255"/>
        </xsd:restriction>
      </xsd:simpleType>
    </xsd:element>
    <xsd:element name="LastSharedByTime" ma:index="1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f35c012-fd17-4bd6-a058-bed6d61c855b" xsi:nil="true"/>
  </documentManagement>
</p:properties>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751DEAC3-DBC3-437A-9D6C-20EF2D8038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35c012-fd17-4bd6-a058-bed6d61c855b"/>
    <ds:schemaRef ds:uri="d43da1cd-4a5f-4c83-853c-d6c62ee664f8"/>
    <ds:schemaRef ds:uri="5a23e7e8-bdab-4271-ac4e-7897b2acdd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12E9F3-0777-4520-8C7C-1BD35675599A}">
  <ds:schemaRefs>
    <ds:schemaRef ds:uri="http://schemas.microsoft.com/office/2006/metadata/properties"/>
    <ds:schemaRef ds:uri="http://schemas.microsoft.com/office/infopath/2007/PartnerControls"/>
    <ds:schemaRef ds:uri="7f35c012-fd17-4bd6-a058-bed6d61c855b"/>
  </ds:schemaRefs>
</ds:datastoreItem>
</file>

<file path=docProps/app.xml><?xml version="1.0" encoding="utf-8"?>
<Properties xmlns="http://schemas.openxmlformats.org/officeDocument/2006/extended-properties" xmlns:vt="http://schemas.openxmlformats.org/officeDocument/2006/docPropsVTypes">
  <TotalTime>295</TotalTime>
  <Words>670</Words>
  <Application>Microsoft Office PowerPoint</Application>
  <PresentationFormat>Custom</PresentationFormat>
  <Paragraphs>78</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Wingeier</dc:creator>
  <cp:lastModifiedBy>Tony Augusty (JEFFREYM CONSULTING)</cp:lastModifiedBy>
  <cp:revision>25</cp:revision>
  <dcterms:modified xsi:type="dcterms:W3CDTF">2017-03-02T20:46:43Z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0x0101004151882DA5C7984EACC01FDB9170E2B0</vt:lpwstr>
  </property>
</Properties>
</file>