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3"/>
  </p:sldMasterIdLst>
  <p:notesMasterIdLst>
    <p:notesMasterId r:id="rId6"/>
  </p:notesMasterIdLst>
  <p:sldIdLst>
    <p:sldId id="258" r:id="rId4"/>
    <p:sldId id="267" r:id="rId5"/>
  </p:sldIdLst>
  <p:sldSz cx="7772400" cy="10058400"/>
  <p:notesSz cx="6858000" cy="9144000"/>
  <p:defaultTextStyle>
    <a:defPPr>
      <a:defRPr lang="en-US"/>
    </a:defPPr>
    <a:lvl1pPr marL="0" algn="l" defTabSz="1018824" rtl="0" eaLnBrk="1" latinLnBrk="0" hangingPunct="1">
      <a:defRPr sz="2006" kern="1200">
        <a:solidFill>
          <a:schemeClr val="tx1"/>
        </a:solidFill>
        <a:latin typeface="+mn-lt"/>
        <a:ea typeface="+mn-ea"/>
        <a:cs typeface="+mn-cs"/>
      </a:defRPr>
    </a:lvl1pPr>
    <a:lvl2pPr marL="509412" algn="l" defTabSz="1018824" rtl="0" eaLnBrk="1" latinLnBrk="0" hangingPunct="1">
      <a:defRPr sz="2006" kern="1200">
        <a:solidFill>
          <a:schemeClr val="tx1"/>
        </a:solidFill>
        <a:latin typeface="+mn-lt"/>
        <a:ea typeface="+mn-ea"/>
        <a:cs typeface="+mn-cs"/>
      </a:defRPr>
    </a:lvl2pPr>
    <a:lvl3pPr marL="1018824" algn="l" defTabSz="1018824" rtl="0" eaLnBrk="1" latinLnBrk="0" hangingPunct="1">
      <a:defRPr sz="2006" kern="1200">
        <a:solidFill>
          <a:schemeClr val="tx1"/>
        </a:solidFill>
        <a:latin typeface="+mn-lt"/>
        <a:ea typeface="+mn-ea"/>
        <a:cs typeface="+mn-cs"/>
      </a:defRPr>
    </a:lvl3pPr>
    <a:lvl4pPr marL="1528237" algn="l" defTabSz="1018824" rtl="0" eaLnBrk="1" latinLnBrk="0" hangingPunct="1">
      <a:defRPr sz="2006" kern="1200">
        <a:solidFill>
          <a:schemeClr val="tx1"/>
        </a:solidFill>
        <a:latin typeface="+mn-lt"/>
        <a:ea typeface="+mn-ea"/>
        <a:cs typeface="+mn-cs"/>
      </a:defRPr>
    </a:lvl4pPr>
    <a:lvl5pPr marL="2037649" algn="l" defTabSz="1018824" rtl="0" eaLnBrk="1" latinLnBrk="0" hangingPunct="1">
      <a:defRPr sz="2006" kern="1200">
        <a:solidFill>
          <a:schemeClr val="tx1"/>
        </a:solidFill>
        <a:latin typeface="+mn-lt"/>
        <a:ea typeface="+mn-ea"/>
        <a:cs typeface="+mn-cs"/>
      </a:defRPr>
    </a:lvl5pPr>
    <a:lvl6pPr marL="2547061" algn="l" defTabSz="1018824" rtl="0" eaLnBrk="1" latinLnBrk="0" hangingPunct="1">
      <a:defRPr sz="2006" kern="1200">
        <a:solidFill>
          <a:schemeClr val="tx1"/>
        </a:solidFill>
        <a:latin typeface="+mn-lt"/>
        <a:ea typeface="+mn-ea"/>
        <a:cs typeface="+mn-cs"/>
      </a:defRPr>
    </a:lvl6pPr>
    <a:lvl7pPr marL="3056473" algn="l" defTabSz="1018824" rtl="0" eaLnBrk="1" latinLnBrk="0" hangingPunct="1">
      <a:defRPr sz="2006" kern="1200">
        <a:solidFill>
          <a:schemeClr val="tx1"/>
        </a:solidFill>
        <a:latin typeface="+mn-lt"/>
        <a:ea typeface="+mn-ea"/>
        <a:cs typeface="+mn-cs"/>
      </a:defRPr>
    </a:lvl7pPr>
    <a:lvl8pPr marL="3565886" algn="l" defTabSz="1018824" rtl="0" eaLnBrk="1" latinLnBrk="0" hangingPunct="1">
      <a:defRPr sz="2006" kern="1200">
        <a:solidFill>
          <a:schemeClr val="tx1"/>
        </a:solidFill>
        <a:latin typeface="+mn-lt"/>
        <a:ea typeface="+mn-ea"/>
        <a:cs typeface="+mn-cs"/>
      </a:defRPr>
    </a:lvl8pPr>
    <a:lvl9pPr marL="4075298" algn="l" defTabSz="1018824"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guide id="3" orient="horz" pos="6192" userDrawn="1">
          <p15:clr>
            <a:srgbClr val="A4A3A4"/>
          </p15:clr>
        </p15:guide>
        <p15:guide id="4" pos="475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ven Tokuno" initials="DT"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0000"/>
    <a:srgbClr val="0078D7"/>
    <a:srgbClr val="D83B01"/>
    <a:srgbClr val="BA141A"/>
    <a:srgbClr val="0072C6"/>
    <a:srgbClr val="EB3C00"/>
    <a:srgbClr val="00BCF2"/>
    <a:srgbClr val="BD190E"/>
    <a:srgbClr val="BC0F0F"/>
    <a:srgbClr val="4425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725" autoAdjust="0"/>
    <p:restoredTop sz="91502"/>
  </p:normalViewPr>
  <p:slideViewPr>
    <p:cSldViewPr snapToGrid="0">
      <p:cViewPr>
        <p:scale>
          <a:sx n="150" d="100"/>
          <a:sy n="150" d="100"/>
        </p:scale>
        <p:origin x="558" y="-1908"/>
      </p:cViewPr>
      <p:guideLst>
        <p:guide orient="horz" pos="3168"/>
        <p:guide pos="2448"/>
        <p:guide orient="horz" pos="6192"/>
        <p:guide pos="475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1.xml"/><Relationship Id="rId7" Type="http://schemas.openxmlformats.org/officeDocument/2006/relationships/commentAuthors" Target="commentAuthor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2.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F8B3BD-3C6F-DA4E-863E-791035397681}" type="datetimeFigureOut">
              <a:rPr lang="en-US" smtClean="0"/>
              <a:t>6/14/2017</a:t>
            </a:fld>
            <a:endParaRPr lang="en-US"/>
          </a:p>
        </p:txBody>
      </p:sp>
      <p:sp>
        <p:nvSpPr>
          <p:cNvPr id="4" name="Slide Image Placeholder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D2D913-FD1F-0644-B888-1E407B7C046A}" type="slidenum">
              <a:rPr lang="en-US" smtClean="0"/>
              <a:t>‹#›</a:t>
            </a:fld>
            <a:endParaRPr lang="en-US"/>
          </a:p>
        </p:txBody>
      </p:sp>
    </p:spTree>
    <p:extLst>
      <p:ext uri="{BB962C8B-B14F-4D97-AF65-F5344CB8AC3E}">
        <p14:creationId xmlns:p14="http://schemas.microsoft.com/office/powerpoint/2010/main" val="3617584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D2D913-FD1F-0644-B888-1E407B7C046A}" type="slidenum">
              <a:rPr lang="en-US" smtClean="0"/>
              <a:t>1</a:t>
            </a:fld>
            <a:endParaRPr lang="en-US"/>
          </a:p>
        </p:txBody>
      </p:sp>
    </p:spTree>
    <p:extLst>
      <p:ext uri="{BB962C8B-B14F-4D97-AF65-F5344CB8AC3E}">
        <p14:creationId xmlns:p14="http://schemas.microsoft.com/office/powerpoint/2010/main" val="5486695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6/14/2017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03360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6/14/2017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4288614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6/14/2017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45003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6/14/2017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372404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4E3EC3-1B3F-4755-B752-28FDE295F879}" type="datetimeFigureOut">
              <a:rPr lang="en-US" smtClean="0"/>
              <a:t>6/14/2017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180066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4E3EC3-1B3F-4755-B752-28FDE295F879}" type="datetimeFigureOut">
              <a:rPr lang="en-US" smtClean="0"/>
              <a:t>6/14/2017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80930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24E3EC3-1B3F-4755-B752-28FDE295F879}" type="datetimeFigureOut">
              <a:rPr lang="en-US" smtClean="0"/>
              <a:t>6/14/2017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0122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24E3EC3-1B3F-4755-B752-28FDE295F879}" type="datetimeFigureOut">
              <a:rPr lang="en-US" smtClean="0"/>
              <a:t>6/14/2017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779512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E3EC3-1B3F-4755-B752-28FDE295F879}" type="datetimeFigureOut">
              <a:rPr lang="en-US" smtClean="0"/>
              <a:t>6/14/2017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709708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6/14/2017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86979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dirty="0"/>
              <a:t>Click icon to add picture</a:t>
            </a:r>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6/14/2017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60348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D24E3EC3-1B3F-4755-B752-28FDE295F879}" type="datetimeFigureOut">
              <a:rPr lang="en-US" smtClean="0"/>
              <a:t>6/14/2017</a:t>
            </a:fld>
            <a:endParaRPr lang="en-US" dirty="0"/>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4407242A-5AAD-4CF5-A7D3-8B87808F7496}" type="slidenum">
              <a:rPr lang="en-US" smtClean="0"/>
              <a:t>‹#›</a:t>
            </a:fld>
            <a:endParaRPr lang="en-US" dirty="0"/>
          </a:p>
        </p:txBody>
      </p:sp>
    </p:spTree>
    <p:extLst>
      <p:ext uri="{BB962C8B-B14F-4D97-AF65-F5344CB8AC3E}">
        <p14:creationId xmlns:p14="http://schemas.microsoft.com/office/powerpoint/2010/main" val="19029789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www.minit.io/" TargetMode="External"/><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10" Type="http://schemas.openxmlformats.org/officeDocument/2006/relationships/image" Target="../media/image6.png"/><Relationship Id="rId4" Type="http://schemas.openxmlformats.org/officeDocument/2006/relationships/hyperlink" Target="mailto:sales@minit.io" TargetMode="External"/><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36"/>
          <p:cNvSpPr>
            <a:spLocks noChangeArrowheads="1"/>
          </p:cNvSpPr>
          <p:nvPr/>
        </p:nvSpPr>
        <p:spPr bwMode="auto">
          <a:xfrm>
            <a:off x="0" y="0"/>
            <a:ext cx="7772400" cy="10058400"/>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4" name="Rectangle 36"/>
          <p:cNvSpPr>
            <a:spLocks noChangeArrowheads="1"/>
          </p:cNvSpPr>
          <p:nvPr/>
        </p:nvSpPr>
        <p:spPr bwMode="auto">
          <a:xfrm>
            <a:off x="0" y="2529541"/>
            <a:ext cx="7772400" cy="5571442"/>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5" name="TextBox 24"/>
          <p:cNvSpPr txBox="1"/>
          <p:nvPr/>
        </p:nvSpPr>
        <p:spPr>
          <a:xfrm>
            <a:off x="1856445" y="234357"/>
            <a:ext cx="5534956" cy="923330"/>
          </a:xfrm>
          <a:prstGeom prst="rect">
            <a:avLst/>
          </a:prstGeom>
          <a:noFill/>
        </p:spPr>
        <p:txBody>
          <a:bodyPr wrap="square" lIns="0" tIns="0" rIns="0" bIns="0" rtlCol="0">
            <a:spAutoFit/>
          </a:bodyPr>
          <a:lstStyle/>
          <a:p>
            <a:r>
              <a:rPr lang="en-US" sz="2000" dirty="0">
                <a:solidFill>
                  <a:schemeClr val="bg1"/>
                </a:solidFill>
                <a:latin typeface="Segoe Pro Light" panose="020B0302040504020203" pitchFamily="34" charset="0"/>
              </a:rPr>
              <a:t>Minit on Microsoft Azure Gives You Visual Insights and Actionable Data on Business Processes, and it Shows You How to Start Saving and Earning More</a:t>
            </a:r>
          </a:p>
        </p:txBody>
      </p:sp>
      <p:sp>
        <p:nvSpPr>
          <p:cNvPr id="35" name="TextBox 34"/>
          <p:cNvSpPr txBox="1"/>
          <p:nvPr/>
        </p:nvSpPr>
        <p:spPr>
          <a:xfrm>
            <a:off x="219075" y="1392974"/>
            <a:ext cx="7334250" cy="917944"/>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MICROSOFT AZURE SOLUTION BUILDER PROFILE: MINIT</a:t>
            </a:r>
          </a:p>
          <a:p>
            <a:endParaRPr lang="en-US" sz="1100" dirty="0">
              <a:solidFill>
                <a:schemeClr val="bg1"/>
              </a:solidFill>
              <a:latin typeface="Segoe UI" panose="020B0502040204020203" pitchFamily="34" charset="0"/>
              <a:cs typeface="Segoe UI" panose="020B0502040204020203" pitchFamily="34" charset="0"/>
            </a:endParaRPr>
          </a:p>
          <a:p>
            <a:pPr>
              <a:lnSpc>
                <a:spcPct val="110000"/>
              </a:lnSpc>
            </a:pPr>
            <a:r>
              <a:rPr lang="en-US" sz="1050" dirty="0">
                <a:solidFill>
                  <a:schemeClr val="bg1"/>
                </a:solidFill>
                <a:latin typeface="Segoe UI" panose="020B0502040204020203" pitchFamily="34" charset="0"/>
                <a:cs typeface="Segoe UI" panose="020B0502040204020203" pitchFamily="34" charset="0"/>
              </a:rPr>
              <a:t>Minit turns company data into value by providing visual insights into processes and highlighting opportunities for improvement. Extract the knowledge waiting within your IT systems to make your business more efficient</a:t>
            </a:r>
            <a:r>
              <a:rPr lang="sk-SK" sz="1050" dirty="0">
                <a:solidFill>
                  <a:schemeClr val="bg1"/>
                </a:solidFill>
                <a:latin typeface="Segoe UI" panose="020B0502040204020203" pitchFamily="34" charset="0"/>
                <a:cs typeface="Segoe UI" panose="020B0502040204020203" pitchFamily="34" charset="0"/>
              </a:rPr>
              <a:t>, </a:t>
            </a:r>
            <a:r>
              <a:rPr lang="en-US" sz="1050" dirty="0">
                <a:solidFill>
                  <a:schemeClr val="bg1"/>
                </a:solidFill>
                <a:latin typeface="Segoe UI" panose="020B0502040204020203" pitchFamily="34" charset="0"/>
                <a:cs typeface="Segoe UI" panose="020B0502040204020203" pitchFamily="34" charset="0"/>
              </a:rPr>
              <a:t>maximize team productivity, and see immediate cost savings and revenue growth.</a:t>
            </a:r>
          </a:p>
        </p:txBody>
      </p:sp>
      <p:sp>
        <p:nvSpPr>
          <p:cNvPr id="38" name="TextBox 37"/>
          <p:cNvSpPr txBox="1"/>
          <p:nvPr/>
        </p:nvSpPr>
        <p:spPr>
          <a:xfrm>
            <a:off x="239735" y="2723762"/>
            <a:ext cx="7334251" cy="215444"/>
          </a:xfrm>
          <a:prstGeom prst="rect">
            <a:avLst/>
          </a:prstGeom>
          <a:noFill/>
        </p:spPr>
        <p:txBody>
          <a:bodyPr wrap="square" lIns="0" tIns="0" rIns="0" bIns="0" rtlCol="0">
            <a:spAutoFit/>
          </a:bodyPr>
          <a:lstStyle/>
          <a:p>
            <a:r>
              <a:rPr lang="en-US" sz="1400" b="1" dirty="0">
                <a:solidFill>
                  <a:srgbClr val="262626"/>
                </a:solidFill>
                <a:latin typeface="Segoe UI" panose="020B0502040204020203" pitchFamily="34" charset="0"/>
                <a:cs typeface="Segoe UI" panose="020B0502040204020203" pitchFamily="34" charset="0"/>
              </a:rPr>
              <a:t>WHAT WE OFFER</a:t>
            </a:r>
          </a:p>
        </p:txBody>
      </p:sp>
      <p:sp>
        <p:nvSpPr>
          <p:cNvPr id="39" name="TextBox 38"/>
          <p:cNvSpPr txBox="1"/>
          <p:nvPr/>
        </p:nvSpPr>
        <p:spPr>
          <a:xfrm>
            <a:off x="219072" y="8301361"/>
            <a:ext cx="7334251" cy="700192"/>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WHAT OUR CUSTOMERS ARE SAYING</a:t>
            </a:r>
          </a:p>
          <a:p>
            <a:r>
              <a:rPr lang="en-US" sz="1050" dirty="0">
                <a:solidFill>
                  <a:schemeClr val="bg1"/>
                </a:solidFill>
                <a:latin typeface="Segoe UI" panose="020B0502040204020203" pitchFamily="34" charset="0"/>
                <a:cs typeface="Segoe UI" panose="020B0502040204020203" pitchFamily="34" charset="0"/>
              </a:rPr>
              <a:t>“Minit is an important innovation in the process consulting business. Within seconds, Minit automatically analyzes processes in detail impossible to achieve with time-consuming personnel interviews.” – </a:t>
            </a:r>
            <a:r>
              <a:rPr lang="es-ES" sz="1050" dirty="0">
                <a:solidFill>
                  <a:schemeClr val="bg1"/>
                </a:solidFill>
                <a:latin typeface="Segoe UI" panose="020B0502040204020203" pitchFamily="34" charset="0"/>
                <a:cs typeface="Segoe UI" panose="020B0502040204020203" pitchFamily="34" charset="0"/>
              </a:rPr>
              <a:t>Dusan Hecko</a:t>
            </a:r>
            <a:r>
              <a:rPr lang="sk-SK" sz="1050" dirty="0">
                <a:solidFill>
                  <a:schemeClr val="bg1"/>
                </a:solidFill>
                <a:latin typeface="Segoe UI" panose="020B0502040204020203" pitchFamily="34" charset="0"/>
                <a:cs typeface="Segoe UI" panose="020B0502040204020203" pitchFamily="34" charset="0"/>
              </a:rPr>
              <a:t>, </a:t>
            </a:r>
            <a:r>
              <a:rPr lang="es-ES" sz="1050" dirty="0">
                <a:solidFill>
                  <a:schemeClr val="bg1"/>
                </a:solidFill>
                <a:latin typeface="Segoe UI" panose="020B0502040204020203" pitchFamily="34" charset="0"/>
                <a:cs typeface="Segoe UI" panose="020B0502040204020203" pitchFamily="34" charset="0"/>
              </a:rPr>
              <a:t>Director of Financial Services, CGI</a:t>
            </a:r>
          </a:p>
          <a:p>
            <a:endParaRPr lang="en-US" sz="1050" dirty="0">
              <a:solidFill>
                <a:schemeClr val="bg1"/>
              </a:solidFill>
              <a:latin typeface="Segoe UI" panose="020B0502040204020203" pitchFamily="34" charset="0"/>
              <a:cs typeface="Segoe UI" panose="020B0502040204020203" pitchFamily="34" charset="0"/>
            </a:endParaRPr>
          </a:p>
        </p:txBody>
      </p:sp>
      <p:sp>
        <p:nvSpPr>
          <p:cNvPr id="40" name="TextBox 39"/>
          <p:cNvSpPr txBox="1"/>
          <p:nvPr/>
        </p:nvSpPr>
        <p:spPr>
          <a:xfrm>
            <a:off x="219073" y="9034915"/>
            <a:ext cx="7334251" cy="377026"/>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LEARN MORE</a:t>
            </a:r>
          </a:p>
          <a:p>
            <a:r>
              <a:rPr lang="en-US" sz="1050" dirty="0">
                <a:solidFill>
                  <a:schemeClr val="bg1"/>
                </a:solidFill>
                <a:latin typeface="Segoe UI" panose="020B0502040204020203" pitchFamily="34" charset="0"/>
                <a:cs typeface="Segoe UI" panose="020B0502040204020203" pitchFamily="34" charset="0"/>
              </a:rPr>
              <a:t>Visit </a:t>
            </a:r>
            <a:r>
              <a:rPr lang="en-US" sz="1050" dirty="0">
                <a:solidFill>
                  <a:schemeClr val="bg1"/>
                </a:solidFill>
                <a:latin typeface="Segoe UI" panose="020B0502040204020203" pitchFamily="34" charset="0"/>
                <a:cs typeface="Segoe UI" panose="020B0502040204020203" pitchFamily="34" charset="0"/>
                <a:hlinkClick r:id="rId3"/>
              </a:rPr>
              <a:t>www.minit.io</a:t>
            </a:r>
            <a:r>
              <a:rPr lang="en-US" sz="1050" dirty="0">
                <a:solidFill>
                  <a:schemeClr val="bg1"/>
                </a:solidFill>
                <a:latin typeface="Segoe UI" panose="020B0502040204020203" pitchFamily="34" charset="0"/>
                <a:cs typeface="Segoe UI" panose="020B0502040204020203" pitchFamily="34" charset="0"/>
              </a:rPr>
              <a:t> to learn about Minit, or get in touch with us by emailing </a:t>
            </a:r>
            <a:r>
              <a:rPr lang="en-US" sz="1050" dirty="0">
                <a:solidFill>
                  <a:schemeClr val="bg1"/>
                </a:solidFill>
                <a:latin typeface="Segoe UI" panose="020B0502040204020203" pitchFamily="34" charset="0"/>
                <a:cs typeface="Segoe UI" panose="020B0502040204020203" pitchFamily="34" charset="0"/>
                <a:hlinkClick r:id="rId4"/>
              </a:rPr>
              <a:t>sales@minit.io</a:t>
            </a:r>
            <a:r>
              <a:rPr lang="en-US" sz="1050" dirty="0">
                <a:solidFill>
                  <a:schemeClr val="bg1"/>
                </a:solidFill>
                <a:latin typeface="Segoe UI" panose="020B0502040204020203" pitchFamily="34" charset="0"/>
                <a:cs typeface="Segoe UI" panose="020B0502040204020203" pitchFamily="34" charset="0"/>
              </a:rPr>
              <a:t>.</a:t>
            </a:r>
          </a:p>
        </p:txBody>
      </p:sp>
      <p:sp>
        <p:nvSpPr>
          <p:cNvPr id="13" name="TextBox 12"/>
          <p:cNvSpPr txBox="1"/>
          <p:nvPr/>
        </p:nvSpPr>
        <p:spPr>
          <a:xfrm>
            <a:off x="219072" y="9711099"/>
            <a:ext cx="4667250" cy="138499"/>
          </a:xfrm>
          <a:prstGeom prst="rect">
            <a:avLst/>
          </a:prstGeom>
          <a:noFill/>
        </p:spPr>
        <p:txBody>
          <a:bodyPr wrap="square" lIns="0" tIns="0" rIns="0" bIns="0" rtlCol="0">
            <a:spAutoFit/>
          </a:bodyPr>
          <a:lstStyle/>
          <a:p>
            <a:r>
              <a:rPr lang="en-US" sz="900" dirty="0">
                <a:solidFill>
                  <a:schemeClr val="bg1"/>
                </a:solidFill>
                <a:latin typeface="Segoe UI" panose="020B0502040204020203" pitchFamily="34" charset="0"/>
                <a:cs typeface="Segoe UI" panose="020B0502040204020203" pitchFamily="34" charset="0"/>
              </a:rPr>
              <a:t>© 2017 Minit </a:t>
            </a:r>
          </a:p>
        </p:txBody>
      </p:sp>
      <p:sp>
        <p:nvSpPr>
          <p:cNvPr id="15" name="TextBox 14"/>
          <p:cNvSpPr txBox="1"/>
          <p:nvPr/>
        </p:nvSpPr>
        <p:spPr>
          <a:xfrm>
            <a:off x="4099796" y="5623619"/>
            <a:ext cx="1517309" cy="2262158"/>
          </a:xfrm>
          <a:prstGeom prst="rect">
            <a:avLst/>
          </a:prstGeom>
          <a:noFill/>
        </p:spPr>
        <p:txBody>
          <a:bodyPr wrap="square" lIns="0" tIns="0" rIns="0" bIns="0" rtlCol="0">
            <a:spAutoFit/>
          </a:bodyPr>
          <a:lstStyle/>
          <a:p>
            <a:r>
              <a:rPr lang="en-US" sz="1050" dirty="0">
                <a:solidFill>
                  <a:srgbClr val="262626"/>
                </a:solidFill>
                <a:latin typeface="Segoe UI" panose="020B0502040204020203" pitchFamily="34" charset="0"/>
                <a:cs typeface="Segoe UI" panose="020B0502040204020203" pitchFamily="34" charset="0"/>
              </a:rPr>
              <a:t>Analyze and visualize actual processes from numerous Microsoft </a:t>
            </a:r>
            <a:r>
              <a:rPr lang="en-US" sz="1050" dirty="0" smtClean="0">
                <a:solidFill>
                  <a:srgbClr val="262626"/>
                </a:solidFill>
                <a:latin typeface="Segoe UI" panose="020B0502040204020203" pitchFamily="34" charset="0"/>
                <a:cs typeface="Segoe UI" panose="020B0502040204020203" pitchFamily="34" charset="0"/>
              </a:rPr>
              <a:t>ecosystem </a:t>
            </a:r>
            <a:r>
              <a:rPr lang="en-US" sz="1050" dirty="0">
                <a:solidFill>
                  <a:srgbClr val="262626"/>
                </a:solidFill>
                <a:latin typeface="Segoe UI" panose="020B0502040204020203" pitchFamily="34" charset="0"/>
                <a:cs typeface="Segoe UI" panose="020B0502040204020203" pitchFamily="34" charset="0"/>
              </a:rPr>
              <a:t>applications,</a:t>
            </a:r>
            <a:r>
              <a:rPr lang="sk-SK" sz="1050" dirty="0">
                <a:solidFill>
                  <a:srgbClr val="262626"/>
                </a:solidFill>
                <a:latin typeface="Segoe UI" panose="020B0502040204020203" pitchFamily="34" charset="0"/>
                <a:cs typeface="Segoe UI" panose="020B0502040204020203" pitchFamily="34" charset="0"/>
              </a:rPr>
              <a:t> </a:t>
            </a:r>
            <a:r>
              <a:rPr lang="en-US" sz="1050" dirty="0">
                <a:solidFill>
                  <a:srgbClr val="262626"/>
                </a:solidFill>
                <a:latin typeface="Segoe UI" panose="020B0502040204020203" pitchFamily="34" charset="0"/>
                <a:cs typeface="Segoe UI" panose="020B0502040204020203" pitchFamily="34" charset="0"/>
              </a:rPr>
              <a:t>such as Microsoft </a:t>
            </a:r>
            <a:r>
              <a:rPr lang="sk-SK" sz="1050" dirty="0">
                <a:solidFill>
                  <a:srgbClr val="262626"/>
                </a:solidFill>
                <a:latin typeface="Segoe UI" panose="020B0502040204020203" pitchFamily="34" charset="0"/>
                <a:cs typeface="Segoe UI" panose="020B0502040204020203" pitchFamily="34" charset="0"/>
              </a:rPr>
              <a:t>Dynamics NAV</a:t>
            </a:r>
            <a:r>
              <a:rPr lang="en-US" sz="1050" dirty="0">
                <a:solidFill>
                  <a:srgbClr val="262626"/>
                </a:solidFill>
                <a:latin typeface="Segoe UI" panose="020B0502040204020203" pitchFamily="34" charset="0"/>
                <a:cs typeface="Segoe UI" panose="020B0502040204020203" pitchFamily="34" charset="0"/>
              </a:rPr>
              <a:t> and</a:t>
            </a:r>
            <a:r>
              <a:rPr lang="sk-SK" sz="1050" dirty="0">
                <a:solidFill>
                  <a:srgbClr val="262626"/>
                </a:solidFill>
                <a:latin typeface="Segoe UI" panose="020B0502040204020203" pitchFamily="34" charset="0"/>
                <a:cs typeface="Segoe UI" panose="020B0502040204020203" pitchFamily="34" charset="0"/>
              </a:rPr>
              <a:t> </a:t>
            </a:r>
            <a:r>
              <a:rPr lang="en-US" sz="1050" dirty="0">
                <a:solidFill>
                  <a:srgbClr val="262626"/>
                </a:solidFill>
                <a:latin typeface="Segoe UI" panose="020B0502040204020203" pitchFamily="34" charset="0"/>
                <a:cs typeface="Segoe UI" panose="020B0502040204020203" pitchFamily="34" charset="0"/>
              </a:rPr>
              <a:t>Microsoft </a:t>
            </a:r>
            <a:r>
              <a:rPr lang="sk-SK" sz="1050" dirty="0">
                <a:solidFill>
                  <a:srgbClr val="262626"/>
                </a:solidFill>
                <a:latin typeface="Segoe UI" panose="020B0502040204020203" pitchFamily="34" charset="0"/>
                <a:cs typeface="Segoe UI" panose="020B0502040204020203" pitchFamily="34" charset="0"/>
              </a:rPr>
              <a:t>Dynamics AX. </a:t>
            </a:r>
            <a:r>
              <a:rPr lang="en-US" sz="1050" dirty="0">
                <a:solidFill>
                  <a:srgbClr val="262626"/>
                </a:solidFill>
                <a:latin typeface="Segoe UI" panose="020B0502040204020203" pitchFamily="34" charset="0"/>
                <a:cs typeface="Segoe UI" panose="020B0502040204020203" pitchFamily="34" charset="0"/>
              </a:rPr>
              <a:t>Achieve transparency and optimize processes in procurement, sales, controlling, human resources, manufacturing, internal audits, and reporting. </a:t>
            </a:r>
          </a:p>
        </p:txBody>
      </p:sp>
      <p:sp>
        <p:nvSpPr>
          <p:cNvPr id="19" name="TextBox 18"/>
          <p:cNvSpPr txBox="1"/>
          <p:nvPr/>
        </p:nvSpPr>
        <p:spPr>
          <a:xfrm>
            <a:off x="2173145" y="5623619"/>
            <a:ext cx="1523810" cy="2262158"/>
          </a:xfrm>
          <a:prstGeom prst="rect">
            <a:avLst/>
          </a:prstGeom>
          <a:noFill/>
        </p:spPr>
        <p:txBody>
          <a:bodyPr wrap="square" lIns="0" tIns="0" rIns="0" bIns="0" rtlCol="0">
            <a:spAutoFit/>
          </a:bodyPr>
          <a:lstStyle/>
          <a:p>
            <a:r>
              <a:rPr lang="en-US" sz="1050" dirty="0">
                <a:solidFill>
                  <a:srgbClr val="262626"/>
                </a:solidFill>
                <a:latin typeface="Segoe UI" panose="020B0502040204020203" pitchFamily="34" charset="0"/>
                <a:cs typeface="Segoe UI" panose="020B0502040204020203" pitchFamily="34" charset="0"/>
              </a:rPr>
              <a:t>Minit works for every company, from midsized to large enterprises in any industry. It is suitable for every process, and it can connect, extract, and analyze data from practically any system: ERP, CRM, service management, BPM, LOB, call center, and more. D</a:t>
            </a:r>
            <a:r>
              <a:rPr lang="en-US" sz="1050" dirty="0">
                <a:latin typeface="Segoe UI" panose="020B0502040204020203" pitchFamily="34" charset="0"/>
                <a:cs typeface="Segoe UI" panose="020B0502040204020203" pitchFamily="34" charset="0"/>
              </a:rPr>
              <a:t>ata from different systems can be combined for complex analysis.</a:t>
            </a:r>
            <a:endParaRPr lang="en-US" sz="1050" dirty="0">
              <a:solidFill>
                <a:srgbClr val="262626"/>
              </a:solidFill>
              <a:latin typeface="Segoe UI" panose="020B0502040204020203" pitchFamily="34" charset="0"/>
              <a:cs typeface="Segoe UI" panose="020B0502040204020203" pitchFamily="34" charset="0"/>
            </a:endParaRPr>
          </a:p>
        </p:txBody>
      </p:sp>
      <p:sp>
        <p:nvSpPr>
          <p:cNvPr id="20" name="TextBox 19"/>
          <p:cNvSpPr txBox="1"/>
          <p:nvPr/>
        </p:nvSpPr>
        <p:spPr>
          <a:xfrm>
            <a:off x="239735" y="5623619"/>
            <a:ext cx="1530568" cy="2262158"/>
          </a:xfrm>
          <a:prstGeom prst="rect">
            <a:avLst/>
          </a:prstGeom>
          <a:noFill/>
        </p:spPr>
        <p:txBody>
          <a:bodyPr wrap="square" lIns="0" tIns="0" rIns="0" bIns="0" rtlCol="0">
            <a:spAutoFit/>
          </a:bodyPr>
          <a:lstStyle/>
          <a:p>
            <a:r>
              <a:rPr lang="en-US" sz="1050" dirty="0">
                <a:solidFill>
                  <a:srgbClr val="262626"/>
                </a:solidFill>
                <a:latin typeface="Segoe UI" panose="020B0502040204020203" pitchFamily="34" charset="0"/>
                <a:cs typeface="Segoe UI" panose="020B0502040204020203" pitchFamily="34" charset="0"/>
              </a:rPr>
              <a:t>Minit identifies opportunities for process improvement by analyzing millions of activities taking place in your business. See how people, machines, and software interact. Understand what happened, why it happened, and what’s going to follow in the future. Discover </a:t>
            </a:r>
            <a:r>
              <a:rPr lang="en-US" sz="1050" dirty="0">
                <a:latin typeface="Segoe UI" panose="020B0502040204020203" pitchFamily="34" charset="0"/>
                <a:cs typeface="Segoe UI" panose="020B0502040204020203" pitchFamily="34" charset="0"/>
              </a:rPr>
              <a:t>untapped potential for efficiency.</a:t>
            </a:r>
            <a:endParaRPr lang="en-US" sz="1050" dirty="0">
              <a:solidFill>
                <a:srgbClr val="262626"/>
              </a:solidFill>
              <a:latin typeface="Segoe UI" panose="020B0502040204020203" pitchFamily="34" charset="0"/>
              <a:cs typeface="Segoe UI" panose="020B0502040204020203" pitchFamily="34" charset="0"/>
            </a:endParaRPr>
          </a:p>
        </p:txBody>
      </p:sp>
      <p:sp>
        <p:nvSpPr>
          <p:cNvPr id="21" name="TextBox 20"/>
          <p:cNvSpPr txBox="1"/>
          <p:nvPr/>
        </p:nvSpPr>
        <p:spPr>
          <a:xfrm>
            <a:off x="6019947" y="5623619"/>
            <a:ext cx="1523808" cy="2262158"/>
          </a:xfrm>
          <a:prstGeom prst="rect">
            <a:avLst/>
          </a:prstGeom>
          <a:noFill/>
        </p:spPr>
        <p:txBody>
          <a:bodyPr wrap="square" lIns="0" tIns="0" rIns="0" bIns="0" rtlCol="0">
            <a:spAutoFit/>
          </a:bodyPr>
          <a:lstStyle/>
          <a:p>
            <a:r>
              <a:rPr lang="en-US" sz="1050" dirty="0">
                <a:solidFill>
                  <a:srgbClr val="262626"/>
                </a:solidFill>
                <a:latin typeface="Segoe UI" panose="020B0502040204020203" pitchFamily="34" charset="0"/>
                <a:cs typeface="Segoe UI" panose="020B0502040204020203" pitchFamily="34" charset="0"/>
              </a:rPr>
              <a:t>By bypassing employee interviews, Minit can save you up to 80 percent of the time traditional process consulting would take. The analysis is based on objective data and avoids issues of subjectivity and exception-related problems. It goes into detail and depth that consultants could not otherwise achieve. </a:t>
            </a:r>
          </a:p>
        </p:txBody>
      </p:sp>
      <p:grpSp>
        <p:nvGrpSpPr>
          <p:cNvPr id="2" name="Group 1"/>
          <p:cNvGrpSpPr/>
          <p:nvPr/>
        </p:nvGrpSpPr>
        <p:grpSpPr>
          <a:xfrm>
            <a:off x="5180810" y="9603351"/>
            <a:ext cx="2591591" cy="377851"/>
            <a:chOff x="5180810" y="9603351"/>
            <a:chExt cx="2591591" cy="377851"/>
          </a:xfrm>
        </p:grpSpPr>
        <p:pic>
          <p:nvPicPr>
            <p:cNvPr id="31" name="Picture 30" descr="MSFT_logo_rgb_W-Wht_D.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80810" y="9603351"/>
              <a:ext cx="1027206" cy="377851"/>
            </a:xfrm>
            <a:prstGeom prst="rect">
              <a:avLst/>
            </a:prstGeom>
          </p:spPr>
        </p:pic>
        <p:sp>
          <p:nvSpPr>
            <p:cNvPr id="32" name="Rectangle 31"/>
            <p:cNvSpPr/>
            <p:nvPr/>
          </p:nvSpPr>
          <p:spPr>
            <a:xfrm>
              <a:off x="6194359" y="9670997"/>
              <a:ext cx="1578042" cy="248437"/>
            </a:xfrm>
            <a:prstGeom prst="rect">
              <a:avLst/>
            </a:prstGeom>
          </p:spPr>
          <p:txBody>
            <a:bodyPr wrap="square">
              <a:spAutoFit/>
            </a:bodyPr>
            <a:lstStyle/>
            <a:p>
              <a:r>
                <a:rPr lang="en-US" sz="1000" dirty="0">
                  <a:solidFill>
                    <a:schemeClr val="bg1"/>
                  </a:solidFill>
                  <a:latin typeface="Segoe UI" panose="020B0502040204020203" pitchFamily="34" charset="0"/>
                  <a:cs typeface="Segoe UI" panose="020B0502040204020203" pitchFamily="34" charset="0"/>
                </a:rPr>
                <a:t>Go-To-Market Services</a:t>
              </a:r>
            </a:p>
          </p:txBody>
        </p:sp>
        <p:cxnSp>
          <p:nvCxnSpPr>
            <p:cNvPr id="41" name="Straight Connector 40"/>
            <p:cNvCxnSpPr/>
            <p:nvPr/>
          </p:nvCxnSpPr>
          <p:spPr>
            <a:xfrm flipV="1">
              <a:off x="6194358" y="9684170"/>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1494" y="406178"/>
            <a:ext cx="1306626" cy="472725"/>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9735" y="3163544"/>
            <a:ext cx="1523593" cy="2267107"/>
          </a:xfrm>
          <a:prstGeom prst="rect">
            <a:avLst/>
          </a:prstGeom>
        </p:spPr>
      </p:pic>
      <p:pic>
        <p:nvPicPr>
          <p:cNvPr id="11" name="Picture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173145" y="3157829"/>
            <a:ext cx="1523810" cy="2267429"/>
          </a:xfrm>
          <a:prstGeom prst="rect">
            <a:avLst/>
          </a:prstGeom>
        </p:spPr>
      </p:pic>
      <p:pic>
        <p:nvPicPr>
          <p:cNvPr id="12" name="Pictur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086320" y="3139025"/>
            <a:ext cx="1535091" cy="2284215"/>
          </a:xfrm>
          <a:prstGeom prst="rect">
            <a:avLst/>
          </a:prstGeom>
        </p:spPr>
      </p:pic>
      <p:pic>
        <p:nvPicPr>
          <p:cNvPr id="16" name="Picture 1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019947" y="3158685"/>
            <a:ext cx="1521879" cy="2264556"/>
          </a:xfrm>
          <a:prstGeom prst="rect">
            <a:avLst/>
          </a:prstGeom>
        </p:spPr>
      </p:pic>
    </p:spTree>
    <p:extLst>
      <p:ext uri="{BB962C8B-B14F-4D97-AF65-F5344CB8AC3E}">
        <p14:creationId xmlns:p14="http://schemas.microsoft.com/office/powerpoint/2010/main" val="22121908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6"/>
          <p:cNvSpPr>
            <a:spLocks noChangeArrowheads="1"/>
          </p:cNvSpPr>
          <p:nvPr/>
        </p:nvSpPr>
        <p:spPr bwMode="auto">
          <a:xfrm>
            <a:off x="2754352" y="4635500"/>
            <a:ext cx="5018048" cy="5422900"/>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36"/>
          <p:cNvSpPr>
            <a:spLocks noChangeArrowheads="1"/>
          </p:cNvSpPr>
          <p:nvPr/>
        </p:nvSpPr>
        <p:spPr bwMode="auto">
          <a:xfrm>
            <a:off x="1" y="4337824"/>
            <a:ext cx="2754351" cy="5720575"/>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8" name="TextBox 27"/>
          <p:cNvSpPr txBox="1"/>
          <p:nvPr/>
        </p:nvSpPr>
        <p:spPr>
          <a:xfrm>
            <a:off x="137160" y="4485084"/>
            <a:ext cx="2386584" cy="5047536"/>
          </a:xfrm>
          <a:prstGeom prst="rect">
            <a:avLst/>
          </a:prstGeom>
          <a:noFill/>
        </p:spPr>
        <p:txBody>
          <a:bodyPr wrap="square" rtlCol="0">
            <a:spAutoFit/>
          </a:bodyPr>
          <a:lstStyle/>
          <a:p>
            <a:r>
              <a:rPr lang="en-US" sz="1400" b="1" dirty="0">
                <a:solidFill>
                  <a:schemeClr val="bg1"/>
                </a:solidFill>
                <a:latin typeface="Segoe UI" panose="020B0502040204020203" pitchFamily="34" charset="0"/>
                <a:cs typeface="Segoe UI" panose="020B0502040204020203" pitchFamily="34" charset="0"/>
              </a:rPr>
              <a:t>KEY USE CASES</a:t>
            </a:r>
          </a:p>
          <a:p>
            <a:pPr>
              <a:lnSpc>
                <a:spcPct val="110000"/>
              </a:lnSpc>
            </a:pPr>
            <a:endParaRPr lang="en-US" sz="1000" b="1"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WEB APPLICATIONS</a:t>
            </a:r>
          </a:p>
          <a:p>
            <a:pPr>
              <a:lnSpc>
                <a:spcPct val="110000"/>
              </a:lnSpc>
            </a:pPr>
            <a:r>
              <a:rPr lang="en-US" sz="1000" dirty="0">
                <a:solidFill>
                  <a:schemeClr val="bg1"/>
                </a:solidFill>
                <a:latin typeface="Segoe UI" panose="020B0502040204020203" pitchFamily="34" charset="0"/>
                <a:cs typeface="Segoe UI" panose="020B0502040204020203" pitchFamily="34" charset="0"/>
              </a:rPr>
              <a:t>Build anything from lightweight websites to multi-tier cloud services that scale up as your traffic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CLOUD STORAGE</a:t>
            </a:r>
          </a:p>
          <a:p>
            <a:pPr>
              <a:lnSpc>
                <a:spcPct val="110000"/>
              </a:lnSpc>
            </a:pPr>
            <a:r>
              <a:rPr lang="en-US" sz="1000" dirty="0">
                <a:solidFill>
                  <a:schemeClr val="bg1"/>
                </a:solidFill>
                <a:latin typeface="Segoe UI" panose="020B0502040204020203" pitchFamily="34" charset="0"/>
                <a:cs typeface="Segoe UI" panose="020B0502040204020203" pitchFamily="34" charset="0"/>
              </a:rPr>
              <a:t>Rely on geo-redundant cloud storage for backup, archiving, and disaster recovery.</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BIG DATA &amp; HPC</a:t>
            </a:r>
          </a:p>
          <a:p>
            <a:pPr>
              <a:lnSpc>
                <a:spcPct val="110000"/>
              </a:lnSpc>
            </a:pPr>
            <a:r>
              <a:rPr lang="en-US" sz="1000" dirty="0">
                <a:solidFill>
                  <a:schemeClr val="bg1"/>
                </a:solidFill>
                <a:latin typeface="Segoe UI" panose="020B0502040204020203" pitchFamily="34" charset="0"/>
                <a:cs typeface="Segoe UI" panose="020B0502040204020203" pitchFamily="34" charset="0"/>
              </a:rPr>
              <a:t>Get actionable insights from your data by taking advantage of a fully compatible enterprise-ready Hadoop service.</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MOBILE</a:t>
            </a:r>
          </a:p>
          <a:p>
            <a:pPr>
              <a:lnSpc>
                <a:spcPct val="110000"/>
              </a:lnSpc>
            </a:pPr>
            <a:r>
              <a:rPr lang="en-US" sz="1000" dirty="0">
                <a:solidFill>
                  <a:schemeClr val="bg1"/>
                </a:solidFill>
                <a:latin typeface="Segoe UI" panose="020B0502040204020203" pitchFamily="34" charset="0"/>
                <a:cs typeface="Segoe UI" panose="020B0502040204020203" pitchFamily="34" charset="0"/>
              </a:rPr>
              <a:t>Accelerate your mobile app development by using a backend hosted on Microsoft Azure. Scale instantly as your install base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MEDIA</a:t>
            </a:r>
          </a:p>
          <a:p>
            <a:pPr>
              <a:lnSpc>
                <a:spcPct val="110000"/>
              </a:lnSpc>
            </a:pPr>
            <a:r>
              <a:rPr lang="en-US" sz="1000" dirty="0">
                <a:solidFill>
                  <a:schemeClr val="bg1"/>
                </a:solidFill>
                <a:latin typeface="Segoe UI" panose="020B0502040204020203" pitchFamily="34" charset="0"/>
                <a:cs typeface="Segoe UI" panose="020B0502040204020203" pitchFamily="34" charset="0"/>
              </a:rPr>
              <a:t>Create, manage, and distribute media in the cloud – everything from encoding to content protection to streaming and analytics support.</a:t>
            </a:r>
          </a:p>
        </p:txBody>
      </p:sp>
      <p:sp>
        <p:nvSpPr>
          <p:cNvPr id="38" name="TextBox 37"/>
          <p:cNvSpPr txBox="1"/>
          <p:nvPr/>
        </p:nvSpPr>
        <p:spPr>
          <a:xfrm>
            <a:off x="2971800" y="4494883"/>
            <a:ext cx="4667250" cy="5069080"/>
          </a:xfrm>
          <a:prstGeom prst="rect">
            <a:avLst/>
          </a:prstGeom>
          <a:noFill/>
        </p:spPr>
        <p:txBody>
          <a:bodyPr wrap="square" rtlCol="0">
            <a:spAutoFit/>
          </a:bodyPr>
          <a:lstStyle/>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FLEXIBLE APPLICATION MODEL</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provides a rich set of application services, including SDKs, caching, messaging, and identity. You can write applications in .NET, PHP, Java, node.js, Python, Ruby, or using open REST protocols. This is all part of Microsoft’s promise to let you build using any language, tool, or framework.</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ALWAYS ON, ALWAYS HERE</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Build resilient applications with automatic operating system and service updating, built-in network load balancing, and geo-redundant storage. Microsoft Azure also proudly delivers a 99.95% monthly SLA. You can rely on decades of experience in data center operations and trust that everything Microsoft Azure offers is backed by industry certifications for security and compliance.</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DATA CENTER WITHOUT BOUNDARIES</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makes it easy for you to integrate your on-premises IT environment with the public cloud. Migrate your virtual machines to Microsoft Azure without the need to convert them to a different format. Use the robust messaging and networking capabilities in Microsoft Azure to deliver hybrid solutions, and then manage your hybrid applications from a single console with Microsoft System Center.</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GLOBAL REACH</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With data centers around the globe, a massive investment in data center innovation, and a worldwide Content Delivery Network, you can build applications that provide the best experience for users, wherever they are.</a:t>
            </a:r>
          </a:p>
          <a:p>
            <a:pPr>
              <a:lnSpc>
                <a:spcPct val="110000"/>
              </a:lnSpc>
            </a:pPr>
            <a:endParaRPr lang="en-US" sz="10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endParaRPr lang="en-US" sz="6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Learn more: </a:t>
            </a:r>
            <a:r>
              <a:rPr lang="en-US" sz="1000" dirty="0">
                <a:solidFill>
                  <a:schemeClr val="tx1">
                    <a:lumMod val="85000"/>
                    <a:lumOff val="15000"/>
                  </a:schemeClr>
                </a:solidFill>
                <a:latin typeface="Segoe UI" panose="020B0502040204020203" pitchFamily="34" charset="0"/>
                <a:cs typeface="Segoe UI" panose="020B0502040204020203" pitchFamily="34" charset="0"/>
              </a:rPr>
              <a:t>www.microsoftazure.com</a:t>
            </a:r>
          </a:p>
          <a:p>
            <a:pPr>
              <a:lnSpc>
                <a:spcPct val="110000"/>
              </a:lnSpc>
            </a:pPr>
            <a:r>
              <a:rPr lang="en-US" sz="800" dirty="0">
                <a:solidFill>
                  <a:schemeClr val="tx1">
                    <a:lumMod val="85000"/>
                    <a:lumOff val="15000"/>
                  </a:schemeClr>
                </a:solidFill>
                <a:latin typeface="Segoe UI" panose="020B0502040204020203" pitchFamily="34" charset="0"/>
                <a:cs typeface="Segoe UI" panose="020B0502040204020203" pitchFamily="34" charset="0"/>
              </a:rPr>
              <a:t>© 2017 Microsoft Corporation. All rights reserved.</a:t>
            </a:r>
          </a:p>
        </p:txBody>
      </p:sp>
      <p:sp>
        <p:nvSpPr>
          <p:cNvPr id="10" name="Rectangle 36"/>
          <p:cNvSpPr>
            <a:spLocks noChangeArrowheads="1"/>
          </p:cNvSpPr>
          <p:nvPr/>
        </p:nvSpPr>
        <p:spPr bwMode="auto">
          <a:xfrm>
            <a:off x="0" y="0"/>
            <a:ext cx="7772400" cy="1116631"/>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1" name="TextBox 10"/>
          <p:cNvSpPr txBox="1"/>
          <p:nvPr/>
        </p:nvSpPr>
        <p:spPr>
          <a:xfrm>
            <a:off x="147684" y="293197"/>
            <a:ext cx="2368858" cy="492443"/>
          </a:xfrm>
          <a:prstGeom prst="rect">
            <a:avLst/>
          </a:prstGeom>
          <a:noFill/>
        </p:spPr>
        <p:txBody>
          <a:bodyPr wrap="none" rtlCol="0">
            <a:spAutoFit/>
          </a:bodyPr>
          <a:lstStyle/>
          <a:p>
            <a:r>
              <a:rPr lang="en-US" sz="2600" dirty="0">
                <a:solidFill>
                  <a:schemeClr val="bg1"/>
                </a:solidFill>
                <a:latin typeface="Segoe Pro Light"/>
                <a:cs typeface="Segoe Pro Light"/>
              </a:rPr>
              <a:t>Microsoft Azure</a:t>
            </a:r>
          </a:p>
        </p:txBody>
      </p:sp>
      <p:sp>
        <p:nvSpPr>
          <p:cNvPr id="16" name="Rectangle 15"/>
          <p:cNvSpPr/>
          <p:nvPr/>
        </p:nvSpPr>
        <p:spPr>
          <a:xfrm>
            <a:off x="2903220" y="92440"/>
            <a:ext cx="4708920" cy="888898"/>
          </a:xfrm>
          <a:prstGeom prst="rect">
            <a:avLst/>
          </a:prstGeom>
        </p:spPr>
        <p:txBody>
          <a:bodyPr wrap="square">
            <a:spAutoFit/>
          </a:bodyPr>
          <a:lstStyle/>
          <a:p>
            <a:pPr>
              <a:lnSpc>
                <a:spcPct val="110000"/>
              </a:lnSpc>
              <a:spcBef>
                <a:spcPts val="600"/>
              </a:spcBef>
              <a:spcAft>
                <a:spcPts val="600"/>
              </a:spcAft>
            </a:pP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Microsoft Azure is an open and flexible cloud platform that enables you to quickly build, deploy, scale, and manage applications across a global network of Microsoft data centers. You can build applications using multiple languages, tools, and frameworks.</a:t>
            </a: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796" t="19345" r="810" b="19606"/>
          <a:stretch/>
        </p:blipFill>
        <p:spPr>
          <a:xfrm>
            <a:off x="-9144" y="1115568"/>
            <a:ext cx="7781544" cy="3218688"/>
          </a:xfrm>
          <a:prstGeom prst="rect">
            <a:avLst/>
          </a:prstGeom>
        </p:spPr>
      </p:pic>
      <p:pic>
        <p:nvPicPr>
          <p:cNvPr id="12" name="Picture 11"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9603351"/>
            <a:ext cx="1027206" cy="377851"/>
          </a:xfrm>
          <a:prstGeom prst="rect">
            <a:avLst/>
          </a:prstGeom>
        </p:spPr>
      </p:pic>
    </p:spTree>
    <p:extLst>
      <p:ext uri="{BB962C8B-B14F-4D97-AF65-F5344CB8AC3E}">
        <p14:creationId xmlns:p14="http://schemas.microsoft.com/office/powerpoint/2010/main" val="2830222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6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E01408BF6467D4490EB3DAEB37DFA11" ma:contentTypeVersion="3" ma:contentTypeDescription="Create a new document." ma:contentTypeScope="" ma:versionID="30b5c8941dc48407a658998fc41108a3">
  <xsd:schema xmlns:xsd="http://www.w3.org/2001/XMLSchema" xmlns:xs="http://www.w3.org/2001/XMLSchema" xmlns:p="http://schemas.microsoft.com/office/2006/metadata/properties" xmlns:ns2="c7d759ad-c71d-4e7a-8896-957c2805ad24" xmlns:ns3="e50f139b-5e8f-4d7b-9d5e-4b082287ed77" targetNamespace="http://schemas.microsoft.com/office/2006/metadata/properties" ma:root="true" ma:fieldsID="e601e2a2e51c02f04375a604493dccc1" ns2:_="" ns3:_="">
    <xsd:import namespace="c7d759ad-c71d-4e7a-8896-957c2805ad24"/>
    <xsd:import namespace="e50f139b-5e8f-4d7b-9d5e-4b082287ed77"/>
    <xsd:element name="properties">
      <xsd:complexType>
        <xsd:sequence>
          <xsd:element name="documentManagement">
            <xsd:complexType>
              <xsd:all>
                <xsd:element ref="ns2:Submitted_x0020_By" minOccurs="0"/>
                <xsd:element ref="ns2:Submitted_x0020_By1" minOccurs="0"/>
                <xsd:element ref="ns2:SharedWithUsers" minOccurs="0"/>
                <xsd:element ref="ns2:SharedWithDetails" minOccurs="0"/>
                <xsd:element ref="ns3:_Shortcut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d759ad-c71d-4e7a-8896-957c2805ad24" elementFormDefault="qualified">
    <xsd:import namespace="http://schemas.microsoft.com/office/2006/documentManagement/types"/>
    <xsd:import namespace="http://schemas.microsoft.com/office/infopath/2007/PartnerControls"/>
    <xsd:element name="Submitted_x0020_By" ma:index="8" nillable="true" ma:displayName="Submitted By" ma:list="UserInfo" ma:SharePointGroup="0" ma:internalName="Submitted_x0020_By" ma:showField="Titl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ubmitted_x0020_By1" ma:index="9" nillable="true" ma:displayName="Submitted By" ma:internalName="Submitted_x0020_By1">
      <xsd:simpleType>
        <xsd:restriction base="dms:Lookup">
          <xsd:maxLength value="255"/>
        </xsd:restriction>
      </xsd:simpleType>
    </xsd:element>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50f139b-5e8f-4d7b-9d5e-4b082287ed77" elementFormDefault="qualified">
    <xsd:import namespace="http://schemas.microsoft.com/office/2006/documentManagement/types"/>
    <xsd:import namespace="http://schemas.microsoft.com/office/infopath/2007/PartnerControls"/>
    <xsd:element name="_ShortcutUrl" ma:index="12" nillable="true" ma:displayName="_ShortcutUrl" ma:hidden="true" ma:internalName="_ShortcutUrl">
      <xsd:complexType>
        <xsd:complexContent>
          <xsd:extension base="dms:URL">
            <xsd:sequence>
              <xsd:element name="Url" type="dms:ValidUrl" minOccurs="0" nillable="true"/>
              <xsd:element name="Description" type="xsd:string"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FDC5F5-3665-49CA-850E-D0A094065CF0}">
  <ds:schemaRefs>
    <ds:schemaRef ds:uri="http://schemas.microsoft.com/sharepoint/v3/contenttype/forms"/>
  </ds:schemaRefs>
</ds:datastoreItem>
</file>

<file path=customXml/itemProps2.xml><?xml version="1.0" encoding="utf-8"?>
<ds:datastoreItem xmlns:ds="http://schemas.openxmlformats.org/officeDocument/2006/customXml" ds:itemID="{DBC24A09-A501-4463-A17D-6000965B6B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d759ad-c71d-4e7a-8896-957c2805ad24"/>
    <ds:schemaRef ds:uri="e50f139b-5e8f-4d7b-9d5e-4b082287ed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3814</TotalTime>
  <Words>768</Words>
  <PresentationFormat>Custom</PresentationFormat>
  <Paragraphs>49</Paragraphs>
  <Slides>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Segoe Pro Light</vt:lpstr>
      <vt:lpstr>Segoe UI</vt:lpstr>
      <vt:lpstr>Office Theme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2013-03-25T02:44:56Z</dcterms:created>
  <dcterms:modified xsi:type="dcterms:W3CDTF">2017-06-14T05:19:20Z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0x010100DE01408BF6467D4490EB3DAEB37DFA11</vt:lpwstr>
  </property>
</Properties>
</file>