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 id="2" name="Richard Wingeier" initials="RW"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26" autoAdjust="0"/>
    <p:restoredTop sz="94280" autoAdjust="0"/>
  </p:normalViewPr>
  <p:slideViewPr>
    <p:cSldViewPr snapToGrid="0">
      <p:cViewPr varScale="1">
        <p:scale>
          <a:sx n="60" d="100"/>
          <a:sy n="60" d="100"/>
        </p:scale>
        <p:origin x="2640" y="78"/>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6/13/2017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mailto:naureen@lumensoft.biz" TargetMode="External"/><Relationship Id="rId7" Type="http://schemas.openxmlformats.org/officeDocument/2006/relationships/image" Target="../media/image4.png"/><Relationship Id="rId2" Type="http://schemas.openxmlformats.org/officeDocument/2006/relationships/hyperlink" Target="http://www.lumensoft.biz/"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1488" y="2532887"/>
            <a:ext cx="7772400" cy="5509417"/>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267493"/>
            <a:ext cx="7334251" cy="700192"/>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“Since we moved our back-office server to the cloud, we no longer have to worry about power outages and hardware management. Moreover, because the server is not tied to a specific place, it is available to people working in different offices.  Now we can focus on our business and routine operations.” – Tanvir Abdulla, GM of Operations, EGO</a:t>
            </a:r>
            <a:endParaRPr lang="en-US" sz="1050" dirty="0">
              <a:solidFill>
                <a:srgbClr val="FFFF00"/>
              </a:solidFill>
              <a:latin typeface="Segoe UI" panose="020B0502040204020203" pitchFamily="34" charset="0"/>
              <a:cs typeface="Segoe UI" panose="020B0502040204020203" pitchFamily="34" charset="0"/>
            </a:endParaRPr>
          </a:p>
        </p:txBody>
      </p:sp>
      <p:sp>
        <p:nvSpPr>
          <p:cNvPr id="40" name="TextBox 39"/>
          <p:cNvSpPr txBox="1"/>
          <p:nvPr/>
        </p:nvSpPr>
        <p:spPr>
          <a:xfrm>
            <a:off x="256245" y="9144643"/>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r>
              <a:rPr lang="en-US" sz="1050" dirty="0">
                <a:solidFill>
                  <a:schemeClr val="bg1"/>
                </a:solidFill>
                <a:latin typeface="Segoe UI" panose="020B0502040204020203" pitchFamily="34" charset="0"/>
                <a:cs typeface="Segoe UI" panose="020B0502040204020203" pitchFamily="34" charset="0"/>
              </a:rPr>
              <a:t>Visit us online at </a:t>
            </a:r>
            <a:r>
              <a:rPr lang="en-US" sz="1050" dirty="0">
                <a:solidFill>
                  <a:schemeClr val="bg1"/>
                </a:solidFill>
                <a:latin typeface="Segoe UI" panose="020B0502040204020203" pitchFamily="34" charset="0"/>
                <a:cs typeface="Segoe UI" panose="020B0502040204020203" pitchFamily="34" charset="0"/>
                <a:hlinkClick r:id="rId2"/>
              </a:rPr>
              <a:t>www.lumensoft.biz</a:t>
            </a:r>
            <a:r>
              <a:rPr lang="en-US" sz="1050" dirty="0">
                <a:solidFill>
                  <a:schemeClr val="bg1"/>
                </a:solidFill>
                <a:latin typeface="Segoe UI" panose="020B0502040204020203" pitchFamily="34" charset="0"/>
                <a:cs typeface="Segoe UI" panose="020B0502040204020203" pitchFamily="34" charset="0"/>
              </a:rPr>
              <a:t>. For more information, contact </a:t>
            </a:r>
            <a:r>
              <a:rPr lang="en-US" sz="1050" dirty="0">
                <a:solidFill>
                  <a:schemeClr val="bg1"/>
                </a:solidFill>
                <a:latin typeface="Segoe UI" panose="020B0502040204020203" pitchFamily="34" charset="0"/>
                <a:cs typeface="Segoe UI" panose="020B0502040204020203" pitchFamily="34" charset="0"/>
                <a:hlinkClick r:id="rId3"/>
              </a:rPr>
              <a:t>naureen@lumensoft.biz</a:t>
            </a:r>
            <a:r>
              <a:rPr lang="en-US" sz="1050" dirty="0">
                <a:solidFill>
                  <a:schemeClr val="bg1"/>
                </a:solidFill>
                <a:latin typeface="Segoe UI" panose="020B0502040204020203" pitchFamily="34" charset="0"/>
                <a:cs typeface="Segoe UI" panose="020B0502040204020203" pitchFamily="34" charset="0"/>
              </a:rPr>
              <a:t>.</a:t>
            </a:r>
          </a:p>
        </p:txBody>
      </p:sp>
      <p:sp>
        <p:nvSpPr>
          <p:cNvPr id="13" name="TextBox 12"/>
          <p:cNvSpPr txBox="1"/>
          <p:nvPr/>
        </p:nvSpPr>
        <p:spPr>
          <a:xfrm>
            <a:off x="219072" y="9787302"/>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LumenSoft Technologies</a:t>
            </a:r>
          </a:p>
        </p:txBody>
      </p:sp>
      <p:sp>
        <p:nvSpPr>
          <p:cNvPr id="15" name="TextBox 14"/>
          <p:cNvSpPr txBox="1"/>
          <p:nvPr/>
        </p:nvSpPr>
        <p:spPr>
          <a:xfrm>
            <a:off x="256244" y="5555015"/>
            <a:ext cx="1517904" cy="2262158"/>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Candela has robust modules that facilitate vendor management, customer management, inventory tracking and optimization, account-</a:t>
            </a:r>
            <a:r>
              <a:rPr lang="en-US" sz="1050" dirty="0" err="1">
                <a:latin typeface="Segoe UI" panose="020B0502040204020203" pitchFamily="34" charset="0"/>
                <a:cs typeface="Segoe UI" panose="020B0502040204020203" pitchFamily="34" charset="0"/>
              </a:rPr>
              <a:t>ing</a:t>
            </a:r>
            <a:r>
              <a:rPr lang="en-US" sz="1050" dirty="0">
                <a:latin typeface="Segoe UI" panose="020B0502040204020203" pitchFamily="34" charset="0"/>
                <a:cs typeface="Segoe UI" panose="020B0502040204020203" pitchFamily="34" charset="0"/>
              </a:rPr>
              <a:t>, and business analysis. Its security module provides user role and user group management and logging </a:t>
            </a:r>
            <a:r>
              <a:rPr lang="en-US" sz="1050" dirty="0" smtClean="0">
                <a:latin typeface="Segoe UI" panose="020B0502040204020203" pitchFamily="34" charset="0"/>
                <a:cs typeface="Segoe UI" panose="020B0502040204020203" pitchFamily="34" charset="0"/>
              </a:rPr>
              <a:t>mechanisms </a:t>
            </a:r>
            <a:r>
              <a:rPr lang="en-US" sz="1050" dirty="0">
                <a:latin typeface="Segoe UI" panose="020B0502040204020203" pitchFamily="34" charset="0"/>
                <a:cs typeface="Segoe UI" panose="020B0502040204020203" pitchFamily="34" charset="0"/>
              </a:rPr>
              <a:t>to control and customize information flows.</a:t>
            </a:r>
          </a:p>
        </p:txBody>
      </p:sp>
      <p:sp>
        <p:nvSpPr>
          <p:cNvPr id="19" name="TextBox 18"/>
          <p:cNvSpPr txBox="1"/>
          <p:nvPr/>
        </p:nvSpPr>
        <p:spPr>
          <a:xfrm>
            <a:off x="2173144" y="5555015"/>
            <a:ext cx="1517904" cy="2100575"/>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Candela is an enterprise retail software solution that grows with your business. It can manage a small retail outlet and scale up to manage a retail chain of hundreds of stores. Sales are managed through point-of-sale tracking, and inventory is optimized across outlets of a retail organization.</a:t>
            </a:r>
          </a:p>
        </p:txBody>
      </p:sp>
      <p:sp>
        <p:nvSpPr>
          <p:cNvPr id="20" name="TextBox 19"/>
          <p:cNvSpPr txBox="1"/>
          <p:nvPr/>
        </p:nvSpPr>
        <p:spPr>
          <a:xfrm>
            <a:off x="4096546" y="5555015"/>
            <a:ext cx="1517904" cy="2262158"/>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Candela comes in a standard version (grocery, pharmacy) or in an assortment version (apparel, footwear). The assortment version includes system-supported replenishment of products, automated stock movement for optimization, and presentation of data in the matrix format to view all available products.</a:t>
            </a:r>
          </a:p>
        </p:txBody>
      </p:sp>
      <p:sp>
        <p:nvSpPr>
          <p:cNvPr id="21" name="TextBox 20"/>
          <p:cNvSpPr txBox="1"/>
          <p:nvPr/>
        </p:nvSpPr>
        <p:spPr>
          <a:xfrm>
            <a:off x="6019948" y="5555015"/>
            <a:ext cx="1517904" cy="2100575"/>
          </a:xfrm>
          <a:prstGeom prst="rect">
            <a:avLst/>
          </a:prstGeom>
          <a:noFill/>
        </p:spPr>
        <p:txBody>
          <a:bodyPr wrap="square" lIns="0" tIns="0" rIns="0" bIns="0" rtlCol="0">
            <a:spAutoFit/>
          </a:bodyPr>
          <a:lstStyle/>
          <a:p>
            <a:r>
              <a:rPr lang="en-US" sz="1050" dirty="0">
                <a:latin typeface="Segoe UI" panose="020B0502040204020203" pitchFamily="34" charset="0"/>
                <a:cs typeface="Segoe UI" panose="020B0502040204020203" pitchFamily="34" charset="0"/>
              </a:rPr>
              <a:t>Due to Candela’s ease of use, configurable design, and multi-currency and taxation management, systems retailers can easily extend their retail operations across different countries. LumenSoft provides its customers with complete user guides and customized training on request.</a:t>
            </a:r>
          </a:p>
        </p:txBody>
      </p:sp>
      <p:sp>
        <p:nvSpPr>
          <p:cNvPr id="24" name="Rectangle 23"/>
          <p:cNvSpPr/>
          <p:nvPr/>
        </p:nvSpPr>
        <p:spPr>
          <a:xfrm>
            <a:off x="181012" y="3074586"/>
            <a:ext cx="1517904" cy="238325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r>
              <a:rPr lang="en-US" sz="1200" dirty="0"/>
              <a:t>Complete supply chain management</a:t>
            </a:r>
          </a:p>
          <a:p>
            <a:pPr>
              <a:lnSpc>
                <a:spcPct val="110000"/>
              </a:lnSpc>
            </a:pPr>
            <a:r>
              <a:rPr lang="en-US" sz="1200" b="1" dirty="0">
                <a:solidFill>
                  <a:schemeClr val="tx1"/>
                </a:solidFill>
                <a:latin typeface="Segoe UI"/>
                <a:cs typeface="Segoe UI"/>
              </a:rPr>
              <a:t>Supply-Chain Management</a:t>
            </a:r>
          </a:p>
        </p:txBody>
      </p:sp>
      <p:sp>
        <p:nvSpPr>
          <p:cNvPr id="33" name="Rectangle 32"/>
          <p:cNvSpPr/>
          <p:nvPr/>
        </p:nvSpPr>
        <p:spPr>
          <a:xfrm>
            <a:off x="2097515" y="3186231"/>
            <a:ext cx="1517904" cy="22668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r>
              <a:rPr lang="en-US" sz="1200" b="1" dirty="0">
                <a:solidFill>
                  <a:schemeClr val="tx1"/>
                </a:solidFill>
                <a:latin typeface="Segoe UI" panose="020B0502040204020203" pitchFamily="34" charset="0"/>
                <a:cs typeface="Segoe UI" panose="020B0502040204020203" pitchFamily="34" charset="0"/>
              </a:rPr>
              <a:t>Scalability for a Growing Business</a:t>
            </a:r>
            <a:endParaRPr lang="en-US" sz="1200" b="1" dirty="0">
              <a:latin typeface="Segoe UI" panose="020B0502040204020203" pitchFamily="34" charset="0"/>
              <a:cs typeface="Segoe UI" panose="020B0502040204020203" pitchFamily="34" charset="0"/>
            </a:endParaRPr>
          </a:p>
        </p:txBody>
      </p:sp>
      <p:sp>
        <p:nvSpPr>
          <p:cNvPr id="34" name="Rectangle 33"/>
          <p:cNvSpPr/>
          <p:nvPr/>
        </p:nvSpPr>
        <p:spPr>
          <a:xfrm>
            <a:off x="4027790" y="3054784"/>
            <a:ext cx="1517904" cy="241350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nSpc>
                <a:spcPct val="110000"/>
              </a:lnSpc>
            </a:pPr>
            <a:r>
              <a:rPr lang="en-US" sz="1200" b="1" dirty="0">
                <a:solidFill>
                  <a:srgbClr val="262626"/>
                </a:solidFill>
                <a:latin typeface="Segoe UI" panose="020B0502040204020203" pitchFamily="34" charset="0"/>
                <a:cs typeface="Segoe UI" panose="020B0502040204020203" pitchFamily="34" charset="0"/>
              </a:rPr>
              <a:t>Suitable for All Retail Verticals</a:t>
            </a:r>
            <a:endParaRPr lang="en-US" sz="1200" b="1" dirty="0">
              <a:solidFill>
                <a:schemeClr val="bg1">
                  <a:lumMod val="50000"/>
                </a:schemeClr>
              </a:solidFill>
              <a:latin typeface="Segoe UI"/>
              <a:cs typeface="Segoe UI"/>
            </a:endParaRPr>
          </a:p>
        </p:txBody>
      </p:sp>
      <p:sp>
        <p:nvSpPr>
          <p:cNvPr id="36" name="Rectangle 35"/>
          <p:cNvSpPr/>
          <p:nvPr/>
        </p:nvSpPr>
        <p:spPr>
          <a:xfrm>
            <a:off x="5944976" y="3074586"/>
            <a:ext cx="1517904" cy="238167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algn="ctr">
              <a:lnSpc>
                <a:spcPct val="110000"/>
              </a:lnSpc>
            </a:pPr>
            <a:endParaRPr lang="en-US" sz="1200" b="1" dirty="0">
              <a:solidFill>
                <a:srgbClr val="262626"/>
              </a:solidFill>
              <a:latin typeface="Segoe UI" panose="020B0502040204020203" pitchFamily="34" charset="0"/>
              <a:cs typeface="Segoe UI" panose="020B0502040204020203" pitchFamily="34" charset="0"/>
            </a:endParaRPr>
          </a:p>
          <a:p>
            <a:pPr algn="ctr">
              <a:lnSpc>
                <a:spcPct val="110000"/>
              </a:lnSpc>
            </a:pPr>
            <a:endParaRPr lang="en-US" sz="1200" b="1" dirty="0">
              <a:solidFill>
                <a:srgbClr val="262626"/>
              </a:solidFill>
              <a:latin typeface="Segoe UI" panose="020B0502040204020203" pitchFamily="34" charset="0"/>
              <a:cs typeface="Segoe UI" panose="020B0502040204020203" pitchFamily="34" charset="0"/>
            </a:endParaRPr>
          </a:p>
          <a:p>
            <a:pPr algn="ctr">
              <a:lnSpc>
                <a:spcPct val="110000"/>
              </a:lnSpc>
            </a:pPr>
            <a:endParaRPr lang="en-US" sz="1200" b="1" dirty="0">
              <a:solidFill>
                <a:srgbClr val="262626"/>
              </a:solidFill>
              <a:latin typeface="Segoe UI" panose="020B0502040204020203" pitchFamily="34" charset="0"/>
              <a:cs typeface="Segoe UI" panose="020B0502040204020203" pitchFamily="34" charset="0"/>
            </a:endParaRPr>
          </a:p>
          <a:p>
            <a:pPr>
              <a:lnSpc>
                <a:spcPct val="110000"/>
              </a:lnSpc>
            </a:pPr>
            <a:r>
              <a:rPr lang="en-US" sz="1200" b="1" dirty="0">
                <a:solidFill>
                  <a:srgbClr val="262626"/>
                </a:solidFill>
                <a:latin typeface="Segoe UI" panose="020B0502040204020203" pitchFamily="34" charset="0"/>
                <a:cs typeface="Segoe UI" panose="020B0502040204020203" pitchFamily="34" charset="0"/>
              </a:rPr>
              <a:t>A Global, Flexible Retail Solution</a:t>
            </a:r>
            <a:endParaRPr lang="en-US" sz="1200" b="1" dirty="0">
              <a:solidFill>
                <a:schemeClr val="bg1">
                  <a:lumMod val="50000"/>
                </a:schemeClr>
              </a:solidFill>
              <a:latin typeface="Segoe UI"/>
              <a:cs typeface="Segoe UI"/>
            </a:endParaRPr>
          </a:p>
        </p:txBody>
      </p:sp>
      <p:grpSp>
        <p:nvGrpSpPr>
          <p:cNvPr id="2" name="Group 1"/>
          <p:cNvGrpSpPr/>
          <p:nvPr/>
        </p:nvGrpSpPr>
        <p:grpSpPr>
          <a:xfrm>
            <a:off x="5180810" y="9679554"/>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1" name="Picture 10"/>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224495" y="3215481"/>
            <a:ext cx="1517904" cy="1554480"/>
          </a:xfrm>
          <a:prstGeom prst="rect">
            <a:avLst/>
          </a:prstGeom>
        </p:spPr>
      </p:pic>
      <p:pic>
        <p:nvPicPr>
          <p:cNvPr id="16" name="Picture 15"/>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2155662" y="3867388"/>
            <a:ext cx="1517904" cy="894820"/>
          </a:xfrm>
          <a:prstGeom prst="rect">
            <a:avLst/>
          </a:prstGeom>
        </p:spPr>
      </p:pic>
      <p:pic>
        <p:nvPicPr>
          <p:cNvPr id="18" name="Picture 17"/>
          <p:cNvPicPr>
            <a:picLocks/>
          </p:cNvPicPr>
          <p:nvPr/>
        </p:nvPicPr>
        <p:blipFill>
          <a:blip r:embed="rId7">
            <a:extLst>
              <a:ext uri="{28A0092B-C50C-407E-A947-70E740481C1C}">
                <a14:useLocalDpi xmlns:a14="http://schemas.microsoft.com/office/drawing/2010/main" val="0"/>
              </a:ext>
            </a:extLst>
          </a:blip>
          <a:stretch>
            <a:fillRect/>
          </a:stretch>
        </p:blipFill>
        <p:spPr>
          <a:xfrm>
            <a:off x="4066637" y="3292686"/>
            <a:ext cx="1517904" cy="1473477"/>
          </a:xfrm>
          <a:prstGeom prst="rect">
            <a:avLst/>
          </a:prstGeom>
        </p:spPr>
      </p:pic>
      <p:pic>
        <p:nvPicPr>
          <p:cNvPr id="22" name="Picture 21"/>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5884998" y="3210710"/>
            <a:ext cx="1609344" cy="1554480"/>
          </a:xfrm>
          <a:prstGeom prst="rect">
            <a:avLst/>
          </a:prstGeom>
        </p:spPr>
      </p:pic>
      <p:sp>
        <p:nvSpPr>
          <p:cNvPr id="30" name="Rectangle 29">
            <a:extLst>
              <a:ext uri="{FF2B5EF4-FFF2-40B4-BE49-F238E27FC236}">
                <a16:creationId xmlns:a16="http://schemas.microsoft.com/office/drawing/2014/main" xmlns="" id="{E22025B5-D07D-413D-872D-970F59561645}"/>
              </a:ext>
            </a:extLst>
          </p:cNvPr>
          <p:cNvSpPr/>
          <p:nvPr/>
        </p:nvSpPr>
        <p:spPr>
          <a:xfrm>
            <a:off x="219655"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00" dirty="0">
              <a:solidFill>
                <a:schemeClr val="bg1">
                  <a:lumMod val="50000"/>
                </a:schemeClr>
              </a:solidFill>
              <a:latin typeface="Segoe UI"/>
              <a:cs typeface="Segoe UI"/>
            </a:endParaRPr>
          </a:p>
        </p:txBody>
      </p:sp>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349" y="275813"/>
            <a:ext cx="817512" cy="877750"/>
          </a:xfrm>
          <a:prstGeom prst="rect">
            <a:avLst/>
          </a:prstGeom>
        </p:spPr>
      </p:pic>
      <p:sp>
        <p:nvSpPr>
          <p:cNvPr id="29" name="TextBox 28">
            <a:extLst>
              <a:ext uri="{FF2B5EF4-FFF2-40B4-BE49-F238E27FC236}">
                <a16:creationId xmlns:a16="http://schemas.microsoft.com/office/drawing/2014/main" xmlns="" id="{5C064955-850D-47EA-A5BA-65AA6F641477}"/>
              </a:ext>
            </a:extLst>
          </p:cNvPr>
          <p:cNvSpPr txBox="1"/>
          <p:nvPr/>
        </p:nvSpPr>
        <p:spPr>
          <a:xfrm>
            <a:off x="1870733" y="241501"/>
            <a:ext cx="5534956"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With Server Hosting on Microsoft Azure, Candela RMS Provides a Retail Management System That Can Scale to Suit Retail Businesses as They Expand</a:t>
            </a:r>
          </a:p>
        </p:txBody>
      </p:sp>
      <p:sp>
        <p:nvSpPr>
          <p:cNvPr id="37" name="TextBox 36">
            <a:extLst>
              <a:ext uri="{FF2B5EF4-FFF2-40B4-BE49-F238E27FC236}">
                <a16:creationId xmlns:a16="http://schemas.microsoft.com/office/drawing/2014/main" xmlns="" id="{06ECC10A-90FC-4757-9A94-6FA494F0D854}"/>
              </a:ext>
            </a:extLst>
          </p:cNvPr>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LumenSoft Technologies</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Candela RMS is a complete retail supply-chain solution that caters to small retail stores and is also suitable for retail chain stores. LumenSoft Technologies provides retail solutions that can be on-premises or cloud-based. The Candela RMS Back-Office Module can be installed on Microsoft Azure Virtual Machines to provide scalability, reliability, and cost-effectiveness.</a:t>
            </a: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FDC5F5-3665-49CA-850E-D0A094065CF0}">
  <ds:schemaRefs>
    <ds:schemaRef ds:uri="http://schemas.microsoft.com/sharepoint/v3/contenttype/forms"/>
  </ds:schemaRefs>
</ds:datastoreItem>
</file>

<file path=customXml/itemProps2.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2994</TotalTime>
  <Words>767</Words>
  <PresentationFormat>Custom</PresentationFormat>
  <Paragraphs>56</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2017-06-14T03:20:44Z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