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Tony Augusty (JEFFREYM CONSULTING)" initials="TA(C" lastIdx="7" clrIdx="1">
    <p:extLst>
      <p:ext uri="{19B8F6BF-5375-455C-9EA6-DF929625EA0E}">
        <p15:presenceInfo xmlns:p15="http://schemas.microsoft.com/office/powerpoint/2012/main" userId="S-1-5-21-2127521184-1604012920-1887927527-16673852" providerId="AD"/>
      </p:ext>
    </p:extLst>
  </p:cmAuthor>
  <p:cmAuthor id="3" name="Jeremy Edwards" initials="JE" lastIdx="2" clrIdx="2">
    <p:extLst>
      <p:ext uri="{19B8F6BF-5375-455C-9EA6-DF929625EA0E}">
        <p15:presenceInfo xmlns:p15="http://schemas.microsoft.com/office/powerpoint/2012/main" userId="Jeremy Edward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F2"/>
    <a:srgbClr val="A80000"/>
    <a:srgbClr val="0078D7"/>
    <a:srgbClr val="D83B01"/>
    <a:srgbClr val="BA141A"/>
    <a:srgbClr val="0072C6"/>
    <a:srgbClr val="EB3C00"/>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739" autoAdjust="0"/>
    <p:restoredTop sz="95245" autoAdjust="0"/>
  </p:normalViewPr>
  <p:slideViewPr>
    <p:cSldViewPr snapToGrid="0">
      <p:cViewPr>
        <p:scale>
          <a:sx n="100" d="100"/>
          <a:sy n="100" d="100"/>
        </p:scale>
        <p:origin x="2076" y="72"/>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5/24/2017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en.mailforce.cz/"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470863"/>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4" y="234357"/>
            <a:ext cx="5592105"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a:cs typeface="Segoe UI" panose="020B0502040204020203" pitchFamily="34" charset="0"/>
              </a:rPr>
              <a:t>Built on the Solutions Provided by Microsoft Azure, Mailforce Can Deploy and Analyze Email Marketing </a:t>
            </a:r>
            <a:r>
              <a:rPr lang="en-US" sz="2000" dirty="0" smtClean="0">
                <a:solidFill>
                  <a:schemeClr val="bg1"/>
                </a:solidFill>
                <a:latin typeface="Segoe Pro Light" panose="020B0302040504020203"/>
                <a:cs typeface="Segoe UI" panose="020B0502040204020203" pitchFamily="34" charset="0"/>
              </a:rPr>
              <a:t>Campaigns </a:t>
            </a:r>
            <a:r>
              <a:rPr lang="en-US" sz="2000" dirty="0">
                <a:solidFill>
                  <a:schemeClr val="bg1"/>
                </a:solidFill>
                <a:latin typeface="Segoe Pro Light" panose="020B0302040504020203"/>
                <a:cs typeface="Segoe UI" panose="020B0502040204020203" pitchFamily="34" charset="0"/>
              </a:rPr>
              <a:t>with Simple Drag-and-Drop Templates</a:t>
            </a:r>
            <a:endParaRPr lang="en-US" sz="2000" dirty="0">
              <a:solidFill>
                <a:schemeClr val="bg1"/>
              </a:solidFill>
              <a:latin typeface="Segoe Pro Light" panose="020B0302040504020203"/>
            </a:endParaRPr>
          </a:p>
        </p:txBody>
      </p:sp>
      <p:sp>
        <p:nvSpPr>
          <p:cNvPr id="35" name="TextBox 34"/>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a:t>
            </a:r>
            <a:r>
              <a:rPr lang="cs-CZ" sz="1400" b="1" dirty="0">
                <a:solidFill>
                  <a:schemeClr val="bg1"/>
                </a:solidFill>
                <a:latin typeface="Segoe UI" panose="020B0502040204020203" pitchFamily="34" charset="0"/>
                <a:cs typeface="Segoe UI" panose="020B0502040204020203" pitchFamily="34" charset="0"/>
              </a:rPr>
              <a:t>INVEO</a:t>
            </a:r>
            <a:endParaRPr lang="en-US" sz="1400" b="1" dirty="0">
              <a:solidFill>
                <a:schemeClr val="bg1"/>
              </a:solidFill>
              <a:latin typeface="Segoe UI" panose="020B0502040204020203" pitchFamily="34" charset="0"/>
              <a:cs typeface="Segoe UI" panose="020B0502040204020203" pitchFamily="34" charset="0"/>
            </a:endParaRP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Mailforce is an email marketing project by Inveo that uses the Microsoft Azure platform. Inveo is a Czech startup that is expanding globally and specializes in</a:t>
            </a:r>
            <a:r>
              <a:rPr lang="cs-CZ" sz="1050" dirty="0">
                <a:solidFill>
                  <a:schemeClr val="bg1"/>
                </a:solidFill>
                <a:latin typeface="Segoe UI" panose="020B0502040204020203" pitchFamily="34" charset="0"/>
                <a:cs typeface="Segoe UI" panose="020B0502040204020203" pitchFamily="34" charset="0"/>
              </a:rPr>
              <a:t> 360</a:t>
            </a:r>
            <a:r>
              <a:rPr lang="en-US" sz="1050" dirty="0" smtClean="0">
                <a:solidFill>
                  <a:schemeClr val="bg1"/>
                </a:solidFill>
                <a:latin typeface="Segoe UI" panose="020B0502040204020203" pitchFamily="34" charset="0"/>
                <a:cs typeface="Segoe UI" panose="020B0502040204020203" pitchFamily="34" charset="0"/>
              </a:rPr>
              <a:t>-degree </a:t>
            </a:r>
            <a:r>
              <a:rPr lang="en-US" sz="1050" dirty="0">
                <a:solidFill>
                  <a:schemeClr val="bg1"/>
                </a:solidFill>
                <a:latin typeface="Segoe UI" panose="020B0502040204020203" pitchFamily="34" charset="0"/>
                <a:cs typeface="Segoe UI" panose="020B0502040204020203" pitchFamily="34" charset="0"/>
              </a:rPr>
              <a:t>e-commerce and email marketing. Our service helps to plan and execute email marketing campaigns and provides valuable metrics. We work with any company, big or small.</a:t>
            </a: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“By using Mailforce, it has never been easier to formulate my email campaigns, segment my contact lists according to what I need, deploy the campaign,</a:t>
            </a:r>
            <a:r>
              <a:rPr lang="cs-CZ" sz="1050" dirty="0">
                <a:solidFill>
                  <a:schemeClr val="bg1"/>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and effectively analyze its performance.” – </a:t>
            </a:r>
            <a:r>
              <a:rPr lang="cs-CZ" sz="1050" dirty="0">
                <a:solidFill>
                  <a:schemeClr val="bg1"/>
                </a:solidFill>
                <a:latin typeface="Segoe UI" panose="020B0502040204020203" pitchFamily="34" charset="0"/>
                <a:cs typeface="Segoe UI" panose="020B0502040204020203" pitchFamily="34" charset="0"/>
              </a:rPr>
              <a:t>Monika Kurucova</a:t>
            </a:r>
            <a:r>
              <a:rPr lang="en-US" sz="1050" dirty="0">
                <a:solidFill>
                  <a:schemeClr val="bg1"/>
                </a:solidFill>
                <a:latin typeface="Segoe UI" panose="020B0502040204020203" pitchFamily="34" charset="0"/>
                <a:cs typeface="Segoe UI" panose="020B0502040204020203" pitchFamily="34" charset="0"/>
              </a:rPr>
              <a:t>, </a:t>
            </a:r>
            <a:r>
              <a:rPr lang="cs-CZ" sz="1050" dirty="0">
                <a:solidFill>
                  <a:schemeClr val="bg1"/>
                </a:solidFill>
                <a:latin typeface="Segoe UI" panose="020B0502040204020203" pitchFamily="34" charset="0"/>
                <a:cs typeface="Segoe UI" panose="020B0502040204020203" pitchFamily="34" charset="0"/>
              </a:rPr>
              <a:t>Marketing Manager</a:t>
            </a:r>
            <a:r>
              <a:rPr lang="en-US" sz="1050" dirty="0">
                <a:solidFill>
                  <a:schemeClr val="bg1"/>
                </a:solidFill>
                <a:latin typeface="Segoe UI" panose="020B0502040204020203" pitchFamily="34" charset="0"/>
                <a:cs typeface="Segoe UI" panose="020B0502040204020203" pitchFamily="34" charset="0"/>
              </a:rPr>
              <a:t>, </a:t>
            </a:r>
            <a:r>
              <a:rPr lang="cs-CZ" sz="1050" dirty="0">
                <a:solidFill>
                  <a:schemeClr val="bg1"/>
                </a:solidFill>
                <a:latin typeface="Segoe UI" panose="020B0502040204020203" pitchFamily="34" charset="0"/>
                <a:cs typeface="Segoe UI" panose="020B0502040204020203" pitchFamily="34" charset="0"/>
              </a:rPr>
              <a:t>J&amp;T Banka</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a:t>
            </a:r>
            <a:r>
              <a:rPr lang="en-US" sz="1050" dirty="0" smtClean="0">
                <a:solidFill>
                  <a:schemeClr val="bg1"/>
                </a:solidFill>
                <a:latin typeface="Segoe UI" panose="020B0502040204020203" pitchFamily="34" charset="0"/>
                <a:cs typeface="Segoe UI" panose="020B0502040204020203" pitchFamily="34" charset="0"/>
                <a:hlinkClick r:id="rId2"/>
              </a:rPr>
              <a:t>en.mailforce.cz</a:t>
            </a:r>
            <a:r>
              <a:rPr lang="en-US" sz="1050" dirty="0" smtClean="0">
                <a:solidFill>
                  <a:schemeClr val="bg1"/>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to see how Mailforce can benefit you and your business.</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a:t>
            </a:r>
            <a:r>
              <a:rPr lang="cs-CZ" sz="900" dirty="0">
                <a:solidFill>
                  <a:schemeClr val="bg1"/>
                </a:solidFill>
                <a:latin typeface="Segoe UI" panose="020B0502040204020203" pitchFamily="34" charset="0"/>
                <a:cs typeface="Segoe UI" panose="020B0502040204020203" pitchFamily="34" charset="0"/>
              </a:rPr>
              <a:t>Inveo</a:t>
            </a:r>
            <a:endParaRPr lang="en-US" sz="900"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43841" y="5623619"/>
            <a:ext cx="1516379" cy="2262158"/>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An easy-to-use email campaign editor for your marketing. Among other things, it includes smart templates that utilize a simple drag-and-drop feature. Within the interface, each user can prepare emails, set up a template, upload a contact list, and put together an email campaign in just a few steps</a:t>
            </a:r>
            <a:r>
              <a:rPr lang="en-US" sz="1050" dirty="0"/>
              <a:t>.</a:t>
            </a:r>
            <a:endParaRPr lang="en-US" sz="1050" dirty="0">
              <a:solidFill>
                <a:srgbClr val="262626"/>
              </a:solidFill>
              <a:latin typeface="Segoe UI" panose="020B0502040204020203" pitchFamily="34" charset="0"/>
              <a:ea typeface="Segoe UI" panose="020B0502040204020203" pitchFamily="34" charset="0"/>
              <a:cs typeface="Segoe UI" panose="020B0502040204020203" pitchFamily="34" charset="0"/>
            </a:endParaRPr>
          </a:p>
        </p:txBody>
      </p:sp>
      <p:sp>
        <p:nvSpPr>
          <p:cNvPr id="19" name="TextBox 18"/>
          <p:cNvSpPr txBox="1"/>
          <p:nvPr/>
        </p:nvSpPr>
        <p:spPr>
          <a:xfrm>
            <a:off x="2151911" y="5623619"/>
            <a:ext cx="1517904" cy="2100575"/>
          </a:xfrm>
          <a:prstGeom prst="rect">
            <a:avLst/>
          </a:prstGeom>
          <a:noFill/>
        </p:spPr>
        <p:txBody>
          <a:bodyPr wrap="square" lIns="0" tIns="0" rIns="0" bIns="0" rtlCol="0">
            <a:spAutoFit/>
          </a:bodyPr>
          <a:lstStyle/>
          <a:p>
            <a:r>
              <a:rPr lang="en-US" sz="1050" dirty="0">
                <a:latin typeface="Segoe UI" panose="020B0502040204020203" pitchFamily="34" charset="0"/>
                <a:ea typeface="Segoe UI" panose="020B0502040204020203" pitchFamily="34" charset="0"/>
                <a:cs typeface="Segoe UI" panose="020B0502040204020203" pitchFamily="34" charset="0"/>
              </a:rPr>
              <a:t>Gain access to valuable email analytics through Web Reporting. Accessible through any device, Web Reporting features range from a summary page to detailed campaign analytics. This includes reports on geographic location tracking, activity heat maps, and </a:t>
            </a:r>
            <a:r>
              <a:rPr lang="en-US" sz="1050" dirty="0" smtClean="0">
                <a:latin typeface="Segoe UI" panose="020B0502040204020203" pitchFamily="34" charset="0"/>
                <a:ea typeface="Segoe UI" panose="020B0502040204020203" pitchFamily="34" charset="0"/>
                <a:cs typeface="Segoe UI" panose="020B0502040204020203" pitchFamily="34" charset="0"/>
              </a:rPr>
              <a:t>other data</a:t>
            </a:r>
            <a:r>
              <a:rPr lang="cs-CZ" sz="1050" dirty="0" smtClean="0">
                <a:latin typeface="Segoe UI" panose="020B0502040204020203" pitchFamily="34" charset="0"/>
                <a:ea typeface="Segoe UI" panose="020B0502040204020203" pitchFamily="34" charset="0"/>
                <a:cs typeface="Segoe UI" panose="020B0502040204020203" pitchFamily="34" charset="0"/>
              </a:rPr>
              <a:t>.</a:t>
            </a:r>
            <a:endParaRPr lang="en-US" sz="1050" dirty="0"/>
          </a:p>
        </p:txBody>
      </p:sp>
      <p:sp>
        <p:nvSpPr>
          <p:cNvPr id="20" name="TextBox 19"/>
          <p:cNvSpPr txBox="1"/>
          <p:nvPr/>
        </p:nvSpPr>
        <p:spPr>
          <a:xfrm>
            <a:off x="4103575" y="5623619"/>
            <a:ext cx="1517904" cy="2262158"/>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Get your emails into the desired inbox efficiently with improved sending and deliverability. Every email is sent securely and in accordance with all legislation requirements. And to make it even easier, your email contact lists are automatically updated to ensure only active contacts receive emails. Mailforce offers efficiency and reliability.</a:t>
            </a:r>
            <a:r>
              <a:rPr lang="en-US" sz="1050" dirty="0">
                <a:solidFill>
                  <a:srgbClr val="262626"/>
                </a:solidFill>
                <a:latin typeface="Segoe UI" panose="020B0502040204020203" pitchFamily="34" charset="0"/>
                <a:cs typeface="Segoe UI" panose="020B0502040204020203" pitchFamily="34" charset="0"/>
              </a:rPr>
              <a:t> </a:t>
            </a:r>
          </a:p>
        </p:txBody>
      </p:sp>
      <p:sp>
        <p:nvSpPr>
          <p:cNvPr id="21" name="TextBox 20"/>
          <p:cNvSpPr txBox="1"/>
          <p:nvPr/>
        </p:nvSpPr>
        <p:spPr>
          <a:xfrm>
            <a:off x="6018737" y="5623619"/>
            <a:ext cx="1517904" cy="2262158"/>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More advanced features of Mailforce include an intelligent management system for the segmentation of your contact lists and A/B testing capabilities within each campaign. Along with standard campaigns, like instant or scheduled distribution, Mailforce offers various options for the automation of your email campaigns.</a:t>
            </a:r>
          </a:p>
        </p:txBody>
      </p:sp>
      <p:sp>
        <p:nvSpPr>
          <p:cNvPr id="23" name="Rectangle 22"/>
          <p:cNvSpPr/>
          <p:nvPr/>
        </p:nvSpPr>
        <p:spPr>
          <a:xfrm>
            <a:off x="219655" y="294923"/>
            <a:ext cx="1426055" cy="858825"/>
          </a:xfrm>
          <a:prstGeom prst="rect">
            <a:avLst/>
          </a:prstGeom>
          <a:solidFill>
            <a:srgbClr val="00BC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00" dirty="0">
              <a:solidFill>
                <a:schemeClr val="bg1">
                  <a:lumMod val="50000"/>
                </a:schemeClr>
              </a:solidFill>
              <a:latin typeface="Segoe UI"/>
              <a:cs typeface="Segoe UI"/>
            </a:endParaRPr>
          </a:p>
        </p:txBody>
      </p:sp>
      <p:sp>
        <p:nvSpPr>
          <p:cNvPr id="24" name="Rectangle 23"/>
          <p:cNvSpPr/>
          <p:nvPr/>
        </p:nvSpPr>
        <p:spPr>
          <a:xfrm>
            <a:off x="239735" y="3135209"/>
            <a:ext cx="1517904" cy="2266835"/>
          </a:xfrm>
          <a:prstGeom prst="rect">
            <a:avLst/>
          </a:prstGeom>
          <a:blipFill>
            <a:blip r:embed="rId3"/>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3" name="Rectangle 32"/>
          <p:cNvSpPr/>
          <p:nvPr/>
        </p:nvSpPr>
        <p:spPr>
          <a:xfrm>
            <a:off x="2144823" y="3140022"/>
            <a:ext cx="1517904" cy="2266835"/>
          </a:xfrm>
          <a:prstGeom prst="rect">
            <a:avLst/>
          </a:prstGeom>
          <a:blipFill>
            <a:blip r:embed="rId4"/>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4" name="Rectangle 33"/>
          <p:cNvSpPr/>
          <p:nvPr/>
        </p:nvSpPr>
        <p:spPr>
          <a:xfrm>
            <a:off x="4103576" y="3140022"/>
            <a:ext cx="1517904" cy="2266835"/>
          </a:xfrm>
          <a:prstGeom prst="rect">
            <a:avLst/>
          </a:prstGeom>
          <a:blipFill>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sp>
        <p:nvSpPr>
          <p:cNvPr id="36" name="Rectangle 35"/>
          <p:cNvSpPr/>
          <p:nvPr/>
        </p:nvSpPr>
        <p:spPr>
          <a:xfrm>
            <a:off x="6008663" y="3140022"/>
            <a:ext cx="1517904" cy="2266835"/>
          </a:xfrm>
          <a:prstGeom prst="rect">
            <a:avLst/>
          </a:prstGeom>
          <a:blipFill>
            <a:blip r:embed="rId6"/>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endParaRPr lang="en-US" sz="1300"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7" name="Obrázek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9072" y="454768"/>
            <a:ext cx="1434213" cy="426948"/>
          </a:xfrm>
          <a:prstGeom prst="rect">
            <a:avLst/>
          </a:prstGeom>
        </p:spPr>
      </p:pic>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12059</TotalTime>
  <Words>770</Words>
  <PresentationFormat>Custom</PresentationFormat>
  <Paragraphs>48</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2017-05-24T20:06:11Z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