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Shetty, Ashwin" initials="SA" lastIdx="9" clrIdx="1">
    <p:extLst>
      <p:ext uri="{19B8F6BF-5375-455C-9EA6-DF929625EA0E}">
        <p15:presenceInfo xmlns:p15="http://schemas.microsoft.com/office/powerpoint/2012/main" userId="S-1-5-21-1343024091-879983540-725345543-749737" providerId="AD"/>
      </p:ext>
    </p:extLst>
  </p:cmAuthor>
  <p:cmAuthor id="3" name="Tony Augusty (JEFFREYM CONSULTING)" initials="TA(C" lastIdx="7" clrIdx="2">
    <p:extLst>
      <p:ext uri="{19B8F6BF-5375-455C-9EA6-DF929625EA0E}">
        <p15:presenceInfo xmlns:p15="http://schemas.microsoft.com/office/powerpoint/2012/main" userId="S-1-5-21-2127521184-1604012920-1887927527-16673852" providerId="AD"/>
      </p:ext>
    </p:extLst>
  </p:cmAuthor>
  <p:cmAuthor id="4" name="Jeremy Edwards" initials="JE" lastIdx="1" clrIdx="3">
    <p:extLst>
      <p:ext uri="{19B8F6BF-5375-455C-9EA6-DF929625EA0E}">
        <p15:presenceInfo xmlns:p15="http://schemas.microsoft.com/office/powerpoint/2012/main" userId="Jeremy Edward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697" autoAdjust="0"/>
    <p:restoredTop sz="94280" autoAdjust="0"/>
  </p:normalViewPr>
  <p:slideViewPr>
    <p:cSldViewPr snapToGrid="0">
      <p:cViewPr varScale="1">
        <p:scale>
          <a:sx n="60" d="100"/>
          <a:sy n="60" d="100"/>
        </p:scale>
        <p:origin x="3066" y="78"/>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6/8/2017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hpe.com/storage/storeoncevsa" TargetMode="External"/><Relationship Id="rId7" Type="http://schemas.openxmlformats.org/officeDocument/2006/relationships/image" Target="../media/image4.jpeg"/><Relationship Id="rId2" Type="http://schemas.openxmlformats.org/officeDocument/2006/relationships/hyperlink" Target="http://www.hpe.com/storage/storeonce"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1" y="228891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4" y="94251"/>
            <a:ext cx="5915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HPE StoreOnce VSA on Microsoft Azure Delivers Software-Defined Data Protection for Remote and Branch Offices with an All-Inclusive Licensing Model</a:t>
            </a:r>
          </a:p>
        </p:txBody>
      </p:sp>
      <p:sp>
        <p:nvSpPr>
          <p:cNvPr id="35" name="TextBox 34"/>
          <p:cNvSpPr txBox="1"/>
          <p:nvPr/>
        </p:nvSpPr>
        <p:spPr>
          <a:xfrm>
            <a:off x="219075" y="1252868"/>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HEWLETT PACKARD ENTERPRISE</a:t>
            </a:r>
            <a:r>
              <a:rPr lang="en-US" sz="1400" dirty="0"/>
              <a:t> </a:t>
            </a:r>
            <a:endParaRPr lang="en-US" sz="1400" b="1" dirty="0">
              <a:solidFill>
                <a:schemeClr val="bg1"/>
              </a:solidFill>
              <a:latin typeface="Segoe UI" panose="020B0502040204020203" pitchFamily="34" charset="0"/>
              <a:cs typeface="Segoe UI" panose="020B0502040204020203" pitchFamily="34" charset="0"/>
            </a:endParaRP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Hewlett Packard Enterprise (HPE) is a leading enterprise IT organization providing IT, technology, and enterprise products and solutions. HPE is a business-focused organization with four divisions: Enterprise Group, which works in servers, storage, networking, consulting, and support; services; and Financial Services.</a:t>
            </a:r>
          </a:p>
        </p:txBody>
      </p:sp>
      <p:sp>
        <p:nvSpPr>
          <p:cNvPr id="38" name="TextBox 37"/>
          <p:cNvSpPr txBox="1"/>
          <p:nvPr/>
        </p:nvSpPr>
        <p:spPr>
          <a:xfrm>
            <a:off x="239735" y="248313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7980521"/>
            <a:ext cx="7334251"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WHY HPE?</a:t>
            </a:r>
          </a:p>
          <a:p>
            <a:r>
              <a:rPr lang="en-US" sz="1050" dirty="0">
                <a:solidFill>
                  <a:schemeClr val="bg1"/>
                </a:solidFill>
                <a:latin typeface="Segoe UI" panose="020B0502040204020203" pitchFamily="34" charset="0"/>
                <a:cs typeface="Segoe UI" panose="020B0502040204020203" pitchFamily="34" charset="0"/>
              </a:rPr>
              <a:t>“HPE delivers a cloud-enabled data-protection solution for the hybrid IT datacenter with StoreOnce VSA running on Microsoft Azure and available in the Azure Marketplace.” – Patrick Osborne, Director, Product Management, HPE Storage</a:t>
            </a:r>
          </a:p>
        </p:txBody>
      </p:sp>
      <p:sp>
        <p:nvSpPr>
          <p:cNvPr id="40" name="TextBox 39"/>
          <p:cNvSpPr txBox="1"/>
          <p:nvPr/>
        </p:nvSpPr>
        <p:spPr>
          <a:xfrm>
            <a:off x="219073" y="8706455"/>
            <a:ext cx="7334251" cy="746358"/>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a:t>
            </a:r>
            <a:r>
              <a:rPr lang="en-US" sz="1050" dirty="0">
                <a:latin typeface="Segoe UI" panose="020B0502040204020203" pitchFamily="34" charset="0"/>
                <a:cs typeface="Segoe UI" panose="020B0502040204020203" pitchFamily="34" charset="0"/>
                <a:hlinkClick r:id="rId2"/>
              </a:rPr>
              <a:t>HPE StoreOnce</a:t>
            </a:r>
            <a:r>
              <a:rPr lang="en-US" sz="1050" dirty="0">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and</a:t>
            </a:r>
            <a:r>
              <a:rPr lang="en-US" sz="1050" dirty="0">
                <a:latin typeface="Segoe UI" panose="020B0502040204020203" pitchFamily="34" charset="0"/>
                <a:cs typeface="Segoe UI" panose="020B0502040204020203" pitchFamily="34" charset="0"/>
              </a:rPr>
              <a:t> </a:t>
            </a:r>
            <a:r>
              <a:rPr lang="en-US" sz="1050" dirty="0">
                <a:latin typeface="Segoe UI" panose="020B0502040204020203" pitchFamily="34" charset="0"/>
                <a:cs typeface="Segoe UI" panose="020B0502040204020203" pitchFamily="34" charset="0"/>
                <a:hlinkClick r:id="rId3"/>
              </a:rPr>
              <a:t>HPE StoreOnce VSA</a:t>
            </a:r>
            <a:r>
              <a:rPr lang="en-US" sz="1050" dirty="0">
                <a:latin typeface="Segoe UI" panose="020B0502040204020203" pitchFamily="34" charset="0"/>
                <a:cs typeface="Segoe UI" panose="020B0502040204020203" pitchFamily="34" charset="0"/>
              </a:rPr>
              <a:t> </a:t>
            </a:r>
            <a:r>
              <a:rPr lang="en-US" sz="1050" dirty="0">
                <a:solidFill>
                  <a:schemeClr val="bg1"/>
                </a:solidFill>
                <a:latin typeface="Segoe UI" panose="020B0502040204020203" pitchFamily="34" charset="0"/>
                <a:cs typeface="Segoe UI" panose="020B0502040204020203" pitchFamily="34" charset="0"/>
              </a:rPr>
              <a:t>for more information about HPE StoreOnce solutions.</a:t>
            </a:r>
          </a:p>
          <a:p>
            <a:endParaRPr lang="en-US" sz="800" dirty="0">
              <a:solidFill>
                <a:schemeClr val="bg1"/>
              </a:solidFill>
              <a:latin typeface="Segoe UI" panose="020B0502040204020203" pitchFamily="34" charset="0"/>
              <a:cs typeface="Segoe UI" panose="020B0502040204020203" pitchFamily="34" charset="0"/>
            </a:endParaRPr>
          </a:p>
          <a:p>
            <a:r>
              <a:rPr lang="en-US" sz="800" dirty="0">
                <a:solidFill>
                  <a:schemeClr val="bg1"/>
                </a:solidFill>
                <a:latin typeface="Segoe UI" panose="020B0502040204020203" pitchFamily="34" charset="0"/>
                <a:cs typeface="Segoe UI" panose="020B0502040204020203" pitchFamily="34" charset="0"/>
              </a:rPr>
              <a:t>*</a:t>
            </a:r>
            <a:r>
              <a:rPr lang="en-US" sz="800" dirty="0" err="1">
                <a:solidFill>
                  <a:schemeClr val="bg1"/>
                </a:solidFill>
                <a:latin typeface="Segoe UI" panose="020B0502040204020203" pitchFamily="34" charset="0"/>
                <a:cs typeface="Segoe UI" panose="020B0502040204020203" pitchFamily="34" charset="0"/>
              </a:rPr>
              <a:t>StoreOnce</a:t>
            </a:r>
            <a:r>
              <a:rPr lang="en-US" sz="800" dirty="0">
                <a:solidFill>
                  <a:schemeClr val="bg1"/>
                </a:solidFill>
                <a:latin typeface="Segoe UI" panose="020B0502040204020203" pitchFamily="34" charset="0"/>
                <a:cs typeface="Segoe UI" panose="020B0502040204020203" pitchFamily="34" charset="0"/>
              </a:rPr>
              <a:t> VSA is deployed on the Azure platform using the Bring-Your-Own-License (BYOL) model and continues the existing </a:t>
            </a:r>
            <a:r>
              <a:rPr lang="en-US" sz="800" dirty="0" err="1">
                <a:solidFill>
                  <a:schemeClr val="bg1"/>
                </a:solidFill>
                <a:latin typeface="Segoe UI" panose="020B0502040204020203" pitchFamily="34" charset="0"/>
                <a:cs typeface="Segoe UI" panose="020B0502040204020203" pitchFamily="34" charset="0"/>
              </a:rPr>
              <a:t>StoreOnce</a:t>
            </a:r>
            <a:r>
              <a:rPr lang="en-US" sz="800" dirty="0">
                <a:solidFill>
                  <a:schemeClr val="bg1"/>
                </a:solidFill>
                <a:latin typeface="Segoe UI" panose="020B0502040204020203" pitchFamily="34" charset="0"/>
                <a:cs typeface="Segoe UI" panose="020B0502040204020203" pitchFamily="34" charset="0"/>
              </a:rPr>
              <a:t> VSA licensing model. **Users can deploy up to 32TB of </a:t>
            </a:r>
            <a:r>
              <a:rPr lang="en-US" sz="800" dirty="0" err="1">
                <a:solidFill>
                  <a:schemeClr val="bg1"/>
                </a:solidFill>
                <a:latin typeface="Segoe UI" panose="020B0502040204020203" pitchFamily="34" charset="0"/>
                <a:cs typeface="Segoe UI" panose="020B0502040204020203" pitchFamily="34" charset="0"/>
              </a:rPr>
              <a:t>StoreOnce</a:t>
            </a:r>
            <a:r>
              <a:rPr lang="en-US" sz="800" dirty="0">
                <a:solidFill>
                  <a:schemeClr val="bg1"/>
                </a:solidFill>
                <a:latin typeface="Segoe UI" panose="020B0502040204020203" pitchFamily="34" charset="0"/>
                <a:cs typeface="Segoe UI" panose="020B0502040204020203" pitchFamily="34" charset="0"/>
              </a:rPr>
              <a:t> VSA on Azure.</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Hewlett Packard Enterprise</a:t>
            </a:r>
          </a:p>
        </p:txBody>
      </p:sp>
      <p:sp>
        <p:nvSpPr>
          <p:cNvPr id="15" name="TextBox 14"/>
          <p:cNvSpPr txBox="1"/>
          <p:nvPr/>
        </p:nvSpPr>
        <p:spPr>
          <a:xfrm>
            <a:off x="256245" y="5382989"/>
            <a:ext cx="1517309" cy="2262158"/>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Data protection</a:t>
            </a:r>
            <a:br>
              <a:rPr lang="en-US" sz="1050" b="1"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HPE StoreOnce VSA is a virtual appliance offering the same functionality as the </a:t>
            </a:r>
            <a:r>
              <a:rPr lang="en-US" sz="1050" dirty="0" err="1">
                <a:solidFill>
                  <a:srgbClr val="262626"/>
                </a:solidFill>
                <a:latin typeface="Segoe UI" panose="020B0502040204020203" pitchFamily="34" charset="0"/>
                <a:cs typeface="Segoe UI" panose="020B0502040204020203" pitchFamily="34" charset="0"/>
              </a:rPr>
              <a:t>StoreOnce</a:t>
            </a:r>
            <a:r>
              <a:rPr lang="en-US" sz="1050" dirty="0">
                <a:solidFill>
                  <a:srgbClr val="262626"/>
                </a:solidFill>
                <a:latin typeface="Segoe UI" panose="020B0502040204020203" pitchFamily="34" charset="0"/>
                <a:cs typeface="Segoe UI" panose="020B0502040204020203" pitchFamily="34" charset="0"/>
              </a:rPr>
              <a:t> </a:t>
            </a:r>
            <a:r>
              <a:rPr lang="en-US" sz="1050" dirty="0">
                <a:latin typeface="Segoe UI" panose="020B0502040204020203" pitchFamily="34" charset="0"/>
                <a:cs typeface="Segoe UI" panose="020B0502040204020203" pitchFamily="34" charset="0"/>
              </a:rPr>
              <a:t>physical appliance</a:t>
            </a:r>
            <a:r>
              <a:rPr lang="en-US" sz="1050" dirty="0">
                <a:solidFill>
                  <a:srgbClr val="FF0000"/>
                </a:solidFill>
                <a:latin typeface="Segoe UI" panose="020B0502040204020203" pitchFamily="34" charset="0"/>
                <a:cs typeface="Segoe UI" panose="020B0502040204020203" pitchFamily="34" charset="0"/>
              </a:rPr>
              <a:t> </a:t>
            </a:r>
            <a:r>
              <a:rPr lang="en-US" sz="1050" dirty="0">
                <a:solidFill>
                  <a:srgbClr val="262626"/>
                </a:solidFill>
                <a:latin typeface="Segoe UI" panose="020B0502040204020203" pitchFamily="34" charset="0"/>
                <a:cs typeface="Segoe UI" panose="020B0502040204020203" pitchFamily="34" charset="0"/>
              </a:rPr>
              <a:t>in VMware and Hyper-V environments. Its software-defined data protection offers all-inclusive licensing and is ideal for protecting data in remote sites or for SMBs that don't need dedicated hardware.</a:t>
            </a:r>
          </a:p>
        </p:txBody>
      </p:sp>
      <p:sp>
        <p:nvSpPr>
          <p:cNvPr id="19" name="TextBox 18"/>
          <p:cNvSpPr txBox="1"/>
          <p:nvPr/>
        </p:nvSpPr>
        <p:spPr>
          <a:xfrm>
            <a:off x="2173145" y="5382989"/>
            <a:ext cx="1517904" cy="2262158"/>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Replication</a:t>
            </a:r>
            <a:r>
              <a:rPr lang="en-US" sz="1050" dirty="0">
                <a:solidFill>
                  <a:srgbClr val="262626"/>
                </a:solidFill>
                <a:latin typeface="Segoe UI" panose="020B0502040204020203" pitchFamily="34" charset="0"/>
                <a:cs typeface="Segoe UI" panose="020B0502040204020203" pitchFamily="34" charset="0"/>
              </a:rPr>
              <a:t/>
            </a:r>
            <a:br>
              <a:rPr lang="en-US" sz="1050"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Users can deploy StoreOnce VSA on Microsoft Azure with multiple StoreOnce VSA instances across an Azure cloud environment. As part of the right mix of on-premises and off-premises storage, data that is protected on HPE StoreOnce systems can be replicated to a VSA on Azure. </a:t>
            </a:r>
          </a:p>
        </p:txBody>
      </p:sp>
      <p:sp>
        <p:nvSpPr>
          <p:cNvPr id="20" name="TextBox 19"/>
          <p:cNvSpPr txBox="1"/>
          <p:nvPr/>
        </p:nvSpPr>
        <p:spPr>
          <a:xfrm>
            <a:off x="4096546" y="5382989"/>
            <a:ext cx="1517904" cy="2262158"/>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Reduce cost</a:t>
            </a:r>
            <a:r>
              <a:rPr lang="en-US" sz="1050" dirty="0">
                <a:solidFill>
                  <a:srgbClr val="262626"/>
                </a:solidFill>
                <a:latin typeface="Segoe UI" panose="020B0502040204020203" pitchFamily="34" charset="0"/>
                <a:cs typeface="Segoe UI" panose="020B0502040204020203" pitchFamily="34" charset="0"/>
              </a:rPr>
              <a:t> </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No need for dedicated hardware</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All-inclusive licensing</a:t>
            </a:r>
            <a:r>
              <a:rPr lang="en-US" sz="1050" dirty="0">
                <a:latin typeface="Segoe UI" panose="020B0502040204020203" pitchFamily="34" charset="0"/>
                <a:cs typeface="Segoe UI" panose="020B0502040204020203" pitchFamily="34" charset="0"/>
              </a:rPr>
              <a:t>*</a:t>
            </a:r>
          </a:p>
          <a:p>
            <a:r>
              <a:rPr lang="en-US" sz="1050" b="1" dirty="0">
                <a:solidFill>
                  <a:srgbClr val="262626"/>
                </a:solidFill>
                <a:latin typeface="Segoe UI" panose="020B0502040204020203" pitchFamily="34" charset="0"/>
                <a:cs typeface="Segoe UI" panose="020B0502040204020203" pitchFamily="34" charset="0"/>
              </a:rPr>
              <a:t>Reduce risk</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Includes security features such as encryption, VLAN Tagging, secure erase, and more</a:t>
            </a:r>
          </a:p>
          <a:p>
            <a:r>
              <a:rPr lang="en-US" sz="1050" b="1" dirty="0">
                <a:solidFill>
                  <a:srgbClr val="262626"/>
                </a:solidFill>
                <a:latin typeface="Segoe UI" panose="020B0502040204020203" pitchFamily="34" charset="0"/>
                <a:cs typeface="Segoe UI" panose="020B0502040204020203" pitchFamily="34" charset="0"/>
              </a:rPr>
              <a:t>Reduce complexity</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Deploy remotely on any x86 hardware or the Azure cloud</a:t>
            </a:r>
          </a:p>
        </p:txBody>
      </p:sp>
      <p:sp>
        <p:nvSpPr>
          <p:cNvPr id="21" name="TextBox 20"/>
          <p:cNvSpPr txBox="1"/>
          <p:nvPr/>
        </p:nvSpPr>
        <p:spPr>
          <a:xfrm>
            <a:off x="6019947" y="5382989"/>
            <a:ext cx="1517904" cy="1615827"/>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Flexibility</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Deploy in accordance with data-protection requirements, with scalability up to 50 </a:t>
            </a:r>
            <a:r>
              <a:rPr lang="en-US" sz="1050" dirty="0" smtClean="0">
                <a:solidFill>
                  <a:srgbClr val="262626"/>
                </a:solidFill>
                <a:latin typeface="Segoe UI" panose="020B0502040204020203" pitchFamily="34" charset="0"/>
                <a:cs typeface="Segoe UI" panose="020B0502040204020203" pitchFamily="34" charset="0"/>
              </a:rPr>
              <a:t>TB*</a:t>
            </a:r>
            <a:r>
              <a:rPr lang="en-US" sz="1050" dirty="0" smtClean="0">
                <a:latin typeface="Segoe UI" panose="020B0502040204020203" pitchFamily="34" charset="0"/>
                <a:cs typeface="Segoe UI" panose="020B0502040204020203" pitchFamily="34" charset="0"/>
              </a:rPr>
              <a:t>*</a:t>
            </a:r>
            <a:r>
              <a:rPr lang="en-US" sz="1050" dirty="0" smtClean="0">
                <a:solidFill>
                  <a:srgbClr val="262626"/>
                </a:solidFill>
                <a:latin typeface="Segoe UI" panose="020B0502040204020203" pitchFamily="34" charset="0"/>
                <a:cs typeface="Segoe UI" panose="020B0502040204020203" pitchFamily="34" charset="0"/>
              </a:rPr>
              <a:t> </a:t>
            </a:r>
            <a:r>
              <a:rPr lang="en-US" sz="1050" dirty="0">
                <a:solidFill>
                  <a:srgbClr val="262626"/>
                </a:solidFill>
                <a:latin typeface="Segoe UI" panose="020B0502040204020203" pitchFamily="34" charset="0"/>
                <a:cs typeface="Segoe UI" panose="020B0502040204020203" pitchFamily="34" charset="0"/>
              </a:rPr>
              <a:t>of usable capacity</a:t>
            </a:r>
          </a:p>
          <a:p>
            <a:r>
              <a:rPr lang="en-US" sz="1050" b="1" dirty="0">
                <a:solidFill>
                  <a:srgbClr val="262626"/>
                </a:solidFill>
                <a:latin typeface="Segoe UI" panose="020B0502040204020203" pitchFamily="34" charset="0"/>
                <a:cs typeface="Segoe UI" panose="020B0502040204020203" pitchFamily="34" charset="0"/>
              </a:rPr>
              <a:t>Peerless performance</a:t>
            </a:r>
          </a:p>
          <a:p>
            <a:pPr marL="171450" indent="-171450">
              <a:buFont typeface="Arial" panose="020B0604020202020204" pitchFamily="34" charset="0"/>
              <a:buChar char="•"/>
            </a:pPr>
            <a:r>
              <a:rPr lang="en-US" sz="1050" dirty="0">
                <a:solidFill>
                  <a:srgbClr val="262626"/>
                </a:solidFill>
                <a:latin typeface="Segoe UI" panose="020B0502040204020203" pitchFamily="34" charset="0"/>
                <a:cs typeface="Segoe UI" panose="020B0502040204020203" pitchFamily="34" charset="0"/>
              </a:rPr>
              <a:t>Protect your data at backup speeds of up to 12 TB/hr. </a:t>
            </a:r>
          </a:p>
        </p:txBody>
      </p:sp>
      <p:sp>
        <p:nvSpPr>
          <p:cNvPr id="23" name="Rectangle 22"/>
          <p:cNvSpPr/>
          <p:nvPr/>
        </p:nvSpPr>
        <p:spPr>
          <a:xfrm>
            <a:off x="219655" y="154817"/>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chemeClr val="bg1">
                    <a:lumMod val="50000"/>
                  </a:schemeClr>
                </a:solidFill>
                <a:latin typeface="Segoe UI"/>
                <a:cs typeface="Segoe UI"/>
              </a:rPr>
              <a:t>Partner Logo</a:t>
            </a:r>
          </a:p>
        </p:txBody>
      </p:sp>
      <p:sp>
        <p:nvSpPr>
          <p:cNvPr id="24" name="Rectangle 23"/>
          <p:cNvSpPr/>
          <p:nvPr/>
        </p:nvSpPr>
        <p:spPr>
          <a:xfrm>
            <a:off x="239735" y="2894579"/>
            <a:ext cx="1517904" cy="2266835"/>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10000"/>
              </a:lnSpc>
            </a:pPr>
            <a:r>
              <a:rPr lang="en-US" sz="2000" b="1" dirty="0">
                <a:solidFill>
                  <a:schemeClr val="bg1">
                    <a:lumMod val="50000"/>
                  </a:schemeClr>
                </a:solidFill>
                <a:latin typeface="Segoe UI"/>
                <a:cs typeface="Segoe UI"/>
              </a:rPr>
              <a:t>StoreOnce </a:t>
            </a:r>
            <a:endParaRPr lang="en-US" sz="1300" b="1"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a:p>
            <a:pPr algn="ctr">
              <a:lnSpc>
                <a:spcPct val="110000"/>
              </a:lnSpc>
            </a:pPr>
            <a:endParaRPr lang="en-US" sz="1300"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27" name="Picture 26" descr="Image result for hewlett packard enterprise logo png"/>
          <p:cNvPicPr/>
          <p:nvPr/>
        </p:nvPicPr>
        <p:blipFill rotWithShape="1">
          <a:blip r:embed="rId5" cstate="print">
            <a:extLst>
              <a:ext uri="{28A0092B-C50C-407E-A947-70E740481C1C}">
                <a14:useLocalDpi xmlns:a14="http://schemas.microsoft.com/office/drawing/2010/main" val="0"/>
              </a:ext>
            </a:extLst>
          </a:blip>
          <a:srcRect l="11759" t="30712" r="52556" b="31941"/>
          <a:stretch/>
        </p:blipFill>
        <p:spPr bwMode="auto">
          <a:xfrm>
            <a:off x="258945" y="305580"/>
            <a:ext cx="1216501" cy="504275"/>
          </a:xfrm>
          <a:prstGeom prst="rect">
            <a:avLst/>
          </a:prstGeom>
          <a:noFill/>
          <a:ln>
            <a:noFill/>
          </a:ln>
          <a:extLst>
            <a:ext uri="{53640926-AAD7-44D8-BBD7-CCE9431645EC}">
              <a14:shadowObscured xmlns:a14="http://schemas.microsoft.com/office/drawing/2010/main"/>
            </a:ext>
          </a:extLst>
        </p:spPr>
      </p:pic>
      <p:pic>
        <p:nvPicPr>
          <p:cNvPr id="43" name="Picture 39" descr="image010"/>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2136" y="3579453"/>
            <a:ext cx="1243573" cy="1122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p:cNvPicPr>
            <a:picLocks noChangeAspect="1"/>
          </p:cNvPicPr>
          <p:nvPr/>
        </p:nvPicPr>
        <p:blipFill rotWithShape="1">
          <a:blip r:embed="rId7" cstate="print">
            <a:extLst>
              <a:ext uri="{28A0092B-C50C-407E-A947-70E740481C1C}">
                <a14:useLocalDpi xmlns:a14="http://schemas.microsoft.com/office/drawing/2010/main" val="0"/>
              </a:ext>
            </a:extLst>
          </a:blip>
          <a:srcRect r="48855"/>
          <a:stretch/>
        </p:blipFill>
        <p:spPr>
          <a:xfrm>
            <a:off x="2150862" y="2895762"/>
            <a:ext cx="1516207" cy="2271494"/>
          </a:xfrm>
          <a:prstGeom prst="rect">
            <a:avLst/>
          </a:prstGeom>
          <a:effectLst>
            <a:outerShdw blurRad="50800" dist="38100" dir="2700000" algn="tl" rotWithShape="0">
              <a:prstClr val="black">
                <a:alpha val="40000"/>
              </a:prstClr>
            </a:outerShdw>
          </a:effectLst>
        </p:spPr>
      </p:pic>
      <p:pic>
        <p:nvPicPr>
          <p:cNvPr id="42" name="Picture 41"/>
          <p:cNvPicPr>
            <a:picLocks noChangeAspect="1"/>
          </p:cNvPicPr>
          <p:nvPr/>
        </p:nvPicPr>
        <p:blipFill rotWithShape="1">
          <a:blip r:embed="rId8" cstate="print">
            <a:extLst>
              <a:ext uri="{28A0092B-C50C-407E-A947-70E740481C1C}">
                <a14:useLocalDpi xmlns:a14="http://schemas.microsoft.com/office/drawing/2010/main" val="0"/>
              </a:ext>
            </a:extLst>
          </a:blip>
          <a:srcRect r="38235"/>
          <a:stretch/>
        </p:blipFill>
        <p:spPr>
          <a:xfrm>
            <a:off x="4105656" y="2892798"/>
            <a:ext cx="1513377" cy="2268616"/>
          </a:xfrm>
          <a:prstGeom prst="rect">
            <a:avLst/>
          </a:prstGeom>
          <a:effectLst>
            <a:outerShdw blurRad="50800" dist="38100" dir="2700000" algn="tl" rotWithShape="0">
              <a:prstClr val="black">
                <a:alpha val="40000"/>
              </a:prstClr>
            </a:outerShdw>
          </a:effectLst>
        </p:spPr>
      </p:pic>
      <p:pic>
        <p:nvPicPr>
          <p:cNvPr id="44" name="Picture 43"/>
          <p:cNvPicPr>
            <a:picLocks/>
          </p:cNvPicPr>
          <p:nvPr/>
        </p:nvPicPr>
        <p:blipFill rotWithShape="1">
          <a:blip r:embed="rId9" cstate="print">
            <a:extLst>
              <a:ext uri="{28A0092B-C50C-407E-A947-70E740481C1C}">
                <a14:useLocalDpi xmlns:a14="http://schemas.microsoft.com/office/drawing/2010/main" val="0"/>
              </a:ext>
            </a:extLst>
          </a:blip>
          <a:srcRect r="37783"/>
          <a:stretch/>
        </p:blipFill>
        <p:spPr>
          <a:xfrm>
            <a:off x="6008663" y="2898954"/>
            <a:ext cx="1517904" cy="225600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121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3010</TotalTime>
  <Words>673</Words>
  <PresentationFormat>Custom</PresentationFormat>
  <Paragraphs>65</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2017-06-08T20:18:54Z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