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3"/>
  </p:sldMasterIdLst>
  <p:sldIdLst>
    <p:sldId id="258" r:id="rId4"/>
    <p:sldId id="267" r:id="rId5"/>
  </p:sldIdLst>
  <p:sldSz cx="7772400" cy="10058400"/>
  <p:notesSz cx="6858000" cy="9144000"/>
  <p:defaultTextStyle>
    <a:defPPr>
      <a:defRPr lang="en-US"/>
    </a:defPPr>
    <a:lvl1pPr marL="0" algn="l" defTabSz="1018824" rtl="0" eaLnBrk="1" latinLnBrk="0" hangingPunct="1">
      <a:defRPr sz="2006" kern="1200">
        <a:solidFill>
          <a:schemeClr val="tx1"/>
        </a:solidFill>
        <a:latin typeface="+mn-lt"/>
        <a:ea typeface="+mn-ea"/>
        <a:cs typeface="+mn-cs"/>
      </a:defRPr>
    </a:lvl1pPr>
    <a:lvl2pPr marL="509412" algn="l" defTabSz="1018824" rtl="0" eaLnBrk="1" latinLnBrk="0" hangingPunct="1">
      <a:defRPr sz="2006" kern="1200">
        <a:solidFill>
          <a:schemeClr val="tx1"/>
        </a:solidFill>
        <a:latin typeface="+mn-lt"/>
        <a:ea typeface="+mn-ea"/>
        <a:cs typeface="+mn-cs"/>
      </a:defRPr>
    </a:lvl2pPr>
    <a:lvl3pPr marL="1018824" algn="l" defTabSz="1018824" rtl="0" eaLnBrk="1" latinLnBrk="0" hangingPunct="1">
      <a:defRPr sz="2006" kern="1200">
        <a:solidFill>
          <a:schemeClr val="tx1"/>
        </a:solidFill>
        <a:latin typeface="+mn-lt"/>
        <a:ea typeface="+mn-ea"/>
        <a:cs typeface="+mn-cs"/>
      </a:defRPr>
    </a:lvl3pPr>
    <a:lvl4pPr marL="1528237" algn="l" defTabSz="1018824" rtl="0" eaLnBrk="1" latinLnBrk="0" hangingPunct="1">
      <a:defRPr sz="2006" kern="1200">
        <a:solidFill>
          <a:schemeClr val="tx1"/>
        </a:solidFill>
        <a:latin typeface="+mn-lt"/>
        <a:ea typeface="+mn-ea"/>
        <a:cs typeface="+mn-cs"/>
      </a:defRPr>
    </a:lvl4pPr>
    <a:lvl5pPr marL="2037649" algn="l" defTabSz="1018824" rtl="0" eaLnBrk="1" latinLnBrk="0" hangingPunct="1">
      <a:defRPr sz="2006" kern="1200">
        <a:solidFill>
          <a:schemeClr val="tx1"/>
        </a:solidFill>
        <a:latin typeface="+mn-lt"/>
        <a:ea typeface="+mn-ea"/>
        <a:cs typeface="+mn-cs"/>
      </a:defRPr>
    </a:lvl5pPr>
    <a:lvl6pPr marL="2547061" algn="l" defTabSz="1018824" rtl="0" eaLnBrk="1" latinLnBrk="0" hangingPunct="1">
      <a:defRPr sz="2006" kern="1200">
        <a:solidFill>
          <a:schemeClr val="tx1"/>
        </a:solidFill>
        <a:latin typeface="+mn-lt"/>
        <a:ea typeface="+mn-ea"/>
        <a:cs typeface="+mn-cs"/>
      </a:defRPr>
    </a:lvl6pPr>
    <a:lvl7pPr marL="3056473" algn="l" defTabSz="1018824" rtl="0" eaLnBrk="1" latinLnBrk="0" hangingPunct="1">
      <a:defRPr sz="2006" kern="1200">
        <a:solidFill>
          <a:schemeClr val="tx1"/>
        </a:solidFill>
        <a:latin typeface="+mn-lt"/>
        <a:ea typeface="+mn-ea"/>
        <a:cs typeface="+mn-cs"/>
      </a:defRPr>
    </a:lvl7pPr>
    <a:lvl8pPr marL="3565886" algn="l" defTabSz="1018824" rtl="0" eaLnBrk="1" latinLnBrk="0" hangingPunct="1">
      <a:defRPr sz="2006" kern="1200">
        <a:solidFill>
          <a:schemeClr val="tx1"/>
        </a:solidFill>
        <a:latin typeface="+mn-lt"/>
        <a:ea typeface="+mn-ea"/>
        <a:cs typeface="+mn-cs"/>
      </a:defRPr>
    </a:lvl8pPr>
    <a:lvl9pPr marL="4075298" algn="l" defTabSz="1018824" rtl="0" eaLnBrk="1" latinLnBrk="0" hangingPunct="1">
      <a:defRPr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guide id="3" orient="horz" pos="6192" userDrawn="1">
          <p15:clr>
            <a:srgbClr val="A4A3A4"/>
          </p15:clr>
        </p15:guide>
        <p15:guide id="4" pos="47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ven Tokuno" initials="D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0000"/>
    <a:srgbClr val="0078D7"/>
    <a:srgbClr val="D83B01"/>
    <a:srgbClr val="BA141A"/>
    <a:srgbClr val="0072C6"/>
    <a:srgbClr val="EB3C00"/>
    <a:srgbClr val="00BCF2"/>
    <a:srgbClr val="BD190E"/>
    <a:srgbClr val="BC0F0F"/>
    <a:srgbClr val="4425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36" autoAdjust="0"/>
    <p:restoredTop sz="91429"/>
  </p:normalViewPr>
  <p:slideViewPr>
    <p:cSldViewPr snapToGrid="0">
      <p:cViewPr>
        <p:scale>
          <a:sx n="100" d="100"/>
          <a:sy n="100" d="100"/>
        </p:scale>
        <p:origin x="1644" y="-2490"/>
      </p:cViewPr>
      <p:guideLst>
        <p:guide orient="horz" pos="3168"/>
        <p:guide pos="2448"/>
        <p:guide orient="horz" pos="6192"/>
        <p:guide pos="47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0336022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4288614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45003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372404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118006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80930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0122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277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709708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3286979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dirty="0"/>
              <a:t>Click icon to add picture</a:t>
            </a:r>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D24E3EC3-1B3F-4755-B752-28FDE295F879}" type="datetimeFigureOut">
              <a:rPr lang="en-US" smtClean="0"/>
              <a:t>6/12/2017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07242A-5AAD-4CF5-A7D3-8B87808F7496}" type="slidenum">
              <a:rPr lang="en-US" smtClean="0"/>
              <a:t>‹#›</a:t>
            </a:fld>
            <a:endParaRPr lang="en-US" dirty="0"/>
          </a:p>
        </p:txBody>
      </p:sp>
    </p:spTree>
    <p:extLst>
      <p:ext uri="{BB962C8B-B14F-4D97-AF65-F5344CB8AC3E}">
        <p14:creationId xmlns:p14="http://schemas.microsoft.com/office/powerpoint/2010/main" val="960348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D24E3EC3-1B3F-4755-B752-28FDE295F879}" type="datetimeFigureOut">
              <a:rPr lang="en-US" smtClean="0"/>
              <a:t>6/12/2017</a:t>
            </a:fld>
            <a:endParaRPr lang="en-US" dirty="0"/>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4407242A-5AAD-4CF5-A7D3-8B87808F7496}" type="slidenum">
              <a:rPr lang="en-US" smtClean="0"/>
              <a:t>‹#›</a:t>
            </a:fld>
            <a:endParaRPr lang="en-US" dirty="0"/>
          </a:p>
        </p:txBody>
      </p:sp>
    </p:spTree>
    <p:extLst>
      <p:ext uri="{BB962C8B-B14F-4D97-AF65-F5344CB8AC3E}">
        <p14:creationId xmlns:p14="http://schemas.microsoft.com/office/powerpoint/2010/main" val="1902978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mailto:info@fieldassist.in" TargetMode="External"/><Relationship Id="rId7" Type="http://schemas.openxmlformats.org/officeDocument/2006/relationships/image" Target="../media/image4.png"/><Relationship Id="rId2" Type="http://schemas.openxmlformats.org/officeDocument/2006/relationships/hyperlink" Target="http://www.fieldassist.in/" TargetMode="Externa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6"/>
          <p:cNvSpPr>
            <a:spLocks noChangeArrowheads="1"/>
          </p:cNvSpPr>
          <p:nvPr/>
        </p:nvSpPr>
        <p:spPr bwMode="auto">
          <a:xfrm>
            <a:off x="0" y="0"/>
            <a:ext cx="7772400" cy="10058400"/>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4" name="Rectangle 36"/>
          <p:cNvSpPr>
            <a:spLocks noChangeArrowheads="1"/>
          </p:cNvSpPr>
          <p:nvPr/>
        </p:nvSpPr>
        <p:spPr bwMode="auto">
          <a:xfrm>
            <a:off x="0" y="2529541"/>
            <a:ext cx="7772400" cy="5571442"/>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8" name="TextBox 37"/>
          <p:cNvSpPr txBox="1"/>
          <p:nvPr/>
        </p:nvSpPr>
        <p:spPr>
          <a:xfrm>
            <a:off x="239735" y="2723762"/>
            <a:ext cx="7334251" cy="215444"/>
          </a:xfrm>
          <a:prstGeom prst="rect">
            <a:avLst/>
          </a:prstGeom>
          <a:noFill/>
        </p:spPr>
        <p:txBody>
          <a:bodyPr wrap="square" lIns="0" tIns="0" rIns="0" bIns="0" rtlCol="0">
            <a:spAutoFit/>
          </a:bodyPr>
          <a:lstStyle/>
          <a:p>
            <a:r>
              <a:rPr lang="en-US" sz="1400" b="1" dirty="0">
                <a:solidFill>
                  <a:srgbClr val="262626"/>
                </a:solidFill>
                <a:latin typeface="Segoe UI" panose="020B0502040204020203" pitchFamily="34" charset="0"/>
                <a:cs typeface="Segoe UI" panose="020B0502040204020203" pitchFamily="34" charset="0"/>
              </a:rPr>
              <a:t>WHAT WE OFFER</a:t>
            </a:r>
          </a:p>
        </p:txBody>
      </p:sp>
      <p:sp>
        <p:nvSpPr>
          <p:cNvPr id="39" name="TextBox 38"/>
          <p:cNvSpPr txBox="1"/>
          <p:nvPr/>
        </p:nvSpPr>
        <p:spPr>
          <a:xfrm>
            <a:off x="219072" y="8301361"/>
            <a:ext cx="7354914" cy="538609"/>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WHAT OUR CUSTOMERS ARE SAYING</a:t>
            </a:r>
          </a:p>
          <a:p>
            <a:r>
              <a:rPr lang="en-US" sz="1050" dirty="0">
                <a:solidFill>
                  <a:schemeClr val="bg1"/>
                </a:solidFill>
                <a:latin typeface="Segoe UI" panose="020B0502040204020203" pitchFamily="34" charset="0"/>
                <a:cs typeface="Segoe UI" panose="020B0502040204020203" pitchFamily="34" charset="0"/>
              </a:rPr>
              <a:t>“FieldAssist is instrumental in giving us real-time insights of our field sales operations. It is so easy to use that our entire sales force was able to adapt it at a rapid pace, leading to its successful implementation.” – Aakash Shah, Partner, Everest Spices</a:t>
            </a:r>
          </a:p>
        </p:txBody>
      </p:sp>
      <p:sp>
        <p:nvSpPr>
          <p:cNvPr id="40" name="TextBox 39"/>
          <p:cNvSpPr txBox="1"/>
          <p:nvPr/>
        </p:nvSpPr>
        <p:spPr>
          <a:xfrm>
            <a:off x="219073" y="9034915"/>
            <a:ext cx="7334251" cy="377026"/>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LEARN MORE</a:t>
            </a:r>
          </a:p>
          <a:p>
            <a:pPr algn="just"/>
            <a:r>
              <a:rPr lang="en-US" sz="1050" dirty="0">
                <a:solidFill>
                  <a:schemeClr val="bg1"/>
                </a:solidFill>
                <a:latin typeface="Segoe UI" panose="020B0502040204020203" pitchFamily="34" charset="0"/>
                <a:cs typeface="Segoe UI" panose="020B0502040204020203" pitchFamily="34" charset="0"/>
              </a:rPr>
              <a:t>Take a tour of FieldAssist at </a:t>
            </a:r>
            <a:r>
              <a:rPr lang="en-US" sz="1050" dirty="0">
                <a:solidFill>
                  <a:schemeClr val="bg1"/>
                </a:solidFill>
                <a:latin typeface="Segoe UI" panose="020B0502040204020203" pitchFamily="34" charset="0"/>
                <a:cs typeface="Segoe UI" panose="020B0502040204020203" pitchFamily="34" charset="0"/>
                <a:hlinkClick r:id="rId2"/>
              </a:rPr>
              <a:t>www.fieldassist.in</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email </a:t>
            </a:r>
            <a:r>
              <a:rPr lang="en-US" sz="1050" dirty="0">
                <a:solidFill>
                  <a:schemeClr val="bg1"/>
                </a:solidFill>
                <a:latin typeface="Segoe UI" panose="020B0502040204020203" pitchFamily="34" charset="0"/>
                <a:cs typeface="Segoe UI" panose="020B0502040204020203" pitchFamily="34" charset="0"/>
              </a:rPr>
              <a:t>us at </a:t>
            </a:r>
            <a:r>
              <a:rPr lang="en-US" sz="1050" dirty="0">
                <a:solidFill>
                  <a:schemeClr val="bg1"/>
                </a:solidFill>
                <a:latin typeface="Segoe UI" panose="020B0502040204020203" pitchFamily="34" charset="0"/>
                <a:cs typeface="Segoe UI" panose="020B0502040204020203" pitchFamily="34" charset="0"/>
                <a:hlinkClick r:id="rId3"/>
              </a:rPr>
              <a:t>info@fieldassist.in</a:t>
            </a:r>
            <a:r>
              <a:rPr lang="en-US" sz="1050" dirty="0">
                <a:solidFill>
                  <a:schemeClr val="bg1"/>
                </a:solidFill>
                <a:latin typeface="Segoe UI" panose="020B0502040204020203" pitchFamily="34" charset="0"/>
                <a:cs typeface="Segoe UI" panose="020B0502040204020203" pitchFamily="34" charset="0"/>
              </a:rPr>
              <a:t> </a:t>
            </a:r>
            <a:r>
              <a:rPr lang="en-US" sz="1050" dirty="0" smtClean="0">
                <a:solidFill>
                  <a:schemeClr val="bg1"/>
                </a:solidFill>
                <a:latin typeface="Segoe UI" panose="020B0502040204020203" pitchFamily="34" charset="0"/>
                <a:cs typeface="Segoe UI" panose="020B0502040204020203" pitchFamily="34" charset="0"/>
              </a:rPr>
              <a:t>or call </a:t>
            </a:r>
            <a:r>
              <a:rPr lang="en-US" sz="1050" dirty="0">
                <a:solidFill>
                  <a:schemeClr val="bg1"/>
                </a:solidFill>
                <a:latin typeface="Segoe UI" panose="020B0502040204020203" pitchFamily="34" charset="0"/>
                <a:cs typeface="Segoe UI" panose="020B0502040204020203" pitchFamily="34" charset="0"/>
              </a:rPr>
              <a:t>+91-124-6545450.</a:t>
            </a:r>
          </a:p>
        </p:txBody>
      </p:sp>
      <p:sp>
        <p:nvSpPr>
          <p:cNvPr id="13" name="TextBox 12"/>
          <p:cNvSpPr txBox="1"/>
          <p:nvPr/>
        </p:nvSpPr>
        <p:spPr>
          <a:xfrm>
            <a:off x="219072" y="9711099"/>
            <a:ext cx="4667250" cy="138499"/>
          </a:xfrm>
          <a:prstGeom prst="rect">
            <a:avLst/>
          </a:prstGeom>
          <a:noFill/>
        </p:spPr>
        <p:txBody>
          <a:bodyPr wrap="square" lIns="0" tIns="0" rIns="0" bIns="0" rtlCol="0">
            <a:spAutoFit/>
          </a:bodyPr>
          <a:lstStyle/>
          <a:p>
            <a:r>
              <a:rPr lang="en-US" sz="900" dirty="0">
                <a:solidFill>
                  <a:schemeClr val="bg1"/>
                </a:solidFill>
                <a:latin typeface="Segoe UI" panose="020B0502040204020203" pitchFamily="34" charset="0"/>
                <a:cs typeface="Segoe UI" panose="020B0502040204020203" pitchFamily="34" charset="0"/>
              </a:rPr>
              <a:t>© 2017 FieldAssist</a:t>
            </a:r>
          </a:p>
        </p:txBody>
      </p:sp>
      <p:sp>
        <p:nvSpPr>
          <p:cNvPr id="15" name="TextBox 14"/>
          <p:cNvSpPr txBox="1"/>
          <p:nvPr/>
        </p:nvSpPr>
        <p:spPr>
          <a:xfrm>
            <a:off x="251108" y="5623619"/>
            <a:ext cx="1517309" cy="2100575"/>
          </a:xfrm>
          <a:prstGeom prst="rect">
            <a:avLst/>
          </a:prstGeom>
          <a:noFill/>
        </p:spPr>
        <p:txBody>
          <a:bodyPr wrap="square" lIns="0" tIns="0" rIns="0" bIns="0" rtlCol="0">
            <a:spAutoFit/>
          </a:bodyPr>
          <a:lstStyle/>
          <a:p>
            <a:r>
              <a:rPr lang="en-US" sz="1050" b="1" dirty="0">
                <a:latin typeface="Segoe UI" panose="020B0502040204020203" pitchFamily="34" charset="0"/>
                <a:cs typeface="Segoe UI" panose="020B0502040204020203" pitchFamily="34" charset="0"/>
              </a:rPr>
              <a:t>Field Visit</a:t>
            </a:r>
            <a:br>
              <a:rPr lang="en-US" sz="1050" b="1" dirty="0">
                <a:latin typeface="Segoe UI" panose="020B0502040204020203" pitchFamily="34" charset="0"/>
                <a:cs typeface="Segoe UI" panose="020B0502040204020203" pitchFamily="34" charset="0"/>
              </a:rPr>
            </a:br>
            <a:r>
              <a:rPr lang="en-US" sz="1050" dirty="0">
                <a:latin typeface="Segoe UI" panose="020B0502040204020203" pitchFamily="34" charset="0"/>
                <a:cs typeface="Segoe UI" panose="020B0502040204020203" pitchFamily="34" charset="0"/>
              </a:rPr>
              <a:t>FieldAssist helps salespeople gather data, and it authenticates their field visits via GPS. Dashboards can show:</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Live movement view on maps</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Beat coverage/strike rate</a:t>
            </a:r>
          </a:p>
          <a:p>
            <a:pPr marL="171450" indent="-171450">
              <a:buFont typeface="Arial" panose="020B0604020202020204" pitchFamily="34" charset="0"/>
              <a:buChar char="•"/>
            </a:pPr>
            <a:r>
              <a:rPr lang="en-US" sz="1050" dirty="0">
                <a:latin typeface="Segoe UI" panose="020B0502040204020203" pitchFamily="34" charset="0"/>
                <a:cs typeface="Segoe UI" panose="020B0502040204020203" pitchFamily="34" charset="0"/>
              </a:rPr>
              <a:t>Non-retailing statuses or activities, such as meetings or on-leave</a:t>
            </a:r>
          </a:p>
        </p:txBody>
      </p:sp>
      <p:sp>
        <p:nvSpPr>
          <p:cNvPr id="19" name="TextBox 18"/>
          <p:cNvSpPr txBox="1"/>
          <p:nvPr/>
        </p:nvSpPr>
        <p:spPr>
          <a:xfrm>
            <a:off x="2168008" y="5623619"/>
            <a:ext cx="1523810" cy="1938992"/>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Call Management</a:t>
            </a:r>
            <a:br>
              <a:rPr lang="en-US" sz="1050" b="1"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This feature enables salespeople to conduct seamless order booking across multiple categories. It also enables them to capture stock, check historic sales trends, and apply schemes and discounts on the go while keeping track of their targets.</a:t>
            </a:r>
            <a:endParaRPr lang="en-US" sz="1050" b="1" dirty="0">
              <a:solidFill>
                <a:srgbClr val="262626"/>
              </a:solidFill>
              <a:latin typeface="Segoe UI" panose="020B0502040204020203" pitchFamily="34" charset="0"/>
              <a:cs typeface="Segoe UI" panose="020B0502040204020203" pitchFamily="34" charset="0"/>
            </a:endParaRPr>
          </a:p>
        </p:txBody>
      </p:sp>
      <p:sp>
        <p:nvSpPr>
          <p:cNvPr id="20" name="TextBox 19"/>
          <p:cNvSpPr txBox="1"/>
          <p:nvPr/>
        </p:nvSpPr>
        <p:spPr>
          <a:xfrm>
            <a:off x="4096546" y="5623619"/>
            <a:ext cx="1523810" cy="1938992"/>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Census and Survey</a:t>
            </a:r>
          </a:p>
          <a:p>
            <a:r>
              <a:rPr lang="en-US" sz="1050" dirty="0">
                <a:solidFill>
                  <a:srgbClr val="262626"/>
                </a:solidFill>
                <a:latin typeface="Segoe UI" panose="020B0502040204020203" pitchFamily="34" charset="0"/>
                <a:cs typeface="Segoe UI" panose="020B0502040204020203" pitchFamily="34" charset="0"/>
              </a:rPr>
              <a:t>FieldAssist provides census capability, which enables companies to register new outlets on the go. It provides easy-to-create survey forms for salespeople so companies can know of consumer feedback, a competitor’s presence, or a brand’s visibility.</a:t>
            </a:r>
          </a:p>
        </p:txBody>
      </p:sp>
      <p:sp>
        <p:nvSpPr>
          <p:cNvPr id="21" name="TextBox 20"/>
          <p:cNvSpPr txBox="1"/>
          <p:nvPr/>
        </p:nvSpPr>
        <p:spPr>
          <a:xfrm>
            <a:off x="6019947" y="5623619"/>
            <a:ext cx="1523808" cy="1938992"/>
          </a:xfrm>
          <a:prstGeom prst="rect">
            <a:avLst/>
          </a:prstGeom>
          <a:noFill/>
        </p:spPr>
        <p:txBody>
          <a:bodyPr wrap="square" lIns="0" tIns="0" rIns="0" bIns="0" rtlCol="0">
            <a:spAutoFit/>
          </a:bodyPr>
          <a:lstStyle/>
          <a:p>
            <a:r>
              <a:rPr lang="en-US" sz="1050" b="1" dirty="0">
                <a:solidFill>
                  <a:srgbClr val="262626"/>
                </a:solidFill>
                <a:latin typeface="Segoe UI" panose="020B0502040204020203" pitchFamily="34" charset="0"/>
                <a:cs typeface="Segoe UI" panose="020B0502040204020203" pitchFamily="34" charset="0"/>
              </a:rPr>
              <a:t>Manager’s Application</a:t>
            </a:r>
            <a:br>
              <a:rPr lang="en-US" sz="1050" b="1" dirty="0">
                <a:solidFill>
                  <a:srgbClr val="262626"/>
                </a:solidFill>
                <a:latin typeface="Segoe UI" panose="020B0502040204020203" pitchFamily="34" charset="0"/>
                <a:cs typeface="Segoe UI" panose="020B0502040204020203" pitchFamily="34" charset="0"/>
              </a:rPr>
            </a:br>
            <a:r>
              <a:rPr lang="en-US" sz="1050" dirty="0">
                <a:solidFill>
                  <a:srgbClr val="262626"/>
                </a:solidFill>
                <a:latin typeface="Segoe UI" panose="020B0502040204020203" pitchFamily="34" charset="0"/>
                <a:cs typeface="Segoe UI" panose="020B0502040204020203" pitchFamily="34" charset="0"/>
              </a:rPr>
              <a:t>For managers, FieldAssist provides a separate mobile app with a complete data dashboard that features access to real-time field trends from their field sales team. This enables them to take earlier proactive measures, placing them ahead of the competition.</a:t>
            </a:r>
          </a:p>
        </p:txBody>
      </p:sp>
      <p:sp>
        <p:nvSpPr>
          <p:cNvPr id="23" name="Rectangle 22"/>
          <p:cNvSpPr/>
          <p:nvPr/>
        </p:nvSpPr>
        <p:spPr>
          <a:xfrm>
            <a:off x="219655" y="294923"/>
            <a:ext cx="1426055" cy="8588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00" dirty="0">
              <a:solidFill>
                <a:schemeClr val="bg1">
                  <a:lumMod val="50000"/>
                </a:schemeClr>
              </a:solidFill>
              <a:latin typeface="Segoe UI"/>
              <a:cs typeface="Segoe UI"/>
            </a:endParaRPr>
          </a:p>
        </p:txBody>
      </p:sp>
      <p:grpSp>
        <p:nvGrpSpPr>
          <p:cNvPr id="2" name="Group 1"/>
          <p:cNvGrpSpPr/>
          <p:nvPr/>
        </p:nvGrpSpPr>
        <p:grpSpPr>
          <a:xfrm>
            <a:off x="5180810" y="9603351"/>
            <a:ext cx="2591591" cy="377851"/>
            <a:chOff x="5180810" y="9603351"/>
            <a:chExt cx="2591591" cy="377851"/>
          </a:xfrm>
        </p:grpSpPr>
        <p:pic>
          <p:nvPicPr>
            <p:cNvPr id="31" name="Picture 30" descr="MSFT_logo_rgb_W-Wht_D.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0810" y="9603351"/>
              <a:ext cx="1027206" cy="377851"/>
            </a:xfrm>
            <a:prstGeom prst="rect">
              <a:avLst/>
            </a:prstGeom>
          </p:spPr>
        </p:pic>
        <p:sp>
          <p:nvSpPr>
            <p:cNvPr id="32" name="Rectangle 31"/>
            <p:cNvSpPr/>
            <p:nvPr/>
          </p:nvSpPr>
          <p:spPr>
            <a:xfrm>
              <a:off x="6194359" y="9670997"/>
              <a:ext cx="1578042" cy="248437"/>
            </a:xfrm>
            <a:prstGeom prst="rect">
              <a:avLst/>
            </a:prstGeom>
          </p:spPr>
          <p:txBody>
            <a:bodyPr wrap="square">
              <a:spAutoFit/>
            </a:bodyPr>
            <a:lstStyle/>
            <a:p>
              <a:r>
                <a:rPr lang="en-US" sz="1000" dirty="0">
                  <a:solidFill>
                    <a:schemeClr val="bg1"/>
                  </a:solidFill>
                  <a:latin typeface="Segoe UI" panose="020B0502040204020203" pitchFamily="34" charset="0"/>
                  <a:cs typeface="Segoe UI" panose="020B0502040204020203" pitchFamily="34" charset="0"/>
                </a:rPr>
                <a:t>Go-To-Market Services</a:t>
              </a:r>
            </a:p>
          </p:txBody>
        </p:sp>
        <p:cxnSp>
          <p:nvCxnSpPr>
            <p:cNvPr id="41" name="Straight Connector 40"/>
            <p:cNvCxnSpPr/>
            <p:nvPr/>
          </p:nvCxnSpPr>
          <p:spPr>
            <a:xfrm flipV="1">
              <a:off x="6194358" y="9684170"/>
              <a:ext cx="0" cy="23526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402" y="346284"/>
            <a:ext cx="2014368" cy="778889"/>
          </a:xfrm>
          <a:prstGeom prst="rect">
            <a:avLst/>
          </a:prstGeom>
        </p:spPr>
      </p:pic>
      <p:pic>
        <p:nvPicPr>
          <p:cNvPr id="27"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3429" t="18275" r="32746" b="3530"/>
          <a:stretch/>
        </p:blipFill>
        <p:spPr bwMode="auto">
          <a:xfrm>
            <a:off x="230209" y="3130616"/>
            <a:ext cx="1522248" cy="227142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8"/>
          <p:cNvPicPr>
            <a:picLocks noChangeAspect="1"/>
          </p:cNvPicPr>
          <p:nvPr/>
        </p:nvPicPr>
        <p:blipFill rotWithShape="1">
          <a:blip r:embed="rId7" cstate="print">
            <a:extLst>
              <a:ext uri="{28A0092B-C50C-407E-A947-70E740481C1C}">
                <a14:useLocalDpi xmlns:a14="http://schemas.microsoft.com/office/drawing/2010/main" val="0"/>
              </a:ext>
            </a:extLst>
          </a:blip>
          <a:srcRect l="18283" t="19467" r="18883" b="25911"/>
          <a:stretch/>
        </p:blipFill>
        <p:spPr>
          <a:xfrm>
            <a:off x="2144822" y="3133426"/>
            <a:ext cx="1522248" cy="2268617"/>
          </a:xfrm>
          <a:prstGeom prst="rect">
            <a:avLst/>
          </a:prstGeom>
          <a:effectLst>
            <a:outerShdw blurRad="50800" dist="38100" dir="5400000" algn="t" rotWithShape="0">
              <a:prstClr val="black">
                <a:alpha val="40000"/>
              </a:prstClr>
            </a:outerShdw>
          </a:effectLst>
        </p:spPr>
      </p:pic>
      <p:pic>
        <p:nvPicPr>
          <p:cNvPr id="30" name="Picture 29"/>
          <p:cNvPicPr>
            <a:picLocks noChangeAspect="1"/>
          </p:cNvPicPr>
          <p:nvPr/>
        </p:nvPicPr>
        <p:blipFill rotWithShape="1">
          <a:blip r:embed="rId8" cstate="print">
            <a:extLst>
              <a:ext uri="{28A0092B-C50C-407E-A947-70E740481C1C}">
                <a14:useLocalDpi xmlns:a14="http://schemas.microsoft.com/office/drawing/2010/main" val="0"/>
              </a:ext>
            </a:extLst>
          </a:blip>
          <a:srcRect l="19707" t="19806" r="19961" b="27822"/>
          <a:stretch/>
        </p:blipFill>
        <p:spPr>
          <a:xfrm>
            <a:off x="4108040" y="3130616"/>
            <a:ext cx="1517784" cy="2271427"/>
          </a:xfrm>
          <a:prstGeom prst="rect">
            <a:avLst/>
          </a:prstGeom>
          <a:effectLst>
            <a:outerShdw blurRad="50800" dist="38100" dir="5400000" algn="t" rotWithShape="0">
              <a:prstClr val="black">
                <a:alpha val="40000"/>
              </a:prstClr>
            </a:outerShdw>
          </a:effectLst>
        </p:spPr>
      </p:pic>
      <p:pic>
        <p:nvPicPr>
          <p:cNvPr id="37" name="Content Placeholder 4"/>
          <p:cNvPicPr>
            <a:picLocks noChangeAspect="1"/>
          </p:cNvPicPr>
          <p:nvPr/>
        </p:nvPicPr>
        <p:blipFill rotWithShape="1">
          <a:blip r:embed="rId9" cstate="print">
            <a:extLst>
              <a:ext uri="{28A0092B-C50C-407E-A947-70E740481C1C}">
                <a14:useLocalDpi xmlns:a14="http://schemas.microsoft.com/office/drawing/2010/main" val="0"/>
              </a:ext>
            </a:extLst>
          </a:blip>
          <a:srcRect l="18906" t="18147" r="19724" b="29978"/>
          <a:stretch/>
        </p:blipFill>
        <p:spPr>
          <a:xfrm>
            <a:off x="6019946" y="3141442"/>
            <a:ext cx="1510963" cy="2260601"/>
          </a:xfrm>
          <a:prstGeom prst="rect">
            <a:avLst/>
          </a:prstGeom>
          <a:effectLst>
            <a:outerShdw blurRad="50800" dist="38100" dir="5400000" algn="t" rotWithShape="0">
              <a:prstClr val="black">
                <a:alpha val="40000"/>
              </a:prstClr>
            </a:outerShdw>
          </a:effectLst>
        </p:spPr>
      </p:pic>
      <p:sp>
        <p:nvSpPr>
          <p:cNvPr id="28" name="TextBox 27">
            <a:extLst>
              <a:ext uri="{FF2B5EF4-FFF2-40B4-BE49-F238E27FC236}">
                <a16:creationId xmlns:a16="http://schemas.microsoft.com/office/drawing/2014/main" xmlns="" id="{02D17853-7DD5-4C57-B0F2-2B70FF93E1B9}"/>
              </a:ext>
            </a:extLst>
          </p:cNvPr>
          <p:cNvSpPr txBox="1"/>
          <p:nvPr/>
        </p:nvSpPr>
        <p:spPr>
          <a:xfrm>
            <a:off x="1856445" y="234357"/>
            <a:ext cx="5674464" cy="923330"/>
          </a:xfrm>
          <a:prstGeom prst="rect">
            <a:avLst/>
          </a:prstGeom>
          <a:noFill/>
        </p:spPr>
        <p:txBody>
          <a:bodyPr wrap="square" lIns="0" tIns="0" rIns="0" bIns="0" rtlCol="0">
            <a:spAutoFit/>
          </a:bodyPr>
          <a:lstStyle/>
          <a:p>
            <a:r>
              <a:rPr lang="en-US" sz="2000" dirty="0">
                <a:solidFill>
                  <a:schemeClr val="bg1"/>
                </a:solidFill>
                <a:latin typeface="Segoe Pro Light" panose="020B0302040504020203" pitchFamily="34" charset="0"/>
              </a:rPr>
              <a:t>Built on Microsoft Azure, FieldAssist Powers Retail Organizations with Real-Time Data Analytics, GPS Authentication, and Intelligence on Sales and Stock</a:t>
            </a:r>
          </a:p>
        </p:txBody>
      </p:sp>
      <p:sp>
        <p:nvSpPr>
          <p:cNvPr id="43" name="TextBox 42">
            <a:extLst>
              <a:ext uri="{FF2B5EF4-FFF2-40B4-BE49-F238E27FC236}">
                <a16:creationId xmlns:a16="http://schemas.microsoft.com/office/drawing/2014/main" xmlns="" id="{9C96A3B1-9238-484B-BE0A-D410C7800145}"/>
              </a:ext>
            </a:extLst>
          </p:cNvPr>
          <p:cNvSpPr txBox="1"/>
          <p:nvPr/>
        </p:nvSpPr>
        <p:spPr>
          <a:xfrm>
            <a:off x="219075" y="1392974"/>
            <a:ext cx="7334250" cy="917944"/>
          </a:xfrm>
          <a:prstGeom prst="rect">
            <a:avLst/>
          </a:prstGeom>
          <a:noFill/>
        </p:spPr>
        <p:txBody>
          <a:bodyPr wrap="square" lIns="0" tIns="0" rIns="0" bIns="0" rtlCol="0">
            <a:spAutoFit/>
          </a:bodyPr>
          <a:lstStyle/>
          <a:p>
            <a:r>
              <a:rPr lang="en-US" sz="1400" b="1" dirty="0">
                <a:solidFill>
                  <a:schemeClr val="bg1"/>
                </a:solidFill>
                <a:latin typeface="Segoe UI" panose="020B0502040204020203" pitchFamily="34" charset="0"/>
                <a:cs typeface="Segoe UI" panose="020B0502040204020203" pitchFamily="34" charset="0"/>
              </a:rPr>
              <a:t>MICROSOFT AZURE SOLUTION BUILDER PROFILE: FieldAssist</a:t>
            </a:r>
          </a:p>
          <a:p>
            <a:endParaRPr lang="en-US" sz="1100" dirty="0">
              <a:solidFill>
                <a:schemeClr val="bg1"/>
              </a:solidFill>
              <a:latin typeface="Segoe UI" panose="020B0502040204020203" pitchFamily="34" charset="0"/>
              <a:cs typeface="Segoe UI" panose="020B0502040204020203" pitchFamily="34" charset="0"/>
            </a:endParaRPr>
          </a:p>
          <a:p>
            <a:pPr>
              <a:lnSpc>
                <a:spcPct val="110000"/>
              </a:lnSpc>
            </a:pPr>
            <a:r>
              <a:rPr lang="en-US" sz="1050" dirty="0">
                <a:solidFill>
                  <a:schemeClr val="bg1"/>
                </a:solidFill>
                <a:latin typeface="Segoe UI" panose="020B0502040204020203" pitchFamily="34" charset="0"/>
                <a:cs typeface="Segoe UI" panose="020B0502040204020203" pitchFamily="34" charset="0"/>
              </a:rPr>
              <a:t>FieldAssist is a leading sales force automation platform built on Microsoft Azure. FieldAssist enhances field staff efficiency through its reporting mechanism that captures data and uses it to generate insights for efficient management. This gives managers and field staff actionable information to improve sales.</a:t>
            </a:r>
          </a:p>
        </p:txBody>
      </p:sp>
    </p:spTree>
    <p:extLst>
      <p:ext uri="{BB962C8B-B14F-4D97-AF65-F5344CB8AC3E}">
        <p14:creationId xmlns:p14="http://schemas.microsoft.com/office/powerpoint/2010/main" val="2212190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6"/>
          <p:cNvSpPr>
            <a:spLocks noChangeArrowheads="1"/>
          </p:cNvSpPr>
          <p:nvPr/>
        </p:nvSpPr>
        <p:spPr bwMode="auto">
          <a:xfrm>
            <a:off x="2754352" y="4635500"/>
            <a:ext cx="5018048" cy="5422900"/>
          </a:xfrm>
          <a:prstGeom prst="rect">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Rectangle 36"/>
          <p:cNvSpPr>
            <a:spLocks noChangeArrowheads="1"/>
          </p:cNvSpPr>
          <p:nvPr/>
        </p:nvSpPr>
        <p:spPr bwMode="auto">
          <a:xfrm>
            <a:off x="1" y="4337824"/>
            <a:ext cx="2754351" cy="5720575"/>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TextBox 27"/>
          <p:cNvSpPr txBox="1"/>
          <p:nvPr/>
        </p:nvSpPr>
        <p:spPr>
          <a:xfrm>
            <a:off x="137160" y="4485084"/>
            <a:ext cx="2386584" cy="5047536"/>
          </a:xfrm>
          <a:prstGeom prst="rect">
            <a:avLst/>
          </a:prstGeom>
          <a:noFill/>
        </p:spPr>
        <p:txBody>
          <a:bodyPr wrap="square" rtlCol="0">
            <a:spAutoFit/>
          </a:bodyPr>
          <a:lstStyle/>
          <a:p>
            <a:r>
              <a:rPr lang="en-US" sz="1400" b="1" dirty="0">
                <a:solidFill>
                  <a:schemeClr val="bg1"/>
                </a:solidFill>
                <a:latin typeface="Segoe UI" panose="020B0502040204020203" pitchFamily="34" charset="0"/>
                <a:cs typeface="Segoe UI" panose="020B0502040204020203" pitchFamily="34" charset="0"/>
              </a:rPr>
              <a:t>KEY USE CASES</a:t>
            </a:r>
          </a:p>
          <a:p>
            <a:pPr>
              <a:lnSpc>
                <a:spcPct val="110000"/>
              </a:lnSpc>
            </a:pPr>
            <a:endParaRPr lang="en-US" sz="1000" b="1"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WEB APPLICATIONS</a:t>
            </a:r>
          </a:p>
          <a:p>
            <a:pPr>
              <a:lnSpc>
                <a:spcPct val="110000"/>
              </a:lnSpc>
            </a:pPr>
            <a:r>
              <a:rPr lang="en-US" sz="1000" dirty="0">
                <a:solidFill>
                  <a:schemeClr val="bg1"/>
                </a:solidFill>
                <a:latin typeface="Segoe UI" panose="020B0502040204020203" pitchFamily="34" charset="0"/>
                <a:cs typeface="Segoe UI" panose="020B0502040204020203" pitchFamily="34" charset="0"/>
              </a:rPr>
              <a:t>Build anything from lightweight websites to multi-tier cloud services that scale up as your traffic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CLOUD STORAGE</a:t>
            </a:r>
          </a:p>
          <a:p>
            <a:pPr>
              <a:lnSpc>
                <a:spcPct val="110000"/>
              </a:lnSpc>
            </a:pPr>
            <a:r>
              <a:rPr lang="en-US" sz="1000" dirty="0">
                <a:solidFill>
                  <a:schemeClr val="bg1"/>
                </a:solidFill>
                <a:latin typeface="Segoe UI" panose="020B0502040204020203" pitchFamily="34" charset="0"/>
                <a:cs typeface="Segoe UI" panose="020B0502040204020203" pitchFamily="34" charset="0"/>
              </a:rPr>
              <a:t>Rely on geo-redundant cloud storage for backup, archiving, and disaster recovery.</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BIG DATA &amp; HPC</a:t>
            </a:r>
          </a:p>
          <a:p>
            <a:pPr>
              <a:lnSpc>
                <a:spcPct val="110000"/>
              </a:lnSpc>
            </a:pPr>
            <a:r>
              <a:rPr lang="en-US" sz="1000" dirty="0">
                <a:solidFill>
                  <a:schemeClr val="bg1"/>
                </a:solidFill>
                <a:latin typeface="Segoe UI" panose="020B0502040204020203" pitchFamily="34" charset="0"/>
                <a:cs typeface="Segoe UI" panose="020B0502040204020203" pitchFamily="34" charset="0"/>
              </a:rPr>
              <a:t>Get actionable insights from your data by taking advantage of a fully compatible enterprise-ready Hadoop service.</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MOBILE</a:t>
            </a:r>
          </a:p>
          <a:p>
            <a:pPr>
              <a:lnSpc>
                <a:spcPct val="110000"/>
              </a:lnSpc>
            </a:pPr>
            <a:r>
              <a:rPr lang="en-US" sz="1000" dirty="0">
                <a:solidFill>
                  <a:schemeClr val="bg1"/>
                </a:solidFill>
                <a:latin typeface="Segoe UI" panose="020B0502040204020203" pitchFamily="34" charset="0"/>
                <a:cs typeface="Segoe UI" panose="020B0502040204020203" pitchFamily="34" charset="0"/>
              </a:rPr>
              <a:t>Accelerate your mobile app development by using a backend hosted on Microsoft Azure. Scale instantly as your install base grows.</a:t>
            </a:r>
          </a:p>
          <a:p>
            <a:pPr>
              <a:lnSpc>
                <a:spcPct val="110000"/>
              </a:lnSpc>
            </a:pPr>
            <a:endParaRPr lang="en-US" sz="1000" dirty="0">
              <a:solidFill>
                <a:schemeClr val="bg1"/>
              </a:solidFill>
              <a:latin typeface="Segoe UI" panose="020B0502040204020203" pitchFamily="34" charset="0"/>
              <a:cs typeface="Segoe UI" panose="020B0502040204020203" pitchFamily="34" charset="0"/>
            </a:endParaRPr>
          </a:p>
          <a:p>
            <a:pPr>
              <a:lnSpc>
                <a:spcPct val="110000"/>
              </a:lnSpc>
            </a:pPr>
            <a:r>
              <a:rPr lang="en-US" sz="1000" b="1" dirty="0">
                <a:solidFill>
                  <a:schemeClr val="bg1"/>
                </a:solidFill>
                <a:latin typeface="Segoe UI" panose="020B0502040204020203" pitchFamily="34" charset="0"/>
                <a:cs typeface="Segoe UI" panose="020B0502040204020203" pitchFamily="34" charset="0"/>
              </a:rPr>
              <a:t>MEDIA</a:t>
            </a:r>
          </a:p>
          <a:p>
            <a:pPr>
              <a:lnSpc>
                <a:spcPct val="110000"/>
              </a:lnSpc>
            </a:pPr>
            <a:r>
              <a:rPr lang="en-US" sz="1000" dirty="0">
                <a:solidFill>
                  <a:schemeClr val="bg1"/>
                </a:solidFill>
                <a:latin typeface="Segoe UI" panose="020B0502040204020203" pitchFamily="34" charset="0"/>
                <a:cs typeface="Segoe UI" panose="020B0502040204020203" pitchFamily="34" charset="0"/>
              </a:rPr>
              <a:t>Create, manage, and distribute media in the cloud – everything from encoding to content protection to streaming and analytics support.</a:t>
            </a:r>
          </a:p>
        </p:txBody>
      </p:sp>
      <p:sp>
        <p:nvSpPr>
          <p:cNvPr id="38" name="TextBox 37"/>
          <p:cNvSpPr txBox="1"/>
          <p:nvPr/>
        </p:nvSpPr>
        <p:spPr>
          <a:xfrm>
            <a:off x="2971800" y="4494883"/>
            <a:ext cx="4667250" cy="5069080"/>
          </a:xfrm>
          <a:prstGeom prst="rect">
            <a:avLst/>
          </a:prstGeom>
          <a:noFill/>
        </p:spPr>
        <p:txBody>
          <a:bodyPr wrap="square" rtlCol="0">
            <a:spAutoFit/>
          </a:bodyPr>
          <a:lstStyle/>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FLEXIBLE APPLICATION MODEL</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provides a rich set of application services, including SDKs, caching, messaging, and identity. You can write applications in .NET, PHP, Java, node.js, Python, Ruby, or using open REST protocols. This is all part of Microsoft’s promise to let you build using any language, tool, or framework.</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ALWAYS ON, ALWAYS HERE</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Build resilient applications with automatic operating system and service updating, built-in network load balancing, and geo-redundant storage. Microsoft Azure also proudly delivers a 99.95% monthly SLA. You can rely on decades of experience in data center operations and trust that everything Microsoft Azure offers is backed by industry certifications for security and compliance.</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DATA CENTER WITHOUT BOUNDARIES</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Microsoft Azure makes it easy for you to integrate your on-premises IT environment with the public cloud. Migrate your virtual machines to Microsoft Azure without the need to convert them to a different format. Use the robust messaging and networking capabilities in Microsoft Azure to deliver hybrid solutions, and then manage your hybrid applications from a single console with Microsoft System Center.</a:t>
            </a:r>
          </a:p>
          <a:p>
            <a:pPr>
              <a:lnSpc>
                <a:spcPct val="110000"/>
              </a:lnSpc>
            </a:pPr>
            <a:endParaRPr lang="en-US" sz="1000"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GLOBAL REACH</a:t>
            </a:r>
          </a:p>
          <a:p>
            <a:pPr>
              <a:lnSpc>
                <a:spcPct val="110000"/>
              </a:lnSpc>
            </a:pPr>
            <a:r>
              <a:rPr lang="en-US" sz="1000" dirty="0">
                <a:solidFill>
                  <a:schemeClr val="tx1">
                    <a:lumMod val="85000"/>
                    <a:lumOff val="15000"/>
                  </a:schemeClr>
                </a:solidFill>
                <a:latin typeface="Segoe UI" panose="020B0502040204020203" pitchFamily="34" charset="0"/>
                <a:cs typeface="Segoe UI" panose="020B0502040204020203" pitchFamily="34" charset="0"/>
              </a:rPr>
              <a:t>With data centers around the globe, a massive investment in data center innovation, and a worldwide Content Delivery Network, you can build applications that provide the best experience for users, wherever they are.</a:t>
            </a:r>
          </a:p>
          <a:p>
            <a:pPr>
              <a:lnSpc>
                <a:spcPct val="110000"/>
              </a:lnSpc>
            </a:pPr>
            <a:endParaRPr lang="en-US" sz="10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endParaRPr lang="en-US" sz="600" b="1" dirty="0">
              <a:solidFill>
                <a:schemeClr val="tx1">
                  <a:lumMod val="85000"/>
                  <a:lumOff val="15000"/>
                </a:schemeClr>
              </a:solidFill>
              <a:latin typeface="Segoe UI" panose="020B0502040204020203" pitchFamily="34" charset="0"/>
              <a:cs typeface="Segoe UI" panose="020B0502040204020203" pitchFamily="34" charset="0"/>
            </a:endParaRPr>
          </a:p>
          <a:p>
            <a:pPr>
              <a:lnSpc>
                <a:spcPct val="110000"/>
              </a:lnSpc>
            </a:pPr>
            <a:r>
              <a:rPr lang="en-US" sz="1000" b="1" dirty="0">
                <a:solidFill>
                  <a:schemeClr val="tx1">
                    <a:lumMod val="85000"/>
                    <a:lumOff val="15000"/>
                  </a:schemeClr>
                </a:solidFill>
                <a:latin typeface="Segoe UI" panose="020B0502040204020203" pitchFamily="34" charset="0"/>
                <a:cs typeface="Segoe UI" panose="020B0502040204020203" pitchFamily="34" charset="0"/>
              </a:rPr>
              <a:t>Learn more: </a:t>
            </a:r>
            <a:r>
              <a:rPr lang="en-US" sz="1000" dirty="0">
                <a:solidFill>
                  <a:schemeClr val="tx1">
                    <a:lumMod val="85000"/>
                    <a:lumOff val="15000"/>
                  </a:schemeClr>
                </a:solidFill>
                <a:latin typeface="Segoe UI" panose="020B0502040204020203" pitchFamily="34" charset="0"/>
                <a:cs typeface="Segoe UI" panose="020B0502040204020203" pitchFamily="34" charset="0"/>
              </a:rPr>
              <a:t>www.microsoftazure.com</a:t>
            </a:r>
          </a:p>
          <a:p>
            <a:pPr>
              <a:lnSpc>
                <a:spcPct val="110000"/>
              </a:lnSpc>
            </a:pPr>
            <a:r>
              <a:rPr lang="en-US" sz="800" dirty="0">
                <a:solidFill>
                  <a:schemeClr val="tx1">
                    <a:lumMod val="85000"/>
                    <a:lumOff val="15000"/>
                  </a:schemeClr>
                </a:solidFill>
                <a:latin typeface="Segoe UI" panose="020B0502040204020203" pitchFamily="34" charset="0"/>
                <a:cs typeface="Segoe UI" panose="020B0502040204020203" pitchFamily="34" charset="0"/>
              </a:rPr>
              <a:t>© 2017 Microsoft Corporation. All rights reserved.</a:t>
            </a:r>
          </a:p>
        </p:txBody>
      </p:sp>
      <p:sp>
        <p:nvSpPr>
          <p:cNvPr id="10" name="Rectangle 36"/>
          <p:cNvSpPr>
            <a:spLocks noChangeArrowheads="1"/>
          </p:cNvSpPr>
          <p:nvPr/>
        </p:nvSpPr>
        <p:spPr bwMode="auto">
          <a:xfrm>
            <a:off x="0" y="0"/>
            <a:ext cx="7772400" cy="1116631"/>
          </a:xfrm>
          <a:prstGeom prst="rect">
            <a:avLst/>
          </a:pr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TextBox 10"/>
          <p:cNvSpPr txBox="1"/>
          <p:nvPr/>
        </p:nvSpPr>
        <p:spPr>
          <a:xfrm>
            <a:off x="147684" y="293197"/>
            <a:ext cx="2368858" cy="492443"/>
          </a:xfrm>
          <a:prstGeom prst="rect">
            <a:avLst/>
          </a:prstGeom>
          <a:noFill/>
        </p:spPr>
        <p:txBody>
          <a:bodyPr wrap="none" rtlCol="0">
            <a:spAutoFit/>
          </a:bodyPr>
          <a:lstStyle/>
          <a:p>
            <a:r>
              <a:rPr lang="en-US" sz="2600" dirty="0">
                <a:solidFill>
                  <a:schemeClr val="bg1"/>
                </a:solidFill>
                <a:latin typeface="Segoe Pro Light"/>
                <a:cs typeface="Segoe Pro Light"/>
              </a:rPr>
              <a:t>Microsoft Azure</a:t>
            </a:r>
          </a:p>
        </p:txBody>
      </p:sp>
      <p:sp>
        <p:nvSpPr>
          <p:cNvPr id="16" name="Rectangle 15"/>
          <p:cNvSpPr/>
          <p:nvPr/>
        </p:nvSpPr>
        <p:spPr>
          <a:xfrm>
            <a:off x="2903220" y="92440"/>
            <a:ext cx="4708920" cy="1618905"/>
          </a:xfrm>
          <a:prstGeom prst="rect">
            <a:avLst/>
          </a:prstGeom>
        </p:spPr>
        <p:txBody>
          <a:bodyPr wrap="square">
            <a:spAutoFit/>
          </a:bodyPr>
          <a:lstStyle/>
          <a:p>
            <a:pPr>
              <a:lnSpc>
                <a:spcPct val="110000"/>
              </a:lnSpc>
              <a:spcBef>
                <a:spcPts val="600"/>
              </a:spcBef>
              <a:spcAft>
                <a:spcPts val="600"/>
              </a:spcAft>
            </a:pPr>
            <a:r>
              <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rPr>
              <a:t>Microsoft Azure is an open and flexible cloud platform that enables you to quickly build, deploy, scale, and manage applications across a global network of Microsoft data centers. You can build applications using multiple languages, tools, and frameworks.</a:t>
            </a: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a:p>
            <a:pPr>
              <a:lnSpc>
                <a:spcPct val="110000"/>
              </a:lnSpc>
              <a:spcBef>
                <a:spcPts val="600"/>
              </a:spcBef>
              <a:spcAft>
                <a:spcPts val="600"/>
              </a:spcAft>
            </a:pPr>
            <a:endParaRPr lang="en-US" sz="1200" dirty="0">
              <a:solidFill>
                <a:srgbClr val="FFFFFF"/>
              </a:solidFill>
              <a:latin typeface="Segoe UI" panose="020B0502040204020203" pitchFamily="34" charset="0"/>
              <a:ea typeface="Segoe UI" panose="020B0502040204020203" pitchFamily="34" charset="0"/>
              <a:cs typeface="Segoe UI" panose="020B0502040204020203" pitchFamily="34"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96" t="19345" r="810" b="19606"/>
          <a:stretch/>
        </p:blipFill>
        <p:spPr>
          <a:xfrm>
            <a:off x="-9144" y="1115568"/>
            <a:ext cx="7781544" cy="3218688"/>
          </a:xfrm>
          <a:prstGeom prst="rect">
            <a:avLst/>
          </a:prstGeom>
        </p:spPr>
      </p:pic>
      <p:pic>
        <p:nvPicPr>
          <p:cNvPr id="12" name="Picture 11" descr="MSFT_logo_rgb_W-Wht_D.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452" y="9603351"/>
            <a:ext cx="1027206" cy="377851"/>
          </a:xfrm>
          <a:prstGeom prst="rect">
            <a:avLst/>
          </a:prstGeom>
        </p:spPr>
      </p:pic>
    </p:spTree>
    <p:extLst>
      <p:ext uri="{BB962C8B-B14F-4D97-AF65-F5344CB8AC3E}">
        <p14:creationId xmlns:p14="http://schemas.microsoft.com/office/powerpoint/2010/main" val="283022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62">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01408BF6467D4490EB3DAEB37DFA11" ma:contentTypeVersion="3" ma:contentTypeDescription="Create a new document." ma:contentTypeScope="" ma:versionID="30b5c8941dc48407a658998fc41108a3">
  <xsd:schema xmlns:xsd="http://www.w3.org/2001/XMLSchema" xmlns:xs="http://www.w3.org/2001/XMLSchema" xmlns:p="http://schemas.microsoft.com/office/2006/metadata/properties" xmlns:ns2="c7d759ad-c71d-4e7a-8896-957c2805ad24" xmlns:ns3="e50f139b-5e8f-4d7b-9d5e-4b082287ed77" targetNamespace="http://schemas.microsoft.com/office/2006/metadata/properties" ma:root="true" ma:fieldsID="e601e2a2e51c02f04375a604493dccc1" ns2:_="" ns3:_="">
    <xsd:import namespace="c7d759ad-c71d-4e7a-8896-957c2805ad24"/>
    <xsd:import namespace="e50f139b-5e8f-4d7b-9d5e-4b082287ed77"/>
    <xsd:element name="properties">
      <xsd:complexType>
        <xsd:sequence>
          <xsd:element name="documentManagement">
            <xsd:complexType>
              <xsd:all>
                <xsd:element ref="ns2:Submitted_x0020_By" minOccurs="0"/>
                <xsd:element ref="ns2:Submitted_x0020_By1" minOccurs="0"/>
                <xsd:element ref="ns2:SharedWithUsers" minOccurs="0"/>
                <xsd:element ref="ns2:SharedWithDetails" minOccurs="0"/>
                <xsd:element ref="ns3:_ShortcutUr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759ad-c71d-4e7a-8896-957c2805ad24" elementFormDefault="qualified">
    <xsd:import namespace="http://schemas.microsoft.com/office/2006/documentManagement/types"/>
    <xsd:import namespace="http://schemas.microsoft.com/office/infopath/2007/PartnerControls"/>
    <xsd:element name="Submitted_x0020_By" ma:index="8" nillable="true" ma:displayName="Submitted By" ma:list="UserInfo" ma:SharePointGroup="0" ma:internalName="Submitted_x0020_By"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ubmitted_x0020_By1" ma:index="9" nillable="true" ma:displayName="Submitted By" ma:internalName="Submitted_x0020_By1">
      <xsd:simpleType>
        <xsd:restriction base="dms:Lookup">
          <xsd:maxLength value="255"/>
        </xsd:restriction>
      </xsd:simpleType>
    </xsd:element>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50f139b-5e8f-4d7b-9d5e-4b082287ed77" elementFormDefault="qualified">
    <xsd:import namespace="http://schemas.microsoft.com/office/2006/documentManagement/types"/>
    <xsd:import namespace="http://schemas.microsoft.com/office/infopath/2007/PartnerControls"/>
    <xsd:element name="_ShortcutUrl" ma:index="12" nillable="true" ma:displayName="_ShortcutUrl" ma:hidden="true" ma:internalName="_Shortcut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C24A09-A501-4463-A17D-6000965B6BF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759ad-c71d-4e7a-8896-957c2805ad24"/>
    <ds:schemaRef ds:uri="e50f139b-5e8f-4d7b-9d5e-4b082287ed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FDC5F5-3665-49CA-850E-D0A094065C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2730</TotalTime>
  <Words>615</Words>
  <PresentationFormat>Custom</PresentationFormat>
  <Paragraphs>52</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Segoe Pro Light</vt:lpstr>
      <vt:lpstr>Segoe UI</vt:lpstr>
      <vt:lpstr>Office Theme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2013-03-25T02:44:56Z</dcterms:created>
  <dcterms:modified xsi:type="dcterms:W3CDTF">2017-06-12T20:29:38Z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0x010100DE01408BF6467D4490EB3DAEB37DFA11</vt:lpwstr>
  </property>
</Properties>
</file>