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3"/>
  </p:sldMasterIdLst>
  <p:sldIdLst>
    <p:sldId id="258" r:id="rId4"/>
    <p:sldId id="267" r:id="rId5"/>
  </p:sldIdLst>
  <p:sldSz cx="7772400" cy="10058400"/>
  <p:notesSz cx="6858000" cy="9144000"/>
  <p:defaultTextStyle>
    <a:defPPr>
      <a:defRPr lang="en-US"/>
    </a:defPPr>
    <a:lvl1pPr marL="0" algn="l" defTabSz="1018824" rtl="0" eaLnBrk="1" latinLnBrk="0" hangingPunct="1">
      <a:defRPr sz="2006" kern="1200">
        <a:solidFill>
          <a:schemeClr val="tx1"/>
        </a:solidFill>
        <a:latin typeface="+mn-lt"/>
        <a:ea typeface="+mn-ea"/>
        <a:cs typeface="+mn-cs"/>
      </a:defRPr>
    </a:lvl1pPr>
    <a:lvl2pPr marL="509412" algn="l" defTabSz="1018824" rtl="0" eaLnBrk="1" latinLnBrk="0" hangingPunct="1">
      <a:defRPr sz="2006" kern="1200">
        <a:solidFill>
          <a:schemeClr val="tx1"/>
        </a:solidFill>
        <a:latin typeface="+mn-lt"/>
        <a:ea typeface="+mn-ea"/>
        <a:cs typeface="+mn-cs"/>
      </a:defRPr>
    </a:lvl2pPr>
    <a:lvl3pPr marL="1018824" algn="l" defTabSz="1018824" rtl="0" eaLnBrk="1" latinLnBrk="0" hangingPunct="1">
      <a:defRPr sz="2006" kern="1200">
        <a:solidFill>
          <a:schemeClr val="tx1"/>
        </a:solidFill>
        <a:latin typeface="+mn-lt"/>
        <a:ea typeface="+mn-ea"/>
        <a:cs typeface="+mn-cs"/>
      </a:defRPr>
    </a:lvl3pPr>
    <a:lvl4pPr marL="1528237" algn="l" defTabSz="1018824" rtl="0" eaLnBrk="1" latinLnBrk="0" hangingPunct="1">
      <a:defRPr sz="2006" kern="1200">
        <a:solidFill>
          <a:schemeClr val="tx1"/>
        </a:solidFill>
        <a:latin typeface="+mn-lt"/>
        <a:ea typeface="+mn-ea"/>
        <a:cs typeface="+mn-cs"/>
      </a:defRPr>
    </a:lvl4pPr>
    <a:lvl5pPr marL="2037649" algn="l" defTabSz="1018824" rtl="0" eaLnBrk="1" latinLnBrk="0" hangingPunct="1">
      <a:defRPr sz="2006" kern="1200">
        <a:solidFill>
          <a:schemeClr val="tx1"/>
        </a:solidFill>
        <a:latin typeface="+mn-lt"/>
        <a:ea typeface="+mn-ea"/>
        <a:cs typeface="+mn-cs"/>
      </a:defRPr>
    </a:lvl5pPr>
    <a:lvl6pPr marL="2547061" algn="l" defTabSz="1018824" rtl="0" eaLnBrk="1" latinLnBrk="0" hangingPunct="1">
      <a:defRPr sz="2006" kern="1200">
        <a:solidFill>
          <a:schemeClr val="tx1"/>
        </a:solidFill>
        <a:latin typeface="+mn-lt"/>
        <a:ea typeface="+mn-ea"/>
        <a:cs typeface="+mn-cs"/>
      </a:defRPr>
    </a:lvl6pPr>
    <a:lvl7pPr marL="3056473" algn="l" defTabSz="1018824" rtl="0" eaLnBrk="1" latinLnBrk="0" hangingPunct="1">
      <a:defRPr sz="2006" kern="1200">
        <a:solidFill>
          <a:schemeClr val="tx1"/>
        </a:solidFill>
        <a:latin typeface="+mn-lt"/>
        <a:ea typeface="+mn-ea"/>
        <a:cs typeface="+mn-cs"/>
      </a:defRPr>
    </a:lvl7pPr>
    <a:lvl8pPr marL="3565886" algn="l" defTabSz="1018824" rtl="0" eaLnBrk="1" latinLnBrk="0" hangingPunct="1">
      <a:defRPr sz="2006" kern="1200">
        <a:solidFill>
          <a:schemeClr val="tx1"/>
        </a:solidFill>
        <a:latin typeface="+mn-lt"/>
        <a:ea typeface="+mn-ea"/>
        <a:cs typeface="+mn-cs"/>
      </a:defRPr>
    </a:lvl8pPr>
    <a:lvl9pPr marL="4075298" algn="l" defTabSz="1018824" rtl="0" eaLnBrk="1" latinLnBrk="0" hangingPunct="1">
      <a:defRPr sz="2006"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68">
          <p15:clr>
            <a:srgbClr val="A4A3A4"/>
          </p15:clr>
        </p15:guide>
        <p15:guide id="2" pos="2448">
          <p15:clr>
            <a:srgbClr val="A4A3A4"/>
          </p15:clr>
        </p15:guide>
        <p15:guide id="3" orient="horz" pos="6192" userDrawn="1">
          <p15:clr>
            <a:srgbClr val="A4A3A4"/>
          </p15:clr>
        </p15:guide>
        <p15:guide id="4" pos="4752"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even Tokuno" initials="DT" lastIdx="2" clrIdx="0">
    <p:extLst/>
  </p:cmAuthor>
  <p:cmAuthor id="2" name="Richard Wingeier" initials="RW" lastIdx="1"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80000"/>
    <a:srgbClr val="0078D7"/>
    <a:srgbClr val="D83B01"/>
    <a:srgbClr val="BA141A"/>
    <a:srgbClr val="0072C6"/>
    <a:srgbClr val="EB3C00"/>
    <a:srgbClr val="00BCF2"/>
    <a:srgbClr val="BD190E"/>
    <a:srgbClr val="BC0F0F"/>
    <a:srgbClr val="44255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626" autoAdjust="0"/>
    <p:restoredTop sz="94280" autoAdjust="0"/>
  </p:normalViewPr>
  <p:slideViewPr>
    <p:cSldViewPr snapToGrid="0">
      <p:cViewPr>
        <p:scale>
          <a:sx n="125" d="100"/>
          <a:sy n="125" d="100"/>
        </p:scale>
        <p:origin x="1110" y="-2910"/>
      </p:cViewPr>
      <p:guideLst>
        <p:guide orient="horz" pos="3168"/>
        <p:guide pos="2448"/>
        <p:guide orient="horz" pos="6192"/>
        <p:guide pos="4752"/>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Master" Target="slideMasters/slideMaster1.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commentAuthors" Target="commentAuthors.xml"/><Relationship Id="rId11" Type="http://schemas.microsoft.com/office/2015/10/relationships/revisionInfo" Target="revisionInfo.xml"/><Relationship Id="rId5" Type="http://schemas.openxmlformats.org/officeDocument/2006/relationships/slide" Target="slides/slide2.xml"/><Relationship Id="rId10"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1646133"/>
            <a:ext cx="6606540" cy="3501813"/>
          </a:xfrm>
        </p:spPr>
        <p:txBody>
          <a:bodyPr anchor="b"/>
          <a:lstStyle>
            <a:lvl1pPr algn="ctr">
              <a:defRPr sz="5100"/>
            </a:lvl1pPr>
          </a:lstStyle>
          <a:p>
            <a:r>
              <a:rPr lang="en-US"/>
              <a:t>Click to edit Master title style</a:t>
            </a:r>
            <a:endParaRPr lang="en-US" dirty="0"/>
          </a:p>
        </p:txBody>
      </p:sp>
      <p:sp>
        <p:nvSpPr>
          <p:cNvPr id="3" name="Subtitle 2"/>
          <p:cNvSpPr>
            <a:spLocks noGrp="1"/>
          </p:cNvSpPr>
          <p:nvPr>
            <p:ph type="subTitle" idx="1"/>
          </p:nvPr>
        </p:nvSpPr>
        <p:spPr>
          <a:xfrm>
            <a:off x="971550" y="5282989"/>
            <a:ext cx="5829300" cy="2428451"/>
          </a:xfrm>
        </p:spPr>
        <p:txBody>
          <a:bodyPr/>
          <a:lstStyle>
            <a:lvl1pPr marL="0" indent="0" algn="ctr">
              <a:buNone/>
              <a:defRPr sz="2040"/>
            </a:lvl1pPr>
            <a:lvl2pPr marL="388620" indent="0" algn="ctr">
              <a:buNone/>
              <a:defRPr sz="1700"/>
            </a:lvl2pPr>
            <a:lvl3pPr marL="777240" indent="0" algn="ctr">
              <a:buNone/>
              <a:defRPr sz="1530"/>
            </a:lvl3pPr>
            <a:lvl4pPr marL="1165860" indent="0" algn="ctr">
              <a:buNone/>
              <a:defRPr sz="1360"/>
            </a:lvl4pPr>
            <a:lvl5pPr marL="1554480" indent="0" algn="ctr">
              <a:buNone/>
              <a:defRPr sz="1360"/>
            </a:lvl5pPr>
            <a:lvl6pPr marL="1943100" indent="0" algn="ctr">
              <a:buNone/>
              <a:defRPr sz="1360"/>
            </a:lvl6pPr>
            <a:lvl7pPr marL="2331720" indent="0" algn="ctr">
              <a:buNone/>
              <a:defRPr sz="1360"/>
            </a:lvl7pPr>
            <a:lvl8pPr marL="2720340" indent="0" algn="ctr">
              <a:buNone/>
              <a:defRPr sz="1360"/>
            </a:lvl8pPr>
            <a:lvl9pPr marL="3108960" indent="0" algn="ctr">
              <a:buNone/>
              <a:defRPr sz="1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24E3EC3-1B3F-4755-B752-28FDE295F879}" type="datetimeFigureOut">
              <a:rPr lang="en-US" smtClean="0"/>
              <a:t>4/7/2017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10336022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24E3EC3-1B3F-4755-B752-28FDE295F879}" type="datetimeFigureOut">
              <a:rPr lang="en-US" smtClean="0"/>
              <a:t>4/7/2017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4288614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2124" y="535517"/>
            <a:ext cx="1675924" cy="852402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34353" y="535517"/>
            <a:ext cx="4930616" cy="852402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24E3EC3-1B3F-4755-B752-28FDE295F879}" type="datetimeFigureOut">
              <a:rPr lang="en-US" smtClean="0"/>
              <a:t>4/7/2017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14500340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24E3EC3-1B3F-4755-B752-28FDE295F879}" type="datetimeFigureOut">
              <a:rPr lang="en-US" smtClean="0"/>
              <a:t>4/7/2017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23724046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05" y="2507618"/>
            <a:ext cx="6703695" cy="4184014"/>
          </a:xfrm>
        </p:spPr>
        <p:txBody>
          <a:bodyPr anchor="b"/>
          <a:lstStyle>
            <a:lvl1pPr>
              <a:defRPr sz="5100"/>
            </a:lvl1pPr>
          </a:lstStyle>
          <a:p>
            <a:r>
              <a:rPr lang="en-US"/>
              <a:t>Click to edit Master title style</a:t>
            </a:r>
            <a:endParaRPr lang="en-US" dirty="0"/>
          </a:p>
        </p:txBody>
      </p:sp>
      <p:sp>
        <p:nvSpPr>
          <p:cNvPr id="3" name="Text Placeholder 2"/>
          <p:cNvSpPr>
            <a:spLocks noGrp="1"/>
          </p:cNvSpPr>
          <p:nvPr>
            <p:ph type="body" idx="1"/>
          </p:nvPr>
        </p:nvSpPr>
        <p:spPr>
          <a:xfrm>
            <a:off x="530305" y="6731215"/>
            <a:ext cx="6703695" cy="2200274"/>
          </a:xfrm>
        </p:spPr>
        <p:txBody>
          <a:bodyPr/>
          <a:lstStyle>
            <a:lvl1pPr marL="0" indent="0">
              <a:buNone/>
              <a:defRPr sz="2040">
                <a:solidFill>
                  <a:schemeClr val="tx1"/>
                </a:solidFill>
              </a:defRPr>
            </a:lvl1pPr>
            <a:lvl2pPr marL="388620" indent="0">
              <a:buNone/>
              <a:defRPr sz="1700">
                <a:solidFill>
                  <a:schemeClr val="tx1">
                    <a:tint val="75000"/>
                  </a:schemeClr>
                </a:solidFill>
              </a:defRPr>
            </a:lvl2pPr>
            <a:lvl3pPr marL="777240" indent="0">
              <a:buNone/>
              <a:defRPr sz="1530">
                <a:solidFill>
                  <a:schemeClr val="tx1">
                    <a:tint val="75000"/>
                  </a:schemeClr>
                </a:solidFill>
              </a:defRPr>
            </a:lvl3pPr>
            <a:lvl4pPr marL="1165860" indent="0">
              <a:buNone/>
              <a:defRPr sz="1360">
                <a:solidFill>
                  <a:schemeClr val="tx1">
                    <a:tint val="75000"/>
                  </a:schemeClr>
                </a:solidFill>
              </a:defRPr>
            </a:lvl4pPr>
            <a:lvl5pPr marL="1554480" indent="0">
              <a:buNone/>
              <a:defRPr sz="1360">
                <a:solidFill>
                  <a:schemeClr val="tx1">
                    <a:tint val="75000"/>
                  </a:schemeClr>
                </a:solidFill>
              </a:defRPr>
            </a:lvl5pPr>
            <a:lvl6pPr marL="1943100" indent="0">
              <a:buNone/>
              <a:defRPr sz="1360">
                <a:solidFill>
                  <a:schemeClr val="tx1">
                    <a:tint val="75000"/>
                  </a:schemeClr>
                </a:solidFill>
              </a:defRPr>
            </a:lvl6pPr>
            <a:lvl7pPr marL="2331720" indent="0">
              <a:buNone/>
              <a:defRPr sz="1360">
                <a:solidFill>
                  <a:schemeClr val="tx1">
                    <a:tint val="75000"/>
                  </a:schemeClr>
                </a:solidFill>
              </a:defRPr>
            </a:lvl7pPr>
            <a:lvl8pPr marL="2720340" indent="0">
              <a:buNone/>
              <a:defRPr sz="1360">
                <a:solidFill>
                  <a:schemeClr val="tx1">
                    <a:tint val="75000"/>
                  </a:schemeClr>
                </a:solidFill>
              </a:defRPr>
            </a:lvl8pPr>
            <a:lvl9pPr marL="3108960" indent="0">
              <a:buNone/>
              <a:defRPr sz="1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24E3EC3-1B3F-4755-B752-28FDE295F879}" type="datetimeFigureOut">
              <a:rPr lang="en-US" smtClean="0"/>
              <a:t>4/7/2017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11800667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34353"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934778"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24E3EC3-1B3F-4755-B752-28FDE295F879}" type="datetimeFigureOut">
              <a:rPr lang="en-US" smtClean="0"/>
              <a:t>4/7/2017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9809307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5365" y="535519"/>
            <a:ext cx="6703695" cy="1944159"/>
          </a:xfrm>
        </p:spPr>
        <p:txBody>
          <a:bodyPr/>
          <a:lstStyle/>
          <a:p>
            <a:r>
              <a:rPr lang="en-US"/>
              <a:t>Click to edit Master title style</a:t>
            </a:r>
            <a:endParaRPr lang="en-US" dirty="0"/>
          </a:p>
        </p:txBody>
      </p:sp>
      <p:sp>
        <p:nvSpPr>
          <p:cNvPr id="3" name="Text Placeholder 2"/>
          <p:cNvSpPr>
            <a:spLocks noGrp="1"/>
          </p:cNvSpPr>
          <p:nvPr>
            <p:ph type="body" idx="1"/>
          </p:nvPr>
        </p:nvSpPr>
        <p:spPr>
          <a:xfrm>
            <a:off x="535366" y="2465706"/>
            <a:ext cx="3288089"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4" name="Content Placeholder 3"/>
          <p:cNvSpPr>
            <a:spLocks noGrp="1"/>
          </p:cNvSpPr>
          <p:nvPr>
            <p:ph sz="half" idx="2"/>
          </p:nvPr>
        </p:nvSpPr>
        <p:spPr>
          <a:xfrm>
            <a:off x="535366" y="3674110"/>
            <a:ext cx="3288089"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934778" y="2465706"/>
            <a:ext cx="3304282"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6" name="Content Placeholder 5"/>
          <p:cNvSpPr>
            <a:spLocks noGrp="1"/>
          </p:cNvSpPr>
          <p:nvPr>
            <p:ph sz="quarter" idx="4"/>
          </p:nvPr>
        </p:nvSpPr>
        <p:spPr>
          <a:xfrm>
            <a:off x="3934778" y="3674110"/>
            <a:ext cx="3304282"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24E3EC3-1B3F-4755-B752-28FDE295F879}" type="datetimeFigureOut">
              <a:rPr lang="en-US" smtClean="0"/>
              <a:t>4/7/2017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3201226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24E3EC3-1B3F-4755-B752-28FDE295F879}" type="datetimeFigureOut">
              <a:rPr lang="en-US" smtClean="0"/>
              <a:t>4/7/2017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27795121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4E3EC3-1B3F-4755-B752-28FDE295F879}" type="datetimeFigureOut">
              <a:rPr lang="en-US" smtClean="0"/>
              <a:t>4/7/2017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37097082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Content Placeholder 2"/>
          <p:cNvSpPr>
            <a:spLocks noGrp="1"/>
          </p:cNvSpPr>
          <p:nvPr>
            <p:ph idx="1"/>
          </p:nvPr>
        </p:nvSpPr>
        <p:spPr>
          <a:xfrm>
            <a:off x="3304282" y="1448226"/>
            <a:ext cx="3934778" cy="7147983"/>
          </a:xfrm>
        </p:spPr>
        <p:txBody>
          <a:bodyPr/>
          <a:lstStyle>
            <a:lvl1pPr>
              <a:defRPr sz="2720"/>
            </a:lvl1pPr>
            <a:lvl2pPr>
              <a:defRPr sz="2380"/>
            </a:lvl2pPr>
            <a:lvl3pPr>
              <a:defRPr sz="204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4"/>
          <p:cNvSpPr>
            <a:spLocks noGrp="1"/>
          </p:cNvSpPr>
          <p:nvPr>
            <p:ph type="dt" sz="half" idx="10"/>
          </p:nvPr>
        </p:nvSpPr>
        <p:spPr/>
        <p:txBody>
          <a:bodyPr/>
          <a:lstStyle/>
          <a:p>
            <a:fld id="{D24E3EC3-1B3F-4755-B752-28FDE295F879}" type="datetimeFigureOut">
              <a:rPr lang="en-US" smtClean="0"/>
              <a:t>4/7/2017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32869792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3304282" y="1448226"/>
            <a:ext cx="3934778" cy="7147983"/>
          </a:xfrm>
        </p:spPr>
        <p:txBody>
          <a:bodyPr anchor="t"/>
          <a:lstStyle>
            <a:lvl1pPr marL="0" indent="0">
              <a:buNone/>
              <a:defRPr sz="2720"/>
            </a:lvl1pPr>
            <a:lvl2pPr marL="388620" indent="0">
              <a:buNone/>
              <a:defRPr sz="2380"/>
            </a:lvl2pPr>
            <a:lvl3pPr marL="777240" indent="0">
              <a:buNone/>
              <a:defRPr sz="2040"/>
            </a:lvl3pPr>
            <a:lvl4pPr marL="1165860" indent="0">
              <a:buNone/>
              <a:defRPr sz="1700"/>
            </a:lvl4pPr>
            <a:lvl5pPr marL="1554480" indent="0">
              <a:buNone/>
              <a:defRPr sz="1700"/>
            </a:lvl5pPr>
            <a:lvl6pPr marL="1943100" indent="0">
              <a:buNone/>
              <a:defRPr sz="1700"/>
            </a:lvl6pPr>
            <a:lvl7pPr marL="2331720" indent="0">
              <a:buNone/>
              <a:defRPr sz="1700"/>
            </a:lvl7pPr>
            <a:lvl8pPr marL="2720340" indent="0">
              <a:buNone/>
              <a:defRPr sz="1700"/>
            </a:lvl8pPr>
            <a:lvl9pPr marL="3108960" indent="0">
              <a:buNone/>
              <a:defRPr sz="1700"/>
            </a:lvl9pPr>
          </a:lstStyle>
          <a:p>
            <a:r>
              <a:rPr lang="en-US" dirty="0"/>
              <a:t>Click icon to add picture</a:t>
            </a:r>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4"/>
          <p:cNvSpPr>
            <a:spLocks noGrp="1"/>
          </p:cNvSpPr>
          <p:nvPr>
            <p:ph type="dt" sz="half" idx="10"/>
          </p:nvPr>
        </p:nvSpPr>
        <p:spPr/>
        <p:txBody>
          <a:bodyPr/>
          <a:lstStyle/>
          <a:p>
            <a:fld id="{D24E3EC3-1B3F-4755-B752-28FDE295F879}" type="datetimeFigureOut">
              <a:rPr lang="en-US" smtClean="0"/>
              <a:t>4/7/2017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9603488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353" y="535519"/>
            <a:ext cx="6703695" cy="194415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34353" y="2677584"/>
            <a:ext cx="6703695" cy="638196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34353" y="9322649"/>
            <a:ext cx="1748790" cy="535517"/>
          </a:xfrm>
          <a:prstGeom prst="rect">
            <a:avLst/>
          </a:prstGeom>
        </p:spPr>
        <p:txBody>
          <a:bodyPr vert="horz" lIns="91440" tIns="45720" rIns="91440" bIns="45720" rtlCol="0" anchor="ctr"/>
          <a:lstStyle>
            <a:lvl1pPr algn="l">
              <a:defRPr sz="1020">
                <a:solidFill>
                  <a:schemeClr val="tx1">
                    <a:tint val="75000"/>
                  </a:schemeClr>
                </a:solidFill>
              </a:defRPr>
            </a:lvl1pPr>
          </a:lstStyle>
          <a:p>
            <a:fld id="{D24E3EC3-1B3F-4755-B752-28FDE295F879}" type="datetimeFigureOut">
              <a:rPr lang="en-US" smtClean="0"/>
              <a:t>4/7/2017</a:t>
            </a:fld>
            <a:endParaRPr lang="en-US" dirty="0"/>
          </a:p>
        </p:txBody>
      </p:sp>
      <p:sp>
        <p:nvSpPr>
          <p:cNvPr id="5" name="Footer Placeholder 4"/>
          <p:cNvSpPr>
            <a:spLocks noGrp="1"/>
          </p:cNvSpPr>
          <p:nvPr>
            <p:ph type="ftr" sz="quarter" idx="3"/>
          </p:nvPr>
        </p:nvSpPr>
        <p:spPr>
          <a:xfrm>
            <a:off x="2574608" y="9322649"/>
            <a:ext cx="2623185" cy="535517"/>
          </a:xfrm>
          <a:prstGeom prst="rect">
            <a:avLst/>
          </a:prstGeom>
        </p:spPr>
        <p:txBody>
          <a:bodyPr vert="horz" lIns="91440" tIns="45720" rIns="91440" bIns="45720" rtlCol="0" anchor="ctr"/>
          <a:lstStyle>
            <a:lvl1pPr algn="ctr">
              <a:defRPr sz="10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489258" y="9322649"/>
            <a:ext cx="1748790" cy="535517"/>
          </a:xfrm>
          <a:prstGeom prst="rect">
            <a:avLst/>
          </a:prstGeom>
        </p:spPr>
        <p:txBody>
          <a:bodyPr vert="horz" lIns="91440" tIns="45720" rIns="91440" bIns="45720" rtlCol="0" anchor="ctr"/>
          <a:lstStyle>
            <a:lvl1pPr algn="r">
              <a:defRPr sz="1020">
                <a:solidFill>
                  <a:schemeClr val="tx1">
                    <a:tint val="75000"/>
                  </a:schemeClr>
                </a:solidFill>
              </a:defRPr>
            </a:lvl1pPr>
          </a:lstStyle>
          <a:p>
            <a:fld id="{4407242A-5AAD-4CF5-A7D3-8B87808F7496}" type="slidenum">
              <a:rPr lang="en-US" smtClean="0"/>
              <a:t>‹#›</a:t>
            </a:fld>
            <a:endParaRPr lang="en-US" dirty="0"/>
          </a:p>
        </p:txBody>
      </p:sp>
    </p:spTree>
    <p:extLst>
      <p:ext uri="{BB962C8B-B14F-4D97-AF65-F5344CB8AC3E}">
        <p14:creationId xmlns:p14="http://schemas.microsoft.com/office/powerpoint/2010/main" val="190297895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777240" rtl="0" eaLnBrk="1" latinLnBrk="0" hangingPunct="1">
        <a:lnSpc>
          <a:spcPct val="90000"/>
        </a:lnSpc>
        <a:spcBef>
          <a:spcPct val="0"/>
        </a:spcBef>
        <a:buNone/>
        <a:defRPr sz="3740" kern="1200">
          <a:solidFill>
            <a:schemeClr val="tx1"/>
          </a:solidFill>
          <a:latin typeface="+mj-lt"/>
          <a:ea typeface="+mj-ea"/>
          <a:cs typeface="+mj-cs"/>
        </a:defRPr>
      </a:lvl1pPr>
    </p:titleStyle>
    <p:bodyStyle>
      <a:lvl1pPr marL="194310" indent="-194310" algn="l" defTabSz="777240" rtl="0" eaLnBrk="1" latinLnBrk="0" hangingPunct="1">
        <a:lnSpc>
          <a:spcPct val="90000"/>
        </a:lnSpc>
        <a:spcBef>
          <a:spcPts val="850"/>
        </a:spcBef>
        <a:buFont typeface="Arial" panose="020B0604020202020204" pitchFamily="34" charset="0"/>
        <a:buChar char="•"/>
        <a:defRPr sz="2380" kern="1200">
          <a:solidFill>
            <a:schemeClr val="tx1"/>
          </a:solidFill>
          <a:latin typeface="+mn-lt"/>
          <a:ea typeface="+mn-ea"/>
          <a:cs typeface="+mn-cs"/>
        </a:defRPr>
      </a:lvl1pPr>
      <a:lvl2pPr marL="582930" indent="-194310" algn="l" defTabSz="777240" rtl="0" eaLnBrk="1" latinLnBrk="0" hangingPunct="1">
        <a:lnSpc>
          <a:spcPct val="90000"/>
        </a:lnSpc>
        <a:spcBef>
          <a:spcPts val="425"/>
        </a:spcBef>
        <a:buFont typeface="Arial" panose="020B0604020202020204" pitchFamily="34" charset="0"/>
        <a:buChar char="•"/>
        <a:defRPr sz="2040" kern="1200">
          <a:solidFill>
            <a:schemeClr val="tx1"/>
          </a:solidFill>
          <a:latin typeface="+mn-lt"/>
          <a:ea typeface="+mn-ea"/>
          <a:cs typeface="+mn-cs"/>
        </a:defRPr>
      </a:lvl2pPr>
      <a:lvl3pPr marL="971550" indent="-194310" algn="l" defTabSz="777240" rtl="0" eaLnBrk="1" latinLnBrk="0" hangingPunct="1">
        <a:lnSpc>
          <a:spcPct val="90000"/>
        </a:lnSpc>
        <a:spcBef>
          <a:spcPts val="425"/>
        </a:spcBef>
        <a:buFont typeface="Arial" panose="020B0604020202020204" pitchFamily="34" charset="0"/>
        <a:buChar char="•"/>
        <a:defRPr sz="1700" kern="1200">
          <a:solidFill>
            <a:schemeClr val="tx1"/>
          </a:solidFill>
          <a:latin typeface="+mn-lt"/>
          <a:ea typeface="+mn-ea"/>
          <a:cs typeface="+mn-cs"/>
        </a:defRPr>
      </a:lvl3pPr>
      <a:lvl4pPr marL="13601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4pPr>
      <a:lvl5pPr marL="174879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5pPr>
      <a:lvl6pPr marL="213741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603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65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2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p:bodyStyle>
    <p:otherStyle>
      <a:defPPr>
        <a:defRPr lang="en-US"/>
      </a:defPPr>
      <a:lvl1pPr marL="0" algn="l" defTabSz="777240" rtl="0" eaLnBrk="1" latinLnBrk="0" hangingPunct="1">
        <a:defRPr sz="1530" kern="1200">
          <a:solidFill>
            <a:schemeClr val="tx1"/>
          </a:solidFill>
          <a:latin typeface="+mn-lt"/>
          <a:ea typeface="+mn-ea"/>
          <a:cs typeface="+mn-cs"/>
        </a:defRPr>
      </a:lvl1pPr>
      <a:lvl2pPr marL="388620" algn="l" defTabSz="777240" rtl="0" eaLnBrk="1" latinLnBrk="0" hangingPunct="1">
        <a:defRPr sz="1530" kern="1200">
          <a:solidFill>
            <a:schemeClr val="tx1"/>
          </a:solidFill>
          <a:latin typeface="+mn-lt"/>
          <a:ea typeface="+mn-ea"/>
          <a:cs typeface="+mn-cs"/>
        </a:defRPr>
      </a:lvl2pPr>
      <a:lvl3pPr marL="777240" algn="l" defTabSz="777240" rtl="0" eaLnBrk="1" latinLnBrk="0" hangingPunct="1">
        <a:defRPr sz="1530" kern="1200">
          <a:solidFill>
            <a:schemeClr val="tx1"/>
          </a:solidFill>
          <a:latin typeface="+mn-lt"/>
          <a:ea typeface="+mn-ea"/>
          <a:cs typeface="+mn-cs"/>
        </a:defRPr>
      </a:lvl3pPr>
      <a:lvl4pPr marL="1165860" algn="l" defTabSz="777240" rtl="0" eaLnBrk="1" latinLnBrk="0" hangingPunct="1">
        <a:defRPr sz="1530" kern="1200">
          <a:solidFill>
            <a:schemeClr val="tx1"/>
          </a:solidFill>
          <a:latin typeface="+mn-lt"/>
          <a:ea typeface="+mn-ea"/>
          <a:cs typeface="+mn-cs"/>
        </a:defRPr>
      </a:lvl4pPr>
      <a:lvl5pPr marL="1554480" algn="l" defTabSz="777240" rtl="0" eaLnBrk="1" latinLnBrk="0" hangingPunct="1">
        <a:defRPr sz="1530" kern="1200">
          <a:solidFill>
            <a:schemeClr val="tx1"/>
          </a:solidFill>
          <a:latin typeface="+mn-lt"/>
          <a:ea typeface="+mn-ea"/>
          <a:cs typeface="+mn-cs"/>
        </a:defRPr>
      </a:lvl5pPr>
      <a:lvl6pPr marL="1943100" algn="l" defTabSz="777240" rtl="0" eaLnBrk="1" latinLnBrk="0" hangingPunct="1">
        <a:defRPr sz="1530" kern="1200">
          <a:solidFill>
            <a:schemeClr val="tx1"/>
          </a:solidFill>
          <a:latin typeface="+mn-lt"/>
          <a:ea typeface="+mn-ea"/>
          <a:cs typeface="+mn-cs"/>
        </a:defRPr>
      </a:lvl6pPr>
      <a:lvl7pPr marL="2331720" algn="l" defTabSz="777240" rtl="0" eaLnBrk="1" latinLnBrk="0" hangingPunct="1">
        <a:defRPr sz="1530" kern="1200">
          <a:solidFill>
            <a:schemeClr val="tx1"/>
          </a:solidFill>
          <a:latin typeface="+mn-lt"/>
          <a:ea typeface="+mn-ea"/>
          <a:cs typeface="+mn-cs"/>
        </a:defRPr>
      </a:lvl7pPr>
      <a:lvl8pPr marL="2720340" algn="l" defTabSz="777240" rtl="0" eaLnBrk="1" latinLnBrk="0" hangingPunct="1">
        <a:defRPr sz="1530" kern="1200">
          <a:solidFill>
            <a:schemeClr val="tx1"/>
          </a:solidFill>
          <a:latin typeface="+mn-lt"/>
          <a:ea typeface="+mn-ea"/>
          <a:cs typeface="+mn-cs"/>
        </a:defRPr>
      </a:lvl8pPr>
      <a:lvl9pPr marL="3108960" algn="l" defTabSz="777240" rtl="0" eaLnBrk="1" latinLnBrk="0" hangingPunct="1">
        <a:defRPr sz="153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mailto:info@almusnet.com" TargetMode="External"/><Relationship Id="rId7" Type="http://schemas.openxmlformats.org/officeDocument/2006/relationships/image" Target="../media/image4.png"/><Relationship Id="rId12" Type="http://schemas.openxmlformats.org/officeDocument/2006/relationships/image" Target="../media/image9.png"/><Relationship Id="rId2" Type="http://schemas.openxmlformats.org/officeDocument/2006/relationships/hyperlink" Target="http://www.almusnet.com/" TargetMode="External"/><Relationship Id="rId1" Type="http://schemas.openxmlformats.org/officeDocument/2006/relationships/slideLayout" Target="../slideLayouts/slideLayout1.xml"/><Relationship Id="rId6" Type="http://schemas.openxmlformats.org/officeDocument/2006/relationships/image" Target="../media/image3.png"/><Relationship Id="rId11" Type="http://schemas.openxmlformats.org/officeDocument/2006/relationships/image" Target="../media/image8.png"/><Relationship Id="rId5" Type="http://schemas.openxmlformats.org/officeDocument/2006/relationships/image" Target="../media/image2.png"/><Relationship Id="rId10" Type="http://schemas.openxmlformats.org/officeDocument/2006/relationships/image" Target="../media/image7.png"/><Relationship Id="rId4" Type="http://schemas.openxmlformats.org/officeDocument/2006/relationships/image" Target="../media/image1.png"/><Relationship Id="rId9"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36"/>
          <p:cNvSpPr>
            <a:spLocks noChangeArrowheads="1"/>
          </p:cNvSpPr>
          <p:nvPr/>
        </p:nvSpPr>
        <p:spPr bwMode="auto">
          <a:xfrm>
            <a:off x="0" y="0"/>
            <a:ext cx="7772400" cy="10058400"/>
          </a:xfrm>
          <a:prstGeom prst="rect">
            <a:avLst/>
          </a:prstGeom>
          <a:solidFill>
            <a:srgbClr val="00BCF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4" name="Rectangle 36"/>
          <p:cNvSpPr>
            <a:spLocks noChangeArrowheads="1"/>
          </p:cNvSpPr>
          <p:nvPr/>
        </p:nvSpPr>
        <p:spPr bwMode="auto">
          <a:xfrm>
            <a:off x="2215" y="2532888"/>
            <a:ext cx="7772400" cy="5509417"/>
          </a:xfrm>
          <a:prstGeom prst="rect">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5" name="TextBox 24"/>
          <p:cNvSpPr txBox="1"/>
          <p:nvPr/>
        </p:nvSpPr>
        <p:spPr>
          <a:xfrm>
            <a:off x="1856445" y="234357"/>
            <a:ext cx="5674464" cy="923330"/>
          </a:xfrm>
          <a:prstGeom prst="rect">
            <a:avLst/>
          </a:prstGeom>
          <a:noFill/>
        </p:spPr>
        <p:txBody>
          <a:bodyPr wrap="square" lIns="0" tIns="0" rIns="0" bIns="0" rtlCol="0">
            <a:spAutoFit/>
          </a:bodyPr>
          <a:lstStyle/>
          <a:p>
            <a:r>
              <a:rPr lang="en-US" sz="2000" dirty="0">
                <a:solidFill>
                  <a:schemeClr val="bg1"/>
                </a:solidFill>
                <a:latin typeface="Segoe Pro Light" panose="020B0302040504020203" pitchFamily="34" charset="0"/>
              </a:rPr>
              <a:t>Built on Microsoft Azure, Campus on </a:t>
            </a:r>
            <a:r>
              <a:rPr lang="en-US" sz="2000" dirty="0" smtClean="0">
                <a:solidFill>
                  <a:schemeClr val="bg1"/>
                </a:solidFill>
                <a:latin typeface="Segoe Pro Light" panose="020B0302040504020203" pitchFamily="34" charset="0"/>
              </a:rPr>
              <a:t>Cloud Provides </a:t>
            </a:r>
            <a:r>
              <a:rPr lang="en-US" sz="2000" dirty="0">
                <a:solidFill>
                  <a:schemeClr val="bg1"/>
                </a:solidFill>
                <a:latin typeface="Segoe Pro Light" panose="020B0302040504020203" pitchFamily="34" charset="0"/>
              </a:rPr>
              <a:t>Comprehensive Management Solution for Universities and Other Higher Education Institutions</a:t>
            </a:r>
          </a:p>
        </p:txBody>
      </p:sp>
      <p:sp>
        <p:nvSpPr>
          <p:cNvPr id="35" name="TextBox 34"/>
          <p:cNvSpPr txBox="1"/>
          <p:nvPr/>
        </p:nvSpPr>
        <p:spPr>
          <a:xfrm>
            <a:off x="219075" y="1392974"/>
            <a:ext cx="7334250" cy="966418"/>
          </a:xfrm>
          <a:prstGeom prst="rect">
            <a:avLst/>
          </a:prstGeom>
          <a:noFill/>
        </p:spPr>
        <p:txBody>
          <a:bodyPr wrap="square" lIns="0" tIns="0" rIns="0" bIns="0" rtlCol="0">
            <a:spAutoFit/>
          </a:bodyPr>
          <a:lstStyle/>
          <a:p>
            <a:r>
              <a:rPr lang="en-US" sz="1400" b="1" dirty="0">
                <a:solidFill>
                  <a:schemeClr val="bg1"/>
                </a:solidFill>
                <a:latin typeface="Segoe UI" panose="020B0502040204020203" pitchFamily="34" charset="0"/>
                <a:cs typeface="Segoe UI" panose="020B0502040204020203" pitchFamily="34" charset="0"/>
              </a:rPr>
              <a:t>MICROSOFT AZURE APP BUILDER PROFILE: AlmusNet</a:t>
            </a:r>
          </a:p>
          <a:p>
            <a:endParaRPr lang="en-US" sz="1100" dirty="0">
              <a:solidFill>
                <a:schemeClr val="bg1"/>
              </a:solidFill>
              <a:latin typeface="Segoe UI" panose="020B0502040204020203" pitchFamily="34" charset="0"/>
              <a:cs typeface="Segoe UI" panose="020B0502040204020203" pitchFamily="34" charset="0"/>
            </a:endParaRPr>
          </a:p>
          <a:p>
            <a:pPr defTabSz="1219170">
              <a:lnSpc>
                <a:spcPct val="120000"/>
              </a:lnSpc>
            </a:pPr>
            <a:r>
              <a:rPr lang="en-US" sz="1050" dirty="0">
                <a:solidFill>
                  <a:schemeClr val="bg1"/>
                </a:solidFill>
                <a:latin typeface="Segoe UI" panose="020B0502040204020203" pitchFamily="34" charset="0"/>
                <a:cs typeface="Segoe UI" panose="020B0502040204020203" pitchFamily="34" charset="0"/>
              </a:rPr>
              <a:t>AlmusNet has developed Campus on Cloud, a cloud-based Campus Management Solution,</a:t>
            </a:r>
            <a:r>
              <a:rPr lang="en-US" sz="1050" dirty="0">
                <a:solidFill>
                  <a:srgbClr val="FF0000"/>
                </a:solidFill>
                <a:latin typeface="Segoe UI" panose="020B0502040204020203" pitchFamily="34" charset="0"/>
                <a:cs typeface="Segoe UI" panose="020B0502040204020203" pitchFamily="34" charset="0"/>
              </a:rPr>
              <a:t> </a:t>
            </a:r>
            <a:r>
              <a:rPr lang="en-US" sz="1050" dirty="0">
                <a:solidFill>
                  <a:schemeClr val="bg1"/>
                </a:solidFill>
                <a:latin typeface="Segoe UI" panose="020B0502040204020203" pitchFamily="34" charset="0"/>
                <a:cs typeface="Segoe UI" panose="020B0502040204020203" pitchFamily="34" charset="0"/>
              </a:rPr>
              <a:t>built by a team experienced in implementing CMS in 30 institutions across 10 countries. Campus on Cloud covers the student lifecycle from admissions to graduation. Built on Microsoft Azure, it manages Admissions, Academics, and Student Financials for universities and colleges.</a:t>
            </a:r>
            <a:endParaRPr lang="en-US" sz="1050" dirty="0">
              <a:solidFill>
                <a:prstClr val="white"/>
              </a:solidFill>
              <a:latin typeface="Segoe UI" panose="020B0502040204020203" pitchFamily="34" charset="0"/>
              <a:cs typeface="Segoe UI" panose="020B0502040204020203" pitchFamily="34" charset="0"/>
            </a:endParaRPr>
          </a:p>
        </p:txBody>
      </p:sp>
      <p:sp>
        <p:nvSpPr>
          <p:cNvPr id="38" name="TextBox 37"/>
          <p:cNvSpPr txBox="1"/>
          <p:nvPr/>
        </p:nvSpPr>
        <p:spPr>
          <a:xfrm>
            <a:off x="239735" y="2723762"/>
            <a:ext cx="7334251" cy="215444"/>
          </a:xfrm>
          <a:prstGeom prst="rect">
            <a:avLst/>
          </a:prstGeom>
          <a:noFill/>
        </p:spPr>
        <p:txBody>
          <a:bodyPr wrap="square" lIns="0" tIns="0" rIns="0" bIns="0" rtlCol="0">
            <a:spAutoFit/>
          </a:bodyPr>
          <a:lstStyle/>
          <a:p>
            <a:r>
              <a:rPr lang="en-US" sz="1400" b="1" dirty="0">
                <a:solidFill>
                  <a:srgbClr val="262626"/>
                </a:solidFill>
                <a:latin typeface="Segoe UI" panose="020B0502040204020203" pitchFamily="34" charset="0"/>
                <a:cs typeface="Segoe UI" panose="020B0502040204020203" pitchFamily="34" charset="0"/>
              </a:rPr>
              <a:t>WHAT WE OFFER</a:t>
            </a:r>
          </a:p>
        </p:txBody>
      </p:sp>
      <p:sp>
        <p:nvSpPr>
          <p:cNvPr id="39" name="TextBox 38"/>
          <p:cNvSpPr txBox="1"/>
          <p:nvPr/>
        </p:nvSpPr>
        <p:spPr>
          <a:xfrm>
            <a:off x="219072" y="8301361"/>
            <a:ext cx="7334251" cy="538609"/>
          </a:xfrm>
          <a:prstGeom prst="rect">
            <a:avLst/>
          </a:prstGeom>
          <a:noFill/>
        </p:spPr>
        <p:txBody>
          <a:bodyPr wrap="square" lIns="0" tIns="0" rIns="0" bIns="0" rtlCol="0">
            <a:spAutoFit/>
          </a:bodyPr>
          <a:lstStyle/>
          <a:p>
            <a:r>
              <a:rPr lang="en-US" sz="1400" b="1" dirty="0">
                <a:solidFill>
                  <a:schemeClr val="bg1"/>
                </a:solidFill>
                <a:latin typeface="Segoe UI" panose="020B0502040204020203" pitchFamily="34" charset="0"/>
                <a:cs typeface="Segoe UI" panose="020B0502040204020203" pitchFamily="34" charset="0"/>
              </a:rPr>
              <a:t>WHAT OUR CUSTOMERS ARE SAYING</a:t>
            </a:r>
          </a:p>
          <a:p>
            <a:r>
              <a:rPr lang="en-US" sz="1050" dirty="0">
                <a:solidFill>
                  <a:schemeClr val="bg1"/>
                </a:solidFill>
                <a:latin typeface="Segoe UI" panose="020B0502040204020203" pitchFamily="34" charset="0"/>
                <a:cs typeface="Segoe UI" panose="020B0502040204020203" pitchFamily="34" charset="0"/>
              </a:rPr>
              <a:t>“With Campus on Cloud we have a cloud-based solution which has transformed the management of our academic function and made growth and expansion easier.” – Shafique Ur Rehman, CEO, Rehman Medical Institute</a:t>
            </a:r>
          </a:p>
        </p:txBody>
      </p:sp>
      <p:sp>
        <p:nvSpPr>
          <p:cNvPr id="40" name="TextBox 39"/>
          <p:cNvSpPr txBox="1"/>
          <p:nvPr/>
        </p:nvSpPr>
        <p:spPr>
          <a:xfrm>
            <a:off x="219073" y="9034915"/>
            <a:ext cx="7334251" cy="377026"/>
          </a:xfrm>
          <a:prstGeom prst="rect">
            <a:avLst/>
          </a:prstGeom>
          <a:noFill/>
        </p:spPr>
        <p:txBody>
          <a:bodyPr wrap="square" lIns="0" tIns="0" rIns="0" bIns="0" rtlCol="0">
            <a:spAutoFit/>
          </a:bodyPr>
          <a:lstStyle/>
          <a:p>
            <a:r>
              <a:rPr lang="en-US" sz="1400" b="1" dirty="0">
                <a:solidFill>
                  <a:schemeClr val="bg1"/>
                </a:solidFill>
                <a:latin typeface="Segoe UI" panose="020B0502040204020203" pitchFamily="34" charset="0"/>
                <a:cs typeface="Segoe UI" panose="020B0502040204020203" pitchFamily="34" charset="0"/>
              </a:rPr>
              <a:t>LEARN MORE</a:t>
            </a:r>
          </a:p>
          <a:p>
            <a:r>
              <a:rPr lang="en-US" sz="1050" dirty="0">
                <a:solidFill>
                  <a:schemeClr val="bg1"/>
                </a:solidFill>
                <a:latin typeface="Segoe UI" panose="020B0502040204020203" pitchFamily="34" charset="0"/>
                <a:cs typeface="Segoe UI" panose="020B0502040204020203" pitchFamily="34" charset="0"/>
              </a:rPr>
              <a:t>Visit us online at </a:t>
            </a:r>
            <a:r>
              <a:rPr lang="en-US" sz="1050" dirty="0">
                <a:solidFill>
                  <a:schemeClr val="bg1"/>
                </a:solidFill>
                <a:latin typeface="Segoe UI" panose="020B0502040204020203" pitchFamily="34" charset="0"/>
                <a:cs typeface="Segoe UI" panose="020B0502040204020203" pitchFamily="34" charset="0"/>
                <a:hlinkClick r:id="rId2"/>
              </a:rPr>
              <a:t>www.almusnet.com</a:t>
            </a:r>
            <a:r>
              <a:rPr lang="en-US" sz="1050" dirty="0">
                <a:solidFill>
                  <a:schemeClr val="bg1"/>
                </a:solidFill>
                <a:latin typeface="Segoe UI" panose="020B0502040204020203" pitchFamily="34" charset="0"/>
                <a:cs typeface="Segoe UI" panose="020B0502040204020203" pitchFamily="34" charset="0"/>
              </a:rPr>
              <a:t>. For more information, contact </a:t>
            </a:r>
            <a:r>
              <a:rPr lang="en-US" sz="1050" dirty="0">
                <a:solidFill>
                  <a:schemeClr val="bg1"/>
                </a:solidFill>
                <a:latin typeface="Segoe UI" panose="020B0502040204020203" pitchFamily="34" charset="0"/>
                <a:cs typeface="Segoe UI" panose="020B0502040204020203" pitchFamily="34" charset="0"/>
                <a:hlinkClick r:id="rId3"/>
              </a:rPr>
              <a:t>info@almusnet.com</a:t>
            </a:r>
            <a:r>
              <a:rPr lang="en-US" sz="1050" dirty="0">
                <a:solidFill>
                  <a:schemeClr val="bg1"/>
                </a:solidFill>
                <a:latin typeface="Segoe UI" panose="020B0502040204020203" pitchFamily="34" charset="0"/>
                <a:cs typeface="Segoe UI" panose="020B0502040204020203" pitchFamily="34" charset="0"/>
              </a:rPr>
              <a:t>. </a:t>
            </a:r>
          </a:p>
        </p:txBody>
      </p:sp>
      <p:sp>
        <p:nvSpPr>
          <p:cNvPr id="13" name="TextBox 12"/>
          <p:cNvSpPr txBox="1"/>
          <p:nvPr/>
        </p:nvSpPr>
        <p:spPr>
          <a:xfrm>
            <a:off x="219072" y="9711099"/>
            <a:ext cx="4667250" cy="138499"/>
          </a:xfrm>
          <a:prstGeom prst="rect">
            <a:avLst/>
          </a:prstGeom>
          <a:noFill/>
        </p:spPr>
        <p:txBody>
          <a:bodyPr wrap="square" lIns="0" tIns="0" rIns="0" bIns="0" rtlCol="0">
            <a:spAutoFit/>
          </a:bodyPr>
          <a:lstStyle/>
          <a:p>
            <a:r>
              <a:rPr lang="en-US" sz="900" dirty="0">
                <a:solidFill>
                  <a:schemeClr val="bg1"/>
                </a:solidFill>
                <a:latin typeface="Segoe UI" panose="020B0502040204020203" pitchFamily="34" charset="0"/>
                <a:cs typeface="Segoe UI" panose="020B0502040204020203" pitchFamily="34" charset="0"/>
              </a:rPr>
              <a:t>© 2017 AlmusNet </a:t>
            </a:r>
          </a:p>
        </p:txBody>
      </p:sp>
      <p:sp>
        <p:nvSpPr>
          <p:cNvPr id="15" name="TextBox 14"/>
          <p:cNvSpPr txBox="1"/>
          <p:nvPr/>
        </p:nvSpPr>
        <p:spPr>
          <a:xfrm>
            <a:off x="256245" y="5623619"/>
            <a:ext cx="1517309" cy="2100575"/>
          </a:xfrm>
          <a:prstGeom prst="rect">
            <a:avLst/>
          </a:prstGeom>
          <a:noFill/>
        </p:spPr>
        <p:txBody>
          <a:bodyPr wrap="square" lIns="0" tIns="0" rIns="0" bIns="0" rtlCol="0">
            <a:spAutoFit/>
          </a:bodyPr>
          <a:lstStyle/>
          <a:p>
            <a:r>
              <a:rPr lang="en-US" sz="1050" dirty="0">
                <a:solidFill>
                  <a:srgbClr val="262626"/>
                </a:solidFill>
                <a:latin typeface="Segoe UI" panose="020B0502040204020203" pitchFamily="34" charset="0"/>
                <a:cs typeface="Segoe UI" panose="020B0502040204020203" pitchFamily="34" charset="0"/>
              </a:rPr>
              <a:t>The Core module enables university management to tailor the rules for admissions, financials, enrollment, grading, and other functions at every level in the administrative and academic hierarchy. A configurable security framework ensures safe access of functions, and data is restricted to specific user roles.</a:t>
            </a:r>
          </a:p>
        </p:txBody>
      </p:sp>
      <p:sp>
        <p:nvSpPr>
          <p:cNvPr id="19" name="TextBox 18"/>
          <p:cNvSpPr txBox="1"/>
          <p:nvPr/>
        </p:nvSpPr>
        <p:spPr>
          <a:xfrm>
            <a:off x="2173145" y="5623619"/>
            <a:ext cx="1523810" cy="2100575"/>
          </a:xfrm>
          <a:prstGeom prst="rect">
            <a:avLst/>
          </a:prstGeom>
          <a:noFill/>
        </p:spPr>
        <p:txBody>
          <a:bodyPr wrap="square" lIns="0" tIns="0" rIns="0" bIns="0" rtlCol="0">
            <a:spAutoFit/>
          </a:bodyPr>
          <a:lstStyle/>
          <a:p>
            <a:r>
              <a:rPr lang="en-US" sz="1050" dirty="0">
                <a:solidFill>
                  <a:srgbClr val="262626"/>
                </a:solidFill>
                <a:latin typeface="Segoe UI" panose="020B0502040204020203" pitchFamily="34" charset="0"/>
                <a:cs typeface="Segoe UI" panose="020B0502040204020203" pitchFamily="34" charset="0"/>
              </a:rPr>
              <a:t>The Admissions module offers a customizable Online Admissions Application and supports paper-based application processes. Education institutions can configure an Admissions workflow so that it is different across programs, departments, and more to address their specific requirements. </a:t>
            </a:r>
          </a:p>
        </p:txBody>
      </p:sp>
      <p:sp>
        <p:nvSpPr>
          <p:cNvPr id="20" name="TextBox 19"/>
          <p:cNvSpPr txBox="1"/>
          <p:nvPr/>
        </p:nvSpPr>
        <p:spPr>
          <a:xfrm>
            <a:off x="4096546" y="5623619"/>
            <a:ext cx="1523810" cy="2100575"/>
          </a:xfrm>
          <a:prstGeom prst="rect">
            <a:avLst/>
          </a:prstGeom>
          <a:noFill/>
        </p:spPr>
        <p:txBody>
          <a:bodyPr wrap="square" lIns="0" tIns="0" rIns="0" bIns="0" rtlCol="0">
            <a:spAutoFit/>
          </a:bodyPr>
          <a:lstStyle/>
          <a:p>
            <a:r>
              <a:rPr lang="en-US" sz="1050" dirty="0">
                <a:solidFill>
                  <a:srgbClr val="262626"/>
                </a:solidFill>
                <a:latin typeface="Segoe UI" panose="020B0502040204020203" pitchFamily="34" charset="0"/>
                <a:cs typeface="Segoe UI" panose="020B0502040204020203" pitchFamily="34" charset="0"/>
              </a:rPr>
              <a:t>The Academics module spans the functions of the Registrar and the Controller of Examination offices. It facilitates the Registrar or other delegated office in approving and finalizing grades, validating repeats, generating transcripts, and processing graduating students. </a:t>
            </a:r>
          </a:p>
        </p:txBody>
      </p:sp>
      <p:sp>
        <p:nvSpPr>
          <p:cNvPr id="21" name="TextBox 20"/>
          <p:cNvSpPr txBox="1"/>
          <p:nvPr/>
        </p:nvSpPr>
        <p:spPr>
          <a:xfrm>
            <a:off x="6019947" y="5623619"/>
            <a:ext cx="1523808" cy="2100575"/>
          </a:xfrm>
          <a:prstGeom prst="rect">
            <a:avLst/>
          </a:prstGeom>
          <a:noFill/>
        </p:spPr>
        <p:txBody>
          <a:bodyPr wrap="square" lIns="0" tIns="0" rIns="0" bIns="0" rtlCol="0">
            <a:spAutoFit/>
          </a:bodyPr>
          <a:lstStyle/>
          <a:p>
            <a:r>
              <a:rPr lang="en-US" sz="1050" dirty="0">
                <a:solidFill>
                  <a:srgbClr val="262626"/>
                </a:solidFill>
                <a:latin typeface="Segoe UI" panose="020B0502040204020203" pitchFamily="34" charset="0"/>
                <a:cs typeface="Segoe UI" panose="020B0502040204020203" pitchFamily="34" charset="0"/>
              </a:rPr>
              <a:t>The Financials module tracks all financial transactions during a student's lifecycle at a university. It includes the setup and processing of admission and tuition fees and other charges; award and disbursal of financial aid, waivers, and scholarships; and collection of payments, dues, and age analysis. </a:t>
            </a:r>
          </a:p>
        </p:txBody>
      </p:sp>
      <p:sp>
        <p:nvSpPr>
          <p:cNvPr id="23" name="Rectangle 22"/>
          <p:cNvSpPr/>
          <p:nvPr/>
        </p:nvSpPr>
        <p:spPr>
          <a:xfrm>
            <a:off x="219655" y="294923"/>
            <a:ext cx="1426055" cy="8588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00" dirty="0">
              <a:solidFill>
                <a:schemeClr val="bg1">
                  <a:lumMod val="50000"/>
                </a:schemeClr>
              </a:solidFill>
              <a:latin typeface="Segoe UI"/>
              <a:cs typeface="Segoe UI"/>
            </a:endParaRPr>
          </a:p>
        </p:txBody>
      </p:sp>
      <p:sp>
        <p:nvSpPr>
          <p:cNvPr id="24" name="Rectangle 23"/>
          <p:cNvSpPr/>
          <p:nvPr/>
        </p:nvSpPr>
        <p:spPr>
          <a:xfrm>
            <a:off x="239735" y="3173309"/>
            <a:ext cx="1522247" cy="22668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b"/>
          <a:lstStyle/>
          <a:p>
            <a:pPr algn="ctr">
              <a:lnSpc>
                <a:spcPct val="110000"/>
              </a:lnSpc>
            </a:pPr>
            <a:r>
              <a:rPr lang="en-US" sz="1200" b="1" dirty="0">
                <a:solidFill>
                  <a:srgbClr val="262626"/>
                </a:solidFill>
                <a:latin typeface="Segoe UI" panose="020B0502040204020203" pitchFamily="34" charset="0"/>
                <a:cs typeface="Segoe UI" panose="020B0502040204020203" pitchFamily="34" charset="0"/>
              </a:rPr>
              <a:t>Core</a:t>
            </a:r>
            <a:endParaRPr lang="en-US" sz="1200" b="1" dirty="0">
              <a:solidFill>
                <a:schemeClr val="bg1">
                  <a:lumMod val="50000"/>
                </a:schemeClr>
              </a:solidFill>
              <a:latin typeface="Segoe UI"/>
              <a:cs typeface="Segoe UI"/>
            </a:endParaRPr>
          </a:p>
        </p:txBody>
      </p:sp>
      <p:sp>
        <p:nvSpPr>
          <p:cNvPr id="33" name="Rectangle 32"/>
          <p:cNvSpPr/>
          <p:nvPr/>
        </p:nvSpPr>
        <p:spPr>
          <a:xfrm>
            <a:off x="2144823" y="3173309"/>
            <a:ext cx="1522247" cy="22668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b"/>
          <a:lstStyle/>
          <a:p>
            <a:pPr algn="ctr">
              <a:lnSpc>
                <a:spcPct val="110000"/>
              </a:lnSpc>
            </a:pPr>
            <a:r>
              <a:rPr lang="en-US" sz="1200" b="1" dirty="0">
                <a:solidFill>
                  <a:srgbClr val="262626"/>
                </a:solidFill>
                <a:latin typeface="Segoe UI" panose="020B0502040204020203" pitchFamily="34" charset="0"/>
                <a:cs typeface="Segoe UI" panose="020B0502040204020203" pitchFamily="34" charset="0"/>
              </a:rPr>
              <a:t>Admissions</a:t>
            </a:r>
            <a:endParaRPr lang="en-US" sz="1200" b="1" dirty="0">
              <a:solidFill>
                <a:schemeClr val="bg1">
                  <a:lumMod val="50000"/>
                </a:schemeClr>
              </a:solidFill>
              <a:latin typeface="Segoe UI"/>
              <a:cs typeface="Segoe UI"/>
            </a:endParaRPr>
          </a:p>
        </p:txBody>
      </p:sp>
      <p:sp>
        <p:nvSpPr>
          <p:cNvPr id="34" name="Rectangle 33"/>
          <p:cNvSpPr/>
          <p:nvPr/>
        </p:nvSpPr>
        <p:spPr>
          <a:xfrm>
            <a:off x="4103576" y="3173309"/>
            <a:ext cx="1522247" cy="22668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b"/>
          <a:lstStyle/>
          <a:p>
            <a:pPr algn="ctr">
              <a:lnSpc>
                <a:spcPct val="110000"/>
              </a:lnSpc>
            </a:pPr>
            <a:r>
              <a:rPr lang="en-US" sz="1200" b="1" dirty="0">
                <a:solidFill>
                  <a:srgbClr val="262626"/>
                </a:solidFill>
                <a:latin typeface="Segoe UI" panose="020B0502040204020203" pitchFamily="34" charset="0"/>
                <a:cs typeface="Segoe UI" panose="020B0502040204020203" pitchFamily="34" charset="0"/>
              </a:rPr>
              <a:t>Academics</a:t>
            </a:r>
            <a:endParaRPr lang="en-US" sz="1200" b="1" dirty="0">
              <a:solidFill>
                <a:schemeClr val="bg1">
                  <a:lumMod val="50000"/>
                </a:schemeClr>
              </a:solidFill>
              <a:latin typeface="Segoe UI"/>
              <a:cs typeface="Segoe UI"/>
            </a:endParaRPr>
          </a:p>
        </p:txBody>
      </p:sp>
      <p:sp>
        <p:nvSpPr>
          <p:cNvPr id="36" name="Rectangle 35"/>
          <p:cNvSpPr/>
          <p:nvPr/>
        </p:nvSpPr>
        <p:spPr>
          <a:xfrm>
            <a:off x="6008663" y="3173309"/>
            <a:ext cx="1522247" cy="22668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b"/>
          <a:lstStyle/>
          <a:p>
            <a:pPr algn="ctr">
              <a:lnSpc>
                <a:spcPct val="110000"/>
              </a:lnSpc>
            </a:pPr>
            <a:r>
              <a:rPr lang="en-US" sz="1200" b="1" dirty="0">
                <a:solidFill>
                  <a:srgbClr val="262626"/>
                </a:solidFill>
                <a:latin typeface="Segoe UI" panose="020B0502040204020203" pitchFamily="34" charset="0"/>
                <a:cs typeface="Segoe UI" panose="020B0502040204020203" pitchFamily="34" charset="0"/>
              </a:rPr>
              <a:t>Financials</a:t>
            </a:r>
            <a:endParaRPr lang="en-US" sz="1200" b="1" dirty="0">
              <a:solidFill>
                <a:schemeClr val="bg1">
                  <a:lumMod val="50000"/>
                </a:schemeClr>
              </a:solidFill>
              <a:latin typeface="Segoe UI"/>
              <a:cs typeface="Segoe UI"/>
            </a:endParaRPr>
          </a:p>
        </p:txBody>
      </p:sp>
      <p:grpSp>
        <p:nvGrpSpPr>
          <p:cNvPr id="2" name="Group 1"/>
          <p:cNvGrpSpPr/>
          <p:nvPr/>
        </p:nvGrpSpPr>
        <p:grpSpPr>
          <a:xfrm>
            <a:off x="5180810" y="9603351"/>
            <a:ext cx="2591591" cy="377851"/>
            <a:chOff x="5180810" y="9603351"/>
            <a:chExt cx="2591591" cy="377851"/>
          </a:xfrm>
        </p:grpSpPr>
        <p:pic>
          <p:nvPicPr>
            <p:cNvPr id="31" name="Picture 30" descr="MSFT_logo_rgb_W-Wht_D.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80810" y="9603351"/>
              <a:ext cx="1027206" cy="377851"/>
            </a:xfrm>
            <a:prstGeom prst="rect">
              <a:avLst/>
            </a:prstGeom>
          </p:spPr>
        </p:pic>
        <p:sp>
          <p:nvSpPr>
            <p:cNvPr id="32" name="Rectangle 31"/>
            <p:cNvSpPr/>
            <p:nvPr/>
          </p:nvSpPr>
          <p:spPr>
            <a:xfrm>
              <a:off x="6194359" y="9670997"/>
              <a:ext cx="1578042" cy="248437"/>
            </a:xfrm>
            <a:prstGeom prst="rect">
              <a:avLst/>
            </a:prstGeom>
          </p:spPr>
          <p:txBody>
            <a:bodyPr wrap="square">
              <a:spAutoFit/>
            </a:bodyPr>
            <a:lstStyle/>
            <a:p>
              <a:r>
                <a:rPr lang="en-US" sz="1000" dirty="0">
                  <a:solidFill>
                    <a:schemeClr val="bg1"/>
                  </a:solidFill>
                  <a:latin typeface="Segoe UI" panose="020B0502040204020203" pitchFamily="34" charset="0"/>
                  <a:cs typeface="Segoe UI" panose="020B0502040204020203" pitchFamily="34" charset="0"/>
                </a:rPr>
                <a:t>Go-To-Market Services</a:t>
              </a:r>
            </a:p>
          </p:txBody>
        </p:sp>
        <p:cxnSp>
          <p:nvCxnSpPr>
            <p:cNvPr id="41" name="Straight Connector 40"/>
            <p:cNvCxnSpPr/>
            <p:nvPr/>
          </p:nvCxnSpPr>
          <p:spPr>
            <a:xfrm flipV="1">
              <a:off x="6194358" y="9684170"/>
              <a:ext cx="0" cy="23526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1397" y="587878"/>
            <a:ext cx="1299975" cy="240495"/>
          </a:xfrm>
          <a:prstGeom prst="rect">
            <a:avLst/>
          </a:prstGeom>
        </p:spPr>
      </p:pic>
      <p:pic>
        <p:nvPicPr>
          <p:cNvPr id="27" name="Picture 2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27224" y="3173207"/>
            <a:ext cx="1347268" cy="1894715"/>
          </a:xfrm>
          <a:prstGeom prst="rect">
            <a:avLst/>
          </a:prstGeom>
        </p:spPr>
      </p:pic>
      <p:grpSp>
        <p:nvGrpSpPr>
          <p:cNvPr id="8" name="Group 7"/>
          <p:cNvGrpSpPr/>
          <p:nvPr/>
        </p:nvGrpSpPr>
        <p:grpSpPr>
          <a:xfrm>
            <a:off x="2144823" y="3173309"/>
            <a:ext cx="1522248" cy="1889839"/>
            <a:chOff x="2144823" y="3135209"/>
            <a:chExt cx="1522248" cy="1889839"/>
          </a:xfrm>
        </p:grpSpPr>
        <p:pic>
          <p:nvPicPr>
            <p:cNvPr id="6" name="Picture 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144823" y="3135209"/>
              <a:ext cx="1522248" cy="1190445"/>
            </a:xfrm>
            <a:prstGeom prst="rect">
              <a:avLst/>
            </a:prstGeom>
          </p:spPr>
        </p:pic>
        <p:pic>
          <p:nvPicPr>
            <p:cNvPr id="12" name="Picture 1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260121" y="4292376"/>
              <a:ext cx="1293483" cy="732672"/>
            </a:xfrm>
            <a:prstGeom prst="rect">
              <a:avLst/>
            </a:prstGeom>
          </p:spPr>
        </p:pic>
      </p:grpSp>
      <p:grpSp>
        <p:nvGrpSpPr>
          <p:cNvPr id="7" name="Group 6"/>
          <p:cNvGrpSpPr/>
          <p:nvPr/>
        </p:nvGrpSpPr>
        <p:grpSpPr>
          <a:xfrm>
            <a:off x="6005058" y="3173309"/>
            <a:ext cx="1525851" cy="1893988"/>
            <a:chOff x="6005058" y="3135209"/>
            <a:chExt cx="1525851" cy="1893988"/>
          </a:xfrm>
        </p:grpSpPr>
        <p:pic>
          <p:nvPicPr>
            <p:cNvPr id="10" name="Picture 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005058" y="3135209"/>
              <a:ext cx="1525851" cy="1257635"/>
            </a:xfrm>
            <a:prstGeom prst="rect">
              <a:avLst/>
            </a:prstGeom>
          </p:spPr>
        </p:pic>
        <p:pic>
          <p:nvPicPr>
            <p:cNvPr id="30" name="Picture 29"/>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290555" y="4288226"/>
              <a:ext cx="982592" cy="740971"/>
            </a:xfrm>
            <a:prstGeom prst="rect">
              <a:avLst/>
            </a:prstGeom>
          </p:spPr>
        </p:pic>
      </p:grpSp>
      <p:grpSp>
        <p:nvGrpSpPr>
          <p:cNvPr id="3" name="Group 2"/>
          <p:cNvGrpSpPr/>
          <p:nvPr/>
        </p:nvGrpSpPr>
        <p:grpSpPr>
          <a:xfrm>
            <a:off x="4046305" y="3168180"/>
            <a:ext cx="1527048" cy="1866811"/>
            <a:chOff x="3948962" y="3135209"/>
            <a:chExt cx="1678171" cy="1866811"/>
          </a:xfrm>
        </p:grpSpPr>
        <p:pic>
          <p:nvPicPr>
            <p:cNvPr id="17" name="Picture 16"/>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096546" y="3135209"/>
              <a:ext cx="1530587" cy="1261539"/>
            </a:xfrm>
            <a:prstGeom prst="rect">
              <a:avLst/>
            </a:prstGeom>
          </p:spPr>
        </p:pic>
        <p:pic>
          <p:nvPicPr>
            <p:cNvPr id="42" name="Picture 41"/>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948962" y="4315401"/>
              <a:ext cx="1504502" cy="686619"/>
            </a:xfrm>
            <a:prstGeom prst="rect">
              <a:avLst/>
            </a:prstGeom>
          </p:spPr>
        </p:pic>
      </p:grpSp>
    </p:spTree>
    <p:extLst>
      <p:ext uri="{BB962C8B-B14F-4D97-AF65-F5344CB8AC3E}">
        <p14:creationId xmlns:p14="http://schemas.microsoft.com/office/powerpoint/2010/main" val="22121908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6"/>
          <p:cNvSpPr>
            <a:spLocks noChangeArrowheads="1"/>
          </p:cNvSpPr>
          <p:nvPr/>
        </p:nvSpPr>
        <p:spPr bwMode="auto">
          <a:xfrm>
            <a:off x="2754352" y="4635500"/>
            <a:ext cx="5018048" cy="5422900"/>
          </a:xfrm>
          <a:prstGeom prst="rect">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9" name="Rectangle 36"/>
          <p:cNvSpPr>
            <a:spLocks noChangeArrowheads="1"/>
          </p:cNvSpPr>
          <p:nvPr/>
        </p:nvSpPr>
        <p:spPr bwMode="auto">
          <a:xfrm>
            <a:off x="1" y="4337824"/>
            <a:ext cx="2754351" cy="5720575"/>
          </a:xfrm>
          <a:prstGeom prst="rect">
            <a:avLst/>
          </a:prstGeom>
          <a:solidFill>
            <a:srgbClr val="00BCF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8" name="TextBox 27"/>
          <p:cNvSpPr txBox="1"/>
          <p:nvPr/>
        </p:nvSpPr>
        <p:spPr>
          <a:xfrm>
            <a:off x="137160" y="4485084"/>
            <a:ext cx="2386584" cy="5047536"/>
          </a:xfrm>
          <a:prstGeom prst="rect">
            <a:avLst/>
          </a:prstGeom>
          <a:noFill/>
        </p:spPr>
        <p:txBody>
          <a:bodyPr wrap="square" rtlCol="0">
            <a:spAutoFit/>
          </a:bodyPr>
          <a:lstStyle/>
          <a:p>
            <a:r>
              <a:rPr lang="en-US" sz="1400" b="1" dirty="0">
                <a:solidFill>
                  <a:schemeClr val="bg1"/>
                </a:solidFill>
                <a:latin typeface="Segoe UI" panose="020B0502040204020203" pitchFamily="34" charset="0"/>
                <a:cs typeface="Segoe UI" panose="020B0502040204020203" pitchFamily="34" charset="0"/>
              </a:rPr>
              <a:t>KEY USE CASES</a:t>
            </a:r>
          </a:p>
          <a:p>
            <a:pPr>
              <a:lnSpc>
                <a:spcPct val="110000"/>
              </a:lnSpc>
            </a:pPr>
            <a:endParaRPr lang="en-US" sz="1000" b="1"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WEB APPLICATIONS</a:t>
            </a:r>
          </a:p>
          <a:p>
            <a:pPr>
              <a:lnSpc>
                <a:spcPct val="110000"/>
              </a:lnSpc>
            </a:pPr>
            <a:r>
              <a:rPr lang="en-US" sz="1000" dirty="0">
                <a:solidFill>
                  <a:schemeClr val="bg1"/>
                </a:solidFill>
                <a:latin typeface="Segoe UI" panose="020B0502040204020203" pitchFamily="34" charset="0"/>
                <a:cs typeface="Segoe UI" panose="020B0502040204020203" pitchFamily="34" charset="0"/>
              </a:rPr>
              <a:t>Build anything from lightweight websites to multi-tier cloud services that scale up as your traffic grows.</a:t>
            </a:r>
          </a:p>
          <a:p>
            <a:pPr>
              <a:lnSpc>
                <a:spcPct val="110000"/>
              </a:lnSpc>
            </a:pPr>
            <a:endParaRPr lang="en-US" sz="1000"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CLOUD STORAGE</a:t>
            </a:r>
          </a:p>
          <a:p>
            <a:pPr>
              <a:lnSpc>
                <a:spcPct val="110000"/>
              </a:lnSpc>
            </a:pPr>
            <a:r>
              <a:rPr lang="en-US" sz="1000" dirty="0">
                <a:solidFill>
                  <a:schemeClr val="bg1"/>
                </a:solidFill>
                <a:latin typeface="Segoe UI" panose="020B0502040204020203" pitchFamily="34" charset="0"/>
                <a:cs typeface="Segoe UI" panose="020B0502040204020203" pitchFamily="34" charset="0"/>
              </a:rPr>
              <a:t>Rely on geo-redundant cloud storage for backup, archiving, and disaster recovery.</a:t>
            </a:r>
          </a:p>
          <a:p>
            <a:pPr>
              <a:lnSpc>
                <a:spcPct val="110000"/>
              </a:lnSpc>
            </a:pPr>
            <a:endParaRPr lang="en-US" sz="1000"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BIG DATA &amp; HPC</a:t>
            </a:r>
          </a:p>
          <a:p>
            <a:pPr>
              <a:lnSpc>
                <a:spcPct val="110000"/>
              </a:lnSpc>
            </a:pPr>
            <a:r>
              <a:rPr lang="en-US" sz="1000" dirty="0">
                <a:solidFill>
                  <a:schemeClr val="bg1"/>
                </a:solidFill>
                <a:latin typeface="Segoe UI" panose="020B0502040204020203" pitchFamily="34" charset="0"/>
                <a:cs typeface="Segoe UI" panose="020B0502040204020203" pitchFamily="34" charset="0"/>
              </a:rPr>
              <a:t>Get actionable insights from your data by taking advantage of a fully compatible enterprise-ready Hadoop service.</a:t>
            </a:r>
          </a:p>
          <a:p>
            <a:pPr>
              <a:lnSpc>
                <a:spcPct val="110000"/>
              </a:lnSpc>
            </a:pPr>
            <a:endParaRPr lang="en-US" sz="1000"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MOBILE</a:t>
            </a:r>
          </a:p>
          <a:p>
            <a:pPr>
              <a:lnSpc>
                <a:spcPct val="110000"/>
              </a:lnSpc>
            </a:pPr>
            <a:r>
              <a:rPr lang="en-US" sz="1000" dirty="0">
                <a:solidFill>
                  <a:schemeClr val="bg1"/>
                </a:solidFill>
                <a:latin typeface="Segoe UI" panose="020B0502040204020203" pitchFamily="34" charset="0"/>
                <a:cs typeface="Segoe UI" panose="020B0502040204020203" pitchFamily="34" charset="0"/>
              </a:rPr>
              <a:t>Accelerate your mobile app development by using a backend hosted on Microsoft Azure. Scale instantly as your install base grows.</a:t>
            </a:r>
          </a:p>
          <a:p>
            <a:pPr>
              <a:lnSpc>
                <a:spcPct val="110000"/>
              </a:lnSpc>
            </a:pPr>
            <a:endParaRPr lang="en-US" sz="1000"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MEDIA</a:t>
            </a:r>
          </a:p>
          <a:p>
            <a:pPr>
              <a:lnSpc>
                <a:spcPct val="110000"/>
              </a:lnSpc>
            </a:pPr>
            <a:r>
              <a:rPr lang="en-US" sz="1000" dirty="0">
                <a:solidFill>
                  <a:schemeClr val="bg1"/>
                </a:solidFill>
                <a:latin typeface="Segoe UI" panose="020B0502040204020203" pitchFamily="34" charset="0"/>
                <a:cs typeface="Segoe UI" panose="020B0502040204020203" pitchFamily="34" charset="0"/>
              </a:rPr>
              <a:t>Create, manage, and distribute media in the cloud – everything from encoding to content protection to streaming and analytics support.</a:t>
            </a:r>
          </a:p>
        </p:txBody>
      </p:sp>
      <p:sp>
        <p:nvSpPr>
          <p:cNvPr id="38" name="TextBox 37"/>
          <p:cNvSpPr txBox="1"/>
          <p:nvPr/>
        </p:nvSpPr>
        <p:spPr>
          <a:xfrm>
            <a:off x="2971800" y="4494883"/>
            <a:ext cx="4667250" cy="5069080"/>
          </a:xfrm>
          <a:prstGeom prst="rect">
            <a:avLst/>
          </a:prstGeom>
          <a:noFill/>
        </p:spPr>
        <p:txBody>
          <a:bodyPr wrap="square" rtlCol="0">
            <a:spAutoFit/>
          </a:bodyPr>
          <a:lstStyle/>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FLEXIBLE APPLICATION MODEL</a:t>
            </a:r>
          </a:p>
          <a:p>
            <a:pPr>
              <a:lnSpc>
                <a:spcPct val="110000"/>
              </a:lnSpc>
            </a:pPr>
            <a:r>
              <a:rPr lang="en-US" sz="1000" dirty="0">
                <a:solidFill>
                  <a:schemeClr val="tx1">
                    <a:lumMod val="85000"/>
                    <a:lumOff val="15000"/>
                  </a:schemeClr>
                </a:solidFill>
                <a:latin typeface="Segoe UI" panose="020B0502040204020203" pitchFamily="34" charset="0"/>
                <a:cs typeface="Segoe UI" panose="020B0502040204020203" pitchFamily="34" charset="0"/>
              </a:rPr>
              <a:t>Microsoft Azure provides a rich set of application services, including SDKs, caching, messaging, and identity. You can write applications in .NET, PHP, Java, node.js, Python, Ruby, or using open REST protocols. This is all part of Microsoft’s promise to let you build using any language, tool, or framework.</a:t>
            </a:r>
          </a:p>
          <a:p>
            <a:pPr>
              <a:lnSpc>
                <a:spcPct val="110000"/>
              </a:lnSpc>
            </a:pPr>
            <a:endParaRPr lang="en-US" sz="1000"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ALWAYS ON, ALWAYS HERE</a:t>
            </a:r>
          </a:p>
          <a:p>
            <a:pPr>
              <a:lnSpc>
                <a:spcPct val="110000"/>
              </a:lnSpc>
            </a:pPr>
            <a:r>
              <a:rPr lang="en-US" sz="1000" dirty="0">
                <a:solidFill>
                  <a:schemeClr val="tx1">
                    <a:lumMod val="85000"/>
                    <a:lumOff val="15000"/>
                  </a:schemeClr>
                </a:solidFill>
                <a:latin typeface="Segoe UI" panose="020B0502040204020203" pitchFamily="34" charset="0"/>
                <a:cs typeface="Segoe UI" panose="020B0502040204020203" pitchFamily="34" charset="0"/>
              </a:rPr>
              <a:t>Build resilient applications with automatic operating system and service updating, built-in network load balancing, and geo-redundant storage. Microsoft Azure also proudly delivers a 99.95% monthly SLA. You can rely on decades of experience in data center operations and trust that everything Microsoft Azure offers is backed by industry certifications for security and compliance.</a:t>
            </a:r>
          </a:p>
          <a:p>
            <a:pPr>
              <a:lnSpc>
                <a:spcPct val="110000"/>
              </a:lnSpc>
            </a:pPr>
            <a:endParaRPr lang="en-US" sz="1000"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DATA CENTER WITHOUT BOUNDARIES</a:t>
            </a:r>
          </a:p>
          <a:p>
            <a:pPr>
              <a:lnSpc>
                <a:spcPct val="110000"/>
              </a:lnSpc>
            </a:pPr>
            <a:r>
              <a:rPr lang="en-US" sz="1000" dirty="0">
                <a:solidFill>
                  <a:schemeClr val="tx1">
                    <a:lumMod val="85000"/>
                    <a:lumOff val="15000"/>
                  </a:schemeClr>
                </a:solidFill>
                <a:latin typeface="Segoe UI" panose="020B0502040204020203" pitchFamily="34" charset="0"/>
                <a:cs typeface="Segoe UI" panose="020B0502040204020203" pitchFamily="34" charset="0"/>
              </a:rPr>
              <a:t>Microsoft Azure makes it easy for you to integrate your on-premises IT environment with the public cloud. Migrate your virtual machines to Microsoft Azure without the need to convert them to a different format. Use the robust messaging and networking capabilities in Microsoft Azure to deliver hybrid solutions, and then manage your hybrid applications from a single console with Microsoft System Center.</a:t>
            </a:r>
          </a:p>
          <a:p>
            <a:pPr>
              <a:lnSpc>
                <a:spcPct val="110000"/>
              </a:lnSpc>
            </a:pPr>
            <a:endParaRPr lang="en-US" sz="1000"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GLOBAL REACH</a:t>
            </a:r>
          </a:p>
          <a:p>
            <a:pPr>
              <a:lnSpc>
                <a:spcPct val="110000"/>
              </a:lnSpc>
            </a:pPr>
            <a:r>
              <a:rPr lang="en-US" sz="1000" dirty="0">
                <a:solidFill>
                  <a:schemeClr val="tx1">
                    <a:lumMod val="85000"/>
                    <a:lumOff val="15000"/>
                  </a:schemeClr>
                </a:solidFill>
                <a:latin typeface="Segoe UI" panose="020B0502040204020203" pitchFamily="34" charset="0"/>
                <a:cs typeface="Segoe UI" panose="020B0502040204020203" pitchFamily="34" charset="0"/>
              </a:rPr>
              <a:t>With data centers around the globe, a massive investment in data center innovation, and a worldwide Content Delivery Network, you can build applications that provide the best experience for users, wherever they are.</a:t>
            </a:r>
          </a:p>
          <a:p>
            <a:pPr>
              <a:lnSpc>
                <a:spcPct val="110000"/>
              </a:lnSpc>
            </a:pPr>
            <a:endParaRPr lang="en-US" sz="1000" b="1"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endParaRPr lang="en-US" sz="600" b="1"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Learn more: </a:t>
            </a:r>
            <a:r>
              <a:rPr lang="en-US" sz="1000" dirty="0">
                <a:solidFill>
                  <a:schemeClr val="tx1">
                    <a:lumMod val="85000"/>
                    <a:lumOff val="15000"/>
                  </a:schemeClr>
                </a:solidFill>
                <a:latin typeface="Segoe UI" panose="020B0502040204020203" pitchFamily="34" charset="0"/>
                <a:cs typeface="Segoe UI" panose="020B0502040204020203" pitchFamily="34" charset="0"/>
              </a:rPr>
              <a:t>www.microsoftazure.com</a:t>
            </a:r>
          </a:p>
          <a:p>
            <a:pPr>
              <a:lnSpc>
                <a:spcPct val="110000"/>
              </a:lnSpc>
            </a:pPr>
            <a:r>
              <a:rPr lang="en-US" sz="800" dirty="0">
                <a:solidFill>
                  <a:schemeClr val="tx1">
                    <a:lumMod val="85000"/>
                    <a:lumOff val="15000"/>
                  </a:schemeClr>
                </a:solidFill>
                <a:latin typeface="Segoe UI" panose="020B0502040204020203" pitchFamily="34" charset="0"/>
                <a:cs typeface="Segoe UI" panose="020B0502040204020203" pitchFamily="34" charset="0"/>
              </a:rPr>
              <a:t>© 2017 Microsoft Corporation. All rights reserved.</a:t>
            </a:r>
          </a:p>
        </p:txBody>
      </p:sp>
      <p:sp>
        <p:nvSpPr>
          <p:cNvPr id="10" name="Rectangle 36"/>
          <p:cNvSpPr>
            <a:spLocks noChangeArrowheads="1"/>
          </p:cNvSpPr>
          <p:nvPr/>
        </p:nvSpPr>
        <p:spPr bwMode="auto">
          <a:xfrm>
            <a:off x="0" y="0"/>
            <a:ext cx="7772400" cy="1116631"/>
          </a:xfrm>
          <a:prstGeom prst="rect">
            <a:avLst/>
          </a:prstGeom>
          <a:solidFill>
            <a:srgbClr val="00BCF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1" name="TextBox 10"/>
          <p:cNvSpPr txBox="1"/>
          <p:nvPr/>
        </p:nvSpPr>
        <p:spPr>
          <a:xfrm>
            <a:off x="147684" y="293197"/>
            <a:ext cx="2368858" cy="492443"/>
          </a:xfrm>
          <a:prstGeom prst="rect">
            <a:avLst/>
          </a:prstGeom>
          <a:noFill/>
        </p:spPr>
        <p:txBody>
          <a:bodyPr wrap="none" rtlCol="0">
            <a:spAutoFit/>
          </a:bodyPr>
          <a:lstStyle/>
          <a:p>
            <a:r>
              <a:rPr lang="en-US" sz="2600" dirty="0">
                <a:solidFill>
                  <a:schemeClr val="bg1"/>
                </a:solidFill>
                <a:latin typeface="Segoe Pro Light"/>
                <a:cs typeface="Segoe Pro Light"/>
              </a:rPr>
              <a:t>Microsoft Azure</a:t>
            </a:r>
          </a:p>
        </p:txBody>
      </p:sp>
      <p:sp>
        <p:nvSpPr>
          <p:cNvPr id="16" name="Rectangle 15"/>
          <p:cNvSpPr/>
          <p:nvPr/>
        </p:nvSpPr>
        <p:spPr>
          <a:xfrm>
            <a:off x="2903220" y="92440"/>
            <a:ext cx="4708920" cy="1618905"/>
          </a:xfrm>
          <a:prstGeom prst="rect">
            <a:avLst/>
          </a:prstGeom>
        </p:spPr>
        <p:txBody>
          <a:bodyPr wrap="square">
            <a:spAutoFit/>
          </a:bodyPr>
          <a:lstStyle/>
          <a:p>
            <a:pPr>
              <a:lnSpc>
                <a:spcPct val="110000"/>
              </a:lnSpc>
              <a:spcBef>
                <a:spcPts val="600"/>
              </a:spcBef>
              <a:spcAft>
                <a:spcPts val="600"/>
              </a:spcAft>
            </a:pPr>
            <a:r>
              <a:rPr lang="en-US" sz="1200" dirty="0">
                <a:solidFill>
                  <a:srgbClr val="FFFFFF"/>
                </a:solidFill>
                <a:latin typeface="Segoe UI" panose="020B0502040204020203" pitchFamily="34" charset="0"/>
                <a:ea typeface="Segoe UI" panose="020B0502040204020203" pitchFamily="34" charset="0"/>
                <a:cs typeface="Segoe UI" panose="020B0502040204020203" pitchFamily="34" charset="0"/>
              </a:rPr>
              <a:t>Microsoft Azure is an open and flexible cloud platform that enables you to quickly build, deploy, scale, and manage applications across a global network of Microsoft data centers. You can build applications using multiple languages, tools, and frameworks.</a:t>
            </a:r>
          </a:p>
          <a:p>
            <a:pPr>
              <a:lnSpc>
                <a:spcPct val="110000"/>
              </a:lnSpc>
              <a:spcBef>
                <a:spcPts val="600"/>
              </a:spcBef>
              <a:spcAft>
                <a:spcPts val="600"/>
              </a:spcAft>
            </a:pPr>
            <a:endParaRPr lang="en-US" sz="1200" dirty="0">
              <a:solidFill>
                <a:srgbClr val="FFFFFF"/>
              </a:solidFill>
              <a:latin typeface="Segoe UI" panose="020B0502040204020203" pitchFamily="34" charset="0"/>
              <a:ea typeface="Segoe UI" panose="020B0502040204020203" pitchFamily="34" charset="0"/>
              <a:cs typeface="Segoe UI" panose="020B0502040204020203" pitchFamily="34" charset="0"/>
            </a:endParaRPr>
          </a:p>
          <a:p>
            <a:pPr>
              <a:lnSpc>
                <a:spcPct val="110000"/>
              </a:lnSpc>
              <a:spcBef>
                <a:spcPts val="600"/>
              </a:spcBef>
              <a:spcAft>
                <a:spcPts val="600"/>
              </a:spcAft>
            </a:pPr>
            <a:endParaRPr lang="en-US" sz="1200" dirty="0">
              <a:solidFill>
                <a:srgbClr val="FFFFFF"/>
              </a:solidFill>
              <a:latin typeface="Segoe UI" panose="020B0502040204020203" pitchFamily="34" charset="0"/>
              <a:ea typeface="Segoe UI" panose="020B0502040204020203" pitchFamily="34" charset="0"/>
              <a:cs typeface="Segoe UI" panose="020B0502040204020203" pitchFamily="34" charset="0"/>
            </a:endParaRPr>
          </a:p>
        </p:txBody>
      </p:sp>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l="796" t="19345" r="810" b="19606"/>
          <a:stretch/>
        </p:blipFill>
        <p:spPr>
          <a:xfrm>
            <a:off x="-9144" y="1115568"/>
            <a:ext cx="7781544" cy="3218688"/>
          </a:xfrm>
          <a:prstGeom prst="rect">
            <a:avLst/>
          </a:prstGeom>
        </p:spPr>
      </p:pic>
      <p:pic>
        <p:nvPicPr>
          <p:cNvPr id="12" name="Picture 11" descr="MSFT_logo_rgb_W-Wht_D.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9452" y="9603351"/>
            <a:ext cx="1027206" cy="377851"/>
          </a:xfrm>
          <a:prstGeom prst="rect">
            <a:avLst/>
          </a:prstGeom>
        </p:spPr>
      </p:pic>
    </p:spTree>
    <p:extLst>
      <p:ext uri="{BB962C8B-B14F-4D97-AF65-F5344CB8AC3E}">
        <p14:creationId xmlns:p14="http://schemas.microsoft.com/office/powerpoint/2010/main" val="283022264"/>
      </p:ext>
    </p:extLst>
  </p:cSld>
  <p:clrMapOvr>
    <a:masterClrMapping/>
  </p:clrMapOvr>
</p:sld>
</file>

<file path=ppt/theme/theme1.xml><?xml version="1.0" encoding="utf-8"?>
<a:theme xmlns:a="http://schemas.openxmlformats.org/drawingml/2006/main" name="Office Theme">
  <a:themeElements>
    <a:clrScheme name="Custom 62">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FFFFFF"/>
      </a:hlink>
      <a:folHlink>
        <a:srgbClr val="FFFFFF"/>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DE01408BF6467D4490EB3DAEB37DFA11" ma:contentTypeVersion="3" ma:contentTypeDescription="Create a new document." ma:contentTypeScope="" ma:versionID="30b5c8941dc48407a658998fc41108a3">
  <xsd:schema xmlns:xsd="http://www.w3.org/2001/XMLSchema" xmlns:xs="http://www.w3.org/2001/XMLSchema" xmlns:p="http://schemas.microsoft.com/office/2006/metadata/properties" xmlns:ns2="c7d759ad-c71d-4e7a-8896-957c2805ad24" xmlns:ns3="e50f139b-5e8f-4d7b-9d5e-4b082287ed77" targetNamespace="http://schemas.microsoft.com/office/2006/metadata/properties" ma:root="true" ma:fieldsID="e601e2a2e51c02f04375a604493dccc1" ns2:_="" ns3:_="">
    <xsd:import namespace="c7d759ad-c71d-4e7a-8896-957c2805ad24"/>
    <xsd:import namespace="e50f139b-5e8f-4d7b-9d5e-4b082287ed77"/>
    <xsd:element name="properties">
      <xsd:complexType>
        <xsd:sequence>
          <xsd:element name="documentManagement">
            <xsd:complexType>
              <xsd:all>
                <xsd:element ref="ns2:Submitted_x0020_By" minOccurs="0"/>
                <xsd:element ref="ns2:Submitted_x0020_By1" minOccurs="0"/>
                <xsd:element ref="ns2:SharedWithUsers" minOccurs="0"/>
                <xsd:element ref="ns2:SharedWithDetails" minOccurs="0"/>
                <xsd:element ref="ns3:_ShortcutUr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7d759ad-c71d-4e7a-8896-957c2805ad24" elementFormDefault="qualified">
    <xsd:import namespace="http://schemas.microsoft.com/office/2006/documentManagement/types"/>
    <xsd:import namespace="http://schemas.microsoft.com/office/infopath/2007/PartnerControls"/>
    <xsd:element name="Submitted_x0020_By" ma:index="8" nillable="true" ma:displayName="Submitted By" ma:list="UserInfo" ma:SharePointGroup="0" ma:internalName="Submitted_x0020_By" ma:showField="Titl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ubmitted_x0020_By1" ma:index="9" nillable="true" ma:displayName="Submitted By" ma:internalName="Submitted_x0020_By1">
      <xsd:simpleType>
        <xsd:restriction base="dms:Lookup">
          <xsd:maxLength value="255"/>
        </xsd:restriction>
      </xsd:simpleType>
    </xsd:element>
    <xsd:element name="SharedWithUsers" ma:index="10"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50f139b-5e8f-4d7b-9d5e-4b082287ed77" elementFormDefault="qualified">
    <xsd:import namespace="http://schemas.microsoft.com/office/2006/documentManagement/types"/>
    <xsd:import namespace="http://schemas.microsoft.com/office/infopath/2007/PartnerControls"/>
    <xsd:element name="_ShortcutUrl" ma:index="12" nillable="true" ma:displayName="_ShortcutUrl" ma:hidden="true" ma:internalName="_ShortcutUrl">
      <xsd:complexType>
        <xsd:complexContent>
          <xsd:extension base="dms:URL">
            <xsd:sequence>
              <xsd:element name="Url" type="dms:ValidUrl" minOccurs="0" nillable="true"/>
              <xsd:element name="Description" type="xsd:string"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5FDC5F5-3665-49CA-850E-D0A094065CF0}">
  <ds:schemaRefs>
    <ds:schemaRef ds:uri="http://schemas.microsoft.com/sharepoint/v3/contenttype/forms"/>
  </ds:schemaRefs>
</ds:datastoreItem>
</file>

<file path=customXml/itemProps2.xml><?xml version="1.0" encoding="utf-8"?>
<ds:datastoreItem xmlns:ds="http://schemas.openxmlformats.org/officeDocument/2006/customXml" ds:itemID="{DBC24A09-A501-4463-A17D-6000965B6BF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7d759ad-c71d-4e7a-8896-957c2805ad24"/>
    <ds:schemaRef ds:uri="e50f139b-5e8f-4d7b-9d5e-4b082287ed7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2732</TotalTime>
  <Words>745</Words>
  <PresentationFormat>Custom</PresentationFormat>
  <Paragraphs>52</Paragraphs>
  <Slides>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vt:i4>
      </vt:variant>
    </vt:vector>
  </HeadingPairs>
  <TitlesOfParts>
    <vt:vector size="8" baseType="lpstr">
      <vt:lpstr>Arial</vt:lpstr>
      <vt:lpstr>Calibri</vt:lpstr>
      <vt:lpstr>Calibri Light</vt:lpstr>
      <vt:lpstr>Segoe Pro Light</vt:lpstr>
      <vt:lpstr>Segoe UI</vt:lpstr>
      <vt:lpstr>Office Theme</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2013-03-25T02:44:56Z</dcterms:created>
  <dcterms:modified xsi:type="dcterms:W3CDTF">2017-04-07T17:58:04Z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0x010100DE01408BF6467D4490EB3DAEB37DFA11</vt:lpwstr>
  </property>
</Properties>
</file>