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ny Augusty (JEFFREYM CONSULTING)" initials="TA(C" lastIdx="1" clrIdx="0">
    <p:extLst>
      <p:ext uri="{19B8F6BF-5375-455C-9EA6-DF929625EA0E}">
        <p15:presenceInfo xmlns:p15="http://schemas.microsoft.com/office/powerpoint/2012/main" userId="S-1-5-21-2127521184-1604012920-1887927527-16673852" providerId="AD"/>
      </p:ext>
    </p:extLst>
  </p:cmAuthor>
  <p:cmAuthor id="2" name="Deborah Deryck" initials="DD" lastIdx="1" clrIdx="1">
    <p:extLst>
      <p:ext uri="{19B8F6BF-5375-455C-9EA6-DF929625EA0E}">
        <p15:presenceInfo xmlns:p15="http://schemas.microsoft.com/office/powerpoint/2012/main" userId="6f138141847393f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083" autoAdjust="0"/>
    <p:restoredTop sz="94660"/>
  </p:normalViewPr>
  <p:slideViewPr>
    <p:cSldViewPr snapToGrid="0">
      <p:cViewPr>
        <p:scale>
          <a:sx n="150" d="100"/>
          <a:sy n="150" d="100"/>
        </p:scale>
        <p:origin x="-242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974639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A80000"/>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0" name="TextBox 9"/>
          <p:cNvSpPr txBox="1"/>
          <p:nvPr userDrawn="1"/>
        </p:nvSpPr>
        <p:spPr>
          <a:xfrm>
            <a:off x="203201" y="76201"/>
            <a:ext cx="3072123"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SQL Server 2014</a:t>
            </a:r>
          </a:p>
        </p:txBody>
      </p:sp>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034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075237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682031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871235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724875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187277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04940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786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defTabSz="1219170"/>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146515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defTabSz="1219170"/>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003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36"/>
          <p:cNvSpPr>
            <a:spLocks noChangeArrowheads="1"/>
          </p:cNvSpPr>
          <p:nvPr userDrawn="1"/>
        </p:nvSpPr>
        <p:spPr bwMode="auto">
          <a:xfrm>
            <a:off x="0" y="1"/>
            <a:ext cx="3657600" cy="6857999"/>
          </a:xfrm>
          <a:prstGeom prst="rect">
            <a:avLst/>
          </a:prstGeom>
          <a:solidFill>
            <a:srgbClr val="00BCF2"/>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7" name="TextBox 16"/>
          <p:cNvSpPr txBox="1"/>
          <p:nvPr userDrawn="1"/>
        </p:nvSpPr>
        <p:spPr>
          <a:xfrm>
            <a:off x="203200" y="76201"/>
            <a:ext cx="2770374"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Microsoft Azure</a:t>
            </a:r>
          </a:p>
        </p:txBody>
      </p:sp>
    </p:spTree>
    <p:extLst>
      <p:ext uri="{BB962C8B-B14F-4D97-AF65-F5344CB8AC3E}">
        <p14:creationId xmlns:p14="http://schemas.microsoft.com/office/powerpoint/2010/main" val="551903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9" name="Rectangle 36"/>
          <p:cNvSpPr>
            <a:spLocks noChangeArrowheads="1"/>
          </p:cNvSpPr>
          <p:nvPr userDrawn="1"/>
        </p:nvSpPr>
        <p:spPr bwMode="auto">
          <a:xfrm>
            <a:off x="0" y="1"/>
            <a:ext cx="3657600" cy="6857999"/>
          </a:xfrm>
          <a:prstGeom prst="rect">
            <a:avLst/>
          </a:prstGeom>
          <a:solidFill>
            <a:srgbClr val="D83B01"/>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descr="Office_365_logo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8" y="177800"/>
            <a:ext cx="1854101" cy="426720"/>
          </a:xfrm>
          <a:prstGeom prst="rect">
            <a:avLst/>
          </a:prstGeom>
        </p:spPr>
      </p:pic>
      <p:sp>
        <p:nvSpPr>
          <p:cNvPr id="13" name="Rectangle 12"/>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grpSp>
        <p:nvGrpSpPr>
          <p:cNvPr id="27" name="Group 26"/>
          <p:cNvGrpSpPr/>
          <p:nvPr userDrawn="1"/>
        </p:nvGrpSpPr>
        <p:grpSpPr>
          <a:xfrm>
            <a:off x="172603" y="6212395"/>
            <a:ext cx="3319689" cy="503801"/>
            <a:chOff x="129452" y="4659299"/>
            <a:chExt cx="2489767" cy="377851"/>
          </a:xfrm>
        </p:grpSpPr>
        <p:pic>
          <p:nvPicPr>
            <p:cNvPr id="28" name="Picture 27"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9" name="Rectangle 28"/>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30" name="Straight Connector 29"/>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564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0078D7"/>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pic>
        <p:nvPicPr>
          <p:cNvPr id="10" name="Picture 9" descr="WindowsLogo_Blue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157480"/>
            <a:ext cx="1960053" cy="426720"/>
          </a:xfrm>
          <a:prstGeom prst="rect">
            <a:avLst/>
          </a:prstGeom>
        </p:spPr>
      </p:pic>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8153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1219170"/>
            <a:fld id="{45DB72FE-910B-4308-BD21-713B9EDF915B}" type="datetimeFigureOut">
              <a:rPr lang="en-US" smtClean="0">
                <a:solidFill>
                  <a:prstClr val="black">
                    <a:tint val="75000"/>
                  </a:prstClr>
                </a:solidFill>
              </a:rPr>
              <a:pPr defTabSz="1219170"/>
              <a:t>9/17/2016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1219170"/>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109839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votiro.com/"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1113" y="2232581"/>
            <a:ext cx="3118104" cy="3697038"/>
          </a:xfrm>
          <a:prstGeom prst="rect">
            <a:avLst/>
          </a:prstGeom>
          <a:noFill/>
        </p:spPr>
        <p:txBody>
          <a:bodyPr wrap="square" lIns="0" tIns="0" rIns="0" bIns="0" rtlCol="0">
            <a:spAutoFit/>
          </a:bodyPr>
          <a:lstStyle/>
          <a:p>
            <a:pPr defTabSz="1219170"/>
            <a:r>
              <a:rPr lang="en-US" sz="1333" b="1" dirty="0">
                <a:solidFill>
                  <a:prstClr val="white"/>
                </a:solidFill>
                <a:latin typeface="Segoe UI" panose="020B0502040204020203" pitchFamily="34" charset="0"/>
                <a:cs typeface="Segoe UI" panose="020B0502040204020203" pitchFamily="34" charset="0"/>
              </a:rPr>
              <a:t>MICROSOFT AZURE ISV: </a:t>
            </a:r>
          </a:p>
          <a:p>
            <a:pPr defTabSz="1219170"/>
            <a:r>
              <a:rPr lang="en-US" sz="1733" dirty="0" smtClean="0">
                <a:solidFill>
                  <a:prstClr val="white"/>
                </a:solidFill>
                <a:latin typeface="Segoe UI" panose="020B0502040204020203" pitchFamily="34" charset="0"/>
                <a:cs typeface="Segoe UI" panose="020B0502040204020203" pitchFamily="34" charset="0"/>
              </a:rPr>
              <a:t>Votiro</a:t>
            </a:r>
            <a:endParaRPr lang="en-US" sz="1733"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WEB SITE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hlinkClick r:id="rId2"/>
              </a:rPr>
              <a:t>www.votiro.com</a:t>
            </a:r>
            <a:endParaRPr lang="en-US" sz="1200"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LOCATION</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Tel Aviv, Israel</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ORG SIZE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20 employees</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MICROSOFT AZURE ISV PROFILE</a:t>
            </a:r>
            <a:r>
              <a:rPr lang="en-US" sz="1333" dirty="0">
                <a:solidFill>
                  <a:prstClr val="white"/>
                </a:solidFill>
                <a:latin typeface="Segoe UI" panose="020B0502040204020203" pitchFamily="34" charset="0"/>
                <a:cs typeface="Segoe UI" panose="020B0502040204020203" pitchFamily="34" charset="0"/>
              </a:rPr>
              <a:t>:</a:t>
            </a:r>
          </a:p>
          <a:p>
            <a:pPr>
              <a:lnSpc>
                <a:spcPct val="120000"/>
              </a:lnSpc>
            </a:pPr>
            <a:r>
              <a:rPr lang="en-US" sz="1200" dirty="0">
                <a:solidFill>
                  <a:schemeClr val="bg1"/>
                </a:solidFill>
                <a:latin typeface="Segoe UI" panose="020B0502040204020203" pitchFamily="34" charset="0"/>
                <a:cs typeface="Segoe UI" panose="020B0502040204020203" pitchFamily="34" charset="0"/>
              </a:rPr>
              <a:t>Votiro provides solutions to protect organizations against undisclosed and zero-day exploits utilized in cyberattacks. The company’s patented technology cleanses incoming files </a:t>
            </a:r>
            <a:r>
              <a:rPr lang="en-US" sz="1200" dirty="0" smtClean="0">
                <a:solidFill>
                  <a:schemeClr val="bg1"/>
                </a:solidFill>
                <a:latin typeface="Segoe UI" panose="020B0502040204020203" pitchFamily="34" charset="0"/>
                <a:cs typeface="Segoe UI" panose="020B0502040204020203" pitchFamily="34" charset="0"/>
              </a:rPr>
              <a:t>of </a:t>
            </a:r>
            <a:r>
              <a:rPr lang="en-US" sz="1200" dirty="0">
                <a:solidFill>
                  <a:schemeClr val="bg1"/>
                </a:solidFill>
                <a:latin typeface="Segoe UI" panose="020B0502040204020203" pitchFamily="34" charset="0"/>
                <a:cs typeface="Segoe UI" panose="020B0502040204020203" pitchFamily="34" charset="0"/>
              </a:rPr>
              <a:t>potential cyber threats. Votiro’s customers include financial institutions, government agencies, and organizations in the energy, utilities, telecommunications, health, and retail sectors.</a:t>
            </a:r>
          </a:p>
        </p:txBody>
      </p:sp>
      <p:sp>
        <p:nvSpPr>
          <p:cNvPr id="3" name="TextBox 2"/>
          <p:cNvSpPr txBox="1"/>
          <p:nvPr/>
        </p:nvSpPr>
        <p:spPr>
          <a:xfrm>
            <a:off x="3898691" y="2098312"/>
            <a:ext cx="7988509" cy="1140890"/>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SITUATION</a:t>
            </a:r>
          </a:p>
          <a:p>
            <a:pPr marL="243834" defTabSz="1219170">
              <a:lnSpc>
                <a:spcPct val="110000"/>
              </a:lnSpc>
              <a:spcBef>
                <a:spcPts val="800"/>
              </a:spcBef>
            </a:pPr>
            <a:r>
              <a:rPr lang="en-GB" sz="1200" dirty="0">
                <a:latin typeface="Segoe UI" panose="020B0502040204020203" pitchFamily="34" charset="0"/>
                <a:ea typeface="Segoe UI" panose="020B0502040204020203" pitchFamily="34" charset="0"/>
                <a:cs typeface="Segoe UI" panose="020B0502040204020203" pitchFamily="34" charset="0"/>
              </a:rPr>
              <a:t>As CISOs and IT managers continue to do battle with cybercriminals, the costs and complexities associated with setting up on-premises environments mount. Votiro needed a scalable and easy-to-implement cloud-based environment in which to run its cybersecurity solution. Scalability, high performance, and cost effectiveness were also high on its list of requirements for an infrastructure supplier.</a:t>
            </a:r>
            <a:endParaRPr lang="en-US" sz="1200" dirty="0">
              <a:latin typeface="Segoe UI" panose="020B0502040204020203" pitchFamily="34" charset="0"/>
              <a:ea typeface="Segoe UI" panose="020B0502040204020203" pitchFamily="34" charset="0"/>
              <a:cs typeface="Segoe UI" panose="020B0502040204020203" pitchFamily="34" charset="0"/>
            </a:endParaRPr>
          </a:p>
        </p:txBody>
      </p:sp>
      <p:sp>
        <p:nvSpPr>
          <p:cNvPr id="4" name="TextBox 3"/>
          <p:cNvSpPr txBox="1"/>
          <p:nvPr/>
        </p:nvSpPr>
        <p:spPr>
          <a:xfrm>
            <a:off x="3944637" y="5466322"/>
            <a:ext cx="5245307" cy="1243482"/>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BENEFITS</a:t>
            </a:r>
          </a:p>
          <a:p>
            <a:pPr marL="243834" defTabSz="1219170">
              <a:lnSpc>
                <a:spcPct val="110000"/>
              </a:lnSpc>
              <a:spcBef>
                <a:spcPts val="800"/>
              </a:spcBef>
            </a:pPr>
            <a:r>
              <a:rPr lang="en-US" sz="1200" dirty="0">
                <a:latin typeface="Segoe UI" panose="020B0502040204020203" pitchFamily="34" charset="0"/>
                <a:cs typeface="Segoe UI" panose="020B0502040204020203" pitchFamily="34" charset="0"/>
              </a:rPr>
              <a:t>Microsoft Azure enables Votiro to offer a solution that flexes to adapt to higher performance demands and to longer email retention periods.</a:t>
            </a:r>
          </a:p>
          <a:p>
            <a:pPr marL="243834" defTabSz="1219170">
              <a:lnSpc>
                <a:spcPct val="110000"/>
              </a:lnSpc>
              <a:spcBef>
                <a:spcPts val="800"/>
              </a:spcBef>
            </a:pPr>
            <a:r>
              <a:rPr lang="en-US" sz="1200" dirty="0">
                <a:latin typeface="Segoe UI" panose="020B0502040204020203" pitchFamily="34" charset="0"/>
                <a:cs typeface="Segoe UI" panose="020B0502040204020203" pitchFamily="34" charset="0"/>
              </a:rPr>
              <a:t>With Azure, Votiro is able to quickly deploy, scale, and manage its solution for customers across a global network of Microsoft datacenters. </a:t>
            </a:r>
          </a:p>
        </p:txBody>
      </p:sp>
      <p:sp>
        <p:nvSpPr>
          <p:cNvPr id="6" name="TextBox 5"/>
          <p:cNvSpPr txBox="1"/>
          <p:nvPr/>
        </p:nvSpPr>
        <p:spPr>
          <a:xfrm>
            <a:off x="3923064" y="177801"/>
            <a:ext cx="7918189" cy="902683"/>
          </a:xfrm>
          <a:prstGeom prst="rect">
            <a:avLst/>
          </a:prstGeom>
          <a:noFill/>
        </p:spPr>
        <p:txBody>
          <a:bodyPr wrap="square" lIns="0" tIns="0" rIns="0" bIns="0" rtlCol="0">
            <a:spAutoFit/>
          </a:bodyPr>
          <a:lstStyle/>
          <a:p>
            <a:pPr defTabSz="1219170"/>
            <a:r>
              <a:rPr lang="en-US" sz="2933" dirty="0">
                <a:solidFill>
                  <a:srgbClr val="00AAEF"/>
                </a:solidFill>
                <a:latin typeface="Segoe UI" panose="020B0502040204020203" pitchFamily="34" charset="0"/>
                <a:cs typeface="Segoe UI" panose="020B0502040204020203" pitchFamily="34" charset="0"/>
              </a:rPr>
              <a:t>Microsoft Azure Provides Scalable Cloud-Based Infrastructure for Email Cybersecurity Solution</a:t>
            </a:r>
          </a:p>
        </p:txBody>
      </p:sp>
      <p:sp>
        <p:nvSpPr>
          <p:cNvPr id="7" name="TextBox 6"/>
          <p:cNvSpPr txBox="1"/>
          <p:nvPr/>
        </p:nvSpPr>
        <p:spPr>
          <a:xfrm>
            <a:off x="3944637" y="1231311"/>
            <a:ext cx="7942563" cy="676917"/>
          </a:xfrm>
          <a:prstGeom prst="rect">
            <a:avLst/>
          </a:prstGeom>
          <a:noFill/>
        </p:spPr>
        <p:txBody>
          <a:bodyPr wrap="square" lIns="0" tIns="0" rIns="0" bIns="0" rtlCol="0">
            <a:spAutoFit/>
          </a:bodyPr>
          <a:lstStyle/>
          <a:p>
            <a:pPr defTabSz="1219170">
              <a:lnSpc>
                <a:spcPct val="110000"/>
              </a:lnSpc>
            </a:pPr>
            <a:r>
              <a:rPr lang="en-US" sz="1333" b="1" dirty="0">
                <a:solidFill>
                  <a:srgbClr val="262626"/>
                </a:solidFill>
                <a:latin typeface="Segoe UI" panose="020B0502040204020203" pitchFamily="34" charset="0"/>
                <a:cs typeface="Segoe UI" panose="020B0502040204020203" pitchFamily="34" charset="0"/>
              </a:rPr>
              <a:t>“By deploying Votiro’s Secure Email Gateway solution via </a:t>
            </a:r>
            <a:r>
              <a:rPr lang="en-US" sz="1333" b="1" dirty="0" smtClean="0">
                <a:solidFill>
                  <a:srgbClr val="262626"/>
                </a:solidFill>
                <a:latin typeface="Segoe UI" panose="020B0502040204020203" pitchFamily="34" charset="0"/>
                <a:cs typeface="Segoe UI" panose="020B0502040204020203" pitchFamily="34" charset="0"/>
              </a:rPr>
              <a:t>Microsoft Azure</a:t>
            </a:r>
            <a:r>
              <a:rPr lang="en-US" sz="1333" b="1" dirty="0">
                <a:solidFill>
                  <a:srgbClr val="262626"/>
                </a:solidFill>
                <a:latin typeface="Segoe UI" panose="020B0502040204020203" pitchFamily="34" charset="0"/>
                <a:cs typeface="Segoe UI" panose="020B0502040204020203" pitchFamily="34" charset="0"/>
              </a:rPr>
              <a:t>, we were able to offer our clients a quick and easy integration, which is an extremely important feature in cybersecurity.” </a:t>
            </a:r>
            <a:endParaRPr lang="en-US" sz="1333" b="1" dirty="0" smtClean="0">
              <a:solidFill>
                <a:srgbClr val="262626"/>
              </a:solidFill>
              <a:latin typeface="Segoe UI" panose="020B0502040204020203" pitchFamily="34" charset="0"/>
              <a:cs typeface="Segoe UI" panose="020B0502040204020203" pitchFamily="34" charset="0"/>
            </a:endParaRPr>
          </a:p>
          <a:p>
            <a:pPr defTabSz="1219170">
              <a:lnSpc>
                <a:spcPct val="110000"/>
              </a:lnSpc>
            </a:pPr>
            <a:r>
              <a:rPr lang="en-US" sz="1333" b="1" dirty="0" smtClean="0">
                <a:solidFill>
                  <a:srgbClr val="262626"/>
                </a:solidFill>
                <a:latin typeface="Segoe UI" panose="020B0502040204020203" pitchFamily="34" charset="0"/>
                <a:cs typeface="Segoe UI" panose="020B0502040204020203" pitchFamily="34" charset="0"/>
              </a:rPr>
              <a:t>– </a:t>
            </a:r>
            <a:r>
              <a:rPr lang="en-US" sz="1333" b="1" dirty="0">
                <a:solidFill>
                  <a:srgbClr val="262626"/>
                </a:solidFill>
                <a:latin typeface="Segoe UI" panose="020B0502040204020203" pitchFamily="34" charset="0"/>
                <a:cs typeface="Segoe UI" panose="020B0502040204020203" pitchFamily="34" charset="0"/>
              </a:rPr>
              <a:t>Aviv Grafi, CTO, Votiro</a:t>
            </a:r>
          </a:p>
        </p:txBody>
      </p:sp>
      <p:sp>
        <p:nvSpPr>
          <p:cNvPr id="8" name="TextBox 7"/>
          <p:cNvSpPr txBox="1"/>
          <p:nvPr/>
        </p:nvSpPr>
        <p:spPr>
          <a:xfrm>
            <a:off x="3898691" y="3322687"/>
            <a:ext cx="5448509" cy="1975990"/>
          </a:xfrm>
          <a:prstGeom prst="rect">
            <a:avLst/>
          </a:prstGeom>
          <a:noFill/>
        </p:spPr>
        <p:txBody>
          <a:bodyPr wrap="square" lIns="0" tIns="0" rIns="0" bIns="0" rtlCol="0">
            <a:spAutoFit/>
          </a:bodyPr>
          <a:lstStyle/>
          <a:p>
            <a:pPr marL="228594" indent="-228594" defTabSz="1219170">
              <a:lnSpc>
                <a:spcPct val="110000"/>
              </a:lnSpc>
              <a:buFont typeface="Arial"/>
              <a:buChar char="•"/>
            </a:pPr>
            <a:r>
              <a:rPr lang="en-US" sz="1467" b="1" dirty="0">
                <a:solidFill>
                  <a:srgbClr val="00AAEF"/>
                </a:solidFill>
                <a:latin typeface="Segoe UI"/>
                <a:cs typeface="Segoe UI"/>
              </a:rPr>
              <a:t>SOLUTION</a:t>
            </a:r>
          </a:p>
          <a:p>
            <a:pPr marL="243834" defTabSz="1219170">
              <a:lnSpc>
                <a:spcPct val="110000"/>
              </a:lnSpc>
              <a:spcBef>
                <a:spcPts val="800"/>
              </a:spcBef>
            </a:pPr>
            <a:r>
              <a:rPr lang="en-US" sz="1200" dirty="0">
                <a:latin typeface="Segoe UI" panose="020B0502040204020203" pitchFamily="34" charset="0"/>
                <a:cs typeface="Segoe UI" panose="020B0502040204020203" pitchFamily="34" charset="0"/>
              </a:rPr>
              <a:t>Votiro deployed </a:t>
            </a:r>
            <a:r>
              <a:rPr lang="en-US" sz="1200" dirty="0" smtClean="0">
                <a:latin typeface="Segoe UI" panose="020B0502040204020203" pitchFamily="34" charset="0"/>
                <a:cs typeface="Segoe UI" panose="020B0502040204020203" pitchFamily="34" charset="0"/>
              </a:rPr>
              <a:t>high-performance </a:t>
            </a:r>
            <a:r>
              <a:rPr lang="en-US" sz="1200" dirty="0">
                <a:latin typeface="Segoe UI" panose="020B0502040204020203" pitchFamily="34" charset="0"/>
                <a:cs typeface="Segoe UI" panose="020B0502040204020203" pitchFamily="34" charset="0"/>
              </a:rPr>
              <a:t>Microsoft Azure Virtual Machines to run its Secure Email Gateway solution in the flexible and reliable Infrastructure-as-a-Service environment. Votiro also employs Azure SQL Database in its solution with email retention period controlled by enterprise policy. Thanks to Azure, Votiro is able to offer its customers a highly secure, scalable solution that can be implemented both quickly and cost effectively. Votiro’s choice to make its solution available in the Microsoft Azure Marketplace means its prospective customers have the option to try the solution before they buy it. </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257" y="993828"/>
            <a:ext cx="1533056" cy="9144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89944" y="3542156"/>
            <a:ext cx="3015294" cy="3015294"/>
          </a:xfrm>
          <a:prstGeom prst="rect">
            <a:avLst/>
          </a:prstGeom>
        </p:spPr>
      </p:pic>
      <p:pic>
        <p:nvPicPr>
          <p:cNvPr id="5" name="Picture 4"/>
          <p:cNvPicPr>
            <a:picLocks noChangeAspect="1"/>
          </p:cNvPicPr>
          <p:nvPr/>
        </p:nvPicPr>
        <p:blipFill>
          <a:blip r:embed="rId5"/>
          <a:stretch>
            <a:fillRect/>
          </a:stretch>
        </p:blipFill>
        <p:spPr>
          <a:xfrm>
            <a:off x="218861" y="6318874"/>
            <a:ext cx="3322608" cy="506012"/>
          </a:xfrm>
          <a:prstGeom prst="rect">
            <a:avLst/>
          </a:prstGeom>
        </p:spPr>
      </p:pic>
    </p:spTree>
    <p:extLst>
      <p:ext uri="{BB962C8B-B14F-4D97-AF65-F5344CB8AC3E}">
        <p14:creationId xmlns:p14="http://schemas.microsoft.com/office/powerpoint/2010/main" val="3059829527"/>
      </p:ext>
    </p:extLst>
  </p:cSld>
  <p:clrMapOvr>
    <a:masterClrMapping/>
  </p:clrMapOvr>
</p:sld>
</file>

<file path=ppt/theme/theme1.xml><?xml version="1.0" encoding="utf-8"?>
<a:theme xmlns:a="http://schemas.openxmlformats.org/drawingml/2006/main" name="1_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2835</TotalTime>
  <Words>336</Words>
  <Application>Microsoft Office PowerPoint</Application>
  <PresentationFormat>Widescreen</PresentationFormat>
  <Paragraphs>17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Pro Light</vt:lpstr>
      <vt:lpstr>Segoe UI</vt:lpstr>
      <vt:lpstr>1_Office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Idan Yatziv</dc:creator>
  <cp:lastModifiedBy>Tony Augusty (JEFFREYM CONSULTING)</cp:lastModifiedBy>
  <cp:revision>25</cp:revision>
  <dcterms:modified xsi:type="dcterms:W3CDTF">2016-09-17T09:19:50Z</dcterms:modified>
</cp:coreProperties>
</file>