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2C6"/>
    <a:srgbClr val="1F497D"/>
    <a:srgbClr val="1F4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827" autoAdjust="0"/>
    <p:restoredTop sz="94660"/>
  </p:normalViewPr>
  <p:slideViewPr>
    <p:cSldViewPr>
      <p:cViewPr varScale="1">
        <p:scale>
          <a:sx n="122" d="100"/>
          <a:sy n="122" d="100"/>
        </p:scale>
        <p:origin x="1104"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9/30/2014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9/30/2014</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www.microsoft.com/en-us/download/details.aspx?id=38424" TargetMode="External"/><Relationship Id="rId7" Type="http://schemas.openxmlformats.org/officeDocument/2006/relationships/image" Target="../media/image4.png"/><Relationship Id="rId2" Type="http://schemas.openxmlformats.org/officeDocument/2006/relationships/hyperlink" Target="http://www.trajectoryhq.com/" TargetMode="Externa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36"/>
          <p:cNvSpPr>
            <a:spLocks noChangeArrowheads="1"/>
          </p:cNvSpPr>
          <p:nvPr/>
        </p:nvSpPr>
        <p:spPr bwMode="auto">
          <a:xfrm>
            <a:off x="0" y="0"/>
            <a:ext cx="2743200" cy="5143499"/>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025" name="TextBox 1024"/>
          <p:cNvSpPr txBox="1"/>
          <p:nvPr/>
        </p:nvSpPr>
        <p:spPr>
          <a:xfrm>
            <a:off x="228600" y="1657350"/>
            <a:ext cx="2336809" cy="2877711"/>
          </a:xfrm>
          <a:prstGeom prst="rect">
            <a:avLst/>
          </a:prstGeom>
          <a:noFill/>
        </p:spPr>
        <p:txBody>
          <a:bodyPr wrap="square" lIns="0" tIns="0" rIns="0" bIns="0" rtlCol="0">
            <a:spAutoFit/>
          </a:bodyPr>
          <a:lstStyle/>
          <a:p>
            <a:r>
              <a:rPr lang="en-US" sz="1000" b="1" dirty="0" smtClean="0">
                <a:solidFill>
                  <a:schemeClr val="bg1"/>
                </a:solidFill>
                <a:latin typeface="Segoe UI" panose="020B0502040204020203" pitchFamily="34" charset="0"/>
                <a:cs typeface="Segoe UI" panose="020B0502040204020203" pitchFamily="34" charset="0"/>
              </a:rPr>
              <a:t>MICROSOFT AZURE ISV</a:t>
            </a:r>
            <a:r>
              <a:rPr lang="en-US" sz="1000" dirty="0" smtClean="0">
                <a:solidFill>
                  <a:schemeClr val="bg1"/>
                </a:solidFill>
                <a:latin typeface="Segoe UI" panose="020B0502040204020203" pitchFamily="34" charset="0"/>
                <a:cs typeface="Segoe UI" panose="020B0502040204020203" pitchFamily="34" charset="0"/>
              </a:rPr>
              <a:t>:</a:t>
            </a:r>
            <a:br>
              <a:rPr lang="en-US" sz="1000" dirty="0" smtClean="0">
                <a:solidFill>
                  <a:schemeClr val="bg1"/>
                </a:solidFill>
                <a:latin typeface="Segoe UI" panose="020B0502040204020203" pitchFamily="34" charset="0"/>
                <a:cs typeface="Segoe UI" panose="020B0502040204020203" pitchFamily="34" charset="0"/>
              </a:rPr>
            </a:br>
            <a:r>
              <a:rPr lang="en-US" sz="1200" dirty="0" smtClean="0">
                <a:solidFill>
                  <a:schemeClr val="bg1"/>
                </a:solidFill>
                <a:latin typeface="Segoe UI" panose="020B0502040204020203" pitchFamily="34" charset="0"/>
                <a:cs typeface="Segoe UI" panose="020B0502040204020203" pitchFamily="34" charset="0"/>
              </a:rPr>
              <a:t>Trajectory by Rocketfuel Games</a:t>
            </a: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WEB SITE</a:t>
            </a:r>
            <a:r>
              <a:rPr lang="en-US" sz="1000" dirty="0" smtClean="0">
                <a:solidFill>
                  <a:schemeClr val="bg1"/>
                </a:solidFill>
                <a:latin typeface="Segoe UI" panose="020B0502040204020203" pitchFamily="34" charset="0"/>
                <a:cs typeface="Segoe UI" panose="020B0502040204020203" pitchFamily="34" charset="0"/>
              </a:rPr>
              <a:t>: </a:t>
            </a:r>
            <a:r>
              <a:rPr lang="en-US" sz="1000" dirty="0" smtClean="0">
                <a:solidFill>
                  <a:schemeClr val="bg1"/>
                </a:solidFill>
                <a:latin typeface="Segoe UI" panose="020B0502040204020203" pitchFamily="34" charset="0"/>
                <a:cs typeface="Segoe UI" panose="020B0502040204020203" pitchFamily="34" charset="0"/>
                <a:hlinkClick r:id="rId2"/>
              </a:rPr>
              <a:t>www.trajectoryhq.com</a:t>
            </a:r>
            <a:endParaRPr lang="en-US" sz="1000" dirty="0" smtClean="0">
              <a:solidFill>
                <a:schemeClr val="bg1"/>
              </a:solidFill>
              <a:latin typeface="Segoe UI" panose="020B0502040204020203" pitchFamily="34" charset="0"/>
              <a:cs typeface="Segoe UI" panose="020B0502040204020203" pitchFamily="34" charset="0"/>
            </a:endParaRP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LOCATION</a:t>
            </a:r>
            <a:r>
              <a:rPr lang="en-US" sz="1000" dirty="0" smtClean="0">
                <a:solidFill>
                  <a:schemeClr val="bg1"/>
                </a:solidFill>
                <a:latin typeface="Segoe UI" panose="020B0502040204020203" pitchFamily="34" charset="0"/>
                <a:cs typeface="Segoe UI" panose="020B0502040204020203" pitchFamily="34" charset="0"/>
              </a:rPr>
              <a:t>: Edmonton, Alberta, Canada</a:t>
            </a: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ORG SIZE</a:t>
            </a:r>
            <a:r>
              <a:rPr lang="en-US" sz="1000" dirty="0" smtClean="0">
                <a:solidFill>
                  <a:schemeClr val="bg1"/>
                </a:solidFill>
                <a:latin typeface="Segoe UI" panose="020B0502040204020203" pitchFamily="34" charset="0"/>
                <a:cs typeface="Segoe UI" panose="020B0502040204020203" pitchFamily="34" charset="0"/>
              </a:rPr>
              <a:t>: </a:t>
            </a:r>
            <a:r>
              <a:rPr lang="en-US" sz="1000" dirty="0">
                <a:solidFill>
                  <a:schemeClr val="bg1"/>
                </a:solidFill>
                <a:latin typeface="Segoe UI" panose="020B0502040204020203" pitchFamily="34" charset="0"/>
                <a:cs typeface="Segoe UI" panose="020B0502040204020203" pitchFamily="34" charset="0"/>
              </a:rPr>
              <a:t>5</a:t>
            </a:r>
            <a:endParaRPr lang="en-US" sz="1000" dirty="0" smtClean="0">
              <a:solidFill>
                <a:schemeClr val="bg1"/>
              </a:solidFill>
              <a:latin typeface="Segoe UI" panose="020B0502040204020203" pitchFamily="34" charset="0"/>
              <a:cs typeface="Segoe UI" panose="020B0502040204020203" pitchFamily="34" charset="0"/>
            </a:endParaRP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MICROSOFT </a:t>
            </a:r>
            <a:r>
              <a:rPr lang="en-US" sz="1000" b="1" dirty="0">
                <a:solidFill>
                  <a:schemeClr val="bg1"/>
                </a:solidFill>
                <a:latin typeface="Segoe UI" panose="020B0502040204020203" pitchFamily="34" charset="0"/>
                <a:cs typeface="Segoe UI" panose="020B0502040204020203" pitchFamily="34" charset="0"/>
              </a:rPr>
              <a:t>AZURE </a:t>
            </a:r>
            <a:r>
              <a:rPr lang="en-US" sz="1000" b="1" dirty="0" smtClean="0">
                <a:solidFill>
                  <a:schemeClr val="bg1"/>
                </a:solidFill>
                <a:latin typeface="Segoe UI" panose="020B0502040204020203" pitchFamily="34" charset="0"/>
                <a:cs typeface="Segoe UI" panose="020B0502040204020203" pitchFamily="34" charset="0"/>
              </a:rPr>
              <a:t>ISV </a:t>
            </a:r>
            <a:r>
              <a:rPr lang="en-US" sz="1000" b="1" dirty="0">
                <a:solidFill>
                  <a:schemeClr val="bg1"/>
                </a:solidFill>
                <a:latin typeface="Segoe UI" panose="020B0502040204020203" pitchFamily="34" charset="0"/>
                <a:cs typeface="Segoe UI" panose="020B0502040204020203" pitchFamily="34" charset="0"/>
              </a:rPr>
              <a:t>PROFILE</a:t>
            </a:r>
            <a:r>
              <a:rPr lang="en-US" sz="1000" dirty="0">
                <a:solidFill>
                  <a:schemeClr val="bg1"/>
                </a:solidFill>
                <a:latin typeface="Segoe UI" panose="020B0502040204020203" pitchFamily="34" charset="0"/>
                <a:cs typeface="Segoe UI" panose="020B0502040204020203" pitchFamily="34" charset="0"/>
              </a:rPr>
              <a:t>:</a:t>
            </a:r>
          </a:p>
          <a:p>
            <a:r>
              <a:rPr lang="en-US" sz="1000" dirty="0" smtClean="0">
                <a:solidFill>
                  <a:schemeClr val="bg1"/>
                </a:solidFill>
                <a:latin typeface="Segoe UI" panose="020B0502040204020203" pitchFamily="34" charset="0"/>
                <a:cs typeface="Segoe UI" panose="020B0502040204020203" pitchFamily="34" charset="0"/>
              </a:rPr>
              <a:t>Founded in 2006, Rocketfuel </a:t>
            </a:r>
            <a:r>
              <a:rPr lang="en-US" sz="1000" dirty="0">
                <a:solidFill>
                  <a:schemeClr val="bg1"/>
                </a:solidFill>
                <a:latin typeface="Segoe UI" panose="020B0502040204020203" pitchFamily="34" charset="0"/>
                <a:cs typeface="Segoe UI" panose="020B0502040204020203" pitchFamily="34" charset="0"/>
              </a:rPr>
              <a:t>Games is an </a:t>
            </a:r>
            <a:r>
              <a:rPr lang="en-US" sz="1000" dirty="0" smtClean="0">
                <a:solidFill>
                  <a:schemeClr val="bg1"/>
                </a:solidFill>
                <a:latin typeface="Segoe UI" panose="020B0502040204020203" pitchFamily="34" charset="0"/>
                <a:cs typeface="Segoe UI" panose="020B0502040204020203" pitchFamily="34" charset="0"/>
              </a:rPr>
              <a:t>award-winning </a:t>
            </a:r>
            <a:r>
              <a:rPr lang="en-US" sz="1000" dirty="0">
                <a:solidFill>
                  <a:schemeClr val="bg1"/>
                </a:solidFill>
                <a:latin typeface="Segoe UI" panose="020B0502040204020203" pitchFamily="34" charset="0"/>
                <a:cs typeface="Segoe UI" panose="020B0502040204020203" pitchFamily="34" charset="0"/>
              </a:rPr>
              <a:t>digital agency that specializes in websites, mobile apps, and interactive games. </a:t>
            </a:r>
            <a:r>
              <a:rPr lang="en-US" sz="1000" dirty="0" smtClean="0">
                <a:solidFill>
                  <a:schemeClr val="bg1"/>
                </a:solidFill>
                <a:latin typeface="Segoe UI" panose="020B0502040204020203" pitchFamily="34" charset="0"/>
                <a:cs typeface="Segoe UI" panose="020B0502040204020203" pitchFamily="34" charset="0"/>
              </a:rPr>
              <a:t>Rocketfuel Games creates </a:t>
            </a:r>
            <a:r>
              <a:rPr lang="en-US" sz="1000" dirty="0">
                <a:solidFill>
                  <a:schemeClr val="bg1"/>
                </a:solidFill>
                <a:latin typeface="Segoe UI" panose="020B0502040204020203" pitchFamily="34" charset="0"/>
                <a:cs typeface="Segoe UI" panose="020B0502040204020203" pitchFamily="34" charset="0"/>
              </a:rPr>
              <a:t>exceptional experiences for </a:t>
            </a:r>
            <a:r>
              <a:rPr lang="en-US" sz="1000" dirty="0" smtClean="0">
                <a:solidFill>
                  <a:schemeClr val="bg1"/>
                </a:solidFill>
                <a:latin typeface="Segoe UI" panose="020B0502040204020203" pitchFamily="34" charset="0"/>
                <a:cs typeface="Segoe UI" panose="020B0502040204020203" pitchFamily="34" charset="0"/>
              </a:rPr>
              <a:t>its </a:t>
            </a:r>
            <a:r>
              <a:rPr lang="en-US" sz="1000" dirty="0">
                <a:solidFill>
                  <a:schemeClr val="bg1"/>
                </a:solidFill>
                <a:latin typeface="Segoe UI" panose="020B0502040204020203" pitchFamily="34" charset="0"/>
                <a:cs typeface="Segoe UI" panose="020B0502040204020203" pitchFamily="34" charset="0"/>
              </a:rPr>
              <a:t>customers and </a:t>
            </a:r>
            <a:r>
              <a:rPr lang="en-US" sz="1000" dirty="0" smtClean="0">
                <a:solidFill>
                  <a:schemeClr val="bg1"/>
                </a:solidFill>
                <a:latin typeface="Segoe UI" panose="020B0502040204020203" pitchFamily="34" charset="0"/>
                <a:cs typeface="Segoe UI" panose="020B0502040204020203" pitchFamily="34" charset="0"/>
              </a:rPr>
              <a:t>clients, and offers Trajectory, a web- and mobile-based training management </a:t>
            </a:r>
            <a:r>
              <a:rPr lang="en-US" sz="1000" dirty="0">
                <a:solidFill>
                  <a:schemeClr val="bg1"/>
                </a:solidFill>
                <a:latin typeface="Segoe UI" panose="020B0502040204020203" pitchFamily="34" charset="0"/>
                <a:cs typeface="Segoe UI" panose="020B0502040204020203" pitchFamily="34" charset="0"/>
              </a:rPr>
              <a:t>system for </a:t>
            </a:r>
            <a:r>
              <a:rPr lang="en-US" sz="1000" dirty="0" smtClean="0">
                <a:solidFill>
                  <a:schemeClr val="bg1"/>
                </a:solidFill>
                <a:latin typeface="Segoe UI" panose="020B0502040204020203" pitchFamily="34" charset="0"/>
                <a:cs typeface="Segoe UI" panose="020B0502040204020203" pitchFamily="34" charset="0"/>
              </a:rPr>
              <a:t>enterprises.</a:t>
            </a:r>
          </a:p>
          <a:p>
            <a:pPr>
              <a:lnSpc>
                <a:spcPct val="150000"/>
              </a:lnSpc>
            </a:pPr>
            <a:r>
              <a:rPr lang="en-US" sz="1000" dirty="0" smtClean="0">
                <a:solidFill>
                  <a:schemeClr val="bg1"/>
                </a:solidFill>
                <a:latin typeface="Segoe UI" panose="020B0502040204020203" pitchFamily="34" charset="0"/>
                <a:cs typeface="Segoe UI" panose="020B0502040204020203" pitchFamily="34" charset="0"/>
                <a:hlinkClick r:id="rId3"/>
              </a:rPr>
              <a:t>Read about other Microsoft </a:t>
            </a:r>
            <a:r>
              <a:rPr lang="en-US" sz="1000" dirty="0">
                <a:solidFill>
                  <a:schemeClr val="bg1"/>
                </a:solidFill>
                <a:latin typeface="Segoe UI" panose="020B0502040204020203" pitchFamily="34" charset="0"/>
                <a:cs typeface="Segoe UI" panose="020B0502040204020203" pitchFamily="34" charset="0"/>
                <a:hlinkClick r:id="rId3"/>
              </a:rPr>
              <a:t>Azure </a:t>
            </a:r>
            <a:r>
              <a:rPr lang="en-US" sz="1000" dirty="0" smtClean="0">
                <a:solidFill>
                  <a:schemeClr val="bg1"/>
                </a:solidFill>
                <a:latin typeface="Segoe UI" panose="020B0502040204020203" pitchFamily="34" charset="0"/>
                <a:cs typeface="Segoe UI" panose="020B0502040204020203" pitchFamily="34" charset="0"/>
                <a:hlinkClick r:id="rId3"/>
              </a:rPr>
              <a:t>ISVs</a:t>
            </a:r>
            <a:endParaRPr lang="en-US" sz="1000" dirty="0">
              <a:solidFill>
                <a:schemeClr val="bg1"/>
              </a:solidFill>
              <a:latin typeface="Segoe UI" panose="020B0502040204020203" pitchFamily="34" charset="0"/>
              <a:cs typeface="Segoe UI" panose="020B0502040204020203" pitchFamily="34" charset="0"/>
            </a:endParaRPr>
          </a:p>
        </p:txBody>
      </p:sp>
      <p:sp>
        <p:nvSpPr>
          <p:cNvPr id="1028" name="TextBox 1027"/>
          <p:cNvSpPr txBox="1"/>
          <p:nvPr/>
        </p:nvSpPr>
        <p:spPr>
          <a:xfrm>
            <a:off x="2942298" y="102306"/>
            <a:ext cx="5938642" cy="677108"/>
          </a:xfrm>
          <a:prstGeom prst="rect">
            <a:avLst/>
          </a:prstGeom>
          <a:noFill/>
        </p:spPr>
        <p:txBody>
          <a:bodyPr wrap="square" lIns="0" tIns="0" rIns="0" bIns="0" rtlCol="0">
            <a:spAutoFit/>
          </a:bodyPr>
          <a:lstStyle/>
          <a:p>
            <a:r>
              <a:rPr lang="en-US" sz="2200" dirty="0" smtClean="0">
                <a:solidFill>
                  <a:srgbClr val="0072C6"/>
                </a:solidFill>
                <a:latin typeface="Segoe UI" panose="020B0502040204020203" pitchFamily="34" charset="0"/>
                <a:cs typeface="Segoe UI" panose="020B0502040204020203" pitchFamily="34" charset="0"/>
              </a:rPr>
              <a:t>Cloud Enables Game-Inspired Applications</a:t>
            </a:r>
            <a:br>
              <a:rPr lang="en-US" sz="2200" dirty="0" smtClean="0">
                <a:solidFill>
                  <a:srgbClr val="0072C6"/>
                </a:solidFill>
                <a:latin typeface="Segoe UI" panose="020B0502040204020203" pitchFamily="34" charset="0"/>
                <a:cs typeface="Segoe UI" panose="020B0502040204020203" pitchFamily="34" charset="0"/>
              </a:rPr>
            </a:br>
            <a:r>
              <a:rPr lang="en-US" sz="2200" dirty="0" smtClean="0">
                <a:solidFill>
                  <a:srgbClr val="0072C6"/>
                </a:solidFill>
                <a:latin typeface="Segoe UI" panose="020B0502040204020203" pitchFamily="34" charset="0"/>
                <a:cs typeface="Segoe UI" panose="020B0502040204020203" pitchFamily="34" charset="0"/>
              </a:rPr>
              <a:t>to Extend </a:t>
            </a:r>
            <a:r>
              <a:rPr lang="en-US" sz="2200" dirty="0">
                <a:solidFill>
                  <a:srgbClr val="0072C6"/>
                </a:solidFill>
                <a:latin typeface="Segoe UI" panose="020B0502040204020203" pitchFamily="34" charset="0"/>
                <a:cs typeface="Segoe UI" panose="020B0502040204020203" pitchFamily="34" charset="0"/>
              </a:rPr>
              <a:t>the </a:t>
            </a:r>
            <a:r>
              <a:rPr lang="en-US" sz="2200" dirty="0" smtClean="0">
                <a:solidFill>
                  <a:srgbClr val="0072C6"/>
                </a:solidFill>
                <a:latin typeface="Segoe UI" panose="020B0502040204020203" pitchFamily="34" charset="0"/>
                <a:cs typeface="Segoe UI" panose="020B0502040204020203" pitchFamily="34" charset="0"/>
              </a:rPr>
              <a:t>Value </a:t>
            </a:r>
            <a:r>
              <a:rPr lang="en-US" sz="2200" dirty="0">
                <a:solidFill>
                  <a:srgbClr val="0072C6"/>
                </a:solidFill>
                <a:latin typeface="Segoe UI" panose="020B0502040204020203" pitchFamily="34" charset="0"/>
                <a:cs typeface="Segoe UI" panose="020B0502040204020203" pitchFamily="34" charset="0"/>
              </a:rPr>
              <a:t>of </a:t>
            </a:r>
            <a:r>
              <a:rPr lang="en-US" sz="2200" dirty="0" smtClean="0">
                <a:solidFill>
                  <a:srgbClr val="0072C6"/>
                </a:solidFill>
                <a:latin typeface="Segoe UI" panose="020B0502040204020203" pitchFamily="34" charset="0"/>
                <a:cs typeface="Segoe UI" panose="020B0502040204020203" pitchFamily="34" charset="0"/>
              </a:rPr>
              <a:t>Enterprise Training</a:t>
            </a:r>
            <a:endParaRPr lang="en-US" sz="2200" dirty="0">
              <a:solidFill>
                <a:srgbClr val="0072C6"/>
              </a:solidFill>
              <a:latin typeface="Segoe UI" panose="020B0502040204020203" pitchFamily="34" charset="0"/>
              <a:cs typeface="Segoe UI" panose="020B0502040204020203" pitchFamily="34" charset="0"/>
            </a:endParaRPr>
          </a:p>
        </p:txBody>
      </p:sp>
      <p:sp>
        <p:nvSpPr>
          <p:cNvPr id="1032" name="TextBox 1031"/>
          <p:cNvSpPr txBox="1"/>
          <p:nvPr/>
        </p:nvSpPr>
        <p:spPr>
          <a:xfrm>
            <a:off x="2895600" y="1352550"/>
            <a:ext cx="6083330" cy="854080"/>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smtClean="0">
                <a:solidFill>
                  <a:srgbClr val="0072C6"/>
                </a:solidFill>
                <a:latin typeface="Segoe UI" panose="020B0502040204020203" pitchFamily="34" charset="0"/>
                <a:cs typeface="Segoe UI" panose="020B0502040204020203" pitchFamily="34" charset="0"/>
              </a:rPr>
              <a:t>SITUATION</a:t>
            </a:r>
          </a:p>
          <a:p>
            <a:pPr marL="182880">
              <a:spcBef>
                <a:spcPts val="600"/>
              </a:spcBef>
            </a:pPr>
            <a:r>
              <a:rPr lang="en-US" sz="1000" dirty="0" smtClean="0">
                <a:latin typeface="Segoe UI" panose="020B0502040204020203" pitchFamily="34" charset="0"/>
                <a:cs typeface="Segoe UI" panose="020B0502040204020203" pitchFamily="34" charset="0"/>
              </a:rPr>
              <a:t>Companies are still using </a:t>
            </a:r>
            <a:r>
              <a:rPr lang="en-US" sz="1000" dirty="0">
                <a:latin typeface="Segoe UI" panose="020B0502040204020203" pitchFamily="34" charset="0"/>
                <a:cs typeface="Segoe UI" panose="020B0502040204020203" pitchFamily="34" charset="0"/>
              </a:rPr>
              <a:t>paper-based </a:t>
            </a:r>
            <a:r>
              <a:rPr lang="en-US" sz="1000" dirty="0" smtClean="0">
                <a:latin typeface="Segoe UI" panose="020B0502040204020203" pitchFamily="34" charset="0"/>
                <a:cs typeface="Segoe UI" panose="020B0502040204020203" pitchFamily="34" charset="0"/>
              </a:rPr>
              <a:t>materials </a:t>
            </a:r>
            <a:r>
              <a:rPr lang="en-US" sz="1000" dirty="0">
                <a:latin typeface="Segoe UI" panose="020B0502040204020203" pitchFamily="34" charset="0"/>
                <a:cs typeface="Segoe UI" panose="020B0502040204020203" pitchFamily="34" charset="0"/>
              </a:rPr>
              <a:t>to onboard and train </a:t>
            </a:r>
            <a:r>
              <a:rPr lang="en-US" sz="1000" dirty="0" smtClean="0">
                <a:latin typeface="Segoe UI" panose="020B0502040204020203" pitchFamily="34" charset="0"/>
                <a:cs typeface="Segoe UI" panose="020B0502040204020203" pitchFamily="34" charset="0"/>
              </a:rPr>
              <a:t>employees, often presenting them </a:t>
            </a:r>
            <a:r>
              <a:rPr lang="en-US" sz="1000" dirty="0">
                <a:latin typeface="Segoe UI" panose="020B0502040204020203" pitchFamily="34" charset="0"/>
                <a:cs typeface="Segoe UI" panose="020B0502040204020203" pitchFamily="34" charset="0"/>
              </a:rPr>
              <a:t>in </a:t>
            </a:r>
            <a:r>
              <a:rPr lang="en-US" sz="1000" dirty="0" smtClean="0">
                <a:latin typeface="Segoe UI" panose="020B0502040204020203" pitchFamily="34" charset="0"/>
                <a:cs typeface="Segoe UI" panose="020B0502040204020203" pitchFamily="34" charset="0"/>
              </a:rPr>
              <a:t>dis</a:t>
            </a:r>
            <a:r>
              <a:rPr lang="en-US" sz="1000" dirty="0" smtClean="0">
                <a:latin typeface="Segoe UI" panose="020B0502040204020203" pitchFamily="34" charset="0"/>
                <a:cs typeface="Segoe UI" panose="020B0502040204020203" pitchFamily="34" charset="0"/>
              </a:rPr>
              <a:t>organized </a:t>
            </a:r>
            <a:r>
              <a:rPr lang="en-US" sz="1000" dirty="0" smtClean="0">
                <a:latin typeface="Segoe UI" panose="020B0502040204020203" pitchFamily="34" charset="0"/>
                <a:cs typeface="Segoe UI" panose="020B0502040204020203" pitchFamily="34" charset="0"/>
              </a:rPr>
              <a:t>ways and leaving employees frustrated and confused. Rocketfuel Games envisioned an application that leverages </a:t>
            </a:r>
            <a:r>
              <a:rPr lang="en-US" sz="1000" dirty="0">
                <a:latin typeface="Segoe UI" panose="020B0502040204020203" pitchFamily="34" charset="0"/>
                <a:cs typeface="Segoe UI" panose="020B0502040204020203" pitchFamily="34" charset="0"/>
              </a:rPr>
              <a:t>enterprises’ existing training </a:t>
            </a:r>
            <a:r>
              <a:rPr lang="en-US" sz="1000" dirty="0" smtClean="0">
                <a:latin typeface="Segoe UI" panose="020B0502040204020203" pitchFamily="34" charset="0"/>
                <a:cs typeface="Segoe UI" panose="020B0502040204020203" pitchFamily="34" charset="0"/>
              </a:rPr>
              <a:t>materials on an adaptable platform that is delivered in a cost-effective manner thanks to the cloud.</a:t>
            </a:r>
            <a:endParaRPr lang="en-US" sz="1000" dirty="0">
              <a:latin typeface="Segoe UI" panose="020B0502040204020203" pitchFamily="34" charset="0"/>
              <a:cs typeface="Segoe UI" panose="020B0502040204020203" pitchFamily="34" charset="0"/>
            </a:endParaRPr>
          </a:p>
        </p:txBody>
      </p:sp>
      <p:sp>
        <p:nvSpPr>
          <p:cNvPr id="67" name="TextBox 66"/>
          <p:cNvSpPr txBox="1"/>
          <p:nvPr/>
        </p:nvSpPr>
        <p:spPr>
          <a:xfrm>
            <a:off x="2895601" y="4079126"/>
            <a:ext cx="4114800" cy="931024"/>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a:solidFill>
                  <a:srgbClr val="0072C6"/>
                </a:solidFill>
                <a:latin typeface="Segoe UI" panose="020B0502040204020203" pitchFamily="34" charset="0"/>
                <a:cs typeface="Segoe UI" panose="020B0502040204020203" pitchFamily="34" charset="0"/>
              </a:rPr>
              <a:t>BENEFITS</a:t>
            </a:r>
          </a:p>
          <a:p>
            <a:pPr marL="182880">
              <a:spcBef>
                <a:spcPts val="600"/>
              </a:spcBef>
            </a:pPr>
            <a:r>
              <a:rPr lang="en-US" sz="1000" dirty="0" smtClean="0">
                <a:latin typeface="Segoe UI" panose="020B0502040204020203" pitchFamily="34" charset="0"/>
                <a:cs typeface="Segoe UI" panose="020B0502040204020203" pitchFamily="34" charset="0"/>
              </a:rPr>
              <a:t>Microsoft </a:t>
            </a:r>
            <a:r>
              <a:rPr lang="en-US" sz="1000" dirty="0">
                <a:latin typeface="Segoe UI" panose="020B0502040204020203" pitchFamily="34" charset="0"/>
                <a:cs typeface="Segoe UI" panose="020B0502040204020203" pitchFamily="34" charset="0"/>
              </a:rPr>
              <a:t>Azure </a:t>
            </a:r>
            <a:r>
              <a:rPr lang="en-US" sz="1000" dirty="0" smtClean="0">
                <a:latin typeface="Segoe UI" panose="020B0502040204020203" pitchFamily="34" charset="0"/>
                <a:cs typeface="Segoe UI" panose="020B0502040204020203" pitchFamily="34" charset="0"/>
              </a:rPr>
              <a:t>offers reliable, global cloud infrastructure that is affordable for small companies yet can scale up for enterprises.</a:t>
            </a:r>
          </a:p>
          <a:p>
            <a:pPr marL="182880">
              <a:spcBef>
                <a:spcPts val="600"/>
              </a:spcBef>
            </a:pPr>
            <a:r>
              <a:rPr lang="en-US" sz="1000" dirty="0" smtClean="0">
                <a:latin typeface="Segoe UI" panose="020B0502040204020203" pitchFamily="34" charset="0"/>
                <a:cs typeface="Segoe UI" panose="020B0502040204020203" pitchFamily="34" charset="0"/>
              </a:rPr>
              <a:t>With Microsoft </a:t>
            </a:r>
            <a:r>
              <a:rPr lang="en-US" sz="1000" dirty="0" smtClean="0">
                <a:latin typeface="Segoe UI" panose="020B0502040204020203" pitchFamily="34" charset="0"/>
                <a:cs typeface="Segoe UI" panose="020B0502040204020203" pitchFamily="34" charset="0"/>
              </a:rPr>
              <a:t>Azure, it’s easy for Rocketfuel Games to </a:t>
            </a:r>
            <a:r>
              <a:rPr lang="en-US" sz="1000" dirty="0">
                <a:latin typeface="Segoe UI" panose="020B0502040204020203" pitchFamily="34" charset="0"/>
                <a:cs typeface="Segoe UI" panose="020B0502040204020203" pitchFamily="34" charset="0"/>
              </a:rPr>
              <a:t>deploy </a:t>
            </a:r>
            <a:r>
              <a:rPr lang="en-US" sz="1000" dirty="0" smtClean="0">
                <a:latin typeface="Segoe UI" panose="020B0502040204020203" pitchFamily="34" charset="0"/>
                <a:cs typeface="Segoe UI" panose="020B0502040204020203" pitchFamily="34" charset="0"/>
              </a:rPr>
              <a:t>Trajectory, and it doesn’t need IT services </a:t>
            </a:r>
            <a:r>
              <a:rPr lang="en-US" sz="1000" dirty="0">
                <a:latin typeface="Segoe UI" panose="020B0502040204020203" pitchFamily="34" charset="0"/>
                <a:cs typeface="Segoe UI" panose="020B0502040204020203" pitchFamily="34" charset="0"/>
              </a:rPr>
              <a:t>to </a:t>
            </a:r>
            <a:r>
              <a:rPr lang="en-US" sz="1000" dirty="0" smtClean="0">
                <a:latin typeface="Segoe UI" panose="020B0502040204020203" pitchFamily="34" charset="0"/>
                <a:cs typeface="Segoe UI" panose="020B0502040204020203" pitchFamily="34" charset="0"/>
              </a:rPr>
              <a:t>run its infrastructure.</a:t>
            </a:r>
            <a:endParaRPr lang="en-US" sz="1000" dirty="0">
              <a:latin typeface="Segoe UI" panose="020B0502040204020203" pitchFamily="34" charset="0"/>
              <a:cs typeface="Segoe UI" panose="020B0502040204020203" pitchFamily="34" charset="0"/>
            </a:endParaRPr>
          </a:p>
        </p:txBody>
      </p:sp>
      <p:sp>
        <p:nvSpPr>
          <p:cNvPr id="1033" name="TextBox 1032"/>
          <p:cNvSpPr txBox="1"/>
          <p:nvPr/>
        </p:nvSpPr>
        <p:spPr>
          <a:xfrm>
            <a:off x="2924019" y="888289"/>
            <a:ext cx="5956922" cy="323165"/>
          </a:xfrm>
          <a:prstGeom prst="rect">
            <a:avLst/>
          </a:prstGeom>
          <a:noFill/>
        </p:spPr>
        <p:txBody>
          <a:bodyPr wrap="square" lIns="0" tIns="0" rIns="0" bIns="0" rtlCol="0">
            <a:spAutoFit/>
          </a:bodyPr>
          <a:lstStyle/>
          <a:p>
            <a:r>
              <a:rPr lang="en-US" sz="1050" b="1" dirty="0" smtClean="0">
                <a:latin typeface="Segoe UI" panose="020B0502040204020203" pitchFamily="34" charset="0"/>
                <a:cs typeface="Segoe UI" panose="020B0502040204020203" pitchFamily="34" charset="0"/>
              </a:rPr>
              <a:t>“Microsoft </a:t>
            </a:r>
            <a:r>
              <a:rPr lang="en-US" sz="1050" b="1" dirty="0">
                <a:latin typeface="Segoe UI" panose="020B0502040204020203" pitchFamily="34" charset="0"/>
                <a:cs typeface="Segoe UI" panose="020B0502040204020203" pitchFamily="34" charset="0"/>
              </a:rPr>
              <a:t>Azure has allowed us to </a:t>
            </a:r>
            <a:r>
              <a:rPr lang="en-US" sz="1050" b="1" dirty="0" smtClean="0">
                <a:latin typeface="Segoe UI" panose="020B0502040204020203" pitchFamily="34" charset="0"/>
                <a:cs typeface="Segoe UI" panose="020B0502040204020203" pitchFamily="34" charset="0"/>
              </a:rPr>
              <a:t>quickly and reliably scale and deploy </a:t>
            </a:r>
            <a:r>
              <a:rPr lang="en-US" sz="1050" b="1" dirty="0">
                <a:latin typeface="Segoe UI" panose="020B0502040204020203" pitchFamily="34" charset="0"/>
                <a:cs typeface="Segoe UI" panose="020B0502040204020203" pitchFamily="34" charset="0"/>
              </a:rPr>
              <a:t>our </a:t>
            </a:r>
            <a:r>
              <a:rPr lang="en-US" sz="1050" b="1" dirty="0" smtClean="0">
                <a:latin typeface="Segoe UI" panose="020B0502040204020203" pitchFamily="34" charset="0"/>
                <a:cs typeface="Segoe UI" panose="020B0502040204020203" pitchFamily="34" charset="0"/>
              </a:rPr>
              <a:t>game-powered platform </a:t>
            </a:r>
            <a:r>
              <a:rPr lang="en-US" sz="1050" b="1" dirty="0">
                <a:latin typeface="Segoe UI" panose="020B0502040204020203" pitchFamily="34" charset="0"/>
                <a:cs typeface="Segoe UI" panose="020B0502040204020203" pitchFamily="34" charset="0"/>
              </a:rPr>
              <a:t>and </a:t>
            </a:r>
            <a:r>
              <a:rPr lang="en-US" sz="1050" b="1" dirty="0" smtClean="0">
                <a:latin typeface="Segoe UI" panose="020B0502040204020203" pitchFamily="34" charset="0"/>
                <a:cs typeface="Segoe UI" panose="020B0502040204020203" pitchFamily="34" charset="0"/>
              </a:rPr>
              <a:t>services.</a:t>
            </a:r>
            <a:r>
              <a:rPr lang="en-US" sz="1050" b="1" dirty="0">
                <a:latin typeface="Segoe UI" panose="020B0502040204020203" pitchFamily="34" charset="0"/>
                <a:cs typeface="Segoe UI" panose="020B0502040204020203" pitchFamily="34" charset="0"/>
              </a:rPr>
              <a:t>” – </a:t>
            </a:r>
            <a:r>
              <a:rPr lang="en-US" sz="1050" b="1" dirty="0" smtClean="0">
                <a:latin typeface="Segoe UI" panose="020B0502040204020203" pitchFamily="34" charset="0"/>
                <a:cs typeface="Segoe UI" panose="020B0502040204020203" pitchFamily="34" charset="0"/>
              </a:rPr>
              <a:t>Jason Suriano, </a:t>
            </a:r>
            <a:r>
              <a:rPr lang="en-US" sz="1050" b="1" dirty="0">
                <a:latin typeface="Segoe UI" panose="020B0502040204020203" pitchFamily="34" charset="0"/>
                <a:cs typeface="Segoe UI" panose="020B0502040204020203" pitchFamily="34" charset="0"/>
              </a:rPr>
              <a:t>CEO and </a:t>
            </a:r>
            <a:r>
              <a:rPr lang="en-US" sz="1050" b="1" dirty="0" smtClean="0">
                <a:latin typeface="Segoe UI" panose="020B0502040204020203" pitchFamily="34" charset="0"/>
                <a:cs typeface="Segoe UI" panose="020B0502040204020203" pitchFamily="34" charset="0"/>
              </a:rPr>
              <a:t>Creative Director, Rocketfuel Games</a:t>
            </a:r>
            <a:endParaRPr lang="en-US" sz="1050" b="1" dirty="0">
              <a:latin typeface="Segoe UI" panose="020B0502040204020203" pitchFamily="34" charset="0"/>
              <a:cs typeface="Segoe UI" panose="020B0502040204020203" pitchFamily="34" charset="0"/>
            </a:endParaRPr>
          </a:p>
        </p:txBody>
      </p:sp>
      <p:sp>
        <p:nvSpPr>
          <p:cNvPr id="26" name="TextBox 25"/>
          <p:cNvSpPr txBox="1"/>
          <p:nvPr/>
        </p:nvSpPr>
        <p:spPr>
          <a:xfrm>
            <a:off x="2895600" y="2305564"/>
            <a:ext cx="4114801" cy="1623521"/>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a:solidFill>
                  <a:srgbClr val="0072C6"/>
                </a:solidFill>
                <a:latin typeface="Segoe UI" panose="020B0502040204020203" pitchFamily="34" charset="0"/>
                <a:cs typeface="Segoe UI" panose="020B0502040204020203" pitchFamily="34" charset="0"/>
              </a:rPr>
              <a:t>SOLUTION</a:t>
            </a:r>
          </a:p>
          <a:p>
            <a:pPr marL="182880">
              <a:spcBef>
                <a:spcPts val="600"/>
              </a:spcBef>
            </a:pPr>
            <a:r>
              <a:rPr lang="en-US" sz="1000" dirty="0" smtClean="0">
                <a:latin typeface="Segoe UI" panose="020B0502040204020203" pitchFamily="34" charset="0"/>
                <a:cs typeface="Segoe UI" panose="020B0502040204020203" pitchFamily="34" charset="0"/>
              </a:rPr>
              <a:t>Trajectory is a web and mobile platform that delivers fun, educational, on-demand training </a:t>
            </a:r>
            <a:r>
              <a:rPr lang="en-US" sz="1000" dirty="0">
                <a:latin typeface="Segoe UI" panose="020B0502040204020203" pitchFamily="34" charset="0"/>
                <a:cs typeface="Segoe UI" panose="020B0502040204020203" pitchFamily="34" charset="0"/>
              </a:rPr>
              <a:t>and </a:t>
            </a:r>
            <a:r>
              <a:rPr lang="en-US" sz="1000" dirty="0" smtClean="0">
                <a:latin typeface="Segoe UI" panose="020B0502040204020203" pitchFamily="34" charset="0"/>
                <a:cs typeface="Segoe UI" panose="020B0502040204020203" pitchFamily="34" charset="0"/>
              </a:rPr>
              <a:t>testing via the Microsoft Azure cloud platform. Trajectory takes advantage of several of the capabilities of Microsoft Azure, including Azure Storage, Azure SQL Database, Microsoft Azure Virtual Machines, and the SendGrid email delivery add-on. Trajectory uses Azure </a:t>
            </a:r>
            <a:r>
              <a:rPr lang="en-US" sz="1000" dirty="0" smtClean="0">
                <a:latin typeface="Segoe UI" panose="020B0502040204020203" pitchFamily="34" charset="0"/>
                <a:cs typeface="Segoe UI" panose="020B0502040204020203" pitchFamily="34" charset="0"/>
              </a:rPr>
              <a:t>Storage </a:t>
            </a:r>
            <a:r>
              <a:rPr lang="en-US" sz="1000" dirty="0" smtClean="0">
                <a:latin typeface="Segoe UI" panose="020B0502040204020203" pitchFamily="34" charset="0"/>
                <a:cs typeface="Segoe UI" panose="020B0502040204020203" pitchFamily="34" charset="0"/>
              </a:rPr>
              <a:t>for all of its assets, including user profiles, design files, image files, sound effects, video, and audio. Trajectory relies on the </a:t>
            </a:r>
            <a:r>
              <a:rPr lang="en-US" sz="1000" dirty="0" err="1" smtClean="0">
                <a:latin typeface="Segoe UI" panose="020B0502040204020203" pitchFamily="34" charset="0"/>
                <a:cs typeface="Segoe UI" panose="020B0502040204020203" pitchFamily="34" charset="0"/>
              </a:rPr>
              <a:t>SendGrid</a:t>
            </a:r>
            <a:r>
              <a:rPr lang="en-US" sz="1000" dirty="0" smtClean="0">
                <a:latin typeface="Segoe UI" panose="020B0502040204020203" pitchFamily="34" charset="0"/>
                <a:cs typeface="Segoe UI" panose="020B0502040204020203" pitchFamily="34" charset="0"/>
              </a:rPr>
              <a:t> </a:t>
            </a:r>
            <a:r>
              <a:rPr lang="en-US" sz="1000" dirty="0" smtClean="0">
                <a:latin typeface="Segoe UI" panose="020B0502040204020203" pitchFamily="34" charset="0"/>
                <a:cs typeface="Segoe UI" panose="020B0502040204020203" pitchFamily="34" charset="0"/>
              </a:rPr>
              <a:t>add-on application to deliver user keys to all of </a:t>
            </a:r>
            <a:r>
              <a:rPr lang="en-US" sz="1000" dirty="0" smtClean="0">
                <a:latin typeface="Segoe UI" panose="020B0502040204020203" pitchFamily="34" charset="0"/>
                <a:cs typeface="Segoe UI" panose="020B0502040204020203" pitchFamily="34" charset="0"/>
              </a:rPr>
              <a:t>its end </a:t>
            </a:r>
            <a:r>
              <a:rPr lang="en-US" sz="1000" dirty="0" smtClean="0">
                <a:latin typeface="Segoe UI" panose="020B0502040204020203" pitchFamily="34" charset="0"/>
                <a:cs typeface="Segoe UI" panose="020B0502040204020203" pitchFamily="34" charset="0"/>
              </a:rPr>
              <a:t>users.</a:t>
            </a:r>
            <a:endParaRPr lang="en-US" sz="1000" dirty="0">
              <a:latin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810" y="18252"/>
            <a:ext cx="1989390" cy="457640"/>
          </a:xfrm>
          <a:prstGeom prst="rect">
            <a:avLst/>
          </a:prstGeom>
        </p:spPr>
      </p:pic>
      <p:sp>
        <p:nvSpPr>
          <p:cNvPr id="7" name="Rectangle 6"/>
          <p:cNvSpPr/>
          <p:nvPr/>
        </p:nvSpPr>
        <p:spPr>
          <a:xfrm>
            <a:off x="199098" y="438150"/>
            <a:ext cx="2336809" cy="307777"/>
          </a:xfrm>
          <a:prstGeom prst="rect">
            <a:avLst/>
          </a:prstGeom>
        </p:spPr>
        <p:txBody>
          <a:bodyPr wrap="square">
            <a:spAutoFit/>
          </a:bodyPr>
          <a:lstStyle/>
          <a:p>
            <a:pPr algn="ctr"/>
            <a:r>
              <a:rPr lang="en-US" sz="1400" dirty="0" smtClean="0">
                <a:solidFill>
                  <a:schemeClr val="bg1"/>
                </a:solidFill>
                <a:latin typeface="Segoe UI" panose="020B0502040204020203" pitchFamily="34" charset="0"/>
                <a:cs typeface="Segoe UI" panose="020B0502040204020203" pitchFamily="34" charset="0"/>
              </a:rPr>
              <a:t>MINI-CASE </a:t>
            </a:r>
            <a:r>
              <a:rPr lang="en-US" sz="1400" dirty="0">
                <a:solidFill>
                  <a:schemeClr val="bg1"/>
                </a:solidFill>
                <a:latin typeface="Segoe UI" panose="020B0502040204020203" pitchFamily="34" charset="0"/>
                <a:cs typeface="Segoe UI" panose="020B0502040204020203" pitchFamily="34" charset="0"/>
              </a:rPr>
              <a:t>STUDY</a:t>
            </a:r>
          </a:p>
        </p:txBody>
      </p:sp>
      <p:pic>
        <p:nvPicPr>
          <p:cNvPr id="25" name="Picture 24"/>
          <p:cNvPicPr>
            <a:picLocks noChangeAspect="1"/>
          </p:cNvPicPr>
          <p:nvPr/>
        </p:nvPicPr>
        <p:blipFill rotWithShape="1">
          <a:blip r:embed="rId5"/>
          <a:srcRect t="17951" b="17646"/>
          <a:stretch/>
        </p:blipFill>
        <p:spPr>
          <a:xfrm>
            <a:off x="44184" y="4698861"/>
            <a:ext cx="1418554" cy="336061"/>
          </a:xfrm>
          <a:prstGeom prst="rect">
            <a:avLst/>
          </a:prstGeom>
        </p:spPr>
      </p:pic>
      <p:pic>
        <p:nvPicPr>
          <p:cNvPr id="2" name="Picture 1" descr="trajectory-whit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971550"/>
            <a:ext cx="2057400" cy="442390"/>
          </a:xfrm>
          <a:prstGeom prst="rect">
            <a:avLst/>
          </a:prstGeom>
        </p:spPr>
      </p:pic>
      <p:pic>
        <p:nvPicPr>
          <p:cNvPr id="4" name="Picture 3" descr="CoE-home3.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62801" y="2303858"/>
            <a:ext cx="1816129" cy="1298086"/>
          </a:xfrm>
          <a:prstGeom prst="rect">
            <a:avLst/>
          </a:prstGeom>
        </p:spPr>
      </p:pic>
      <p:pic>
        <p:nvPicPr>
          <p:cNvPr id="5" name="Picture 4" descr="CoE-matching.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62801" y="3683755"/>
            <a:ext cx="1820091" cy="1300918"/>
          </a:xfrm>
          <a:prstGeom prst="rect">
            <a:avLst/>
          </a:prstGeom>
        </p:spPr>
      </p:pic>
    </p:spTree>
    <p:extLst>
      <p:ext uri="{BB962C8B-B14F-4D97-AF65-F5344CB8AC3E}">
        <p14:creationId xmlns:p14="http://schemas.microsoft.com/office/powerpoint/2010/main" val="1995452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7804</TotalTime>
  <Words>243</Words>
  <Application>Microsoft Office PowerPoint</Application>
  <PresentationFormat>On-screen Show (16:9)</PresentationFormat>
  <Paragraphs>17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UI</vt:lpstr>
      <vt:lpstr>Wingdings</vt:lpstr>
      <vt:lpstr>Office Theme</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Joshua Beach (Prowess Consulting LLC)</cp:lastModifiedBy>
  <cp:revision>87</cp:revision>
  <dcterms:created xsi:type="dcterms:W3CDTF">2013-02-08T20:53:27Z</dcterms:created>
  <dcterms:modified xsi:type="dcterms:W3CDTF">2014-09-30T20:27:16Z</dcterms:modified>
</cp:coreProperties>
</file>