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21" autoAdjust="0"/>
    <p:restoredTop sz="94660"/>
  </p:normalViewPr>
  <p:slideViewPr>
    <p:cSldViewPr snapToGrid="0">
      <p:cViewPr>
        <p:scale>
          <a:sx n="100" d="100"/>
          <a:sy n="100" d="100"/>
        </p:scale>
        <p:origin x="612" y="-8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4/28/2016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639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ChangeArrowheads="1"/>
          </p:cNvSpPr>
          <p:nvPr userDrawn="1"/>
        </p:nvSpPr>
        <p:spPr bwMode="auto">
          <a:xfrm>
            <a:off x="0" y="1"/>
            <a:ext cx="3657600" cy="6857999"/>
          </a:xfrm>
          <a:prstGeom prst="rect">
            <a:avLst/>
          </a:prstGeom>
          <a:solidFill>
            <a:srgbClr val="A80000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78D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203201" y="584200"/>
            <a:ext cx="3115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CASE STUDY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203201" y="76201"/>
            <a:ext cx="3072123" cy="543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Pro Light"/>
                <a:ea typeface="+mn-ea"/>
                <a:cs typeface="Segoe Pro Light"/>
              </a:rPr>
              <a:t>SQL Server 2014</a:t>
            </a:r>
            <a:endParaRPr kumimoji="0" lang="en-US" sz="29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Pro Light"/>
              <a:ea typeface="+mn-ea"/>
              <a:cs typeface="Segoe Pro Light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72603" y="6212395"/>
            <a:ext cx="3319689" cy="503801"/>
            <a:chOff x="129452" y="4659299"/>
            <a:chExt cx="2489767" cy="377851"/>
          </a:xfrm>
        </p:grpSpPr>
        <p:pic>
          <p:nvPicPr>
            <p:cNvPr id="14" name="Picture 13" descr="MSFT_logo_rgb_W-Wht_D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52" y="4659299"/>
              <a:ext cx="1027206" cy="377851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1143001" y="4726945"/>
              <a:ext cx="1476218" cy="223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Go-To-Market Services</a:t>
              </a:r>
              <a:endParaRPr kumimoji="0" 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1143000" y="4740118"/>
              <a:ext cx="0" cy="2352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70349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4/28/2016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237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4/28/2016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031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4/28/2016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235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4/28/2016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75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4/28/2016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277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4/28/2016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40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4/28/2016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867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4/28/2016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515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4/28/2016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039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6"/>
          <p:cNvSpPr>
            <a:spLocks noChangeArrowheads="1"/>
          </p:cNvSpPr>
          <p:nvPr userDrawn="1"/>
        </p:nvSpPr>
        <p:spPr bwMode="auto">
          <a:xfrm>
            <a:off x="0" y="1"/>
            <a:ext cx="3657600" cy="6857999"/>
          </a:xfrm>
          <a:prstGeom prst="rect">
            <a:avLst/>
          </a:prstGeom>
          <a:solidFill>
            <a:srgbClr val="00BCF2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203201" y="584200"/>
            <a:ext cx="3115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CASE STUDY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203200" y="76201"/>
            <a:ext cx="2770374" cy="543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Pro Light"/>
                <a:ea typeface="+mn-ea"/>
                <a:cs typeface="Segoe Pro Light"/>
              </a:rPr>
              <a:t>Microsoft Azure</a:t>
            </a:r>
            <a:endParaRPr kumimoji="0" lang="en-US" sz="29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Pro Light"/>
              <a:ea typeface="+mn-ea"/>
              <a:cs typeface="Segoe Pro Light"/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72603" y="6212395"/>
            <a:ext cx="3319689" cy="503801"/>
            <a:chOff x="129452" y="4659299"/>
            <a:chExt cx="2489767" cy="377851"/>
          </a:xfrm>
        </p:grpSpPr>
        <p:pic>
          <p:nvPicPr>
            <p:cNvPr id="24" name="Picture 23" descr="MSFT_logo_rgb_W-Wht_D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52" y="4659299"/>
              <a:ext cx="1027206" cy="377851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1143001" y="4726945"/>
              <a:ext cx="1476218" cy="223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Go-To-Market Services</a:t>
              </a:r>
              <a:endParaRPr kumimoji="0" 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V="1">
              <a:off x="1143000" y="4740118"/>
              <a:ext cx="0" cy="2352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5190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6"/>
          <p:cNvSpPr>
            <a:spLocks noChangeArrowheads="1"/>
          </p:cNvSpPr>
          <p:nvPr userDrawn="1"/>
        </p:nvSpPr>
        <p:spPr bwMode="auto">
          <a:xfrm>
            <a:off x="0" y="1"/>
            <a:ext cx="3657600" cy="6857999"/>
          </a:xfrm>
          <a:prstGeom prst="rect">
            <a:avLst/>
          </a:prstGeom>
          <a:solidFill>
            <a:srgbClr val="D83B0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 descr="Office_365_logo (1)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8" y="177800"/>
            <a:ext cx="1854101" cy="42672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203201" y="584200"/>
            <a:ext cx="3115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CASE STUDY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172603" y="6212395"/>
            <a:ext cx="3319689" cy="503801"/>
            <a:chOff x="129452" y="4659299"/>
            <a:chExt cx="2489767" cy="377851"/>
          </a:xfrm>
        </p:grpSpPr>
        <p:pic>
          <p:nvPicPr>
            <p:cNvPr id="28" name="Picture 27" descr="MSFT_logo_rgb_W-Wht_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52" y="4659299"/>
              <a:ext cx="1027206" cy="377851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1143001" y="4726945"/>
              <a:ext cx="1476218" cy="223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Go-To-Market Services</a:t>
              </a:r>
              <a:endParaRPr kumimoji="0" 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1143000" y="4740118"/>
              <a:ext cx="0" cy="2352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2564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ChangeArrowheads="1"/>
          </p:cNvSpPr>
          <p:nvPr userDrawn="1"/>
        </p:nvSpPr>
        <p:spPr bwMode="auto">
          <a:xfrm>
            <a:off x="0" y="1"/>
            <a:ext cx="3657600" cy="6857999"/>
          </a:xfrm>
          <a:prstGeom prst="rect">
            <a:avLst/>
          </a:prstGeom>
          <a:solidFill>
            <a:srgbClr val="0078D7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78D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203201" y="584200"/>
            <a:ext cx="3115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CASE STUDY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10" name="Picture 9" descr="WindowsLogo_Blue (1)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7480"/>
            <a:ext cx="1960053" cy="426720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172603" y="6212395"/>
            <a:ext cx="3319689" cy="503801"/>
            <a:chOff x="129452" y="4659299"/>
            <a:chExt cx="2489767" cy="377851"/>
          </a:xfrm>
        </p:grpSpPr>
        <p:pic>
          <p:nvPicPr>
            <p:cNvPr id="14" name="Picture 13" descr="MSFT_logo_rgb_W-Wht_D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52" y="4659299"/>
              <a:ext cx="1027206" cy="377851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1143001" y="4726945"/>
              <a:ext cx="1476218" cy="223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Go-To-Market Services</a:t>
              </a:r>
              <a:endParaRPr kumimoji="0" 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1143000" y="4740118"/>
              <a:ext cx="0" cy="2352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98153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45DB72FE-910B-4308-BD21-713B9EDF915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4/28/2016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F7D27C09-0FF3-4001-A778-1549A650EDA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839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lexmark.com/en_us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2304099"/>
            <a:ext cx="3115745" cy="36970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9170"/>
            <a:r>
              <a:rPr lang="en-US" sz="1333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AZURE ISV: </a:t>
            </a:r>
          </a:p>
          <a:p>
            <a:pPr defTabSz="1219170"/>
            <a:r>
              <a:rPr lang="en-US" sz="1733" dirty="0" smtClean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Lexmark</a:t>
            </a:r>
            <a:endParaRPr lang="en-US" sz="1733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defTabSz="1219170">
              <a:lnSpc>
                <a:spcPct val="150000"/>
              </a:lnSpc>
            </a:pPr>
            <a:r>
              <a:rPr lang="en-US" sz="1333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WEB SITE</a:t>
            </a:r>
            <a:r>
              <a:rPr lang="en-US" sz="1333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200" dirty="0" smtClean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www.Lexmark.com</a:t>
            </a:r>
            <a:endParaRPr lang="en-US" sz="120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defTabSz="1219170">
              <a:lnSpc>
                <a:spcPct val="150000"/>
              </a:lnSpc>
            </a:pPr>
            <a:r>
              <a:rPr lang="en-US" sz="1333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LOCATION</a:t>
            </a:r>
            <a:r>
              <a:rPr lang="en-US" sz="1333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200" dirty="0" smtClean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Lexington, </a:t>
            </a:r>
            <a:r>
              <a:rPr lang="en-US" sz="1200" dirty="0" smtClean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KY, USA</a:t>
            </a:r>
            <a:endParaRPr lang="en-US" sz="120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defTabSz="1219170">
              <a:lnSpc>
                <a:spcPct val="150000"/>
              </a:lnSpc>
            </a:pPr>
            <a:r>
              <a:rPr lang="en-US" sz="1333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ORG SIZE</a:t>
            </a:r>
            <a:r>
              <a:rPr lang="en-US" sz="1333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200" dirty="0" smtClean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13,000 employees</a:t>
            </a:r>
            <a:endParaRPr lang="en-US" sz="120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defTabSz="1219170">
              <a:lnSpc>
                <a:spcPct val="150000"/>
              </a:lnSpc>
            </a:pPr>
            <a:r>
              <a:rPr lang="en-US" sz="1333" b="1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MICROSOFT AZURE ISV PROFILE</a:t>
            </a:r>
            <a:r>
              <a:rPr lang="en-US" sz="1333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defTabSz="1219170">
              <a:lnSpc>
                <a:spcPct val="120000"/>
              </a:lnSpc>
            </a:pPr>
            <a:r>
              <a:rPr lang="en-US" sz="1200" dirty="0" smtClean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Since </a:t>
            </a:r>
            <a:r>
              <a:rPr lang="en-US" sz="12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1991, Lexmark has been a recognized and lauded leader in </a:t>
            </a:r>
            <a:r>
              <a:rPr lang="en-US" sz="1200" dirty="0" smtClean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managed </a:t>
            </a:r>
            <a:r>
              <a:rPr lang="en-US" sz="12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print services, intelligent capture, enterprise content management, healthcare content management, financial process automation and enterprise search – all focused on helping Lexmark customers connect employees to the most relevant information at the moment they need it</a:t>
            </a:r>
            <a:r>
              <a:rPr lang="en-US" sz="1200" dirty="0" smtClean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Lexmark builds </a:t>
            </a:r>
            <a:r>
              <a:rPr lang="en-US" sz="1200" dirty="0" smtClean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“Customers for </a:t>
            </a:r>
            <a:r>
              <a:rPr lang="en-US" sz="1200" dirty="0" smtClean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Life.”</a:t>
            </a:r>
            <a:endParaRPr lang="en-US" sz="1200" dirty="0">
              <a:solidFill>
                <a:prstClr val="whit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98691" y="2262088"/>
            <a:ext cx="7988509" cy="9377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594" indent="-228594" defTabSz="1219170">
              <a:buFont typeface="Arial"/>
              <a:buChar char="•"/>
            </a:pPr>
            <a:r>
              <a:rPr lang="en-US" sz="1467" b="1" dirty="0">
                <a:solidFill>
                  <a:srgbClr val="00AAE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SITUATION</a:t>
            </a:r>
          </a:p>
          <a:p>
            <a:pPr marL="243834" defTabSz="1219170">
              <a:lnSpc>
                <a:spcPct val="110000"/>
              </a:lnSpc>
              <a:spcBef>
                <a:spcPts val="800"/>
              </a:spcBef>
            </a:pP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Organizations today are faced with improving their financial 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operations, and invoice 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process is one of the key areas that drives the largest savings return. 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Dynamics NAV team decided to provide an out-of-the-box 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accounts payable </a:t>
            </a:r>
            <a:r>
              <a:rPr lang="en-US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nvoicing 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capability with NAV2016. 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They 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also wanted a 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cloud-based 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partner for 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invoice </a:t>
            </a:r>
            <a:r>
              <a:rPr lang="en-US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apture</a:t>
            </a:r>
            <a:r>
              <a:rPr lang="en-US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rgbClr val="262626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1112569"/>
            <a:ext cx="3048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1733" dirty="0">
              <a:solidFill>
                <a:prstClr val="white">
                  <a:lumMod val="50000"/>
                </a:prstClr>
              </a:solidFill>
              <a:latin typeface="Segoe UI"/>
              <a:cs typeface="Segoe U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064" y="177801"/>
            <a:ext cx="7918189" cy="9026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9170"/>
            <a:r>
              <a:rPr lang="en-US" sz="2933" dirty="0" smtClean="0">
                <a:solidFill>
                  <a:srgbClr val="00AAE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Powerful Microsoft Azure Cloud Helps Deliver Out-of-the-Box Accounts Payable Automation</a:t>
            </a:r>
            <a:endParaRPr lang="en-US" sz="2933" dirty="0" smtClean="0">
              <a:solidFill>
                <a:srgbClr val="00AAE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44637" y="1231311"/>
            <a:ext cx="7942563" cy="902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19170">
              <a:lnSpc>
                <a:spcPct val="110000"/>
              </a:lnSpc>
            </a:pPr>
            <a:r>
              <a:rPr lang="en-US" sz="1333" b="1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“Invoice Automation is a key area for targeted process improvements and cost savings for organizations – Microsoft chose to address this in Dynamics NAV and selected Lexmark’s Invoice Capture Service due to it being the only complete SaaS Invoice Capture solution on the market</a:t>
            </a:r>
            <a:r>
              <a:rPr lang="en-US" sz="1333" b="1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.” </a:t>
            </a:r>
          </a:p>
          <a:p>
            <a:pPr defTabSz="1219170">
              <a:lnSpc>
                <a:spcPct val="110000"/>
              </a:lnSpc>
            </a:pPr>
            <a:r>
              <a:rPr lang="en-US" sz="1333" b="1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– Robert </a:t>
            </a:r>
            <a:r>
              <a:rPr lang="en-US" sz="1333" b="1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Monio, </a:t>
            </a:r>
            <a:r>
              <a:rPr lang="en-US" sz="1333" b="1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Director, Global </a:t>
            </a:r>
            <a:r>
              <a:rPr lang="en-US" sz="1333" b="1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Alliances, Lexmark</a:t>
            </a:r>
            <a:endParaRPr lang="en-US" sz="1333" b="1" dirty="0">
              <a:solidFill>
                <a:srgbClr val="26262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98691" y="3357761"/>
            <a:ext cx="5448509" cy="1975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594" indent="-228594" defTabSz="1219170">
              <a:lnSpc>
                <a:spcPct val="110000"/>
              </a:lnSpc>
              <a:buFont typeface="Arial"/>
              <a:buChar char="•"/>
            </a:pPr>
            <a:r>
              <a:rPr lang="en-US" sz="1467" b="1" dirty="0">
                <a:solidFill>
                  <a:srgbClr val="00AAEF"/>
                </a:solidFill>
                <a:latin typeface="Segoe UI"/>
                <a:cs typeface="Segoe UI"/>
              </a:rPr>
              <a:t>SOLUTION</a:t>
            </a:r>
          </a:p>
          <a:p>
            <a:pPr marL="243834" defTabSz="1219170">
              <a:lnSpc>
                <a:spcPct val="110000"/>
              </a:lnSpc>
              <a:spcBef>
                <a:spcPts val="800"/>
              </a:spcBef>
            </a:pP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After an exhaustive search, the Dynamics NAV team selected Lexmark’s Invoice Capture Service for their embedded Capture solution. 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Lexmark uses the Microsoft Azure 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platform to provide a multi-tenant, Software as a Service (SaaS) solution 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give the 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NAV team the best solution possible for 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over 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120,000 customers worldwide. 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Lexmark also depends on Azure Storage to deliver the solution. ICS’s learning engine and easily integrated web services provide the perfect combination for NAV – a </a:t>
            </a:r>
            <a:r>
              <a:rPr lang="en-US" sz="120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solution the </a:t>
            </a:r>
            <a:r>
              <a:rPr lang="en-US" sz="12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Dynamics team indicated could not be found anywhere else on the market.</a:t>
            </a:r>
            <a:endParaRPr lang="en-US" sz="1200" dirty="0">
              <a:solidFill>
                <a:prstClr val="black">
                  <a:lumMod val="85000"/>
                  <a:lumOff val="1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28" name="Picture 4" descr="lexmarklogo_rgb_6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89090"/>
            <a:ext cx="2995827" cy="61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5983" y="5359676"/>
            <a:ext cx="1300436" cy="13004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t="1598" b="2038"/>
          <a:stretch/>
        </p:blipFill>
        <p:spPr>
          <a:xfrm>
            <a:off x="9956800" y="3323891"/>
            <a:ext cx="1765596" cy="1896747"/>
          </a:xfrm>
          <a:prstGeom prst="rect">
            <a:avLst/>
          </a:prstGeom>
          <a:ln w="3175">
            <a:solidFill>
              <a:srgbClr val="EBEBE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3898692" y="5506331"/>
            <a:ext cx="5245307" cy="15492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594" indent="-228594" defTabSz="1219170">
              <a:buFont typeface="Arial"/>
              <a:buChar char="•"/>
            </a:pPr>
            <a:r>
              <a:rPr lang="en-US" sz="1467" b="1" dirty="0">
                <a:solidFill>
                  <a:srgbClr val="00AAE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BENEFITS</a:t>
            </a:r>
          </a:p>
          <a:p>
            <a:pPr marL="243834" defTabSz="1219170">
              <a:lnSpc>
                <a:spcPct val="110000"/>
              </a:lnSpc>
              <a:spcBef>
                <a:spcPts val="800"/>
              </a:spcBef>
            </a:pP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Using Microsoft </a:t>
            </a:r>
            <a:r>
              <a:rPr lang="en-US" sz="1200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</a:t>
            </a: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SaaS helps lessen </a:t>
            </a:r>
            <a:r>
              <a:rPr lang="en-US" sz="1200" dirty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total setup time required for invoice processing to 10 minutes or less, with minimal configuration</a:t>
            </a: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243834" defTabSz="1219170">
              <a:lnSpc>
                <a:spcPct val="110000"/>
              </a:lnSpc>
              <a:spcBef>
                <a:spcPts val="800"/>
              </a:spcBef>
            </a:pPr>
            <a:r>
              <a:rPr lang="en-US" sz="1200" dirty="0" smtClean="0">
                <a:solidFill>
                  <a:srgbClr val="2626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Storage allows Lexmark to scale as needed depending on the demand for its clients’ needs.  </a:t>
            </a:r>
            <a:endParaRPr lang="en-US" sz="1200" dirty="0">
              <a:solidFill>
                <a:srgbClr val="26262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43834" defTabSz="1219170">
              <a:lnSpc>
                <a:spcPct val="110000"/>
              </a:lnSpc>
              <a:spcBef>
                <a:spcPts val="800"/>
              </a:spcBef>
            </a:pPr>
            <a:endParaRPr lang="en-US" sz="1200" dirty="0">
              <a:solidFill>
                <a:srgbClr val="26262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82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2703</TotalTime>
  <Words>346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Segoe Pro Light</vt:lpstr>
      <vt:lpstr>Segoe UI</vt:lpstr>
      <vt:lpstr>1_Office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Malinda Miller (JeffreyM Consulting LLC)</dc:creator>
  <cp:lastModifiedBy>Tony Augusty (JEFFREYM CONSULTING)</cp:lastModifiedBy>
  <cp:revision>20</cp:revision>
  <dcterms:created xsi:type="dcterms:W3CDTF">2015-10-06T06:11:55Z</dcterms:created>
  <dcterms:modified xsi:type="dcterms:W3CDTF">2016-04-28T06:10:33Z</dcterms:modified>
</cp:coreProperties>
</file>