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72C6"/>
    <a:srgbClr val="1F497D"/>
    <a:srgbClr val="1F4D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827" autoAdjust="0"/>
    <p:restoredTop sz="94660"/>
  </p:normalViewPr>
  <p:slideViewPr>
    <p:cSldViewPr>
      <p:cViewPr varScale="1">
        <p:scale>
          <a:sx n="110" d="100"/>
          <a:sy n="110" d="100"/>
        </p:scale>
        <p:origin x="984" y="10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4/15/2015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878505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4/15/2015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53080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4/15/2015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715736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DB72FE-910B-4308-BD21-713B9EDF915B}" type="datetimeFigureOut">
              <a:rPr lang="en-US" smtClean="0"/>
              <a:t>4/15/2015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731911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DB72FE-910B-4308-BD21-713B9EDF915B}" type="datetimeFigureOut">
              <a:rPr lang="en-US" smtClean="0"/>
              <a:t>4/15/2015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94524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DB72FE-910B-4308-BD21-713B9EDF915B}" type="datetimeFigureOut">
              <a:rPr lang="en-US" smtClean="0"/>
              <a:t>4/15/2015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94342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DB72FE-910B-4308-BD21-713B9EDF915B}" type="datetimeFigureOut">
              <a:rPr lang="en-US" smtClean="0"/>
              <a:t>4/15/2015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670432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DB72FE-910B-4308-BD21-713B9EDF915B}" type="datetimeFigureOut">
              <a:rPr lang="en-US" smtClean="0"/>
              <a:t>4/15/2015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861401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DB72FE-910B-4308-BD21-713B9EDF915B}" type="datetimeFigureOut">
              <a:rPr lang="en-US" smtClean="0"/>
              <a:t>4/15/2015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147174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4/15/2015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2216739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B72FE-910B-4308-BD21-713B9EDF915B}" type="datetimeFigureOut">
              <a:rPr lang="en-US" smtClean="0"/>
              <a:t>4/15/2015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D27C09-0FF3-4001-A778-1549A650EDA2}" type="slidenum">
              <a:rPr lang="en-US" smtClean="0"/>
              <a:t>‹#›</a:t>
            </a:fld>
            <a:endParaRPr lang="en-US" dirty="0"/>
          </a:p>
        </p:txBody>
      </p:sp>
    </p:spTree>
    <p:extLst>
      <p:ext uri="{BB962C8B-B14F-4D97-AF65-F5344CB8AC3E}">
        <p14:creationId xmlns:p14="http://schemas.microsoft.com/office/powerpoint/2010/main" val="3191531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5DB72FE-910B-4308-BD21-713B9EDF915B}" type="datetimeFigureOut">
              <a:rPr lang="en-US" smtClean="0"/>
              <a:t>4/15/2015</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7D27C09-0FF3-4001-A778-1549A650EDA2}" type="slidenum">
              <a:rPr lang="en-US" smtClean="0"/>
              <a:t>‹#›</a:t>
            </a:fld>
            <a:endParaRPr lang="en-US" dirty="0"/>
          </a:p>
        </p:txBody>
      </p:sp>
    </p:spTree>
    <p:extLst>
      <p:ext uri="{BB962C8B-B14F-4D97-AF65-F5344CB8AC3E}">
        <p14:creationId xmlns:p14="http://schemas.microsoft.com/office/powerpoint/2010/main" val="1818560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hannel9.msdn.com/Blogs/AzurePartner" TargetMode="External"/><Relationship Id="rId7" Type="http://schemas.openxmlformats.org/officeDocument/2006/relationships/image" Target="../media/image4.png"/><Relationship Id="rId2" Type="http://schemas.openxmlformats.org/officeDocument/2006/relationships/hyperlink" Target="http://www.exaktime.com/" TargetMode="Externa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36"/>
          <p:cNvSpPr>
            <a:spLocks noChangeArrowheads="1"/>
          </p:cNvSpPr>
          <p:nvPr/>
        </p:nvSpPr>
        <p:spPr bwMode="auto">
          <a:xfrm>
            <a:off x="0" y="0"/>
            <a:ext cx="2743200" cy="5143499"/>
          </a:xfrm>
          <a:prstGeom prst="rect">
            <a:avLst/>
          </a:pr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025" name="TextBox 1024"/>
          <p:cNvSpPr txBox="1"/>
          <p:nvPr/>
        </p:nvSpPr>
        <p:spPr>
          <a:xfrm>
            <a:off x="199098" y="1694100"/>
            <a:ext cx="2391702" cy="2880276"/>
          </a:xfrm>
          <a:prstGeom prst="rect">
            <a:avLst/>
          </a:prstGeom>
          <a:noFill/>
        </p:spPr>
        <p:txBody>
          <a:bodyPr wrap="square" lIns="0" tIns="0" rIns="0" bIns="0" rtlCol="0">
            <a:spAutoFit/>
          </a:bodyPr>
          <a:lstStyle/>
          <a:p>
            <a:r>
              <a:rPr lang="en-US" sz="1000" b="1" dirty="0" smtClean="0">
                <a:solidFill>
                  <a:schemeClr val="bg1"/>
                </a:solidFill>
                <a:latin typeface="Segoe UI" panose="020B0502040204020203" pitchFamily="34" charset="0"/>
                <a:cs typeface="Segoe UI" panose="020B0502040204020203" pitchFamily="34" charset="0"/>
              </a:rPr>
              <a:t>MICROSOFT AZURE ISV</a:t>
            </a:r>
            <a:r>
              <a:rPr lang="en-US" sz="1000" dirty="0" smtClean="0">
                <a:solidFill>
                  <a:schemeClr val="bg1"/>
                </a:solidFill>
                <a:latin typeface="Segoe UI" panose="020B0502040204020203" pitchFamily="34" charset="0"/>
                <a:cs typeface="Segoe UI" panose="020B0502040204020203" pitchFamily="34" charset="0"/>
              </a:rPr>
              <a:t>: </a:t>
            </a:r>
          </a:p>
          <a:p>
            <a:r>
              <a:rPr lang="en-US" sz="1300" dirty="0" smtClean="0">
                <a:solidFill>
                  <a:schemeClr val="bg1"/>
                </a:solidFill>
                <a:latin typeface="Segoe UI" panose="020B0502040204020203" pitchFamily="34" charset="0"/>
                <a:cs typeface="Segoe UI" panose="020B0502040204020203" pitchFamily="34" charset="0"/>
              </a:rPr>
              <a:t>ExakTime</a:t>
            </a:r>
          </a:p>
          <a:p>
            <a:pPr>
              <a:lnSpc>
                <a:spcPct val="150000"/>
              </a:lnSpc>
            </a:pPr>
            <a:r>
              <a:rPr lang="en-US" sz="1000" b="1" dirty="0" smtClean="0">
                <a:solidFill>
                  <a:schemeClr val="bg1"/>
                </a:solidFill>
                <a:latin typeface="Segoe UI" panose="020B0502040204020203" pitchFamily="34" charset="0"/>
                <a:cs typeface="Segoe UI" panose="020B0502040204020203" pitchFamily="34" charset="0"/>
              </a:rPr>
              <a:t>WEB SITE</a:t>
            </a:r>
            <a:r>
              <a:rPr lang="en-US" sz="1000" dirty="0" smtClean="0">
                <a:solidFill>
                  <a:schemeClr val="bg1"/>
                </a:solidFill>
                <a:latin typeface="Segoe UI" panose="020B0502040204020203" pitchFamily="34" charset="0"/>
                <a:cs typeface="Segoe UI" panose="020B0502040204020203" pitchFamily="34" charset="0"/>
              </a:rPr>
              <a:t>: </a:t>
            </a:r>
            <a:r>
              <a:rPr lang="en-US" sz="1000" dirty="0" smtClean="0">
                <a:solidFill>
                  <a:schemeClr val="bg1"/>
                </a:solidFill>
                <a:latin typeface="Segoe UI" panose="020B0502040204020203" pitchFamily="34" charset="0"/>
                <a:cs typeface="Segoe UI" panose="020B0502040204020203" pitchFamily="34" charset="0"/>
                <a:hlinkClick r:id="rId2"/>
              </a:rPr>
              <a:t>www.ExakTime.com</a:t>
            </a:r>
            <a:endParaRPr lang="en-US" sz="1000" dirty="0" smtClean="0">
              <a:solidFill>
                <a:schemeClr val="bg1"/>
              </a:solidFill>
              <a:latin typeface="Segoe UI" panose="020B0502040204020203" pitchFamily="34" charset="0"/>
              <a:cs typeface="Segoe UI" panose="020B0502040204020203" pitchFamily="34" charset="0"/>
            </a:endParaRPr>
          </a:p>
          <a:p>
            <a:pPr>
              <a:lnSpc>
                <a:spcPct val="150000"/>
              </a:lnSpc>
            </a:pPr>
            <a:r>
              <a:rPr lang="en-US" sz="1000" b="1" dirty="0" smtClean="0">
                <a:solidFill>
                  <a:schemeClr val="bg1"/>
                </a:solidFill>
                <a:latin typeface="Segoe UI" panose="020B0502040204020203" pitchFamily="34" charset="0"/>
                <a:cs typeface="Segoe UI" panose="020B0502040204020203" pitchFamily="34" charset="0"/>
              </a:rPr>
              <a:t>LOCATION</a:t>
            </a:r>
            <a:r>
              <a:rPr lang="en-US" sz="1000" dirty="0" smtClean="0">
                <a:solidFill>
                  <a:schemeClr val="bg1"/>
                </a:solidFill>
                <a:latin typeface="Segoe UI" panose="020B0502040204020203" pitchFamily="34" charset="0"/>
                <a:cs typeface="Segoe UI" panose="020B0502040204020203" pitchFamily="34" charset="0"/>
              </a:rPr>
              <a:t>: Calabasas, CA, USA</a:t>
            </a:r>
          </a:p>
          <a:p>
            <a:pPr>
              <a:lnSpc>
                <a:spcPct val="150000"/>
              </a:lnSpc>
            </a:pPr>
            <a:r>
              <a:rPr lang="en-US" sz="1000" b="1" dirty="0" smtClean="0">
                <a:solidFill>
                  <a:schemeClr val="bg1"/>
                </a:solidFill>
                <a:latin typeface="Segoe UI" panose="020B0502040204020203" pitchFamily="34" charset="0"/>
                <a:cs typeface="Segoe UI" panose="020B0502040204020203" pitchFamily="34" charset="0"/>
              </a:rPr>
              <a:t>ORG SIZE</a:t>
            </a:r>
            <a:r>
              <a:rPr lang="en-US" sz="1000" dirty="0" smtClean="0">
                <a:solidFill>
                  <a:schemeClr val="bg1"/>
                </a:solidFill>
                <a:latin typeface="Segoe UI" panose="020B0502040204020203" pitchFamily="34" charset="0"/>
                <a:cs typeface="Segoe UI" panose="020B0502040204020203" pitchFamily="34" charset="0"/>
              </a:rPr>
              <a:t>: 70 employees</a:t>
            </a:r>
          </a:p>
          <a:p>
            <a:pPr>
              <a:lnSpc>
                <a:spcPct val="150000"/>
              </a:lnSpc>
            </a:pPr>
            <a:r>
              <a:rPr lang="en-US" sz="1000" b="1" dirty="0" smtClean="0">
                <a:solidFill>
                  <a:schemeClr val="bg1"/>
                </a:solidFill>
                <a:latin typeface="Segoe UI" panose="020B0502040204020203" pitchFamily="34" charset="0"/>
                <a:cs typeface="Segoe UI" panose="020B0502040204020203" pitchFamily="34" charset="0"/>
              </a:rPr>
              <a:t>MICROSOFT </a:t>
            </a:r>
            <a:r>
              <a:rPr lang="en-US" sz="1000" b="1" dirty="0">
                <a:solidFill>
                  <a:schemeClr val="bg1"/>
                </a:solidFill>
                <a:latin typeface="Segoe UI" panose="020B0502040204020203" pitchFamily="34" charset="0"/>
                <a:cs typeface="Segoe UI" panose="020B0502040204020203" pitchFamily="34" charset="0"/>
              </a:rPr>
              <a:t>AZURE </a:t>
            </a:r>
            <a:r>
              <a:rPr lang="en-US" sz="1000" b="1" dirty="0" smtClean="0">
                <a:solidFill>
                  <a:schemeClr val="bg1"/>
                </a:solidFill>
                <a:latin typeface="Segoe UI" panose="020B0502040204020203" pitchFamily="34" charset="0"/>
                <a:cs typeface="Segoe UI" panose="020B0502040204020203" pitchFamily="34" charset="0"/>
              </a:rPr>
              <a:t>ISV </a:t>
            </a:r>
            <a:r>
              <a:rPr lang="en-US" sz="1000" b="1" dirty="0">
                <a:solidFill>
                  <a:schemeClr val="bg1"/>
                </a:solidFill>
                <a:latin typeface="Segoe UI" panose="020B0502040204020203" pitchFamily="34" charset="0"/>
                <a:cs typeface="Segoe UI" panose="020B0502040204020203" pitchFamily="34" charset="0"/>
              </a:rPr>
              <a:t>PROFILE</a:t>
            </a:r>
            <a:r>
              <a:rPr lang="en-US" sz="1000" dirty="0">
                <a:solidFill>
                  <a:schemeClr val="bg1"/>
                </a:solidFill>
                <a:latin typeface="Segoe UI" panose="020B0502040204020203" pitchFamily="34" charset="0"/>
                <a:cs typeface="Segoe UI" panose="020B0502040204020203" pitchFamily="34" charset="0"/>
              </a:rPr>
              <a:t>:</a:t>
            </a:r>
          </a:p>
          <a:p>
            <a:r>
              <a:rPr lang="en-US" sz="1000" dirty="0" smtClean="0">
                <a:solidFill>
                  <a:schemeClr val="bg1"/>
                </a:solidFill>
                <a:latin typeface="Segoe UI" panose="020B0502040204020203" pitchFamily="34" charset="0"/>
                <a:cs typeface="Segoe UI" panose="020B0502040204020203" pitchFamily="34" charset="0"/>
              </a:rPr>
              <a:t>ExakTime </a:t>
            </a:r>
            <a:r>
              <a:rPr lang="en-US" sz="1000" dirty="0">
                <a:solidFill>
                  <a:schemeClr val="bg1"/>
                </a:solidFill>
                <a:latin typeface="Segoe UI" panose="020B0502040204020203" pitchFamily="34" charset="0"/>
                <a:cs typeface="Segoe UI" panose="020B0502040204020203" pitchFamily="34" charset="0"/>
              </a:rPr>
              <a:t>offers mobile workforce management software </a:t>
            </a:r>
            <a:r>
              <a:rPr lang="en-US" sz="1000" dirty="0" smtClean="0">
                <a:solidFill>
                  <a:schemeClr val="bg1"/>
                </a:solidFill>
                <a:latin typeface="Segoe UI" panose="020B0502040204020203" pitchFamily="34" charset="0"/>
                <a:cs typeface="Segoe UI" panose="020B0502040204020203" pitchFamily="34" charset="0"/>
              </a:rPr>
              <a:t>on Microsoft Azure, targeted to fit customers’ remote-tracking needs. ExakTime </a:t>
            </a:r>
            <a:r>
              <a:rPr lang="en-US" sz="1000" dirty="0">
                <a:solidFill>
                  <a:schemeClr val="bg1"/>
                </a:solidFill>
                <a:latin typeface="Segoe UI" panose="020B0502040204020203" pitchFamily="34" charset="0"/>
                <a:cs typeface="Segoe UI" panose="020B0502040204020203" pitchFamily="34" charset="0"/>
              </a:rPr>
              <a:t>improves labor and activity tracking and job site </a:t>
            </a:r>
            <a:r>
              <a:rPr lang="en-US" sz="1000" dirty="0" smtClean="0">
                <a:solidFill>
                  <a:schemeClr val="bg1"/>
                </a:solidFill>
                <a:latin typeface="Segoe UI" panose="020B0502040204020203" pitchFamily="34" charset="0"/>
                <a:cs typeface="Segoe UI" panose="020B0502040204020203" pitchFamily="34" charset="0"/>
              </a:rPr>
              <a:t>management, </a:t>
            </a:r>
            <a:r>
              <a:rPr lang="en-US" sz="1000" dirty="0">
                <a:solidFill>
                  <a:schemeClr val="bg1"/>
                </a:solidFill>
                <a:latin typeface="Segoe UI" panose="020B0502040204020203" pitchFamily="34" charset="0"/>
                <a:cs typeface="Segoe UI" panose="020B0502040204020203" pitchFamily="34" charset="0"/>
              </a:rPr>
              <a:t>and streamlines accounting by </a:t>
            </a:r>
            <a:r>
              <a:rPr lang="en-US" sz="1000" dirty="0" smtClean="0">
                <a:solidFill>
                  <a:schemeClr val="bg1"/>
                </a:solidFill>
                <a:latin typeface="Segoe UI" panose="020B0502040204020203" pitchFamily="34" charset="0"/>
                <a:cs typeface="Segoe UI" panose="020B0502040204020203" pitchFamily="34" charset="0"/>
              </a:rPr>
              <a:t>eliminating </a:t>
            </a:r>
            <a:r>
              <a:rPr lang="en-US" sz="1000" dirty="0">
                <a:solidFill>
                  <a:schemeClr val="bg1"/>
                </a:solidFill>
                <a:latin typeface="Segoe UI" panose="020B0502040204020203" pitchFamily="34" charset="0"/>
                <a:cs typeface="Segoe UI" panose="020B0502040204020203" pitchFamily="34" charset="0"/>
              </a:rPr>
              <a:t>paper timecards and automating payroll processing. </a:t>
            </a:r>
          </a:p>
          <a:p>
            <a:endParaRPr lang="en-US" sz="1000" dirty="0" smtClean="0">
              <a:solidFill>
                <a:schemeClr val="bg1"/>
              </a:solidFill>
              <a:latin typeface="Segoe UI" panose="020B0502040204020203" pitchFamily="34" charset="0"/>
              <a:cs typeface="Segoe UI" panose="020B0502040204020203" pitchFamily="34" charset="0"/>
            </a:endParaRPr>
          </a:p>
          <a:p>
            <a:pPr>
              <a:lnSpc>
                <a:spcPct val="150000"/>
              </a:lnSpc>
            </a:pPr>
            <a:r>
              <a:rPr lang="en-US" sz="1000" dirty="0" smtClean="0">
                <a:solidFill>
                  <a:schemeClr val="bg1"/>
                </a:solidFill>
                <a:latin typeface="Segoe UI" panose="020B0502040204020203" pitchFamily="34" charset="0"/>
                <a:cs typeface="Segoe UI" panose="020B0502040204020203" pitchFamily="34" charset="0"/>
                <a:hlinkClick r:id="rId3"/>
              </a:rPr>
              <a:t>Read about other Microsoft </a:t>
            </a:r>
            <a:r>
              <a:rPr lang="en-US" sz="1000" dirty="0">
                <a:solidFill>
                  <a:schemeClr val="bg1"/>
                </a:solidFill>
                <a:latin typeface="Segoe UI" panose="020B0502040204020203" pitchFamily="34" charset="0"/>
                <a:cs typeface="Segoe UI" panose="020B0502040204020203" pitchFamily="34" charset="0"/>
                <a:hlinkClick r:id="rId3"/>
              </a:rPr>
              <a:t>Azure </a:t>
            </a:r>
            <a:r>
              <a:rPr lang="en-US" sz="1000" dirty="0" smtClean="0">
                <a:solidFill>
                  <a:schemeClr val="bg1"/>
                </a:solidFill>
                <a:latin typeface="Segoe UI" panose="020B0502040204020203" pitchFamily="34" charset="0"/>
                <a:cs typeface="Segoe UI" panose="020B0502040204020203" pitchFamily="34" charset="0"/>
                <a:hlinkClick r:id="rId3"/>
              </a:rPr>
              <a:t>ISVs</a:t>
            </a:r>
            <a:endParaRPr lang="en-US" sz="1000" dirty="0">
              <a:solidFill>
                <a:schemeClr val="bg1"/>
              </a:solidFill>
              <a:latin typeface="Segoe UI" panose="020B0502040204020203" pitchFamily="34" charset="0"/>
              <a:cs typeface="Segoe UI" panose="020B0502040204020203" pitchFamily="34" charset="0"/>
            </a:endParaRPr>
          </a:p>
        </p:txBody>
      </p:sp>
      <p:sp>
        <p:nvSpPr>
          <p:cNvPr id="1028" name="TextBox 1027"/>
          <p:cNvSpPr txBox="1"/>
          <p:nvPr/>
        </p:nvSpPr>
        <p:spPr>
          <a:xfrm>
            <a:off x="2942298" y="102306"/>
            <a:ext cx="5938642" cy="677108"/>
          </a:xfrm>
          <a:prstGeom prst="rect">
            <a:avLst/>
          </a:prstGeom>
          <a:noFill/>
        </p:spPr>
        <p:txBody>
          <a:bodyPr wrap="square" lIns="0" tIns="0" rIns="0" bIns="0" rtlCol="0">
            <a:spAutoFit/>
          </a:bodyPr>
          <a:lstStyle/>
          <a:p>
            <a:r>
              <a:rPr lang="en-US" sz="2200" dirty="0">
                <a:solidFill>
                  <a:srgbClr val="0072C6"/>
                </a:solidFill>
                <a:latin typeface="Segoe UI" panose="020B0502040204020203" pitchFamily="34" charset="0"/>
                <a:cs typeface="Segoe UI" panose="020B0502040204020203" pitchFamily="34" charset="0"/>
              </a:rPr>
              <a:t>Workforce Management Software Developer</a:t>
            </a:r>
          </a:p>
          <a:p>
            <a:r>
              <a:rPr lang="en-US" sz="2200" dirty="0" smtClean="0">
                <a:solidFill>
                  <a:srgbClr val="0072C6"/>
                </a:solidFill>
                <a:latin typeface="Segoe UI" panose="020B0502040204020203" pitchFamily="34" charset="0"/>
                <a:cs typeface="Segoe UI" panose="020B0502040204020203" pitchFamily="34" charset="0"/>
              </a:rPr>
              <a:t>Cuts Costs and Gains Scalability in the Cloud</a:t>
            </a:r>
          </a:p>
        </p:txBody>
      </p:sp>
      <p:sp>
        <p:nvSpPr>
          <p:cNvPr id="1032" name="TextBox 1031"/>
          <p:cNvSpPr txBox="1"/>
          <p:nvPr/>
        </p:nvSpPr>
        <p:spPr>
          <a:xfrm>
            <a:off x="2924018" y="1514402"/>
            <a:ext cx="5956922" cy="854080"/>
          </a:xfrm>
          <a:prstGeom prst="rect">
            <a:avLst/>
          </a:prstGeom>
          <a:noFill/>
        </p:spPr>
        <p:txBody>
          <a:bodyPr wrap="square" lIns="0" tIns="0" rIns="0" bIns="0" rtlCol="0">
            <a:spAutoFit/>
          </a:bodyPr>
          <a:lstStyle/>
          <a:p>
            <a:pPr marL="171450" indent="-171450">
              <a:buFont typeface="Wingdings" panose="05000000000000000000" pitchFamily="2" charset="2"/>
              <a:buChar char="§"/>
            </a:pPr>
            <a:r>
              <a:rPr lang="en-US" sz="1050" b="1" dirty="0" smtClean="0">
                <a:solidFill>
                  <a:srgbClr val="0072C6"/>
                </a:solidFill>
                <a:latin typeface="Segoe UI" panose="020B0502040204020203" pitchFamily="34" charset="0"/>
                <a:cs typeface="Segoe UI" panose="020B0502040204020203" pitchFamily="34" charset="0"/>
              </a:rPr>
              <a:t>SITUATION</a:t>
            </a:r>
          </a:p>
          <a:p>
            <a:pPr marL="182880">
              <a:spcBef>
                <a:spcPts val="600"/>
              </a:spcBef>
            </a:pPr>
            <a:r>
              <a:rPr lang="en-US" sz="1000" dirty="0" smtClean="0">
                <a:latin typeface="Segoe UI" panose="020B0502040204020203" pitchFamily="34" charset="0"/>
                <a:cs typeface="Segoe UI" panose="020B0502040204020203" pitchFamily="34" charset="0"/>
              </a:rPr>
              <a:t>As </a:t>
            </a:r>
            <a:r>
              <a:rPr lang="en-US" sz="1000" dirty="0">
                <a:latin typeface="Segoe UI" panose="020B0502040204020203" pitchFamily="34" charset="0"/>
                <a:cs typeface="Segoe UI" panose="020B0502040204020203" pitchFamily="34" charset="0"/>
              </a:rPr>
              <a:t>ExakTime </a:t>
            </a:r>
            <a:r>
              <a:rPr lang="en-US" sz="1000" dirty="0" smtClean="0">
                <a:latin typeface="Segoe UI" panose="020B0502040204020203" pitchFamily="34" charset="0"/>
                <a:cs typeface="Segoe UI" panose="020B0502040204020203" pitchFamily="34" charset="0"/>
              </a:rPr>
              <a:t>increased </a:t>
            </a:r>
            <a:r>
              <a:rPr lang="en-US" sz="1000" dirty="0" smtClean="0">
                <a:latin typeface="Segoe UI" panose="020B0502040204020203" pitchFamily="34" charset="0"/>
                <a:cs typeface="Segoe UI" panose="020B0502040204020203" pitchFamily="34" charset="0"/>
              </a:rPr>
              <a:t>its </a:t>
            </a:r>
            <a:r>
              <a:rPr lang="en-US" sz="1000" dirty="0">
                <a:latin typeface="Segoe UI" panose="020B0502040204020203" pitchFamily="34" charset="0"/>
                <a:cs typeface="Segoe UI" panose="020B0502040204020203" pitchFamily="34" charset="0"/>
              </a:rPr>
              <a:t>web-based storage and software offerings, </a:t>
            </a:r>
            <a:r>
              <a:rPr lang="en-US" sz="1000" dirty="0" smtClean="0">
                <a:latin typeface="Segoe UI" panose="020B0502040204020203" pitchFamily="34" charset="0"/>
                <a:cs typeface="Segoe UI" panose="020B0502040204020203" pitchFamily="34" charset="0"/>
              </a:rPr>
              <a:t>it </a:t>
            </a:r>
            <a:r>
              <a:rPr lang="en-US" sz="1000" dirty="0">
                <a:latin typeface="Segoe UI" panose="020B0502040204020203" pitchFamily="34" charset="0"/>
                <a:cs typeface="Segoe UI" panose="020B0502040204020203" pitchFamily="34" charset="0"/>
              </a:rPr>
              <a:t>required cloud infrastructure to support scalability for an expanding customer base. The solution had to allow for high weekday transaction volume and seasonal employee influx with the flexibility to scale down on weekends and holidays. </a:t>
            </a:r>
            <a:r>
              <a:rPr lang="en-US" sz="1000" dirty="0" smtClean="0">
                <a:latin typeface="Segoe UI" panose="020B0502040204020203" pitchFamily="34" charset="0"/>
                <a:cs typeface="Segoe UI" panose="020B0502040204020203" pitchFamily="34" charset="0"/>
              </a:rPr>
              <a:t>It </a:t>
            </a:r>
            <a:r>
              <a:rPr lang="en-US" sz="1000" dirty="0">
                <a:latin typeface="Segoe UI" panose="020B0502040204020203" pitchFamily="34" charset="0"/>
                <a:cs typeface="Segoe UI" panose="020B0502040204020203" pitchFamily="34" charset="0"/>
              </a:rPr>
              <a:t>also had to support existing hardware and tools and provide a low transition cost and time</a:t>
            </a:r>
            <a:r>
              <a:rPr lang="en-US" sz="1000" dirty="0" smtClean="0">
                <a:latin typeface="Segoe UI" panose="020B0502040204020203" pitchFamily="34" charset="0"/>
                <a:cs typeface="Segoe UI" panose="020B0502040204020203" pitchFamily="34" charset="0"/>
              </a:rPr>
              <a:t>.</a:t>
            </a:r>
            <a:endParaRPr lang="en-US" sz="1000" dirty="0">
              <a:latin typeface="Segoe UI" panose="020B0502040204020203" pitchFamily="34" charset="0"/>
              <a:cs typeface="Segoe UI" panose="020B0502040204020203" pitchFamily="34" charset="0"/>
            </a:endParaRPr>
          </a:p>
        </p:txBody>
      </p:sp>
      <p:sp>
        <p:nvSpPr>
          <p:cNvPr id="67" name="TextBox 66"/>
          <p:cNvSpPr txBox="1"/>
          <p:nvPr/>
        </p:nvSpPr>
        <p:spPr>
          <a:xfrm>
            <a:off x="2924019" y="3714750"/>
            <a:ext cx="3933980" cy="1315745"/>
          </a:xfrm>
          <a:prstGeom prst="rect">
            <a:avLst/>
          </a:prstGeom>
          <a:noFill/>
        </p:spPr>
        <p:txBody>
          <a:bodyPr wrap="square" lIns="0" tIns="0" rIns="0" bIns="0" rtlCol="0">
            <a:spAutoFit/>
          </a:bodyPr>
          <a:lstStyle/>
          <a:p>
            <a:pPr marL="171450" indent="-171450">
              <a:buFont typeface="Wingdings" panose="05000000000000000000" pitchFamily="2" charset="2"/>
              <a:buChar char="§"/>
            </a:pPr>
            <a:r>
              <a:rPr lang="en-US" sz="1050" b="1" dirty="0">
                <a:solidFill>
                  <a:srgbClr val="0072C6"/>
                </a:solidFill>
                <a:latin typeface="Segoe UI" panose="020B0502040204020203" pitchFamily="34" charset="0"/>
                <a:cs typeface="Segoe UI" panose="020B0502040204020203" pitchFamily="34" charset="0"/>
              </a:rPr>
              <a:t>BENEFITS</a:t>
            </a:r>
          </a:p>
          <a:p>
            <a:pPr marL="182880">
              <a:spcBef>
                <a:spcPts val="600"/>
              </a:spcBef>
            </a:pPr>
            <a:r>
              <a:rPr lang="en-US" sz="1000" dirty="0">
                <a:latin typeface="Segoe UI" panose="020B0502040204020203" pitchFamily="34" charset="0"/>
                <a:cs typeface="Segoe UI" panose="020B0502040204020203" pitchFamily="34" charset="0"/>
              </a:rPr>
              <a:t>D</a:t>
            </a:r>
            <a:r>
              <a:rPr lang="en-US" sz="1000" dirty="0" smtClean="0">
                <a:latin typeface="Segoe UI" panose="020B0502040204020203" pitchFamily="34" charset="0"/>
                <a:cs typeface="Segoe UI" panose="020B0502040204020203" pitchFamily="34" charset="0"/>
              </a:rPr>
              <a:t>eploying </a:t>
            </a:r>
            <a:r>
              <a:rPr lang="en-US" sz="1000" dirty="0">
                <a:latin typeface="Segoe UI" panose="020B0502040204020203" pitchFamily="34" charset="0"/>
                <a:cs typeface="Segoe UI" panose="020B0502040204020203" pitchFamily="34" charset="0"/>
              </a:rPr>
              <a:t>web sites and services </a:t>
            </a:r>
            <a:r>
              <a:rPr lang="en-US" sz="1000" dirty="0" smtClean="0">
                <a:latin typeface="Segoe UI" panose="020B0502040204020203" pitchFamily="34" charset="0"/>
                <a:cs typeface="Segoe UI" panose="020B0502040204020203" pitchFamily="34" charset="0"/>
              </a:rPr>
              <a:t>from Azure made it possible to scale </a:t>
            </a:r>
            <a:r>
              <a:rPr lang="en-US" sz="1000" dirty="0">
                <a:latin typeface="Segoe UI" panose="020B0502040204020203" pitchFamily="34" charset="0"/>
                <a:cs typeface="Segoe UI" panose="020B0502040204020203" pitchFamily="34" charset="0"/>
              </a:rPr>
              <a:t>on </a:t>
            </a:r>
            <a:r>
              <a:rPr lang="en-US" sz="1000" dirty="0" smtClean="0">
                <a:latin typeface="Segoe UI" panose="020B0502040204020203" pitchFamily="34" charset="0"/>
                <a:cs typeface="Segoe UI" panose="020B0502040204020203" pitchFamily="34" charset="0"/>
              </a:rPr>
              <a:t>demand, </a:t>
            </a:r>
            <a:r>
              <a:rPr lang="en-US" sz="1000" dirty="0" smtClean="0">
                <a:latin typeface="Segoe UI" panose="020B0502040204020203" pitchFamily="34" charset="0"/>
                <a:cs typeface="Segoe UI" panose="020B0502040204020203" pitchFamily="34" charset="0"/>
              </a:rPr>
              <a:t>and </a:t>
            </a:r>
            <a:r>
              <a:rPr lang="en-US" sz="1000" dirty="0" smtClean="0">
                <a:latin typeface="Segoe UI" panose="020B0502040204020203" pitchFamily="34" charset="0"/>
                <a:cs typeface="Segoe UI" panose="020B0502040204020203" pitchFamily="34" charset="0"/>
              </a:rPr>
              <a:t>it significantly reduced </a:t>
            </a:r>
            <a:r>
              <a:rPr lang="en-US" sz="1000" dirty="0" smtClean="0">
                <a:latin typeface="Segoe UI" panose="020B0502040204020203" pitchFamily="34" charset="0"/>
                <a:cs typeface="Segoe UI" panose="020B0502040204020203" pitchFamily="34" charset="0"/>
              </a:rPr>
              <a:t>hardware costs. </a:t>
            </a:r>
            <a:endParaRPr lang="en-US" sz="1000" dirty="0">
              <a:latin typeface="Segoe UI" panose="020B0502040204020203" pitchFamily="34" charset="0"/>
              <a:cs typeface="Segoe UI" panose="020B0502040204020203" pitchFamily="34" charset="0"/>
            </a:endParaRPr>
          </a:p>
          <a:p>
            <a:pPr marL="182880">
              <a:spcBef>
                <a:spcPts val="600"/>
              </a:spcBef>
            </a:pPr>
            <a:r>
              <a:rPr lang="en-US" sz="1000" dirty="0" smtClean="0">
                <a:latin typeface="Segoe UI" panose="020B0502040204020203" pitchFamily="34" charset="0"/>
                <a:cs typeface="Segoe UI" panose="020B0502040204020203" pitchFamily="34" charset="0"/>
              </a:rPr>
              <a:t>Azure’s single </a:t>
            </a:r>
            <a:r>
              <a:rPr lang="en-US" sz="1000" dirty="0">
                <a:latin typeface="Segoe UI" panose="020B0502040204020203" pitchFamily="34" charset="0"/>
                <a:cs typeface="Segoe UI" panose="020B0502040204020203" pitchFamily="34" charset="0"/>
              </a:rPr>
              <a:t>tenant-managed SQL </a:t>
            </a:r>
            <a:r>
              <a:rPr lang="en-US" sz="1000" dirty="0" smtClean="0">
                <a:latin typeface="Segoe UI" panose="020B0502040204020203" pitchFamily="34" charset="0"/>
                <a:cs typeface="Segoe UI" panose="020B0502040204020203" pitchFamily="34" charset="0"/>
              </a:rPr>
              <a:t>databases require </a:t>
            </a:r>
            <a:r>
              <a:rPr lang="en-US" sz="1000" dirty="0">
                <a:latin typeface="Segoe UI" panose="020B0502040204020203" pitchFamily="34" charset="0"/>
                <a:cs typeface="Segoe UI" panose="020B0502040204020203" pitchFamily="34" charset="0"/>
              </a:rPr>
              <a:t>little </a:t>
            </a:r>
            <a:r>
              <a:rPr lang="en-US" sz="1000" dirty="0" smtClean="0">
                <a:latin typeface="Segoe UI" panose="020B0502040204020203" pitchFamily="34" charset="0"/>
                <a:cs typeface="Segoe UI" panose="020B0502040204020203" pitchFamily="34" charset="0"/>
              </a:rPr>
              <a:t>maintenance, freeing up time </a:t>
            </a:r>
            <a:r>
              <a:rPr lang="en-US" sz="1000" dirty="0">
                <a:latin typeface="Segoe UI" panose="020B0502040204020203" pitchFamily="34" charset="0"/>
                <a:cs typeface="Segoe UI" panose="020B0502040204020203" pitchFamily="34" charset="0"/>
              </a:rPr>
              <a:t>for other development projects.</a:t>
            </a:r>
          </a:p>
          <a:p>
            <a:pPr marL="182880">
              <a:spcBef>
                <a:spcPts val="600"/>
              </a:spcBef>
            </a:pPr>
            <a:r>
              <a:rPr lang="en-US" sz="1000" dirty="0" smtClean="0">
                <a:latin typeface="Segoe UI" panose="020B0502040204020203" pitchFamily="34" charset="0"/>
                <a:cs typeface="Segoe UI" panose="020B0502040204020203" pitchFamily="34" charset="0"/>
              </a:rPr>
              <a:t>Using Azure Websites reduced </a:t>
            </a:r>
            <a:r>
              <a:rPr lang="en-US" sz="1000" dirty="0">
                <a:latin typeface="Segoe UI" panose="020B0502040204020203" pitchFamily="34" charset="0"/>
                <a:cs typeface="Segoe UI" panose="020B0502040204020203" pitchFamily="34" charset="0"/>
              </a:rPr>
              <a:t>the number of </a:t>
            </a:r>
            <a:r>
              <a:rPr lang="en-US" sz="1000" dirty="0" smtClean="0">
                <a:latin typeface="Segoe UI" panose="020B0502040204020203" pitchFamily="34" charset="0"/>
                <a:cs typeface="Segoe UI" panose="020B0502040204020203" pitchFamily="34" charset="0"/>
              </a:rPr>
              <a:t>higher-cost </a:t>
            </a:r>
            <a:r>
              <a:rPr lang="en-US" sz="1000" dirty="0">
                <a:latin typeface="Segoe UI" panose="020B0502040204020203" pitchFamily="34" charset="0"/>
                <a:cs typeface="Segoe UI" panose="020B0502040204020203" pitchFamily="34" charset="0"/>
              </a:rPr>
              <a:t>virtual machines </a:t>
            </a:r>
            <a:r>
              <a:rPr lang="en-US" sz="1000" dirty="0" smtClean="0">
                <a:latin typeface="Segoe UI" panose="020B0502040204020203" pitchFamily="34" charset="0"/>
                <a:cs typeface="Segoe UI" panose="020B0502040204020203" pitchFamily="34" charset="0"/>
              </a:rPr>
              <a:t>ExakTime needed.</a:t>
            </a:r>
            <a:endParaRPr lang="en-US" sz="1000" dirty="0">
              <a:latin typeface="Segoe UI" panose="020B0502040204020203" pitchFamily="34" charset="0"/>
              <a:cs typeface="Segoe UI" panose="020B0502040204020203" pitchFamily="34" charset="0"/>
            </a:endParaRPr>
          </a:p>
        </p:txBody>
      </p:sp>
      <p:sp>
        <p:nvSpPr>
          <p:cNvPr id="1033" name="TextBox 1032"/>
          <p:cNvSpPr txBox="1"/>
          <p:nvPr/>
        </p:nvSpPr>
        <p:spPr>
          <a:xfrm>
            <a:off x="2924019" y="888289"/>
            <a:ext cx="5956922" cy="484748"/>
          </a:xfrm>
          <a:prstGeom prst="rect">
            <a:avLst/>
          </a:prstGeom>
          <a:noFill/>
        </p:spPr>
        <p:txBody>
          <a:bodyPr wrap="square" lIns="0" tIns="0" rIns="0" bIns="0" rtlCol="0">
            <a:spAutoFit/>
          </a:bodyPr>
          <a:lstStyle/>
          <a:p>
            <a:r>
              <a:rPr lang="en-US" sz="1050" b="1" dirty="0" smtClean="0">
                <a:latin typeface="Segoe UI" panose="020B0502040204020203" pitchFamily="34" charset="0"/>
                <a:cs typeface="Segoe UI" panose="020B0502040204020203" pitchFamily="34" charset="0"/>
              </a:rPr>
              <a:t>“</a:t>
            </a:r>
            <a:r>
              <a:rPr lang="en-US" sz="1050" b="1" dirty="0">
                <a:latin typeface="Segoe UI" panose="020B0502040204020203" pitchFamily="34" charset="0"/>
                <a:cs typeface="Segoe UI" panose="020B0502040204020203" pitchFamily="34" charset="0"/>
              </a:rPr>
              <a:t>By offering the right tools, Microsoft Azure made the transition from on-</a:t>
            </a:r>
            <a:r>
              <a:rPr lang="en-US" sz="1050" b="1" dirty="0" smtClean="0">
                <a:latin typeface="Segoe UI" panose="020B0502040204020203" pitchFamily="34" charset="0"/>
                <a:cs typeface="Segoe UI" panose="020B0502040204020203" pitchFamily="34" charset="0"/>
              </a:rPr>
              <a:t>premises </a:t>
            </a:r>
            <a:r>
              <a:rPr lang="en-US" sz="1050" b="1" dirty="0">
                <a:latin typeface="Segoe UI" panose="020B0502040204020203" pitchFamily="34" charset="0"/>
                <a:cs typeface="Segoe UI" panose="020B0502040204020203" pitchFamily="34" charset="0"/>
              </a:rPr>
              <a:t>systems painless and cut hardware costs. We reduced our virtual server needs, further using Platform-as-a-Service tools to lower total costs</a:t>
            </a:r>
            <a:r>
              <a:rPr lang="en-US" sz="1050" b="1" dirty="0" smtClean="0">
                <a:latin typeface="Segoe UI" panose="020B0502040204020203" pitchFamily="34" charset="0"/>
                <a:cs typeface="Segoe UI" panose="020B0502040204020203" pitchFamily="34" charset="0"/>
              </a:rPr>
              <a:t>.” </a:t>
            </a:r>
            <a:r>
              <a:rPr lang="en-US" sz="1050" b="1" dirty="0">
                <a:latin typeface="Segoe UI" panose="020B0502040204020203" pitchFamily="34" charset="0"/>
                <a:cs typeface="Segoe UI" panose="020B0502040204020203" pitchFamily="34" charset="0"/>
              </a:rPr>
              <a:t>– Wayne Wise, VP of Development, </a:t>
            </a:r>
            <a:r>
              <a:rPr lang="en-US" sz="1050" b="1" dirty="0" smtClean="0">
                <a:latin typeface="Segoe UI" panose="020B0502040204020203" pitchFamily="34" charset="0"/>
                <a:cs typeface="Segoe UI" panose="020B0502040204020203" pitchFamily="34" charset="0"/>
              </a:rPr>
              <a:t>ExakTime</a:t>
            </a:r>
            <a:endParaRPr lang="en-US" sz="1050" b="1" dirty="0">
              <a:latin typeface="Segoe UI" panose="020B0502040204020203" pitchFamily="34" charset="0"/>
              <a:cs typeface="Segoe UI" panose="020B0502040204020203" pitchFamily="34" charset="0"/>
            </a:endParaRPr>
          </a:p>
        </p:txBody>
      </p:sp>
      <p:sp>
        <p:nvSpPr>
          <p:cNvPr id="26" name="TextBox 25"/>
          <p:cNvSpPr txBox="1"/>
          <p:nvPr/>
        </p:nvSpPr>
        <p:spPr>
          <a:xfrm>
            <a:off x="2924018" y="2457559"/>
            <a:ext cx="3933981" cy="1161857"/>
          </a:xfrm>
          <a:prstGeom prst="rect">
            <a:avLst/>
          </a:prstGeom>
          <a:noFill/>
        </p:spPr>
        <p:txBody>
          <a:bodyPr wrap="square" lIns="0" tIns="0" rIns="0" bIns="0" rtlCol="0">
            <a:spAutoFit/>
          </a:bodyPr>
          <a:lstStyle/>
          <a:p>
            <a:pPr marL="171450" indent="-171450">
              <a:buFont typeface="Wingdings" panose="05000000000000000000" pitchFamily="2" charset="2"/>
              <a:buChar char="§"/>
            </a:pPr>
            <a:r>
              <a:rPr lang="en-US" sz="1050" b="1" dirty="0">
                <a:solidFill>
                  <a:srgbClr val="0072C6"/>
                </a:solidFill>
                <a:latin typeface="Segoe UI" panose="020B0502040204020203" pitchFamily="34" charset="0"/>
                <a:cs typeface="Segoe UI" panose="020B0502040204020203" pitchFamily="34" charset="0"/>
              </a:rPr>
              <a:t>SOLUTION</a:t>
            </a:r>
          </a:p>
          <a:p>
            <a:pPr marL="182880">
              <a:spcBef>
                <a:spcPts val="600"/>
              </a:spcBef>
            </a:pPr>
            <a:r>
              <a:rPr lang="en-US" sz="1000" dirty="0" smtClean="0">
                <a:latin typeface="Segoe UI" panose="020B0502040204020203" pitchFamily="34" charset="0"/>
                <a:cs typeface="Segoe UI" panose="020B0502040204020203" pitchFamily="34" charset="0"/>
              </a:rPr>
              <a:t>ExakTime </a:t>
            </a:r>
            <a:r>
              <a:rPr lang="en-US" sz="1000" dirty="0">
                <a:latin typeface="Segoe UI" panose="020B0502040204020203" pitchFamily="34" charset="0"/>
                <a:cs typeface="Segoe UI" panose="020B0502040204020203" pitchFamily="34" charset="0"/>
              </a:rPr>
              <a:t>turned to </a:t>
            </a:r>
            <a:r>
              <a:rPr lang="en-US" sz="1000" dirty="0" smtClean="0">
                <a:latin typeface="Segoe UI" panose="020B0502040204020203" pitchFamily="34" charset="0"/>
                <a:cs typeface="Segoe UI" panose="020B0502040204020203" pitchFamily="34" charset="0"/>
              </a:rPr>
              <a:t>Microsoft </a:t>
            </a:r>
            <a:r>
              <a:rPr lang="en-US" sz="1000" dirty="0">
                <a:latin typeface="Segoe UI" panose="020B0502040204020203" pitchFamily="34" charset="0"/>
                <a:cs typeface="Segoe UI" panose="020B0502040204020203" pitchFamily="34" charset="0"/>
              </a:rPr>
              <a:t>Azure to host its cost-effective, </a:t>
            </a:r>
            <a:br>
              <a:rPr lang="en-US" sz="1000" dirty="0">
                <a:latin typeface="Segoe UI" panose="020B0502040204020203" pitchFamily="34" charset="0"/>
                <a:cs typeface="Segoe UI" panose="020B0502040204020203" pitchFamily="34" charset="0"/>
              </a:rPr>
            </a:br>
            <a:r>
              <a:rPr lang="en-US" sz="1000" dirty="0">
                <a:latin typeface="Segoe UI" panose="020B0502040204020203" pitchFamily="34" charset="0"/>
                <a:cs typeface="Segoe UI" panose="020B0502040204020203" pitchFamily="34" charset="0"/>
              </a:rPr>
              <a:t>hybrid environment, with </a:t>
            </a:r>
            <a:r>
              <a:rPr lang="en-US" sz="1000" dirty="0" smtClean="0">
                <a:latin typeface="Segoe UI" panose="020B0502040204020203" pitchFamily="34" charset="0"/>
                <a:cs typeface="Segoe UI" panose="020B0502040204020203" pitchFamily="34" charset="0"/>
              </a:rPr>
              <a:t>Azure AD multi</a:t>
            </a:r>
            <a:r>
              <a:rPr lang="en-US" sz="1000" dirty="0">
                <a:latin typeface="Segoe UI" panose="020B0502040204020203" pitchFamily="34" charset="0"/>
                <a:cs typeface="Segoe UI" panose="020B0502040204020203" pitchFamily="34" charset="0"/>
              </a:rPr>
              <a:t>-tenant API and </a:t>
            </a:r>
            <a:r>
              <a:rPr lang="en-US" sz="1000" dirty="0" smtClean="0">
                <a:latin typeface="Segoe UI" panose="020B0502040204020203" pitchFamily="34" charset="0"/>
                <a:cs typeface="Segoe UI" panose="020B0502040204020203" pitchFamily="34" charset="0"/>
              </a:rPr>
              <a:t>single-tenant </a:t>
            </a:r>
            <a:r>
              <a:rPr lang="en-US" sz="1000" dirty="0">
                <a:latin typeface="Segoe UI" panose="020B0502040204020203" pitchFamily="34" charset="0"/>
                <a:cs typeface="Segoe UI" panose="020B0502040204020203" pitchFamily="34" charset="0"/>
              </a:rPr>
              <a:t>customer </a:t>
            </a:r>
            <a:r>
              <a:rPr lang="en-US" sz="1000" dirty="0" smtClean="0">
                <a:latin typeface="Segoe UI" panose="020B0502040204020203" pitchFamily="34" charset="0"/>
                <a:cs typeface="Segoe UI" panose="020B0502040204020203" pitchFamily="34" charset="0"/>
              </a:rPr>
              <a:t>SQL databases</a:t>
            </a:r>
            <a:r>
              <a:rPr lang="en-US" sz="1000" dirty="0">
                <a:latin typeface="Segoe UI" panose="020B0502040204020203" pitchFamily="34" charset="0"/>
                <a:cs typeface="Segoe UI" panose="020B0502040204020203" pitchFamily="34" charset="0"/>
              </a:rPr>
              <a:t>. </a:t>
            </a:r>
            <a:r>
              <a:rPr lang="en-US" sz="1000" dirty="0" smtClean="0">
                <a:latin typeface="Segoe UI" panose="020B0502040204020203" pitchFamily="34" charset="0"/>
                <a:cs typeface="Segoe UI" panose="020B0502040204020203" pitchFamily="34" charset="0"/>
              </a:rPr>
              <a:t>The </a:t>
            </a:r>
            <a:r>
              <a:rPr lang="en-US" sz="1000" dirty="0">
                <a:latin typeface="Segoe UI" panose="020B0502040204020203" pitchFamily="34" charset="0"/>
                <a:cs typeface="Segoe UI" panose="020B0502040204020203" pitchFamily="34" charset="0"/>
              </a:rPr>
              <a:t>system is accessed via highly scalable web </a:t>
            </a:r>
            <a:r>
              <a:rPr lang="en-US" sz="1000" dirty="0" smtClean="0">
                <a:latin typeface="Segoe UI" panose="020B0502040204020203" pitchFamily="34" charset="0"/>
                <a:cs typeface="Segoe UI" panose="020B0502040204020203" pitchFamily="34" charset="0"/>
              </a:rPr>
              <a:t>Azure API </a:t>
            </a:r>
            <a:r>
              <a:rPr lang="en-US" sz="1000" dirty="0">
                <a:latin typeface="Segoe UI" panose="020B0502040204020203" pitchFamily="34" charset="0"/>
                <a:cs typeface="Segoe UI" panose="020B0502040204020203" pitchFamily="34" charset="0"/>
              </a:rPr>
              <a:t>REST services, backed with queues for guaranteed message </a:t>
            </a:r>
            <a:r>
              <a:rPr lang="en-US" sz="1000" dirty="0" smtClean="0">
                <a:latin typeface="Segoe UI" panose="020B0502040204020203" pitchFamily="34" charset="0"/>
                <a:cs typeface="Segoe UI" panose="020B0502040204020203" pitchFamily="34" charset="0"/>
              </a:rPr>
              <a:t>delivery and performing </a:t>
            </a:r>
            <a:r>
              <a:rPr lang="en-US" sz="1000" dirty="0">
                <a:latin typeface="Segoe UI" panose="020B0502040204020203" pitchFamily="34" charset="0"/>
                <a:cs typeface="Segoe UI" panose="020B0502040204020203" pitchFamily="34" charset="0"/>
              </a:rPr>
              <a:t>operations on selected entities, such as users, </a:t>
            </a:r>
            <a:r>
              <a:rPr lang="en-US" sz="1000" dirty="0" smtClean="0">
                <a:latin typeface="Segoe UI" panose="020B0502040204020203" pitchFamily="34" charset="0"/>
                <a:cs typeface="Segoe UI" panose="020B0502040204020203" pitchFamily="34" charset="0"/>
              </a:rPr>
              <a:t>groups, </a:t>
            </a:r>
            <a:r>
              <a:rPr lang="en-US" sz="1000" dirty="0" smtClean="0">
                <a:latin typeface="Segoe UI" panose="020B0502040204020203" pitchFamily="34" charset="0"/>
                <a:cs typeface="Segoe UI" panose="020B0502040204020203" pitchFamily="34" charset="0"/>
              </a:rPr>
              <a:t>and products</a:t>
            </a:r>
            <a:r>
              <a:rPr lang="en-US" sz="1000" dirty="0" smtClean="0">
                <a:latin typeface="Segoe UI" panose="020B0502040204020203" pitchFamily="34" charset="0"/>
                <a:cs typeface="Segoe UI" panose="020B0502040204020203" pitchFamily="34" charset="0"/>
              </a:rPr>
              <a:t>.</a:t>
            </a:r>
            <a:endParaRPr lang="en-US" sz="1000" dirty="0">
              <a:latin typeface="Segoe UI" panose="020B0502040204020203" pitchFamily="34" charset="0"/>
              <a:cs typeface="Segoe UI" panose="020B0502040204020203"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810" y="18252"/>
            <a:ext cx="1989390" cy="457640"/>
          </a:xfrm>
          <a:prstGeom prst="rect">
            <a:avLst/>
          </a:prstGeom>
        </p:spPr>
      </p:pic>
      <p:sp>
        <p:nvSpPr>
          <p:cNvPr id="7" name="Rectangle 6"/>
          <p:cNvSpPr/>
          <p:nvPr/>
        </p:nvSpPr>
        <p:spPr>
          <a:xfrm>
            <a:off x="199098" y="438150"/>
            <a:ext cx="2336809" cy="307777"/>
          </a:xfrm>
          <a:prstGeom prst="rect">
            <a:avLst/>
          </a:prstGeom>
        </p:spPr>
        <p:txBody>
          <a:bodyPr wrap="square">
            <a:spAutoFit/>
          </a:bodyPr>
          <a:lstStyle/>
          <a:p>
            <a:pPr algn="ctr"/>
            <a:r>
              <a:rPr lang="en-US" sz="1400" dirty="0" smtClean="0">
                <a:solidFill>
                  <a:schemeClr val="bg1"/>
                </a:solidFill>
                <a:latin typeface="Segoe UI" panose="020B0502040204020203" pitchFamily="34" charset="0"/>
                <a:cs typeface="Segoe UI" panose="020B0502040204020203" pitchFamily="34" charset="0"/>
              </a:rPr>
              <a:t>MINI-CASE </a:t>
            </a:r>
            <a:r>
              <a:rPr lang="en-US" sz="1400" dirty="0">
                <a:solidFill>
                  <a:schemeClr val="bg1"/>
                </a:solidFill>
                <a:latin typeface="Segoe UI" panose="020B0502040204020203" pitchFamily="34" charset="0"/>
                <a:cs typeface="Segoe UI" panose="020B0502040204020203" pitchFamily="34" charset="0"/>
              </a:rPr>
              <a:t>STUDY</a:t>
            </a:r>
          </a:p>
        </p:txBody>
      </p:sp>
      <p:pic>
        <p:nvPicPr>
          <p:cNvPr id="25" name="Picture 24"/>
          <p:cNvPicPr>
            <a:picLocks noChangeAspect="1"/>
          </p:cNvPicPr>
          <p:nvPr/>
        </p:nvPicPr>
        <p:blipFill rotWithShape="1">
          <a:blip r:embed="rId5"/>
          <a:srcRect t="17951" b="17646"/>
          <a:stretch/>
        </p:blipFill>
        <p:spPr>
          <a:xfrm>
            <a:off x="44184" y="4698861"/>
            <a:ext cx="1418554" cy="336061"/>
          </a:xfrm>
          <a:prstGeom prst="rect">
            <a:avLst/>
          </a:prstGeom>
        </p:spPr>
      </p:pic>
      <p:pic>
        <p:nvPicPr>
          <p:cNvPr id="2" name="Picture 1" descr="exakcas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0490" y="841177"/>
            <a:ext cx="954024" cy="685800"/>
          </a:xfrm>
          <a:prstGeom prst="rect">
            <a:avLst/>
          </a:prstGeom>
        </p:spPr>
      </p:pic>
      <p:pic>
        <p:nvPicPr>
          <p:cNvPr id="3" name="Picture 2" descr="art.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07679" y="2647950"/>
            <a:ext cx="2183921" cy="2286000"/>
          </a:xfrm>
          <a:prstGeom prst="rect">
            <a:avLst/>
          </a:prstGeom>
        </p:spPr>
      </p:pic>
    </p:spTree>
    <p:extLst>
      <p:ext uri="{BB962C8B-B14F-4D97-AF65-F5344CB8AC3E}">
        <p14:creationId xmlns:p14="http://schemas.microsoft.com/office/powerpoint/2010/main" val="1995452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1427</TotalTime>
  <Words>264</Words>
  <Application>Microsoft Office PowerPoint</Application>
  <PresentationFormat>On-screen Show (16:9)</PresentationFormat>
  <Paragraphs>21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Segoe UI</vt:lpstr>
      <vt:lpstr>Wingdings</vt:lpstr>
      <vt:lpstr>Office Theme</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Malinda Miller</dc:creator>
  <cp:lastModifiedBy>Joshua Beach (Cadence 3 LLC)</cp:lastModifiedBy>
  <cp:revision>75</cp:revision>
  <dcterms:created xsi:type="dcterms:W3CDTF">2013-02-08T20:53:27Z</dcterms:created>
  <dcterms:modified xsi:type="dcterms:W3CDTF">2015-04-15T20:34:48Z</dcterms:modified>
</cp:coreProperties>
</file>