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C6"/>
    <a:srgbClr val="002050"/>
    <a:srgbClr val="6DC2CB"/>
    <a:srgbClr val="0018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701" autoAdjust="0"/>
    <p:restoredTop sz="94660"/>
  </p:normalViewPr>
  <p:slideViewPr>
    <p:cSldViewPr snapToGrid="0">
      <p:cViewPr varScale="1">
        <p:scale>
          <a:sx n="65" d="100"/>
          <a:sy n="65" d="100"/>
        </p:scale>
        <p:origin x="13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10/15/2014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10/15/2014</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http://www.pingvalue.com/" TargetMode="Externa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rgbClr val="00205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303405" y="231662"/>
            <a:ext cx="6089651" cy="923330"/>
          </a:xfrm>
          <a:prstGeom prst="rect">
            <a:avLst/>
          </a:prstGeom>
          <a:noFill/>
        </p:spPr>
        <p:txBody>
          <a:bodyPr wrap="square" lIns="0" tIns="0" rIns="0" bIns="0" rtlCol="0">
            <a:spAutoFit/>
          </a:bodyPr>
          <a:lstStyle/>
          <a:p>
            <a:r>
              <a:rPr lang="en-US" sz="2000" dirty="0" smtClean="0">
                <a:solidFill>
                  <a:schemeClr val="bg1"/>
                </a:solidFill>
                <a:latin typeface="Segoe Pro Light" panose="020B0302040504020203" pitchFamily="34" charset="0"/>
              </a:rPr>
              <a:t>Taking Advantage of the Microsoft Azure Platform, Pingvalue Connects People, Products, Stores, and </a:t>
            </a:r>
            <a:br>
              <a:rPr lang="en-US" sz="2000" dirty="0" smtClean="0">
                <a:solidFill>
                  <a:schemeClr val="bg1"/>
                </a:solidFill>
                <a:latin typeface="Segoe Pro Light" panose="020B0302040504020203" pitchFamily="34" charset="0"/>
              </a:rPr>
            </a:br>
            <a:r>
              <a:rPr lang="en-US" sz="2000" dirty="0" smtClean="0">
                <a:solidFill>
                  <a:schemeClr val="bg1"/>
                </a:solidFill>
                <a:latin typeface="Segoe Pro Light" panose="020B0302040504020203" pitchFamily="34" charset="0"/>
              </a:rPr>
              <a:t>Brands to Deliver Better Experiences for Everyone</a:t>
            </a:r>
            <a:endParaRPr lang="en-US" sz="2000" dirty="0">
              <a:solidFill>
                <a:schemeClr val="bg1"/>
              </a:solidFill>
              <a:latin typeface="Segoe Pro Light" panose="020B0302040504020203" pitchFamily="34" charset="0"/>
            </a:endParaRPr>
          </a:p>
        </p:txBody>
      </p:sp>
      <p:sp>
        <p:nvSpPr>
          <p:cNvPr id="35" name="TextBox 34"/>
          <p:cNvSpPr txBox="1"/>
          <p:nvPr/>
        </p:nvSpPr>
        <p:spPr>
          <a:xfrm>
            <a:off x="219075" y="1333500"/>
            <a:ext cx="7334250" cy="1023357"/>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MICROSOFT AZURE ISV PROFILE: PINGVALUE</a:t>
            </a:r>
            <a:endParaRPr lang="en-US" sz="1100" dirty="0" smtClean="0">
              <a:solidFill>
                <a:schemeClr val="bg1"/>
              </a:solidFill>
              <a:latin typeface="Segoe UI" panose="020B0502040204020203" pitchFamily="34" charset="0"/>
              <a:cs typeface="Segoe UI" panose="020B0502040204020203" pitchFamily="34" charset="0"/>
            </a:endParaRPr>
          </a:p>
          <a:p>
            <a:r>
              <a:rPr lang="en-US" sz="1050" dirty="0" smtClean="0">
                <a:solidFill>
                  <a:schemeClr val="bg1"/>
                </a:solidFill>
                <a:latin typeface="Segoe UI" panose="020B0502040204020203" pitchFamily="34" charset="0"/>
                <a:cs typeface="Segoe UI" panose="020B0502040204020203" pitchFamily="34" charset="0"/>
              </a:rPr>
              <a:t>Pingvalue is the first social intelligence platform built both for consumers and for businesses, allowing a direct contact between the two. On one side, it provides people with the opportunity to connect with similar users, to find interesting products and places around them through personalized recommendations, and to set new trends by sharing own tastes.</a:t>
            </a:r>
          </a:p>
          <a:p>
            <a:r>
              <a:rPr lang="en-US" sz="1050" dirty="0" smtClean="0">
                <a:solidFill>
                  <a:schemeClr val="bg1"/>
                </a:solidFill>
                <a:latin typeface="Segoe UI" panose="020B0502040204020203" pitchFamily="34" charset="0"/>
                <a:cs typeface="Segoe UI" panose="020B0502040204020203" pitchFamily="34" charset="0"/>
              </a:rPr>
              <a:t>On the other side, it gives stores and brands the chance to promote their products and services by taking advantage of digitalized word-of-mouth, to identify and reward their loyal customers that could help them growing the business.</a:t>
            </a:r>
            <a:endParaRPr lang="en-US" sz="1050" dirty="0">
              <a:solidFill>
                <a:schemeClr val="bg1"/>
              </a:solidFill>
              <a:latin typeface="Segoe UI" panose="020B0502040204020203" pitchFamily="34" charset="0"/>
              <a:cs typeface="Segoe UI" panose="020B0502040204020203" pitchFamily="34" charset="0"/>
            </a:endParaRPr>
          </a:p>
        </p:txBody>
      </p:sp>
      <p:sp>
        <p:nvSpPr>
          <p:cNvPr id="38" name="TextBox 37"/>
          <p:cNvSpPr txBox="1"/>
          <p:nvPr/>
        </p:nvSpPr>
        <p:spPr>
          <a:xfrm>
            <a:off x="219072" y="2724135"/>
            <a:ext cx="7334251" cy="215444"/>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WHAT OUR CUSTOMERS ARE SAYING</a:t>
            </a:r>
          </a:p>
          <a:p>
            <a:r>
              <a:rPr lang="en-US" sz="1050" dirty="0" smtClean="0">
                <a:solidFill>
                  <a:schemeClr val="bg1"/>
                </a:solidFill>
                <a:latin typeface="Segoe UI" panose="020B0502040204020203" pitchFamily="34" charset="0"/>
                <a:cs typeface="Segoe UI" panose="020B0502040204020203" pitchFamily="34" charset="0"/>
              </a:rPr>
              <a:t>“After </a:t>
            </a:r>
            <a:r>
              <a:rPr lang="en-US" sz="1050" dirty="0">
                <a:solidFill>
                  <a:schemeClr val="bg1"/>
                </a:solidFill>
                <a:latin typeface="Segoe UI" panose="020B0502040204020203" pitchFamily="34" charset="0"/>
                <a:cs typeface="Segoe UI" panose="020B0502040204020203" pitchFamily="34" charset="0"/>
              </a:rPr>
              <a:t>connecting with Pingvalue, we </a:t>
            </a:r>
            <a:r>
              <a:rPr lang="en-US" sz="1050" dirty="0" smtClean="0">
                <a:solidFill>
                  <a:schemeClr val="bg1"/>
                </a:solidFill>
                <a:latin typeface="Segoe UI" panose="020B0502040204020203" pitchFamily="34" charset="0"/>
                <a:cs typeface="Segoe UI" panose="020B0502040204020203" pitchFamily="34" charset="0"/>
              </a:rPr>
              <a:t>could quickly generate </a:t>
            </a:r>
            <a:r>
              <a:rPr lang="en-US" sz="1050" dirty="0">
                <a:solidFill>
                  <a:schemeClr val="bg1"/>
                </a:solidFill>
                <a:latin typeface="Segoe UI" panose="020B0502040204020203" pitchFamily="34" charset="0"/>
                <a:cs typeface="Segoe UI" panose="020B0502040204020203" pitchFamily="34" charset="0"/>
              </a:rPr>
              <a:t>online and offline retail reports with rich customer </a:t>
            </a:r>
            <a:r>
              <a:rPr lang="en-US" sz="1050" dirty="0" smtClean="0">
                <a:solidFill>
                  <a:schemeClr val="bg1"/>
                </a:solidFill>
                <a:latin typeface="Segoe UI" panose="020B0502040204020203" pitchFamily="34" charset="0"/>
                <a:cs typeface="Segoe UI" panose="020B0502040204020203" pitchFamily="34" charset="0"/>
              </a:rPr>
              <a:t>insights, </a:t>
            </a:r>
            <a:r>
              <a:rPr lang="en-US" sz="1050" dirty="0">
                <a:solidFill>
                  <a:schemeClr val="bg1"/>
                </a:solidFill>
                <a:latin typeface="Segoe UI" panose="020B0502040204020203" pitchFamily="34" charset="0"/>
                <a:cs typeface="Segoe UI" panose="020B0502040204020203" pitchFamily="34" charset="0"/>
              </a:rPr>
              <a:t>on both local and global </a:t>
            </a:r>
            <a:r>
              <a:rPr lang="en-US" sz="1050" dirty="0" smtClean="0">
                <a:solidFill>
                  <a:schemeClr val="bg1"/>
                </a:solidFill>
                <a:latin typeface="Segoe UI" panose="020B0502040204020203" pitchFamily="34" charset="0"/>
                <a:cs typeface="Segoe UI" panose="020B0502040204020203" pitchFamily="34" charset="0"/>
              </a:rPr>
              <a:t>scale.” – Jan Van de Laer, Director Global Enterprise Networking Sales, CISCO</a:t>
            </a:r>
            <a:endParaRPr lang="en-US" sz="1050" dirty="0">
              <a:solidFill>
                <a:schemeClr val="bg1"/>
              </a:solidFill>
              <a:latin typeface="Segoe UI" panose="020B0502040204020203" pitchFamily="34" charset="0"/>
              <a:cs typeface="Segoe UI" panose="020B0502040204020203" pitchFamily="34" charset="0"/>
            </a:endParaRP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LEARN MORE</a:t>
            </a:r>
          </a:p>
          <a:p>
            <a:r>
              <a:rPr lang="en-US" sz="1050" dirty="0" smtClean="0">
                <a:solidFill>
                  <a:schemeClr val="bg1"/>
                </a:solidFill>
                <a:latin typeface="Segoe UI" panose="020B0502040204020203" pitchFamily="34" charset="0"/>
                <a:cs typeface="Segoe UI" panose="020B0502040204020203" pitchFamily="34" charset="0"/>
              </a:rPr>
              <a:t>Visit us at </a:t>
            </a:r>
            <a:r>
              <a:rPr lang="en-US" sz="1050" dirty="0" smtClean="0">
                <a:solidFill>
                  <a:schemeClr val="bg1"/>
                </a:solidFill>
                <a:latin typeface="Segoe UI" panose="020B0502040204020203" pitchFamily="34" charset="0"/>
                <a:cs typeface="Segoe UI" panose="020B0502040204020203" pitchFamily="34" charset="0"/>
                <a:hlinkClick r:id="rId2"/>
              </a:rPr>
              <a:t>www.pingvalue.com</a:t>
            </a:r>
            <a:r>
              <a:rPr lang="en-US" sz="1050" dirty="0" smtClean="0">
                <a:solidFill>
                  <a:schemeClr val="bg1"/>
                </a:solidFill>
                <a:latin typeface="Segoe UI" panose="020B0502040204020203" pitchFamily="34" charset="0"/>
                <a:cs typeface="Segoe UI" panose="020B0502040204020203" pitchFamily="34" charset="0"/>
              </a:rPr>
              <a:t>, discover what we have in store for you, and start improving your experiences today!  </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smtClean="0">
                <a:solidFill>
                  <a:schemeClr val="bg1"/>
                </a:solidFill>
                <a:latin typeface="Segoe UI" panose="020B0502040204020203" pitchFamily="34" charset="0"/>
                <a:cs typeface="Segoe UI" panose="020B0502040204020203" pitchFamily="34" charset="0"/>
              </a:rPr>
              <a:t>© 2014 Pingvalue</a:t>
            </a:r>
            <a:endParaRPr lang="en-US" sz="900" dirty="0">
              <a:solidFill>
                <a:schemeClr val="bg1"/>
              </a:solidFill>
              <a:latin typeface="Segoe UI" panose="020B0502040204020203" pitchFamily="34" charset="0"/>
              <a:cs typeface="Segoe UI" panose="020B0502040204020203" pitchFamily="34" charset="0"/>
            </a:endParaRPr>
          </a:p>
        </p:txBody>
      </p:sp>
      <p:sp>
        <p:nvSpPr>
          <p:cNvPr id="15" name="TextBox 14"/>
          <p:cNvSpPr txBox="1"/>
          <p:nvPr/>
        </p:nvSpPr>
        <p:spPr>
          <a:xfrm>
            <a:off x="256245" y="5610773"/>
            <a:ext cx="1517309" cy="2262158"/>
          </a:xfrm>
          <a:prstGeom prst="rect">
            <a:avLst/>
          </a:prstGeom>
          <a:noFill/>
        </p:spPr>
        <p:txBody>
          <a:bodyPr wrap="square" lIns="0" tIns="0" rIns="0" bIns="0" rtlCol="0">
            <a:spAutoFit/>
          </a:bodyPr>
          <a:lstStyle/>
          <a:p>
            <a:r>
              <a:rPr lang="en-US" sz="1050" dirty="0" smtClean="0">
                <a:solidFill>
                  <a:schemeClr val="bg1"/>
                </a:solidFill>
                <a:latin typeface="Segoe UI" panose="020B0502040204020203" pitchFamily="34" charset="0"/>
                <a:cs typeface="Segoe UI" panose="020B0502040204020203" pitchFamily="34" charset="0"/>
              </a:rPr>
              <a:t>Pingvalue is a product-centered platform. Products can be liked, shared, reviewed, added to wishlists, grouped into experiences, and combined. It is through them that users can get in touch with like-minded people, receive personal recommendations, share own tastes, and connect with favorite places and brands.</a:t>
            </a:r>
          </a:p>
        </p:txBody>
      </p:sp>
      <p:sp>
        <p:nvSpPr>
          <p:cNvPr id="19" name="TextBox 18"/>
          <p:cNvSpPr txBox="1"/>
          <p:nvPr/>
        </p:nvSpPr>
        <p:spPr>
          <a:xfrm>
            <a:off x="2173145" y="5610773"/>
            <a:ext cx="1523810" cy="2262158"/>
          </a:xfrm>
          <a:prstGeom prst="rect">
            <a:avLst/>
          </a:prstGeom>
          <a:noFill/>
        </p:spPr>
        <p:txBody>
          <a:bodyPr wrap="square" lIns="0" tIns="0" rIns="0" bIns="0" rtlCol="0">
            <a:spAutoFit/>
          </a:bodyPr>
          <a:lstStyle/>
          <a:p>
            <a:pPr lvl="0"/>
            <a:r>
              <a:rPr lang="en-US" sz="1050" dirty="0">
                <a:solidFill>
                  <a:prstClr val="white"/>
                </a:solidFill>
                <a:latin typeface="Segoe UI" panose="020B0502040204020203" pitchFamily="34" charset="0"/>
                <a:cs typeface="Segoe UI" panose="020B0502040204020203" pitchFamily="34" charset="0"/>
              </a:rPr>
              <a:t>Each </a:t>
            </a:r>
            <a:r>
              <a:rPr lang="en-US" sz="1050" dirty="0" smtClean="0">
                <a:solidFill>
                  <a:prstClr val="white"/>
                </a:solidFill>
                <a:latin typeface="Segoe UI" panose="020B0502040204020203" pitchFamily="34" charset="0"/>
                <a:cs typeface="Segoe UI" panose="020B0502040204020203" pitchFamily="34" charset="0"/>
              </a:rPr>
              <a:t>user has a personal profile, from which it is possible to have an overview of products added, likes, comments, stores and brands followed, social factor, trophies, </a:t>
            </a:r>
            <a:r>
              <a:rPr lang="en-US" sz="1050" dirty="0" smtClean="0">
                <a:solidFill>
                  <a:prstClr val="white"/>
                </a:solidFill>
                <a:latin typeface="Segoe UI" panose="020B0502040204020203" pitchFamily="34" charset="0"/>
                <a:cs typeface="Segoe UI" panose="020B0502040204020203" pitchFamily="34" charset="0"/>
              </a:rPr>
              <a:t>and following/followers</a:t>
            </a:r>
            <a:r>
              <a:rPr lang="en-US" sz="1050" dirty="0" smtClean="0">
                <a:solidFill>
                  <a:prstClr val="white"/>
                </a:solidFill>
                <a:latin typeface="Segoe UI" panose="020B0502040204020203" pitchFamily="34" charset="0"/>
                <a:cs typeface="Segoe UI" panose="020B0502040204020203" pitchFamily="34" charset="0"/>
              </a:rPr>
              <a:t>. The same information can be viewed also by other users and by stores and brands owning their page on Pingvalue.</a:t>
            </a:r>
            <a:endParaRPr lang="en-US" sz="1050" dirty="0">
              <a:solidFill>
                <a:prstClr val="white"/>
              </a:solidFill>
              <a:latin typeface="Segoe UI" panose="020B0502040204020203" pitchFamily="34" charset="0"/>
              <a:cs typeface="Segoe UI" panose="020B0502040204020203" pitchFamily="34" charset="0"/>
            </a:endParaRPr>
          </a:p>
        </p:txBody>
      </p:sp>
      <p:sp>
        <p:nvSpPr>
          <p:cNvPr id="20" name="TextBox 19"/>
          <p:cNvSpPr txBox="1"/>
          <p:nvPr/>
        </p:nvSpPr>
        <p:spPr>
          <a:xfrm>
            <a:off x="4096546" y="5610773"/>
            <a:ext cx="1523810" cy="2262158"/>
          </a:xfrm>
          <a:prstGeom prst="rect">
            <a:avLst/>
          </a:prstGeom>
          <a:noFill/>
        </p:spPr>
        <p:txBody>
          <a:bodyPr wrap="square" lIns="0" tIns="0" rIns="0" bIns="0" rtlCol="0">
            <a:spAutoFit/>
          </a:bodyPr>
          <a:lstStyle/>
          <a:p>
            <a:pPr lvl="0"/>
            <a:r>
              <a:rPr lang="en-US" sz="1050" dirty="0">
                <a:solidFill>
                  <a:prstClr val="white"/>
                </a:solidFill>
                <a:latin typeface="Segoe UI" panose="020B0502040204020203" pitchFamily="34" charset="0"/>
                <a:cs typeface="Segoe UI" panose="020B0502040204020203" pitchFamily="34" charset="0"/>
              </a:rPr>
              <a:t>Each action performed helps users to increase their “Social Factor”: the measure of their activity, knowledge, and skill in different topics. Users can grow through 10 Social Ranking levels by completing specific tasks. The higher the level, the </a:t>
            </a:r>
            <a:r>
              <a:rPr lang="en-US" sz="1050" dirty="0" smtClean="0">
                <a:solidFill>
                  <a:prstClr val="white"/>
                </a:solidFill>
                <a:latin typeface="Segoe UI" panose="020B0502040204020203" pitchFamily="34" charset="0"/>
                <a:cs typeface="Segoe UI" panose="020B0502040204020203" pitchFamily="34" charset="0"/>
              </a:rPr>
              <a:t>greater </a:t>
            </a:r>
            <a:r>
              <a:rPr lang="en-US" sz="1050" dirty="0">
                <a:solidFill>
                  <a:prstClr val="white"/>
                </a:solidFill>
                <a:latin typeface="Segoe UI" panose="020B0502040204020203" pitchFamily="34" charset="0"/>
                <a:cs typeface="Segoe UI" panose="020B0502040204020203" pitchFamily="34" charset="0"/>
              </a:rPr>
              <a:t>their influential power </a:t>
            </a:r>
            <a:r>
              <a:rPr lang="en-US" sz="1050" dirty="0" smtClean="0">
                <a:solidFill>
                  <a:prstClr val="white"/>
                </a:solidFill>
                <a:latin typeface="Segoe UI" panose="020B0502040204020203" pitchFamily="34" charset="0"/>
                <a:cs typeface="Segoe UI" panose="020B0502040204020203" pitchFamily="34" charset="0"/>
              </a:rPr>
              <a:t>and the </a:t>
            </a:r>
            <a:r>
              <a:rPr lang="en-US" sz="1050" dirty="0">
                <a:solidFill>
                  <a:prstClr val="white"/>
                </a:solidFill>
                <a:latin typeface="Segoe UI" panose="020B0502040204020203" pitchFamily="34" charset="0"/>
                <a:cs typeface="Segoe UI" panose="020B0502040204020203" pitchFamily="34" charset="0"/>
              </a:rPr>
              <a:t>possibility to be chosen by stores or brands as ambassadors.</a:t>
            </a:r>
          </a:p>
        </p:txBody>
      </p:sp>
      <p:sp>
        <p:nvSpPr>
          <p:cNvPr id="21" name="TextBox 20"/>
          <p:cNvSpPr txBox="1"/>
          <p:nvPr/>
        </p:nvSpPr>
        <p:spPr>
          <a:xfrm>
            <a:off x="6019947" y="5608658"/>
            <a:ext cx="1523808" cy="2262158"/>
          </a:xfrm>
          <a:prstGeom prst="rect">
            <a:avLst/>
          </a:prstGeom>
          <a:noFill/>
        </p:spPr>
        <p:txBody>
          <a:bodyPr wrap="square" lIns="0" tIns="0" rIns="0" bIns="0" rtlCol="0">
            <a:spAutoFit/>
          </a:bodyPr>
          <a:lstStyle/>
          <a:p>
            <a:pPr lvl="0"/>
            <a:r>
              <a:rPr lang="en-US" sz="1050" dirty="0">
                <a:solidFill>
                  <a:prstClr val="white"/>
                </a:solidFill>
                <a:latin typeface="Segoe UI" panose="020B0502040204020203" pitchFamily="34" charset="0"/>
                <a:cs typeface="Segoe UI" panose="020B0502040204020203" pitchFamily="34" charset="0"/>
              </a:rPr>
              <a:t>By sharing products </a:t>
            </a:r>
            <a:r>
              <a:rPr lang="en-US" sz="1050" dirty="0" smtClean="0">
                <a:solidFill>
                  <a:prstClr val="white"/>
                </a:solidFill>
                <a:latin typeface="Segoe UI" panose="020B0502040204020203" pitchFamily="34" charset="0"/>
                <a:cs typeface="Segoe UI" panose="020B0502040204020203" pitchFamily="34" charset="0"/>
              </a:rPr>
              <a:t>promoted </a:t>
            </a:r>
            <a:r>
              <a:rPr lang="en-US" sz="1050" dirty="0">
                <a:solidFill>
                  <a:prstClr val="white"/>
                </a:solidFill>
                <a:latin typeface="Segoe UI" panose="020B0502040204020203" pitchFamily="34" charset="0"/>
                <a:cs typeface="Segoe UI" panose="020B0502040204020203" pitchFamily="34" charset="0"/>
              </a:rPr>
              <a:t>by a store or brand, users can earn a certain amount of credits. Credits have a </a:t>
            </a:r>
            <a:r>
              <a:rPr lang="en-US" sz="1050" dirty="0" smtClean="0">
                <a:solidFill>
                  <a:prstClr val="white"/>
                </a:solidFill>
                <a:latin typeface="Segoe UI" panose="020B0502040204020203" pitchFamily="34" charset="0"/>
                <a:cs typeface="Segoe UI" panose="020B0502040204020203" pitchFamily="34" charset="0"/>
              </a:rPr>
              <a:t>monetary </a:t>
            </a:r>
            <a:r>
              <a:rPr lang="en-US" sz="1050" dirty="0">
                <a:solidFill>
                  <a:prstClr val="white"/>
                </a:solidFill>
                <a:latin typeface="Segoe UI" panose="020B0502040204020203" pitchFamily="34" charset="0"/>
                <a:cs typeface="Segoe UI" panose="020B0502040204020203" pitchFamily="34" charset="0"/>
              </a:rPr>
              <a:t>value and can be used to create coupons. Users will then spend such coupons on whatever they need or like in that same store or for that same brand. On the other side</a:t>
            </a:r>
            <a:r>
              <a:rPr lang="en-US" sz="1050">
                <a:solidFill>
                  <a:prstClr val="white"/>
                </a:solidFill>
                <a:latin typeface="Segoe UI" panose="020B0502040204020203" pitchFamily="34" charset="0"/>
                <a:cs typeface="Segoe UI" panose="020B0502040204020203" pitchFamily="34" charset="0"/>
              </a:rPr>
              <a:t>, </a:t>
            </a:r>
            <a:r>
              <a:rPr lang="en-US" sz="1050" smtClean="0">
                <a:solidFill>
                  <a:prstClr val="white"/>
                </a:solidFill>
                <a:latin typeface="Segoe UI" panose="020B0502040204020203" pitchFamily="34" charset="0"/>
                <a:cs typeface="Segoe UI" panose="020B0502040204020203" pitchFamily="34" charset="0"/>
              </a:rPr>
              <a:t>businesses </a:t>
            </a:r>
            <a:r>
              <a:rPr lang="en-US" sz="1050" dirty="0">
                <a:solidFill>
                  <a:prstClr val="white"/>
                </a:solidFill>
                <a:latin typeface="Segoe UI" panose="020B0502040204020203" pitchFamily="34" charset="0"/>
                <a:cs typeface="Segoe UI" panose="020B0502040204020203" pitchFamily="34" charset="0"/>
              </a:rPr>
              <a:t>can have relevant insights about their campaigns.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943" y="3172242"/>
            <a:ext cx="1388706" cy="2239002"/>
          </a:xfrm>
          <a:prstGeom prst="rect">
            <a:avLst/>
          </a:prstGeom>
        </p:spPr>
      </p:pic>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72443" y="3135067"/>
            <a:ext cx="1325214" cy="2279022"/>
          </a:xfrm>
          <a:prstGeom prst="rect">
            <a:avLst/>
          </a:prstGeom>
        </p:spPr>
      </p:pic>
      <p:pic>
        <p:nvPicPr>
          <p:cNvPr id="30"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95845" y="3135067"/>
            <a:ext cx="1325214" cy="2279022"/>
          </a:xfrm>
          <a:prstGeom prst="rect">
            <a:avLst/>
          </a:prstGeom>
        </p:spPr>
      </p:pic>
      <p:pic>
        <p:nvPicPr>
          <p:cNvPr id="31" name="Picture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18978" y="3134149"/>
            <a:ext cx="1325747" cy="2279938"/>
          </a:xfrm>
          <a:prstGeom prst="rect">
            <a:avLst/>
          </a:prstGeom>
          <a:ln>
            <a:noFill/>
          </a:ln>
        </p:spPr>
      </p:pic>
      <p:pic>
        <p:nvPicPr>
          <p:cNvPr id="27" name="Picture 26"/>
          <p:cNvPicPr>
            <a:picLocks noChangeAspect="1"/>
          </p:cNvPicPr>
          <p:nvPr/>
        </p:nvPicPr>
        <p:blipFill rotWithShape="1">
          <a:blip r:embed="rId7"/>
          <a:srcRect t="17951" b="17646"/>
          <a:stretch/>
        </p:blipFill>
        <p:spPr>
          <a:xfrm>
            <a:off x="6287171" y="9612319"/>
            <a:ext cx="1418554" cy="336061"/>
          </a:xfrm>
          <a:prstGeom prst="rect">
            <a:avLst/>
          </a:prstGeom>
        </p:spPr>
      </p:pic>
      <p:pic>
        <p:nvPicPr>
          <p:cNvPr id="3" name="Picture 2"/>
          <p:cNvPicPr>
            <a:picLocks noChangeAspect="1"/>
          </p:cNvPicPr>
          <p:nvPr/>
        </p:nvPicPr>
        <p:blipFill rotWithShape="1">
          <a:blip r:embed="rId8" cstate="print">
            <a:extLst>
              <a:ext uri="{28A0092B-C50C-407E-A947-70E740481C1C}">
                <a14:useLocalDpi xmlns:a14="http://schemas.microsoft.com/office/drawing/2010/main" val="0"/>
              </a:ext>
            </a:extLst>
          </a:blip>
          <a:srcRect l="3384" t="3907" r="49557" b="40322"/>
          <a:stretch/>
        </p:blipFill>
        <p:spPr>
          <a:xfrm>
            <a:off x="256245" y="287744"/>
            <a:ext cx="804205" cy="801451"/>
          </a:xfrm>
          <a:prstGeom prst="rect">
            <a:avLst/>
          </a:prstGeom>
        </p:spPr>
      </p:pic>
    </p:spTree>
    <p:extLst>
      <p:ext uri="{BB962C8B-B14F-4D97-AF65-F5344CB8AC3E}">
        <p14:creationId xmlns:p14="http://schemas.microsoft.com/office/powerpoint/2010/main" val="4071669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7778383" cy="5181600"/>
          </a:xfrm>
          <a:prstGeom prst="rect">
            <a:avLst/>
          </a:prstGeom>
        </p:spPr>
      </p:pic>
      <p:sp>
        <p:nvSpPr>
          <p:cNvPr id="9" name="Rectangle 36"/>
          <p:cNvSpPr>
            <a:spLocks noChangeArrowheads="1"/>
          </p:cNvSpPr>
          <p:nvPr/>
        </p:nvSpPr>
        <p:spPr bwMode="auto">
          <a:xfrm>
            <a:off x="2754352" y="5006898"/>
            <a:ext cx="5018048" cy="5051502"/>
          </a:xfrm>
          <a:prstGeom prst="rect">
            <a:avLst/>
          </a:prstGeom>
          <a:solidFill>
            <a:srgbClr val="00205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5006898"/>
            <a:ext cx="2754351" cy="5051501"/>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5126884"/>
            <a:ext cx="2386584" cy="4832092"/>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KEY USE CASES</a:t>
            </a:r>
          </a:p>
          <a:p>
            <a:endParaRPr lang="en-US" sz="1050" b="1" dirty="0">
              <a:solidFill>
                <a:schemeClr val="bg1"/>
              </a:solidFill>
              <a:latin typeface="Segoe UI" panose="020B0502040204020203" pitchFamily="34" charset="0"/>
              <a:cs typeface="Segoe UI" panose="020B0502040204020203" pitchFamily="34" charset="0"/>
            </a:endParaRPr>
          </a:p>
          <a:p>
            <a:r>
              <a:rPr lang="en-US" sz="1050" b="1" dirty="0" smtClean="0">
                <a:solidFill>
                  <a:schemeClr val="bg1"/>
                </a:solidFill>
                <a:latin typeface="Segoe UI" panose="020B0502040204020203" pitchFamily="34" charset="0"/>
                <a:cs typeface="Segoe UI" panose="020B0502040204020203" pitchFamily="34" charset="0"/>
              </a:rPr>
              <a:t>WEB </a:t>
            </a:r>
            <a:r>
              <a:rPr lang="en-US" sz="1050" b="1" dirty="0">
                <a:solidFill>
                  <a:schemeClr val="bg1"/>
                </a:solidFill>
                <a:latin typeface="Segoe UI" panose="020B0502040204020203" pitchFamily="34" charset="0"/>
                <a:cs typeface="Segoe UI" panose="020B0502040204020203" pitchFamily="34" charset="0"/>
              </a:rPr>
              <a:t>APPLICATIONS</a:t>
            </a:r>
          </a:p>
          <a:p>
            <a:r>
              <a:rPr lang="en-US" sz="1050" dirty="0">
                <a:solidFill>
                  <a:schemeClr val="bg1"/>
                </a:solidFill>
                <a:latin typeface="Segoe UI" panose="020B0502040204020203" pitchFamily="34" charset="0"/>
                <a:cs typeface="Segoe UI" panose="020B0502040204020203" pitchFamily="34" charset="0"/>
              </a:rPr>
              <a:t>Build anything from </a:t>
            </a:r>
            <a:r>
              <a:rPr lang="en-US" sz="1050" dirty="0" smtClean="0">
                <a:solidFill>
                  <a:schemeClr val="bg1"/>
                </a:solidFill>
                <a:latin typeface="Segoe UI" panose="020B0502040204020203" pitchFamily="34" charset="0"/>
                <a:cs typeface="Segoe UI" panose="020B0502040204020203" pitchFamily="34" charset="0"/>
              </a:rPr>
              <a:t>lightweight websites </a:t>
            </a:r>
            <a:r>
              <a:rPr lang="en-US" sz="1050" dirty="0">
                <a:solidFill>
                  <a:schemeClr val="bg1"/>
                </a:solidFill>
                <a:latin typeface="Segoe UI" panose="020B0502040204020203" pitchFamily="34" charset="0"/>
                <a:cs typeface="Segoe UI" panose="020B0502040204020203" pitchFamily="34" charset="0"/>
              </a:rPr>
              <a:t>to multi-tier </a:t>
            </a:r>
            <a:r>
              <a:rPr lang="en-US" sz="1050" dirty="0" smtClean="0">
                <a:solidFill>
                  <a:schemeClr val="bg1"/>
                </a:solidFill>
                <a:latin typeface="Segoe UI" panose="020B0502040204020203" pitchFamily="34" charset="0"/>
                <a:cs typeface="Segoe UI" panose="020B0502040204020203" pitchFamily="34" charset="0"/>
              </a:rPr>
              <a:t>cloud services </a:t>
            </a:r>
            <a:r>
              <a:rPr lang="en-US" sz="1050" dirty="0">
                <a:solidFill>
                  <a:schemeClr val="bg1"/>
                </a:solidFill>
                <a:latin typeface="Segoe UI" panose="020B0502040204020203" pitchFamily="34" charset="0"/>
                <a:cs typeface="Segoe UI" panose="020B0502040204020203" pitchFamily="34" charset="0"/>
              </a:rPr>
              <a:t>that scale up as </a:t>
            </a:r>
            <a:r>
              <a:rPr lang="en-US" sz="1050" dirty="0" smtClean="0">
                <a:solidFill>
                  <a:schemeClr val="bg1"/>
                </a:solidFill>
                <a:latin typeface="Segoe UI" panose="020B0502040204020203" pitchFamily="34" charset="0"/>
                <a:cs typeface="Segoe UI" panose="020B0502040204020203" pitchFamily="34" charset="0"/>
              </a:rPr>
              <a:t>your traffic </a:t>
            </a:r>
            <a:r>
              <a:rPr lang="en-US" sz="1050" dirty="0">
                <a:solidFill>
                  <a:schemeClr val="bg1"/>
                </a:solidFill>
                <a:latin typeface="Segoe UI" panose="020B0502040204020203" pitchFamily="34" charset="0"/>
                <a:cs typeface="Segoe UI" panose="020B0502040204020203" pitchFamily="34" charset="0"/>
              </a:rPr>
              <a:t>grows.</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CLOUD STORAGE</a:t>
            </a:r>
          </a:p>
          <a:p>
            <a:r>
              <a:rPr lang="en-US" sz="1050" dirty="0">
                <a:solidFill>
                  <a:schemeClr val="bg1"/>
                </a:solidFill>
                <a:latin typeface="Segoe UI" panose="020B0502040204020203" pitchFamily="34" charset="0"/>
                <a:cs typeface="Segoe UI" panose="020B0502040204020203" pitchFamily="34" charset="0"/>
              </a:rPr>
              <a:t>Rely on geo-redundant </a:t>
            </a:r>
            <a:r>
              <a:rPr lang="en-US" sz="1050" dirty="0" smtClean="0">
                <a:solidFill>
                  <a:schemeClr val="bg1"/>
                </a:solidFill>
                <a:latin typeface="Segoe UI" panose="020B0502040204020203" pitchFamily="34" charset="0"/>
                <a:cs typeface="Segoe UI" panose="020B0502040204020203" pitchFamily="34" charset="0"/>
              </a:rPr>
              <a:t>cloud storage </a:t>
            </a:r>
            <a:r>
              <a:rPr lang="en-US" sz="1050" dirty="0">
                <a:solidFill>
                  <a:schemeClr val="bg1"/>
                </a:solidFill>
                <a:latin typeface="Segoe UI" panose="020B0502040204020203" pitchFamily="34" charset="0"/>
                <a:cs typeface="Segoe UI" panose="020B0502040204020203" pitchFamily="34" charset="0"/>
              </a:rPr>
              <a:t>for backup, </a:t>
            </a:r>
            <a:r>
              <a:rPr lang="en-US" sz="1050" dirty="0" smtClean="0">
                <a:solidFill>
                  <a:schemeClr val="bg1"/>
                </a:solidFill>
                <a:latin typeface="Segoe UI" panose="020B0502040204020203" pitchFamily="34" charset="0"/>
                <a:cs typeface="Segoe UI" panose="020B0502040204020203" pitchFamily="34" charset="0"/>
              </a:rPr>
              <a:t>archiving, and</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disaster </a:t>
            </a:r>
            <a:r>
              <a:rPr lang="en-US" sz="1050" dirty="0">
                <a:solidFill>
                  <a:schemeClr val="bg1"/>
                </a:solidFill>
                <a:latin typeface="Segoe UI" panose="020B0502040204020203" pitchFamily="34" charset="0"/>
                <a:cs typeface="Segoe UI" panose="020B0502040204020203" pitchFamily="34" charset="0"/>
              </a:rPr>
              <a:t>recovery.</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BIG DATA &amp; HPC</a:t>
            </a:r>
          </a:p>
          <a:p>
            <a:r>
              <a:rPr lang="en-US" sz="1050" dirty="0">
                <a:solidFill>
                  <a:schemeClr val="bg1"/>
                </a:solidFill>
                <a:latin typeface="Segoe UI" panose="020B0502040204020203" pitchFamily="34" charset="0"/>
                <a:cs typeface="Segoe UI" panose="020B0502040204020203" pitchFamily="34" charset="0"/>
              </a:rPr>
              <a:t>Get actionable insights </a:t>
            </a:r>
            <a:r>
              <a:rPr lang="en-US" sz="1050" dirty="0" smtClean="0">
                <a:solidFill>
                  <a:schemeClr val="bg1"/>
                </a:solidFill>
                <a:latin typeface="Segoe UI" panose="020B0502040204020203" pitchFamily="34" charset="0"/>
                <a:cs typeface="Segoe UI" panose="020B0502040204020203" pitchFamily="34" charset="0"/>
              </a:rPr>
              <a:t>from your</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data </a:t>
            </a:r>
            <a:r>
              <a:rPr lang="en-US" sz="1050" dirty="0">
                <a:solidFill>
                  <a:schemeClr val="bg1"/>
                </a:solidFill>
                <a:latin typeface="Segoe UI" panose="020B0502040204020203" pitchFamily="34" charset="0"/>
                <a:cs typeface="Segoe UI" panose="020B0502040204020203" pitchFamily="34" charset="0"/>
              </a:rPr>
              <a:t>by taking advantage of a </a:t>
            </a:r>
            <a:r>
              <a:rPr lang="en-US" sz="1050" dirty="0" smtClean="0">
                <a:solidFill>
                  <a:schemeClr val="bg1"/>
                </a:solidFill>
                <a:latin typeface="Segoe UI" panose="020B0502040204020203" pitchFamily="34" charset="0"/>
                <a:cs typeface="Segoe UI" panose="020B0502040204020203" pitchFamily="34" charset="0"/>
              </a:rPr>
              <a:t>fully compatible enterprise-ready Hadoop </a:t>
            </a:r>
            <a:r>
              <a:rPr lang="en-US" sz="1050" dirty="0">
                <a:solidFill>
                  <a:schemeClr val="bg1"/>
                </a:solidFill>
                <a:latin typeface="Segoe UI" panose="020B0502040204020203" pitchFamily="34" charset="0"/>
                <a:cs typeface="Segoe UI" panose="020B0502040204020203" pitchFamily="34" charset="0"/>
              </a:rPr>
              <a:t>service.</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MOBILE</a:t>
            </a:r>
          </a:p>
          <a:p>
            <a:r>
              <a:rPr lang="en-US" sz="1050" dirty="0">
                <a:solidFill>
                  <a:schemeClr val="bg1"/>
                </a:solidFill>
                <a:latin typeface="Segoe UI" panose="020B0502040204020203" pitchFamily="34" charset="0"/>
                <a:cs typeface="Segoe UI" panose="020B0502040204020203" pitchFamily="34" charset="0"/>
              </a:rPr>
              <a:t>Accelerate your mobile </a:t>
            </a:r>
            <a:r>
              <a:rPr lang="en-US" sz="1050" dirty="0" smtClean="0">
                <a:solidFill>
                  <a:schemeClr val="bg1"/>
                </a:solidFill>
                <a:latin typeface="Segoe UI" panose="020B0502040204020203" pitchFamily="34" charset="0"/>
                <a:cs typeface="Segoe UI" panose="020B0502040204020203" pitchFamily="34" charset="0"/>
              </a:rPr>
              <a:t>app development </a:t>
            </a:r>
            <a:r>
              <a:rPr lang="en-US" sz="1050" dirty="0">
                <a:solidFill>
                  <a:schemeClr val="bg1"/>
                </a:solidFill>
                <a:latin typeface="Segoe UI" panose="020B0502040204020203" pitchFamily="34" charset="0"/>
                <a:cs typeface="Segoe UI" panose="020B0502040204020203" pitchFamily="34" charset="0"/>
              </a:rPr>
              <a:t>by using </a:t>
            </a:r>
            <a:r>
              <a:rPr lang="en-US" sz="1050" dirty="0" smtClean="0">
                <a:solidFill>
                  <a:schemeClr val="bg1"/>
                </a:solidFill>
                <a:latin typeface="Segoe UI" panose="020B0502040204020203" pitchFamily="34" charset="0"/>
                <a:cs typeface="Segoe UI" panose="020B0502040204020203" pitchFamily="34" charset="0"/>
              </a:rPr>
              <a:t>a backend </a:t>
            </a:r>
            <a:r>
              <a:rPr lang="en-US" sz="1050" dirty="0">
                <a:solidFill>
                  <a:schemeClr val="bg1"/>
                </a:solidFill>
                <a:latin typeface="Segoe UI" panose="020B0502040204020203" pitchFamily="34" charset="0"/>
                <a:cs typeface="Segoe UI" panose="020B0502040204020203" pitchFamily="34" charset="0"/>
              </a:rPr>
              <a:t>hosted in </a:t>
            </a:r>
            <a:r>
              <a:rPr lang="en-US" sz="1050" dirty="0" smtClean="0">
                <a:solidFill>
                  <a:schemeClr val="bg1"/>
                </a:solidFill>
                <a:latin typeface="Segoe UI" panose="020B0502040204020203" pitchFamily="34" charset="0"/>
                <a:cs typeface="Segoe UI" panose="020B0502040204020203" pitchFamily="34" charset="0"/>
              </a:rPr>
              <a:t>Microsoft Azure</a:t>
            </a:r>
            <a:r>
              <a:rPr lang="en-US" sz="1050" dirty="0">
                <a:solidFill>
                  <a:schemeClr val="bg1"/>
                </a:solidFill>
                <a:latin typeface="Segoe UI" panose="020B0502040204020203" pitchFamily="34" charset="0"/>
                <a:cs typeface="Segoe UI" panose="020B0502040204020203" pitchFamily="34" charset="0"/>
              </a:rPr>
              <a:t>. Scale instantly as </a:t>
            </a:r>
            <a:r>
              <a:rPr lang="en-US" sz="1050" dirty="0" smtClean="0">
                <a:solidFill>
                  <a:schemeClr val="bg1"/>
                </a:solidFill>
                <a:latin typeface="Segoe UI" panose="020B0502040204020203" pitchFamily="34" charset="0"/>
                <a:cs typeface="Segoe UI" panose="020B0502040204020203" pitchFamily="34" charset="0"/>
              </a:rPr>
              <a:t>your install </a:t>
            </a:r>
            <a:r>
              <a:rPr lang="en-US" sz="1050" dirty="0">
                <a:solidFill>
                  <a:schemeClr val="bg1"/>
                </a:solidFill>
                <a:latin typeface="Segoe UI" panose="020B0502040204020203" pitchFamily="34" charset="0"/>
                <a:cs typeface="Segoe UI" panose="020B0502040204020203" pitchFamily="34" charset="0"/>
              </a:rPr>
              <a:t>base grows.</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MEDIA</a:t>
            </a:r>
          </a:p>
          <a:p>
            <a:r>
              <a:rPr lang="en-US" sz="1050" dirty="0">
                <a:solidFill>
                  <a:schemeClr val="bg1"/>
                </a:solidFill>
                <a:latin typeface="Segoe UI" panose="020B0502040204020203" pitchFamily="34" charset="0"/>
                <a:cs typeface="Segoe UI" panose="020B0502040204020203" pitchFamily="34" charset="0"/>
              </a:rPr>
              <a:t>Create, </a:t>
            </a:r>
            <a:r>
              <a:rPr lang="en-US" sz="1050" dirty="0" smtClean="0">
                <a:solidFill>
                  <a:schemeClr val="bg1"/>
                </a:solidFill>
                <a:latin typeface="Segoe UI" panose="020B0502040204020203" pitchFamily="34" charset="0"/>
                <a:cs typeface="Segoe UI" panose="020B0502040204020203" pitchFamily="34" charset="0"/>
              </a:rPr>
              <a:t>manage, </a:t>
            </a:r>
            <a:r>
              <a:rPr lang="en-US" sz="1050" dirty="0">
                <a:solidFill>
                  <a:schemeClr val="bg1"/>
                </a:solidFill>
                <a:latin typeface="Segoe UI" panose="020B0502040204020203" pitchFamily="34" charset="0"/>
                <a:cs typeface="Segoe UI" panose="020B0502040204020203" pitchFamily="34" charset="0"/>
              </a:rPr>
              <a:t>and </a:t>
            </a:r>
            <a:r>
              <a:rPr lang="en-US" sz="1050" dirty="0" smtClean="0">
                <a:solidFill>
                  <a:schemeClr val="bg1"/>
                </a:solidFill>
                <a:latin typeface="Segoe UI" panose="020B0502040204020203" pitchFamily="34" charset="0"/>
                <a:cs typeface="Segoe UI" panose="020B0502040204020203" pitchFamily="34" charset="0"/>
              </a:rPr>
              <a:t>distribute media </a:t>
            </a:r>
            <a:r>
              <a:rPr lang="en-US" sz="1050" dirty="0">
                <a:solidFill>
                  <a:schemeClr val="bg1"/>
                </a:solidFill>
                <a:latin typeface="Segoe UI" panose="020B0502040204020203" pitchFamily="34" charset="0"/>
                <a:cs typeface="Segoe UI" panose="020B0502040204020203" pitchFamily="34" charset="0"/>
              </a:rPr>
              <a:t>in the cloud </a:t>
            </a:r>
            <a:r>
              <a:rPr lang="en-US" sz="1050" dirty="0" smtClean="0">
                <a:solidFill>
                  <a:schemeClr val="bg1"/>
                </a:solidFill>
                <a:latin typeface="Segoe UI" panose="020B0502040204020203" pitchFamily="34" charset="0"/>
                <a:cs typeface="Segoe UI" panose="020B0502040204020203" pitchFamily="34" charset="0"/>
              </a:rPr>
              <a:t>– everything from </a:t>
            </a:r>
            <a:r>
              <a:rPr lang="en-US" sz="1050" dirty="0">
                <a:solidFill>
                  <a:schemeClr val="bg1"/>
                </a:solidFill>
                <a:latin typeface="Segoe UI" panose="020B0502040204020203" pitchFamily="34" charset="0"/>
                <a:cs typeface="Segoe UI" panose="020B0502040204020203" pitchFamily="34" charset="0"/>
              </a:rPr>
              <a:t>encoding to </a:t>
            </a:r>
            <a:r>
              <a:rPr lang="en-US" sz="1050" dirty="0" smtClean="0">
                <a:solidFill>
                  <a:schemeClr val="bg1"/>
                </a:solidFill>
                <a:latin typeface="Segoe UI" panose="020B0502040204020203" pitchFamily="34" charset="0"/>
                <a:cs typeface="Segoe UI" panose="020B0502040204020203" pitchFamily="34" charset="0"/>
              </a:rPr>
              <a:t>content protection </a:t>
            </a:r>
            <a:r>
              <a:rPr lang="en-US" sz="1050" dirty="0">
                <a:solidFill>
                  <a:schemeClr val="bg1"/>
                </a:solidFill>
                <a:latin typeface="Segoe UI" panose="020B0502040204020203" pitchFamily="34" charset="0"/>
                <a:cs typeface="Segoe UI" panose="020B0502040204020203" pitchFamily="34" charset="0"/>
              </a:rPr>
              <a:t>to streaming </a:t>
            </a:r>
            <a:r>
              <a:rPr lang="en-US" sz="1050" dirty="0" smtClean="0">
                <a:solidFill>
                  <a:schemeClr val="bg1"/>
                </a:solidFill>
                <a:latin typeface="Segoe UI" panose="020B0502040204020203" pitchFamily="34" charset="0"/>
                <a:cs typeface="Segoe UI" panose="020B0502040204020203" pitchFamily="34" charset="0"/>
              </a:rPr>
              <a:t>and analytics </a:t>
            </a:r>
            <a:r>
              <a:rPr lang="en-US" sz="1050" dirty="0">
                <a:solidFill>
                  <a:schemeClr val="bg1"/>
                </a:solidFill>
                <a:latin typeface="Segoe UI" panose="020B0502040204020203" pitchFamily="34" charset="0"/>
                <a:cs typeface="Segoe UI" panose="020B0502040204020203" pitchFamily="34" charset="0"/>
              </a:rPr>
              <a:t>support</a:t>
            </a:r>
            <a:r>
              <a:rPr lang="en-US" sz="1050" dirty="0" smtClean="0">
                <a:solidFill>
                  <a:schemeClr val="bg1"/>
                </a:solidFill>
                <a:latin typeface="Segoe UI" panose="020B0502040204020203" pitchFamily="34" charset="0"/>
                <a:cs typeface="Segoe UI" panose="020B0502040204020203" pitchFamily="34" charset="0"/>
              </a:rPr>
              <a:t>.</a:t>
            </a:r>
          </a:p>
        </p:txBody>
      </p:sp>
      <p:sp>
        <p:nvSpPr>
          <p:cNvPr id="38" name="TextBox 37"/>
          <p:cNvSpPr txBox="1"/>
          <p:nvPr/>
        </p:nvSpPr>
        <p:spPr>
          <a:xfrm>
            <a:off x="2971800" y="5126884"/>
            <a:ext cx="4667250" cy="5047536"/>
          </a:xfrm>
          <a:prstGeom prst="rect">
            <a:avLst/>
          </a:prstGeom>
          <a:noFill/>
        </p:spPr>
        <p:txBody>
          <a:bodyPr wrap="square" rtlCol="0">
            <a:spAutoFit/>
          </a:bodyPr>
          <a:lstStyle/>
          <a:p>
            <a:r>
              <a:rPr lang="en-US" sz="1050" b="1" dirty="0" smtClean="0">
                <a:solidFill>
                  <a:schemeClr val="bg1"/>
                </a:solidFill>
                <a:latin typeface="Segoe UI" panose="020B0502040204020203" pitchFamily="34" charset="0"/>
                <a:cs typeface="Segoe UI" panose="020B0502040204020203" pitchFamily="34" charset="0"/>
              </a:rPr>
              <a:t>FLEXIBLE </a:t>
            </a:r>
            <a:r>
              <a:rPr lang="en-US" sz="1050" b="1" dirty="0">
                <a:solidFill>
                  <a:schemeClr val="bg1"/>
                </a:solidFill>
                <a:latin typeface="Segoe UI" panose="020B0502040204020203" pitchFamily="34" charset="0"/>
                <a:cs typeface="Segoe UI" panose="020B0502040204020203" pitchFamily="34" charset="0"/>
              </a:rPr>
              <a:t>APPLICATION MODEL</a:t>
            </a:r>
          </a:p>
          <a:p>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provides a rich set of application </a:t>
            </a:r>
            <a:r>
              <a:rPr lang="en-US" sz="1050" dirty="0" smtClean="0">
                <a:solidFill>
                  <a:schemeClr val="bg1"/>
                </a:solidFill>
                <a:latin typeface="Segoe UI" panose="020B0502040204020203" pitchFamily="34" charset="0"/>
                <a:cs typeface="Segoe UI" panose="020B0502040204020203" pitchFamily="34" charset="0"/>
              </a:rPr>
              <a:t>services, including </a:t>
            </a:r>
            <a:r>
              <a:rPr lang="en-US" sz="1050" dirty="0">
                <a:solidFill>
                  <a:schemeClr val="bg1"/>
                </a:solidFill>
                <a:latin typeface="Segoe UI" panose="020B0502040204020203" pitchFamily="34" charset="0"/>
                <a:cs typeface="Segoe UI" panose="020B0502040204020203" pitchFamily="34" charset="0"/>
              </a:rPr>
              <a:t>SDKs, caching, </a:t>
            </a:r>
            <a:r>
              <a:rPr lang="en-US" sz="1050" dirty="0" smtClean="0">
                <a:solidFill>
                  <a:schemeClr val="bg1"/>
                </a:solidFill>
                <a:latin typeface="Segoe UI" panose="020B0502040204020203" pitchFamily="34" charset="0"/>
                <a:cs typeface="Segoe UI" panose="020B0502040204020203" pitchFamily="34" charset="0"/>
              </a:rPr>
              <a:t>messaging, </a:t>
            </a:r>
            <a:r>
              <a:rPr lang="en-US" sz="1050" dirty="0">
                <a:solidFill>
                  <a:schemeClr val="bg1"/>
                </a:solidFill>
                <a:latin typeface="Segoe UI" panose="020B0502040204020203" pitchFamily="34" charset="0"/>
                <a:cs typeface="Segoe UI" panose="020B0502040204020203" pitchFamily="34" charset="0"/>
              </a:rPr>
              <a:t>and identity. You </a:t>
            </a:r>
            <a:r>
              <a:rPr lang="en-US" sz="1050" dirty="0" smtClean="0">
                <a:solidFill>
                  <a:schemeClr val="bg1"/>
                </a:solidFill>
                <a:latin typeface="Segoe UI" panose="020B0502040204020203" pitchFamily="34" charset="0"/>
                <a:cs typeface="Segoe UI" panose="020B0502040204020203" pitchFamily="34" charset="0"/>
              </a:rPr>
              <a:t>can write </a:t>
            </a:r>
            <a:r>
              <a:rPr lang="en-US" sz="1050" dirty="0">
                <a:solidFill>
                  <a:schemeClr val="bg1"/>
                </a:solidFill>
                <a:latin typeface="Segoe UI" panose="020B0502040204020203" pitchFamily="34" charset="0"/>
                <a:cs typeface="Segoe UI" panose="020B0502040204020203" pitchFamily="34" charset="0"/>
              </a:rPr>
              <a:t>applications in .NET, PHP, Java, node.js, Python, Ruby, </a:t>
            </a:r>
            <a:r>
              <a:rPr lang="en-US" sz="1050" dirty="0" smtClean="0">
                <a:solidFill>
                  <a:schemeClr val="bg1"/>
                </a:solidFill>
                <a:latin typeface="Segoe UI" panose="020B0502040204020203" pitchFamily="34" charset="0"/>
                <a:cs typeface="Segoe UI" panose="020B0502040204020203" pitchFamily="34" charset="0"/>
              </a:rPr>
              <a:t>or using </a:t>
            </a:r>
            <a:r>
              <a:rPr lang="en-US" sz="1050" dirty="0">
                <a:solidFill>
                  <a:schemeClr val="bg1"/>
                </a:solidFill>
                <a:latin typeface="Segoe UI" panose="020B0502040204020203" pitchFamily="34" charset="0"/>
                <a:cs typeface="Segoe UI" panose="020B0502040204020203" pitchFamily="34" charset="0"/>
              </a:rPr>
              <a:t>open REST protocols. This is all part of </a:t>
            </a:r>
            <a:r>
              <a:rPr lang="en-US" sz="1050" dirty="0" smtClean="0">
                <a:solidFill>
                  <a:schemeClr val="bg1"/>
                </a:solidFill>
                <a:latin typeface="Segoe UI" panose="020B0502040204020203" pitchFamily="34" charset="0"/>
                <a:cs typeface="Segoe UI" panose="020B0502040204020203" pitchFamily="34" charset="0"/>
              </a:rPr>
              <a:t>Microsoft’s promise to let </a:t>
            </a:r>
            <a:r>
              <a:rPr lang="en-US" sz="1050" dirty="0">
                <a:solidFill>
                  <a:schemeClr val="bg1"/>
                </a:solidFill>
                <a:latin typeface="Segoe UI" panose="020B0502040204020203" pitchFamily="34" charset="0"/>
                <a:cs typeface="Segoe UI" panose="020B0502040204020203" pitchFamily="34" charset="0"/>
              </a:rPr>
              <a:t>you build using any language, </a:t>
            </a:r>
            <a:r>
              <a:rPr lang="en-US" sz="1050" dirty="0" smtClean="0">
                <a:solidFill>
                  <a:schemeClr val="bg1"/>
                </a:solidFill>
                <a:latin typeface="Segoe UI" panose="020B0502040204020203" pitchFamily="34" charset="0"/>
                <a:cs typeface="Segoe UI" panose="020B0502040204020203" pitchFamily="34" charset="0"/>
              </a:rPr>
              <a:t>tool, or framework</a:t>
            </a:r>
            <a:r>
              <a:rPr lang="en-US" sz="1050" dirty="0">
                <a:solidFill>
                  <a:schemeClr val="bg1"/>
                </a:solidFill>
                <a:latin typeface="Segoe UI" panose="020B0502040204020203" pitchFamily="34" charset="0"/>
                <a:cs typeface="Segoe UI" panose="020B0502040204020203" pitchFamily="34" charset="0"/>
              </a:rPr>
              <a:t>.</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ALWAYS ON, ALWAYS </a:t>
            </a:r>
            <a:r>
              <a:rPr lang="en-US" sz="1050" b="1" dirty="0" smtClean="0">
                <a:solidFill>
                  <a:schemeClr val="bg1"/>
                </a:solidFill>
                <a:latin typeface="Segoe UI" panose="020B0502040204020203" pitchFamily="34" charset="0"/>
                <a:cs typeface="Segoe UI" panose="020B0502040204020203" pitchFamily="34" charset="0"/>
              </a:rPr>
              <a:t>HERE</a:t>
            </a:r>
          </a:p>
          <a:p>
            <a:r>
              <a:rPr lang="en-US" sz="1050" dirty="0" smtClean="0">
                <a:solidFill>
                  <a:schemeClr val="bg1"/>
                </a:solidFill>
                <a:latin typeface="Segoe UI" panose="020B0502040204020203" pitchFamily="34" charset="0"/>
                <a:cs typeface="Segoe UI" panose="020B0502040204020203" pitchFamily="34" charset="0"/>
              </a:rPr>
              <a:t>Build resilient applications with automatic operating system and service updating, built-in </a:t>
            </a:r>
            <a:r>
              <a:rPr lang="en-US" sz="1050" dirty="0">
                <a:solidFill>
                  <a:schemeClr val="bg1"/>
                </a:solidFill>
                <a:latin typeface="Segoe UI" panose="020B0502040204020203" pitchFamily="34" charset="0"/>
                <a:cs typeface="Segoe UI" panose="020B0502040204020203" pitchFamily="34" charset="0"/>
              </a:rPr>
              <a:t>network load </a:t>
            </a:r>
            <a:r>
              <a:rPr lang="en-US" sz="1050" dirty="0" smtClean="0">
                <a:solidFill>
                  <a:schemeClr val="bg1"/>
                </a:solidFill>
                <a:latin typeface="Segoe UI" panose="020B0502040204020203" pitchFamily="34" charset="0"/>
                <a:cs typeface="Segoe UI" panose="020B0502040204020203" pitchFamily="34" charset="0"/>
              </a:rPr>
              <a:t>balancing, </a:t>
            </a:r>
            <a:r>
              <a:rPr lang="en-US" sz="1050" dirty="0">
                <a:solidFill>
                  <a:schemeClr val="bg1"/>
                </a:solidFill>
                <a:latin typeface="Segoe UI" panose="020B0502040204020203" pitchFamily="34" charset="0"/>
                <a:cs typeface="Segoe UI" panose="020B0502040204020203" pitchFamily="34" charset="0"/>
              </a:rPr>
              <a:t>and </a:t>
            </a:r>
            <a:r>
              <a:rPr lang="en-US" sz="1050" dirty="0" smtClean="0">
                <a:solidFill>
                  <a:schemeClr val="bg1"/>
                </a:solidFill>
                <a:latin typeface="Segoe UI" panose="020B0502040204020203" pitchFamily="34" charset="0"/>
                <a:cs typeface="Segoe UI" panose="020B0502040204020203" pitchFamily="34" charset="0"/>
              </a:rPr>
              <a:t>geo-redundant storage</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also </a:t>
            </a:r>
            <a:r>
              <a:rPr lang="en-US" sz="1050" dirty="0" smtClean="0">
                <a:solidFill>
                  <a:schemeClr val="bg1"/>
                </a:solidFill>
                <a:latin typeface="Segoe UI" panose="020B0502040204020203" pitchFamily="34" charset="0"/>
                <a:cs typeface="Segoe UI" panose="020B0502040204020203" pitchFamily="34" charset="0"/>
              </a:rPr>
              <a:t>proudly delivers </a:t>
            </a:r>
            <a:r>
              <a:rPr lang="en-US" sz="1050" dirty="0">
                <a:solidFill>
                  <a:schemeClr val="bg1"/>
                </a:solidFill>
                <a:latin typeface="Segoe UI" panose="020B0502040204020203" pitchFamily="34" charset="0"/>
                <a:cs typeface="Segoe UI" panose="020B0502040204020203" pitchFamily="34" charset="0"/>
              </a:rPr>
              <a:t>a </a:t>
            </a:r>
            <a:r>
              <a:rPr lang="en-US" sz="1050" dirty="0" smtClean="0">
                <a:solidFill>
                  <a:schemeClr val="bg1"/>
                </a:solidFill>
                <a:latin typeface="Segoe UI" panose="020B0502040204020203" pitchFamily="34" charset="0"/>
                <a:cs typeface="Segoe UI" panose="020B0502040204020203" pitchFamily="34" charset="0"/>
              </a:rPr>
              <a:t>99.95% monthly SLA. You </a:t>
            </a:r>
            <a:r>
              <a:rPr lang="en-US" sz="1050" dirty="0">
                <a:solidFill>
                  <a:schemeClr val="bg1"/>
                </a:solidFill>
                <a:latin typeface="Segoe UI" panose="020B0502040204020203" pitchFamily="34" charset="0"/>
                <a:cs typeface="Segoe UI" panose="020B0502040204020203" pitchFamily="34" charset="0"/>
              </a:rPr>
              <a:t>can rely on decades of experience in </a:t>
            </a:r>
            <a:r>
              <a:rPr lang="en-US" sz="1050" dirty="0" smtClean="0">
                <a:solidFill>
                  <a:schemeClr val="bg1"/>
                </a:solidFill>
                <a:latin typeface="Segoe UI" panose="020B0502040204020203" pitchFamily="34" charset="0"/>
                <a:cs typeface="Segoe UI" panose="020B0502040204020203" pitchFamily="34" charset="0"/>
              </a:rPr>
              <a:t>data center operations </a:t>
            </a:r>
            <a:r>
              <a:rPr lang="en-US" sz="1050" dirty="0">
                <a:solidFill>
                  <a:schemeClr val="bg1"/>
                </a:solidFill>
                <a:latin typeface="Segoe UI" panose="020B0502040204020203" pitchFamily="34" charset="0"/>
                <a:cs typeface="Segoe UI" panose="020B0502040204020203" pitchFamily="34" charset="0"/>
              </a:rPr>
              <a:t>and trust that everything </a:t>
            </a:r>
            <a:r>
              <a:rPr lang="en-US" sz="1050" dirty="0" smtClean="0">
                <a:solidFill>
                  <a:schemeClr val="bg1"/>
                </a:solidFill>
                <a:latin typeface="Segoe UI" panose="020B0502040204020203" pitchFamily="34" charset="0"/>
                <a:cs typeface="Segoe UI" panose="020B0502040204020203" pitchFamily="34" charset="0"/>
              </a:rPr>
              <a:t>Microsoft Azure </a:t>
            </a:r>
            <a:r>
              <a:rPr lang="en-US" sz="1050" dirty="0">
                <a:solidFill>
                  <a:schemeClr val="bg1"/>
                </a:solidFill>
                <a:latin typeface="Segoe UI" panose="020B0502040204020203" pitchFamily="34" charset="0"/>
                <a:cs typeface="Segoe UI" panose="020B0502040204020203" pitchFamily="34" charset="0"/>
              </a:rPr>
              <a:t>offers is backed by industry certifications for </a:t>
            </a:r>
            <a:r>
              <a:rPr lang="en-US" sz="1050" dirty="0" smtClean="0">
                <a:solidFill>
                  <a:schemeClr val="bg1"/>
                </a:solidFill>
                <a:latin typeface="Segoe UI" panose="020B0502040204020203" pitchFamily="34" charset="0"/>
                <a:cs typeface="Segoe UI" panose="020B0502040204020203" pitchFamily="34" charset="0"/>
              </a:rPr>
              <a:t>security and </a:t>
            </a:r>
            <a:r>
              <a:rPr lang="en-US" sz="1050" dirty="0">
                <a:solidFill>
                  <a:schemeClr val="bg1"/>
                </a:solidFill>
                <a:latin typeface="Segoe UI" panose="020B0502040204020203" pitchFamily="34" charset="0"/>
                <a:cs typeface="Segoe UI" panose="020B0502040204020203" pitchFamily="34" charset="0"/>
              </a:rPr>
              <a:t>compliance.</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smtClean="0">
                <a:solidFill>
                  <a:schemeClr val="bg1"/>
                </a:solidFill>
                <a:latin typeface="Segoe UI" panose="020B0502040204020203" pitchFamily="34" charset="0"/>
                <a:cs typeface="Segoe UI" panose="020B0502040204020203" pitchFamily="34" charset="0"/>
              </a:rPr>
              <a:t>DATA CENTER </a:t>
            </a:r>
            <a:r>
              <a:rPr lang="en-US" sz="1050" b="1" dirty="0">
                <a:solidFill>
                  <a:schemeClr val="bg1"/>
                </a:solidFill>
                <a:latin typeface="Segoe UI" panose="020B0502040204020203" pitchFamily="34" charset="0"/>
                <a:cs typeface="Segoe UI" panose="020B0502040204020203" pitchFamily="34" charset="0"/>
              </a:rPr>
              <a:t>WITHOUT BOUNDARIES</a:t>
            </a:r>
          </a:p>
          <a:p>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makes it easy for you to integrate your </a:t>
            </a:r>
            <a:r>
              <a:rPr lang="en-US" sz="1050" dirty="0" smtClean="0">
                <a:solidFill>
                  <a:schemeClr val="bg1"/>
                </a:solidFill>
                <a:latin typeface="Segoe UI" panose="020B0502040204020203" pitchFamily="34" charset="0"/>
                <a:cs typeface="Segoe UI" panose="020B0502040204020203" pitchFamily="34" charset="0"/>
              </a:rPr>
              <a:t>on-premises </a:t>
            </a:r>
            <a:r>
              <a:rPr lang="en-US" sz="1050" dirty="0">
                <a:solidFill>
                  <a:schemeClr val="bg1"/>
                </a:solidFill>
                <a:latin typeface="Segoe UI" panose="020B0502040204020203" pitchFamily="34" charset="0"/>
                <a:cs typeface="Segoe UI" panose="020B0502040204020203" pitchFamily="34" charset="0"/>
              </a:rPr>
              <a:t>IT environment with the public cloud. Migrate </a:t>
            </a:r>
            <a:r>
              <a:rPr lang="en-US" sz="1050" dirty="0" smtClean="0">
                <a:solidFill>
                  <a:schemeClr val="bg1"/>
                </a:solidFill>
                <a:latin typeface="Segoe UI" panose="020B0502040204020203" pitchFamily="34" charset="0"/>
                <a:cs typeface="Segoe UI" panose="020B0502040204020203" pitchFamily="34" charset="0"/>
              </a:rPr>
              <a:t>your virtual machines </a:t>
            </a:r>
            <a:r>
              <a:rPr lang="en-US" sz="1050" dirty="0">
                <a:solidFill>
                  <a:schemeClr val="bg1"/>
                </a:solidFill>
                <a:latin typeface="Segoe UI" panose="020B0502040204020203" pitchFamily="34" charset="0"/>
                <a:cs typeface="Segoe UI" panose="020B0502040204020203" pitchFamily="34" charset="0"/>
              </a:rPr>
              <a:t>to </a:t>
            </a:r>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without the need </a:t>
            </a:r>
            <a:r>
              <a:rPr lang="en-US" sz="1050" dirty="0" smtClean="0">
                <a:solidFill>
                  <a:schemeClr val="bg1"/>
                </a:solidFill>
                <a:latin typeface="Segoe UI" panose="020B0502040204020203" pitchFamily="34" charset="0"/>
                <a:cs typeface="Segoe UI" panose="020B0502040204020203" pitchFamily="34" charset="0"/>
              </a:rPr>
              <a:t>to convert them </a:t>
            </a:r>
            <a:r>
              <a:rPr lang="en-US" sz="1050" dirty="0">
                <a:solidFill>
                  <a:schemeClr val="bg1"/>
                </a:solidFill>
                <a:latin typeface="Segoe UI" panose="020B0502040204020203" pitchFamily="34" charset="0"/>
                <a:cs typeface="Segoe UI" panose="020B0502040204020203" pitchFamily="34" charset="0"/>
              </a:rPr>
              <a:t>to a different format. Use the robust </a:t>
            </a:r>
            <a:r>
              <a:rPr lang="en-US" sz="1050" dirty="0" smtClean="0">
                <a:solidFill>
                  <a:schemeClr val="bg1"/>
                </a:solidFill>
                <a:latin typeface="Segoe UI" panose="020B0502040204020203" pitchFamily="34" charset="0"/>
                <a:cs typeface="Segoe UI" panose="020B0502040204020203" pitchFamily="34" charset="0"/>
              </a:rPr>
              <a:t>messaging and networking capabilities </a:t>
            </a:r>
            <a:r>
              <a:rPr lang="en-US" sz="1050" dirty="0">
                <a:solidFill>
                  <a:schemeClr val="bg1"/>
                </a:solidFill>
                <a:latin typeface="Segoe UI" panose="020B0502040204020203" pitchFamily="34" charset="0"/>
                <a:cs typeface="Segoe UI" panose="020B0502040204020203" pitchFamily="34" charset="0"/>
              </a:rPr>
              <a:t>in </a:t>
            </a:r>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to </a:t>
            </a:r>
            <a:r>
              <a:rPr lang="en-US" sz="1050" dirty="0" smtClean="0">
                <a:solidFill>
                  <a:schemeClr val="bg1"/>
                </a:solidFill>
                <a:latin typeface="Segoe UI" panose="020B0502040204020203" pitchFamily="34" charset="0"/>
                <a:cs typeface="Segoe UI" panose="020B0502040204020203" pitchFamily="34" charset="0"/>
              </a:rPr>
              <a:t>deliver hybrid solutions</a:t>
            </a:r>
            <a:r>
              <a:rPr lang="en-US" sz="1050" dirty="0">
                <a:solidFill>
                  <a:schemeClr val="bg1"/>
                </a:solidFill>
                <a:latin typeface="Segoe UI" panose="020B0502040204020203" pitchFamily="34" charset="0"/>
                <a:cs typeface="Segoe UI" panose="020B0502040204020203" pitchFamily="34" charset="0"/>
              </a:rPr>
              <a:t>, and then manage your hybrid </a:t>
            </a:r>
            <a:r>
              <a:rPr lang="en-US" sz="1050" dirty="0" smtClean="0">
                <a:solidFill>
                  <a:schemeClr val="bg1"/>
                </a:solidFill>
                <a:latin typeface="Segoe UI" panose="020B0502040204020203" pitchFamily="34" charset="0"/>
                <a:cs typeface="Segoe UI" panose="020B0502040204020203" pitchFamily="34" charset="0"/>
              </a:rPr>
              <a:t>applications from a single </a:t>
            </a:r>
            <a:r>
              <a:rPr lang="en-US" sz="1050" dirty="0">
                <a:solidFill>
                  <a:schemeClr val="bg1"/>
                </a:solidFill>
                <a:latin typeface="Segoe UI" panose="020B0502040204020203" pitchFamily="34" charset="0"/>
                <a:cs typeface="Segoe UI" panose="020B0502040204020203" pitchFamily="34" charset="0"/>
              </a:rPr>
              <a:t>console with </a:t>
            </a:r>
            <a:r>
              <a:rPr lang="en-US" sz="1050" dirty="0" smtClean="0">
                <a:solidFill>
                  <a:schemeClr val="bg1"/>
                </a:solidFill>
                <a:latin typeface="Segoe UI" panose="020B0502040204020203" pitchFamily="34" charset="0"/>
                <a:cs typeface="Segoe UI" panose="020B0502040204020203" pitchFamily="34" charset="0"/>
              </a:rPr>
              <a:t>Microsoft System </a:t>
            </a:r>
            <a:r>
              <a:rPr lang="en-US" sz="1050" dirty="0">
                <a:solidFill>
                  <a:schemeClr val="bg1"/>
                </a:solidFill>
                <a:latin typeface="Segoe UI" panose="020B0502040204020203" pitchFamily="34" charset="0"/>
                <a:cs typeface="Segoe UI" panose="020B0502040204020203" pitchFamily="34" charset="0"/>
              </a:rPr>
              <a:t>Center.</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GLOBAL REACH</a:t>
            </a:r>
          </a:p>
          <a:p>
            <a:r>
              <a:rPr lang="en-US" sz="1050" dirty="0">
                <a:solidFill>
                  <a:schemeClr val="bg1"/>
                </a:solidFill>
                <a:latin typeface="Segoe UI" panose="020B0502040204020203" pitchFamily="34" charset="0"/>
                <a:cs typeface="Segoe UI" panose="020B0502040204020203" pitchFamily="34" charset="0"/>
              </a:rPr>
              <a:t>With </a:t>
            </a:r>
            <a:r>
              <a:rPr lang="en-US" sz="1050" dirty="0" smtClean="0">
                <a:solidFill>
                  <a:schemeClr val="bg1"/>
                </a:solidFill>
                <a:latin typeface="Segoe UI" panose="020B0502040204020203" pitchFamily="34" charset="0"/>
                <a:cs typeface="Segoe UI" panose="020B0502040204020203" pitchFamily="34" charset="0"/>
              </a:rPr>
              <a:t>data centers </a:t>
            </a:r>
            <a:r>
              <a:rPr lang="en-US" sz="1050" dirty="0">
                <a:solidFill>
                  <a:schemeClr val="bg1"/>
                </a:solidFill>
                <a:latin typeface="Segoe UI" panose="020B0502040204020203" pitchFamily="34" charset="0"/>
                <a:cs typeface="Segoe UI" panose="020B0502040204020203" pitchFamily="34" charset="0"/>
              </a:rPr>
              <a:t>around the globe, a massive investment </a:t>
            </a:r>
            <a:r>
              <a:rPr lang="en-US" sz="1050" dirty="0" smtClean="0">
                <a:solidFill>
                  <a:schemeClr val="bg1"/>
                </a:solidFill>
                <a:latin typeface="Segoe UI" panose="020B0502040204020203" pitchFamily="34" charset="0"/>
                <a:cs typeface="Segoe UI" panose="020B0502040204020203" pitchFamily="34" charset="0"/>
              </a:rPr>
              <a:t>in data center innovation, </a:t>
            </a:r>
            <a:r>
              <a:rPr lang="en-US" sz="1050" dirty="0">
                <a:solidFill>
                  <a:schemeClr val="bg1"/>
                </a:solidFill>
                <a:latin typeface="Segoe UI" panose="020B0502040204020203" pitchFamily="34" charset="0"/>
                <a:cs typeface="Segoe UI" panose="020B0502040204020203" pitchFamily="34" charset="0"/>
              </a:rPr>
              <a:t>and a worldwide Content </a:t>
            </a:r>
            <a:r>
              <a:rPr lang="en-US" sz="1050" dirty="0" smtClean="0">
                <a:solidFill>
                  <a:schemeClr val="bg1"/>
                </a:solidFill>
                <a:latin typeface="Segoe UI" panose="020B0502040204020203" pitchFamily="34" charset="0"/>
                <a:cs typeface="Segoe UI" panose="020B0502040204020203" pitchFamily="34" charset="0"/>
              </a:rPr>
              <a:t>Delivery Network</a:t>
            </a:r>
            <a:r>
              <a:rPr lang="en-US" sz="1050" dirty="0">
                <a:solidFill>
                  <a:schemeClr val="bg1"/>
                </a:solidFill>
                <a:latin typeface="Segoe UI" panose="020B0502040204020203" pitchFamily="34" charset="0"/>
                <a:cs typeface="Segoe UI" panose="020B0502040204020203" pitchFamily="34" charset="0"/>
              </a:rPr>
              <a:t>, you can build applications that provide the </a:t>
            </a:r>
            <a:r>
              <a:rPr lang="en-US" sz="1050" dirty="0" smtClean="0">
                <a:solidFill>
                  <a:schemeClr val="bg1"/>
                </a:solidFill>
                <a:latin typeface="Segoe UI" panose="020B0502040204020203" pitchFamily="34" charset="0"/>
                <a:cs typeface="Segoe UI" panose="020B0502040204020203" pitchFamily="34" charset="0"/>
              </a:rPr>
              <a:t>best experience </a:t>
            </a:r>
            <a:r>
              <a:rPr lang="en-US" sz="1050" dirty="0">
                <a:solidFill>
                  <a:schemeClr val="bg1"/>
                </a:solidFill>
                <a:latin typeface="Segoe UI" panose="020B0502040204020203" pitchFamily="34" charset="0"/>
                <a:cs typeface="Segoe UI" panose="020B0502040204020203" pitchFamily="34" charset="0"/>
              </a:rPr>
              <a:t>for </a:t>
            </a:r>
            <a:r>
              <a:rPr lang="en-US" sz="1050" dirty="0" smtClean="0">
                <a:solidFill>
                  <a:schemeClr val="bg1"/>
                </a:solidFill>
                <a:latin typeface="Segoe UI" panose="020B0502040204020203" pitchFamily="34" charset="0"/>
                <a:cs typeface="Segoe UI" panose="020B0502040204020203" pitchFamily="34" charset="0"/>
              </a:rPr>
              <a:t>users, </a:t>
            </a:r>
            <a:r>
              <a:rPr lang="en-US" sz="1050" dirty="0">
                <a:solidFill>
                  <a:schemeClr val="bg1"/>
                </a:solidFill>
                <a:latin typeface="Segoe UI" panose="020B0502040204020203" pitchFamily="34" charset="0"/>
                <a:cs typeface="Segoe UI" panose="020B0502040204020203" pitchFamily="34" charset="0"/>
              </a:rPr>
              <a:t>wherever they are</a:t>
            </a:r>
            <a:r>
              <a:rPr lang="en-US" sz="1050" dirty="0" smtClean="0">
                <a:solidFill>
                  <a:schemeClr val="bg1"/>
                </a:solidFill>
                <a:latin typeface="Segoe UI" panose="020B0502040204020203" pitchFamily="34" charset="0"/>
                <a:cs typeface="Segoe UI" panose="020B0502040204020203" pitchFamily="34" charset="0"/>
              </a:rPr>
              <a:t>.</a:t>
            </a:r>
            <a:endParaRPr lang="en-US" sz="1050" dirty="0">
              <a:solidFill>
                <a:schemeClr val="bg1"/>
              </a:solidFill>
              <a:latin typeface="Segoe UI" panose="020B0502040204020203" pitchFamily="34" charset="0"/>
              <a:cs typeface="Segoe UI" panose="020B0502040204020203" pitchFamily="34" charset="0"/>
            </a:endParaRPr>
          </a:p>
          <a:p>
            <a:endParaRPr lang="en-US" sz="1050" b="1" dirty="0" smtClean="0">
              <a:solidFill>
                <a:schemeClr val="bg1"/>
              </a:solidFill>
              <a:latin typeface="Segoe UI" panose="020B0502040204020203" pitchFamily="34" charset="0"/>
              <a:cs typeface="Segoe UI" panose="020B0502040204020203" pitchFamily="34" charset="0"/>
            </a:endParaRPr>
          </a:p>
          <a:p>
            <a:endParaRPr lang="en-US" sz="700" b="1" dirty="0">
              <a:solidFill>
                <a:schemeClr val="bg1"/>
              </a:solidFill>
              <a:latin typeface="Segoe UI" panose="020B0502040204020203" pitchFamily="34" charset="0"/>
              <a:cs typeface="Segoe UI" panose="020B0502040204020203" pitchFamily="34" charset="0"/>
            </a:endParaRPr>
          </a:p>
          <a:p>
            <a:r>
              <a:rPr lang="en-US" sz="1050" b="1" dirty="0" smtClean="0">
                <a:solidFill>
                  <a:schemeClr val="bg1"/>
                </a:solidFill>
                <a:latin typeface="Segoe UI" panose="020B0502040204020203" pitchFamily="34" charset="0"/>
                <a:cs typeface="Segoe UI" panose="020B0502040204020203" pitchFamily="34" charset="0"/>
              </a:rPr>
              <a:t>Learn </a:t>
            </a:r>
            <a:r>
              <a:rPr lang="en-US" sz="1050" b="1" dirty="0">
                <a:solidFill>
                  <a:schemeClr val="bg1"/>
                </a:solidFill>
                <a:latin typeface="Segoe UI" panose="020B0502040204020203" pitchFamily="34" charset="0"/>
                <a:cs typeface="Segoe UI" panose="020B0502040204020203" pitchFamily="34" charset="0"/>
              </a:rPr>
              <a:t>more: </a:t>
            </a:r>
            <a:r>
              <a:rPr lang="en-US" sz="1050" dirty="0" smtClean="0">
                <a:solidFill>
                  <a:schemeClr val="bg1"/>
                </a:solidFill>
                <a:latin typeface="Segoe UI" panose="020B0502040204020203" pitchFamily="34" charset="0"/>
                <a:cs typeface="Segoe UI" panose="020B0502040204020203" pitchFamily="34" charset="0"/>
              </a:rPr>
              <a:t>www.microsoftazure.com</a:t>
            </a:r>
          </a:p>
          <a:p>
            <a:r>
              <a:rPr lang="en-US" sz="900" dirty="0">
                <a:solidFill>
                  <a:schemeClr val="bg1"/>
                </a:solidFill>
                <a:latin typeface="Segoe UI" panose="020B0502040204020203" pitchFamily="34" charset="0"/>
                <a:cs typeface="Segoe UI" panose="020B0502040204020203" pitchFamily="34" charset="0"/>
              </a:rPr>
              <a:t>© </a:t>
            </a:r>
            <a:r>
              <a:rPr lang="en-US" sz="900" dirty="0" smtClean="0">
                <a:solidFill>
                  <a:schemeClr val="bg1"/>
                </a:solidFill>
                <a:latin typeface="Segoe UI" panose="020B0502040204020203" pitchFamily="34" charset="0"/>
                <a:cs typeface="Segoe UI" panose="020B0502040204020203" pitchFamily="34" charset="0"/>
              </a:rPr>
              <a:t>2014 </a:t>
            </a:r>
            <a:r>
              <a:rPr lang="en-US" sz="900" dirty="0">
                <a:solidFill>
                  <a:schemeClr val="bg1"/>
                </a:solidFill>
                <a:latin typeface="Segoe UI" panose="020B0502040204020203" pitchFamily="34" charset="0"/>
                <a:cs typeface="Segoe UI" panose="020B0502040204020203" pitchFamily="34" charset="0"/>
              </a:rPr>
              <a:t>Microsoft Corporation. All rights reserved</a:t>
            </a:r>
            <a:r>
              <a:rPr lang="en-US" sz="900" dirty="0" smtClean="0">
                <a:solidFill>
                  <a:schemeClr val="bg1"/>
                </a:solidFill>
                <a:latin typeface="Segoe UI" panose="020B0502040204020203" pitchFamily="34" charset="0"/>
                <a:cs typeface="Segoe UI" panose="020B0502040204020203" pitchFamily="34" charset="0"/>
              </a:rPr>
              <a:t>.</a:t>
            </a:r>
            <a:endParaRPr lang="en-US" sz="900" dirty="0">
              <a:solidFill>
                <a:schemeClr val="bg1"/>
              </a:solidFill>
              <a:latin typeface="Segoe UI" panose="020B0502040204020203" pitchFamily="34" charset="0"/>
              <a:cs typeface="Segoe UI" panose="020B0502040204020203" pitchFamily="34" charset="0"/>
            </a:endParaRPr>
          </a:p>
        </p:txBody>
      </p:sp>
      <p:sp>
        <p:nvSpPr>
          <p:cNvPr id="10" name="Rectangle 36"/>
          <p:cNvSpPr>
            <a:spLocks noChangeArrowheads="1"/>
          </p:cNvSpPr>
          <p:nvPr/>
        </p:nvSpPr>
        <p:spPr bwMode="auto">
          <a:xfrm>
            <a:off x="0" y="0"/>
            <a:ext cx="7772400" cy="1116631"/>
          </a:xfrm>
          <a:prstGeom prst="rect">
            <a:avLst/>
          </a:prstGeom>
          <a:solidFill>
            <a:srgbClr val="0072C6">
              <a:alpha val="74902"/>
            </a:srgb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Rectangle 26"/>
          <p:cNvSpPr/>
          <p:nvPr/>
        </p:nvSpPr>
        <p:spPr>
          <a:xfrm>
            <a:off x="2903220" y="137160"/>
            <a:ext cx="4708920" cy="830997"/>
          </a:xfrm>
          <a:prstGeom prst="rect">
            <a:avLst/>
          </a:prstGeom>
        </p:spPr>
        <p:txBody>
          <a:bodyPr wrap="square">
            <a:spAutoFit/>
          </a:bodyPr>
          <a:lstStyle/>
          <a:p>
            <a:pPr>
              <a:spcBef>
                <a:spcPts val="600"/>
              </a:spcBef>
              <a:spcAft>
                <a:spcPts val="600"/>
              </a:spcAft>
            </a:pP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Microsoft </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Azure is an open and flexible cloud platform that enables you to quickly build, deploy, </a:t>
            </a: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scale, </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and manage applications across a global network of Microsoft </a:t>
            </a: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data centers</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 You can build applications using multiple languages, </a:t>
            </a: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tools, </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and frameworks.</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7737"/>
            <a:ext cx="2971800" cy="683634"/>
          </a:xfrm>
          <a:prstGeom prst="rect">
            <a:avLst/>
          </a:prstGeom>
        </p:spPr>
      </p:pic>
      <p:pic>
        <p:nvPicPr>
          <p:cNvPr id="15" name="Picture 14"/>
          <p:cNvPicPr>
            <a:picLocks noChangeAspect="1"/>
          </p:cNvPicPr>
          <p:nvPr/>
        </p:nvPicPr>
        <p:blipFill rotWithShape="1">
          <a:blip r:embed="rId4"/>
          <a:srcRect t="17951" b="17646"/>
          <a:stretch/>
        </p:blipFill>
        <p:spPr>
          <a:xfrm>
            <a:off x="6287171" y="9612319"/>
            <a:ext cx="1418554" cy="336061"/>
          </a:xfrm>
          <a:prstGeom prst="rect">
            <a:avLst/>
          </a:prstGeom>
        </p:spPr>
      </p:pic>
    </p:spTree>
    <p:extLst>
      <p:ext uri="{BB962C8B-B14F-4D97-AF65-F5344CB8AC3E}">
        <p14:creationId xmlns:p14="http://schemas.microsoft.com/office/powerpoint/2010/main" val="11338838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1297</TotalTime>
  <Words>847</Words>
  <Application>Microsoft Office PowerPoint</Application>
  <PresentationFormat>Custom</PresentationFormat>
  <Paragraphs>46</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Jocelyn Ewert (Bookey Consulting)</dc:creator>
  <cp:lastModifiedBy>Jo Peeters</cp:lastModifiedBy>
  <cp:revision>144</cp:revision>
  <dcterms:created xsi:type="dcterms:W3CDTF">2013-03-25T02:44:56Z</dcterms:created>
  <dcterms:modified xsi:type="dcterms:W3CDTF">2014-10-15T10:04:12Z</dcterms:modified>
</cp:coreProperties>
</file>