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3"/>
  </p:sldMasterIdLst>
  <p:sldIdLst>
    <p:sldId id="258" r:id="rId4"/>
    <p:sldId id="267" r:id="rId5"/>
  </p:sldIdLst>
  <p:sldSz cx="7772400" cy="10058400"/>
  <p:notesSz cx="6858000" cy="9144000"/>
  <p:defaultTextStyle>
    <a:defPPr>
      <a:defRPr lang="en-US"/>
    </a:defPPr>
    <a:lvl1pPr marL="0" algn="l" defTabSz="1018824" rtl="0" eaLnBrk="1" latinLnBrk="0" hangingPunct="1">
      <a:defRPr sz="2006" kern="1200">
        <a:solidFill>
          <a:schemeClr val="tx1"/>
        </a:solidFill>
        <a:latin typeface="+mn-lt"/>
        <a:ea typeface="+mn-ea"/>
        <a:cs typeface="+mn-cs"/>
      </a:defRPr>
    </a:lvl1pPr>
    <a:lvl2pPr marL="509412" algn="l" defTabSz="1018824" rtl="0" eaLnBrk="1" latinLnBrk="0" hangingPunct="1">
      <a:defRPr sz="2006" kern="1200">
        <a:solidFill>
          <a:schemeClr val="tx1"/>
        </a:solidFill>
        <a:latin typeface="+mn-lt"/>
        <a:ea typeface="+mn-ea"/>
        <a:cs typeface="+mn-cs"/>
      </a:defRPr>
    </a:lvl2pPr>
    <a:lvl3pPr marL="1018824" algn="l" defTabSz="1018824" rtl="0" eaLnBrk="1" latinLnBrk="0" hangingPunct="1">
      <a:defRPr sz="2006" kern="1200">
        <a:solidFill>
          <a:schemeClr val="tx1"/>
        </a:solidFill>
        <a:latin typeface="+mn-lt"/>
        <a:ea typeface="+mn-ea"/>
        <a:cs typeface="+mn-cs"/>
      </a:defRPr>
    </a:lvl3pPr>
    <a:lvl4pPr marL="1528237" algn="l" defTabSz="1018824" rtl="0" eaLnBrk="1" latinLnBrk="0" hangingPunct="1">
      <a:defRPr sz="2006" kern="1200">
        <a:solidFill>
          <a:schemeClr val="tx1"/>
        </a:solidFill>
        <a:latin typeface="+mn-lt"/>
        <a:ea typeface="+mn-ea"/>
        <a:cs typeface="+mn-cs"/>
      </a:defRPr>
    </a:lvl4pPr>
    <a:lvl5pPr marL="2037649" algn="l" defTabSz="1018824" rtl="0" eaLnBrk="1" latinLnBrk="0" hangingPunct="1">
      <a:defRPr sz="2006" kern="1200">
        <a:solidFill>
          <a:schemeClr val="tx1"/>
        </a:solidFill>
        <a:latin typeface="+mn-lt"/>
        <a:ea typeface="+mn-ea"/>
        <a:cs typeface="+mn-cs"/>
      </a:defRPr>
    </a:lvl5pPr>
    <a:lvl6pPr marL="2547061" algn="l" defTabSz="1018824" rtl="0" eaLnBrk="1" latinLnBrk="0" hangingPunct="1">
      <a:defRPr sz="2006" kern="1200">
        <a:solidFill>
          <a:schemeClr val="tx1"/>
        </a:solidFill>
        <a:latin typeface="+mn-lt"/>
        <a:ea typeface="+mn-ea"/>
        <a:cs typeface="+mn-cs"/>
      </a:defRPr>
    </a:lvl6pPr>
    <a:lvl7pPr marL="3056473" algn="l" defTabSz="1018824" rtl="0" eaLnBrk="1" latinLnBrk="0" hangingPunct="1">
      <a:defRPr sz="2006" kern="1200">
        <a:solidFill>
          <a:schemeClr val="tx1"/>
        </a:solidFill>
        <a:latin typeface="+mn-lt"/>
        <a:ea typeface="+mn-ea"/>
        <a:cs typeface="+mn-cs"/>
      </a:defRPr>
    </a:lvl7pPr>
    <a:lvl8pPr marL="3565886" algn="l" defTabSz="1018824" rtl="0" eaLnBrk="1" latinLnBrk="0" hangingPunct="1">
      <a:defRPr sz="2006" kern="1200">
        <a:solidFill>
          <a:schemeClr val="tx1"/>
        </a:solidFill>
        <a:latin typeface="+mn-lt"/>
        <a:ea typeface="+mn-ea"/>
        <a:cs typeface="+mn-cs"/>
      </a:defRPr>
    </a:lvl8pPr>
    <a:lvl9pPr marL="4075298" algn="l" defTabSz="1018824" rtl="0" eaLnBrk="1" latinLnBrk="0" hangingPunct="1">
      <a:defRPr sz="2006"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68">
          <p15:clr>
            <a:srgbClr val="A4A3A4"/>
          </p15:clr>
        </p15:guide>
        <p15:guide id="2" pos="2448">
          <p15:clr>
            <a:srgbClr val="A4A3A4"/>
          </p15:clr>
        </p15:guide>
        <p15:guide id="3" orient="horz" pos="6192" userDrawn="1">
          <p15:clr>
            <a:srgbClr val="A4A3A4"/>
          </p15:clr>
        </p15:guide>
        <p15:guide id="4" pos="4752"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even Tokuno" initials="DT" lastIdx="2" clrIdx="0">
    <p:extLst/>
  </p:cmAuthor>
  <p:cmAuthor id="2" name="Tony Augusty (JEFFREYM CONSULTING)" initials="TA(C" lastIdx="1" clrIdx="1">
    <p:extLst>
      <p:ext uri="{19B8F6BF-5375-455C-9EA6-DF929625EA0E}">
        <p15:presenceInfo xmlns:p15="http://schemas.microsoft.com/office/powerpoint/2012/main" userId="S-1-5-21-2127521184-1604012920-1887927527-1667385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0F0F0"/>
    <a:srgbClr val="A80000"/>
    <a:srgbClr val="0078D7"/>
    <a:srgbClr val="D83B01"/>
    <a:srgbClr val="BA141A"/>
    <a:srgbClr val="0072C6"/>
    <a:srgbClr val="EB3C00"/>
    <a:srgbClr val="00BCF2"/>
    <a:srgbClr val="BD190E"/>
    <a:srgbClr val="BC0F0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11636" autoAdjust="0"/>
    <p:restoredTop sz="97394" autoAdjust="0"/>
  </p:normalViewPr>
  <p:slideViewPr>
    <p:cSldViewPr snapToGrid="0">
      <p:cViewPr varScale="1">
        <p:scale>
          <a:sx n="55" d="100"/>
          <a:sy n="55" d="100"/>
        </p:scale>
        <p:origin x="2808" y="96"/>
      </p:cViewPr>
      <p:guideLst>
        <p:guide orient="horz" pos="3168"/>
        <p:guide pos="2448"/>
        <p:guide orient="horz" pos="6192"/>
        <p:guide pos="4752"/>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Master" Target="slideMasters/slideMaster1.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commentAuthors" Target="commentAuthors.xml"/><Relationship Id="rId5" Type="http://schemas.openxmlformats.org/officeDocument/2006/relationships/slide" Target="slides/slide2.xml"/><Relationship Id="rId10"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82930" y="1646133"/>
            <a:ext cx="6606540" cy="3501813"/>
          </a:xfrm>
        </p:spPr>
        <p:txBody>
          <a:bodyPr anchor="b"/>
          <a:lstStyle>
            <a:lvl1pPr algn="ctr">
              <a:defRPr sz="5100"/>
            </a:lvl1pPr>
          </a:lstStyle>
          <a:p>
            <a:r>
              <a:rPr lang="en-US"/>
              <a:t>Click to edit Master title style</a:t>
            </a:r>
            <a:endParaRPr lang="en-US" dirty="0"/>
          </a:p>
        </p:txBody>
      </p:sp>
      <p:sp>
        <p:nvSpPr>
          <p:cNvPr id="3" name="Subtitle 2"/>
          <p:cNvSpPr>
            <a:spLocks noGrp="1"/>
          </p:cNvSpPr>
          <p:nvPr>
            <p:ph type="subTitle" idx="1"/>
          </p:nvPr>
        </p:nvSpPr>
        <p:spPr>
          <a:xfrm>
            <a:off x="971550" y="5282989"/>
            <a:ext cx="5829300" cy="2428451"/>
          </a:xfrm>
        </p:spPr>
        <p:txBody>
          <a:bodyPr/>
          <a:lstStyle>
            <a:lvl1pPr marL="0" indent="0" algn="ctr">
              <a:buNone/>
              <a:defRPr sz="2040"/>
            </a:lvl1pPr>
            <a:lvl2pPr marL="388620" indent="0" algn="ctr">
              <a:buNone/>
              <a:defRPr sz="1700"/>
            </a:lvl2pPr>
            <a:lvl3pPr marL="777240" indent="0" algn="ctr">
              <a:buNone/>
              <a:defRPr sz="1530"/>
            </a:lvl3pPr>
            <a:lvl4pPr marL="1165860" indent="0" algn="ctr">
              <a:buNone/>
              <a:defRPr sz="1360"/>
            </a:lvl4pPr>
            <a:lvl5pPr marL="1554480" indent="0" algn="ctr">
              <a:buNone/>
              <a:defRPr sz="1360"/>
            </a:lvl5pPr>
            <a:lvl6pPr marL="1943100" indent="0" algn="ctr">
              <a:buNone/>
              <a:defRPr sz="1360"/>
            </a:lvl6pPr>
            <a:lvl7pPr marL="2331720" indent="0" algn="ctr">
              <a:buNone/>
              <a:defRPr sz="1360"/>
            </a:lvl7pPr>
            <a:lvl8pPr marL="2720340" indent="0" algn="ctr">
              <a:buNone/>
              <a:defRPr sz="1360"/>
            </a:lvl8pPr>
            <a:lvl9pPr marL="3108960" indent="0" algn="ctr">
              <a:buNone/>
              <a:defRPr sz="1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24E3EC3-1B3F-4755-B752-28FDE295F879}" type="datetimeFigureOut">
              <a:rPr lang="en-US" smtClean="0"/>
              <a:t>8/1/2016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10336022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24E3EC3-1B3F-4755-B752-28FDE295F879}" type="datetimeFigureOut">
              <a:rPr lang="en-US" smtClean="0"/>
              <a:t>8/1/2016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42886144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2124" y="535517"/>
            <a:ext cx="1675924" cy="852402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534353" y="535517"/>
            <a:ext cx="4930616" cy="852402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24E3EC3-1B3F-4755-B752-28FDE295F879}" type="datetimeFigureOut">
              <a:rPr lang="en-US" smtClean="0"/>
              <a:t>8/1/2016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14500340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24E3EC3-1B3F-4755-B752-28FDE295F879}" type="datetimeFigureOut">
              <a:rPr lang="en-US" smtClean="0"/>
              <a:t>8/1/2016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23724046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05" y="2507618"/>
            <a:ext cx="6703695" cy="4184014"/>
          </a:xfrm>
        </p:spPr>
        <p:txBody>
          <a:bodyPr anchor="b"/>
          <a:lstStyle>
            <a:lvl1pPr>
              <a:defRPr sz="5100"/>
            </a:lvl1pPr>
          </a:lstStyle>
          <a:p>
            <a:r>
              <a:rPr lang="en-US"/>
              <a:t>Click to edit Master title style</a:t>
            </a:r>
            <a:endParaRPr lang="en-US" dirty="0"/>
          </a:p>
        </p:txBody>
      </p:sp>
      <p:sp>
        <p:nvSpPr>
          <p:cNvPr id="3" name="Text Placeholder 2"/>
          <p:cNvSpPr>
            <a:spLocks noGrp="1"/>
          </p:cNvSpPr>
          <p:nvPr>
            <p:ph type="body" idx="1"/>
          </p:nvPr>
        </p:nvSpPr>
        <p:spPr>
          <a:xfrm>
            <a:off x="530305" y="6731215"/>
            <a:ext cx="6703695" cy="2200274"/>
          </a:xfrm>
        </p:spPr>
        <p:txBody>
          <a:bodyPr/>
          <a:lstStyle>
            <a:lvl1pPr marL="0" indent="0">
              <a:buNone/>
              <a:defRPr sz="2040">
                <a:solidFill>
                  <a:schemeClr val="tx1"/>
                </a:solidFill>
              </a:defRPr>
            </a:lvl1pPr>
            <a:lvl2pPr marL="388620" indent="0">
              <a:buNone/>
              <a:defRPr sz="1700">
                <a:solidFill>
                  <a:schemeClr val="tx1">
                    <a:tint val="75000"/>
                  </a:schemeClr>
                </a:solidFill>
              </a:defRPr>
            </a:lvl2pPr>
            <a:lvl3pPr marL="777240" indent="0">
              <a:buNone/>
              <a:defRPr sz="1530">
                <a:solidFill>
                  <a:schemeClr val="tx1">
                    <a:tint val="75000"/>
                  </a:schemeClr>
                </a:solidFill>
              </a:defRPr>
            </a:lvl3pPr>
            <a:lvl4pPr marL="1165860" indent="0">
              <a:buNone/>
              <a:defRPr sz="1360">
                <a:solidFill>
                  <a:schemeClr val="tx1">
                    <a:tint val="75000"/>
                  </a:schemeClr>
                </a:solidFill>
              </a:defRPr>
            </a:lvl4pPr>
            <a:lvl5pPr marL="1554480" indent="0">
              <a:buNone/>
              <a:defRPr sz="1360">
                <a:solidFill>
                  <a:schemeClr val="tx1">
                    <a:tint val="75000"/>
                  </a:schemeClr>
                </a:solidFill>
              </a:defRPr>
            </a:lvl5pPr>
            <a:lvl6pPr marL="1943100" indent="0">
              <a:buNone/>
              <a:defRPr sz="1360">
                <a:solidFill>
                  <a:schemeClr val="tx1">
                    <a:tint val="75000"/>
                  </a:schemeClr>
                </a:solidFill>
              </a:defRPr>
            </a:lvl6pPr>
            <a:lvl7pPr marL="2331720" indent="0">
              <a:buNone/>
              <a:defRPr sz="1360">
                <a:solidFill>
                  <a:schemeClr val="tx1">
                    <a:tint val="75000"/>
                  </a:schemeClr>
                </a:solidFill>
              </a:defRPr>
            </a:lvl7pPr>
            <a:lvl8pPr marL="2720340" indent="0">
              <a:buNone/>
              <a:defRPr sz="1360">
                <a:solidFill>
                  <a:schemeClr val="tx1">
                    <a:tint val="75000"/>
                  </a:schemeClr>
                </a:solidFill>
              </a:defRPr>
            </a:lvl8pPr>
            <a:lvl9pPr marL="3108960" indent="0">
              <a:buNone/>
              <a:defRPr sz="1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24E3EC3-1B3F-4755-B752-28FDE295F879}" type="datetimeFigureOut">
              <a:rPr lang="en-US" smtClean="0"/>
              <a:t>8/1/2016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11800667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34353" y="2677584"/>
            <a:ext cx="3303270" cy="6381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934778" y="2677584"/>
            <a:ext cx="3303270" cy="6381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24E3EC3-1B3F-4755-B752-28FDE295F879}" type="datetimeFigureOut">
              <a:rPr lang="en-US" smtClean="0"/>
              <a:t>8/1/2016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9809307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5365" y="535519"/>
            <a:ext cx="6703695" cy="1944159"/>
          </a:xfrm>
        </p:spPr>
        <p:txBody>
          <a:bodyPr/>
          <a:lstStyle/>
          <a:p>
            <a:r>
              <a:rPr lang="en-US"/>
              <a:t>Click to edit Master title style</a:t>
            </a:r>
            <a:endParaRPr lang="en-US" dirty="0"/>
          </a:p>
        </p:txBody>
      </p:sp>
      <p:sp>
        <p:nvSpPr>
          <p:cNvPr id="3" name="Text Placeholder 2"/>
          <p:cNvSpPr>
            <a:spLocks noGrp="1"/>
          </p:cNvSpPr>
          <p:nvPr>
            <p:ph type="body" idx="1"/>
          </p:nvPr>
        </p:nvSpPr>
        <p:spPr>
          <a:xfrm>
            <a:off x="535366" y="2465706"/>
            <a:ext cx="3288089" cy="1208404"/>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a:t>Click to edit Master text styles</a:t>
            </a:r>
          </a:p>
        </p:txBody>
      </p:sp>
      <p:sp>
        <p:nvSpPr>
          <p:cNvPr id="4" name="Content Placeholder 3"/>
          <p:cNvSpPr>
            <a:spLocks noGrp="1"/>
          </p:cNvSpPr>
          <p:nvPr>
            <p:ph sz="half" idx="2"/>
          </p:nvPr>
        </p:nvSpPr>
        <p:spPr>
          <a:xfrm>
            <a:off x="535366" y="3674110"/>
            <a:ext cx="3288089" cy="54040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934778" y="2465706"/>
            <a:ext cx="3304282" cy="1208404"/>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a:t>Click to edit Master text styles</a:t>
            </a:r>
          </a:p>
        </p:txBody>
      </p:sp>
      <p:sp>
        <p:nvSpPr>
          <p:cNvPr id="6" name="Content Placeholder 5"/>
          <p:cNvSpPr>
            <a:spLocks noGrp="1"/>
          </p:cNvSpPr>
          <p:nvPr>
            <p:ph sz="quarter" idx="4"/>
          </p:nvPr>
        </p:nvSpPr>
        <p:spPr>
          <a:xfrm>
            <a:off x="3934778" y="3674110"/>
            <a:ext cx="3304282" cy="54040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24E3EC3-1B3F-4755-B752-28FDE295F879}" type="datetimeFigureOut">
              <a:rPr lang="en-US" smtClean="0"/>
              <a:t>8/1/2016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3201226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24E3EC3-1B3F-4755-B752-28FDE295F879}" type="datetimeFigureOut">
              <a:rPr lang="en-US" smtClean="0"/>
              <a:t>8/1/2016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27795121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24E3EC3-1B3F-4755-B752-28FDE295F879}" type="datetimeFigureOut">
              <a:rPr lang="en-US" smtClean="0"/>
              <a:t>8/1/2016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37097082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5" y="670560"/>
            <a:ext cx="2506801" cy="2346960"/>
          </a:xfrm>
        </p:spPr>
        <p:txBody>
          <a:bodyPr anchor="b"/>
          <a:lstStyle>
            <a:lvl1pPr>
              <a:defRPr sz="2720"/>
            </a:lvl1pPr>
          </a:lstStyle>
          <a:p>
            <a:r>
              <a:rPr lang="en-US"/>
              <a:t>Click to edit Master title style</a:t>
            </a:r>
            <a:endParaRPr lang="en-US" dirty="0"/>
          </a:p>
        </p:txBody>
      </p:sp>
      <p:sp>
        <p:nvSpPr>
          <p:cNvPr id="3" name="Content Placeholder 2"/>
          <p:cNvSpPr>
            <a:spLocks noGrp="1"/>
          </p:cNvSpPr>
          <p:nvPr>
            <p:ph idx="1"/>
          </p:nvPr>
        </p:nvSpPr>
        <p:spPr>
          <a:xfrm>
            <a:off x="3304282" y="1448226"/>
            <a:ext cx="3934778" cy="7147983"/>
          </a:xfrm>
        </p:spPr>
        <p:txBody>
          <a:bodyPr/>
          <a:lstStyle>
            <a:lvl1pPr>
              <a:defRPr sz="2720"/>
            </a:lvl1pPr>
            <a:lvl2pPr>
              <a:defRPr sz="2380"/>
            </a:lvl2pPr>
            <a:lvl3pPr>
              <a:defRPr sz="2040"/>
            </a:lvl3pPr>
            <a:lvl4pPr>
              <a:defRPr sz="1700"/>
            </a:lvl4pPr>
            <a:lvl5pPr>
              <a:defRPr sz="1700"/>
            </a:lvl5pPr>
            <a:lvl6pPr>
              <a:defRPr sz="1700"/>
            </a:lvl6pPr>
            <a:lvl7pPr>
              <a:defRPr sz="1700"/>
            </a:lvl7pPr>
            <a:lvl8pPr>
              <a:defRPr sz="1700"/>
            </a:lvl8pPr>
            <a:lvl9pPr>
              <a:defRPr sz="1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35365" y="3017520"/>
            <a:ext cx="2506801" cy="5590329"/>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a:t>Click to edit Master text styles</a:t>
            </a:r>
          </a:p>
        </p:txBody>
      </p:sp>
      <p:sp>
        <p:nvSpPr>
          <p:cNvPr id="5" name="Date Placeholder 4"/>
          <p:cNvSpPr>
            <a:spLocks noGrp="1"/>
          </p:cNvSpPr>
          <p:nvPr>
            <p:ph type="dt" sz="half" idx="10"/>
          </p:nvPr>
        </p:nvSpPr>
        <p:spPr/>
        <p:txBody>
          <a:bodyPr/>
          <a:lstStyle/>
          <a:p>
            <a:fld id="{D24E3EC3-1B3F-4755-B752-28FDE295F879}" type="datetimeFigureOut">
              <a:rPr lang="en-US" smtClean="0"/>
              <a:t>8/1/2016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32869792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5" y="670560"/>
            <a:ext cx="2506801" cy="2346960"/>
          </a:xfrm>
        </p:spPr>
        <p:txBody>
          <a:bodyPr anchor="b"/>
          <a:lstStyle>
            <a:lvl1pPr>
              <a:defRPr sz="2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3304282" y="1448226"/>
            <a:ext cx="3934778" cy="7147983"/>
          </a:xfrm>
        </p:spPr>
        <p:txBody>
          <a:bodyPr anchor="t"/>
          <a:lstStyle>
            <a:lvl1pPr marL="0" indent="0">
              <a:buNone/>
              <a:defRPr sz="2720"/>
            </a:lvl1pPr>
            <a:lvl2pPr marL="388620" indent="0">
              <a:buNone/>
              <a:defRPr sz="2380"/>
            </a:lvl2pPr>
            <a:lvl3pPr marL="777240" indent="0">
              <a:buNone/>
              <a:defRPr sz="2040"/>
            </a:lvl3pPr>
            <a:lvl4pPr marL="1165860" indent="0">
              <a:buNone/>
              <a:defRPr sz="1700"/>
            </a:lvl4pPr>
            <a:lvl5pPr marL="1554480" indent="0">
              <a:buNone/>
              <a:defRPr sz="1700"/>
            </a:lvl5pPr>
            <a:lvl6pPr marL="1943100" indent="0">
              <a:buNone/>
              <a:defRPr sz="1700"/>
            </a:lvl6pPr>
            <a:lvl7pPr marL="2331720" indent="0">
              <a:buNone/>
              <a:defRPr sz="1700"/>
            </a:lvl7pPr>
            <a:lvl8pPr marL="2720340" indent="0">
              <a:buNone/>
              <a:defRPr sz="1700"/>
            </a:lvl8pPr>
            <a:lvl9pPr marL="3108960" indent="0">
              <a:buNone/>
              <a:defRPr sz="1700"/>
            </a:lvl9pPr>
          </a:lstStyle>
          <a:p>
            <a:r>
              <a:rPr lang="en-US" dirty="0"/>
              <a:t>Click icon to add picture</a:t>
            </a:r>
          </a:p>
        </p:txBody>
      </p:sp>
      <p:sp>
        <p:nvSpPr>
          <p:cNvPr id="4" name="Text Placeholder 3"/>
          <p:cNvSpPr>
            <a:spLocks noGrp="1"/>
          </p:cNvSpPr>
          <p:nvPr>
            <p:ph type="body" sz="half" idx="2"/>
          </p:nvPr>
        </p:nvSpPr>
        <p:spPr>
          <a:xfrm>
            <a:off x="535365" y="3017520"/>
            <a:ext cx="2506801" cy="5590329"/>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a:t>Click to edit Master text styles</a:t>
            </a:r>
          </a:p>
        </p:txBody>
      </p:sp>
      <p:sp>
        <p:nvSpPr>
          <p:cNvPr id="5" name="Date Placeholder 4"/>
          <p:cNvSpPr>
            <a:spLocks noGrp="1"/>
          </p:cNvSpPr>
          <p:nvPr>
            <p:ph type="dt" sz="half" idx="10"/>
          </p:nvPr>
        </p:nvSpPr>
        <p:spPr/>
        <p:txBody>
          <a:bodyPr/>
          <a:lstStyle/>
          <a:p>
            <a:fld id="{D24E3EC3-1B3F-4755-B752-28FDE295F879}" type="datetimeFigureOut">
              <a:rPr lang="en-US" smtClean="0"/>
              <a:t>8/1/2016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9603488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4353" y="535519"/>
            <a:ext cx="6703695" cy="1944159"/>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34353" y="2677584"/>
            <a:ext cx="6703695" cy="638196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34353" y="9322649"/>
            <a:ext cx="1748790" cy="535517"/>
          </a:xfrm>
          <a:prstGeom prst="rect">
            <a:avLst/>
          </a:prstGeom>
        </p:spPr>
        <p:txBody>
          <a:bodyPr vert="horz" lIns="91440" tIns="45720" rIns="91440" bIns="45720" rtlCol="0" anchor="ctr"/>
          <a:lstStyle>
            <a:lvl1pPr algn="l">
              <a:defRPr sz="1020">
                <a:solidFill>
                  <a:schemeClr val="tx1">
                    <a:tint val="75000"/>
                  </a:schemeClr>
                </a:solidFill>
              </a:defRPr>
            </a:lvl1pPr>
          </a:lstStyle>
          <a:p>
            <a:fld id="{D24E3EC3-1B3F-4755-B752-28FDE295F879}" type="datetimeFigureOut">
              <a:rPr lang="en-US" smtClean="0"/>
              <a:t>8/1/2016</a:t>
            </a:fld>
            <a:endParaRPr lang="en-US" dirty="0"/>
          </a:p>
        </p:txBody>
      </p:sp>
      <p:sp>
        <p:nvSpPr>
          <p:cNvPr id="5" name="Footer Placeholder 4"/>
          <p:cNvSpPr>
            <a:spLocks noGrp="1"/>
          </p:cNvSpPr>
          <p:nvPr>
            <p:ph type="ftr" sz="quarter" idx="3"/>
          </p:nvPr>
        </p:nvSpPr>
        <p:spPr>
          <a:xfrm>
            <a:off x="2574608" y="9322649"/>
            <a:ext cx="2623185" cy="535517"/>
          </a:xfrm>
          <a:prstGeom prst="rect">
            <a:avLst/>
          </a:prstGeom>
        </p:spPr>
        <p:txBody>
          <a:bodyPr vert="horz" lIns="91440" tIns="45720" rIns="91440" bIns="45720" rtlCol="0" anchor="ctr"/>
          <a:lstStyle>
            <a:lvl1pPr algn="ctr">
              <a:defRPr sz="10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5489258" y="9322649"/>
            <a:ext cx="1748790" cy="535517"/>
          </a:xfrm>
          <a:prstGeom prst="rect">
            <a:avLst/>
          </a:prstGeom>
        </p:spPr>
        <p:txBody>
          <a:bodyPr vert="horz" lIns="91440" tIns="45720" rIns="91440" bIns="45720" rtlCol="0" anchor="ctr"/>
          <a:lstStyle>
            <a:lvl1pPr algn="r">
              <a:defRPr sz="1020">
                <a:solidFill>
                  <a:schemeClr val="tx1">
                    <a:tint val="75000"/>
                  </a:schemeClr>
                </a:solidFill>
              </a:defRPr>
            </a:lvl1pPr>
          </a:lstStyle>
          <a:p>
            <a:fld id="{4407242A-5AAD-4CF5-A7D3-8B87808F7496}" type="slidenum">
              <a:rPr lang="en-US" smtClean="0"/>
              <a:t>‹#›</a:t>
            </a:fld>
            <a:endParaRPr lang="en-US" dirty="0"/>
          </a:p>
        </p:txBody>
      </p:sp>
    </p:spTree>
    <p:extLst>
      <p:ext uri="{BB962C8B-B14F-4D97-AF65-F5344CB8AC3E}">
        <p14:creationId xmlns:p14="http://schemas.microsoft.com/office/powerpoint/2010/main" val="190297895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777240" rtl="0" eaLnBrk="1" latinLnBrk="0" hangingPunct="1">
        <a:lnSpc>
          <a:spcPct val="90000"/>
        </a:lnSpc>
        <a:spcBef>
          <a:spcPct val="0"/>
        </a:spcBef>
        <a:buNone/>
        <a:defRPr sz="3740" kern="1200">
          <a:solidFill>
            <a:schemeClr val="tx1"/>
          </a:solidFill>
          <a:latin typeface="+mj-lt"/>
          <a:ea typeface="+mj-ea"/>
          <a:cs typeface="+mj-cs"/>
        </a:defRPr>
      </a:lvl1pPr>
    </p:titleStyle>
    <p:bodyStyle>
      <a:lvl1pPr marL="194310" indent="-194310" algn="l" defTabSz="777240" rtl="0" eaLnBrk="1" latinLnBrk="0" hangingPunct="1">
        <a:lnSpc>
          <a:spcPct val="90000"/>
        </a:lnSpc>
        <a:spcBef>
          <a:spcPts val="850"/>
        </a:spcBef>
        <a:buFont typeface="Arial" panose="020B0604020202020204" pitchFamily="34" charset="0"/>
        <a:buChar char="•"/>
        <a:defRPr sz="2380" kern="1200">
          <a:solidFill>
            <a:schemeClr val="tx1"/>
          </a:solidFill>
          <a:latin typeface="+mn-lt"/>
          <a:ea typeface="+mn-ea"/>
          <a:cs typeface="+mn-cs"/>
        </a:defRPr>
      </a:lvl1pPr>
      <a:lvl2pPr marL="582930" indent="-194310" algn="l" defTabSz="777240" rtl="0" eaLnBrk="1" latinLnBrk="0" hangingPunct="1">
        <a:lnSpc>
          <a:spcPct val="90000"/>
        </a:lnSpc>
        <a:spcBef>
          <a:spcPts val="425"/>
        </a:spcBef>
        <a:buFont typeface="Arial" panose="020B0604020202020204" pitchFamily="34" charset="0"/>
        <a:buChar char="•"/>
        <a:defRPr sz="2040" kern="1200">
          <a:solidFill>
            <a:schemeClr val="tx1"/>
          </a:solidFill>
          <a:latin typeface="+mn-lt"/>
          <a:ea typeface="+mn-ea"/>
          <a:cs typeface="+mn-cs"/>
        </a:defRPr>
      </a:lvl2pPr>
      <a:lvl3pPr marL="971550" indent="-194310" algn="l" defTabSz="777240" rtl="0" eaLnBrk="1" latinLnBrk="0" hangingPunct="1">
        <a:lnSpc>
          <a:spcPct val="90000"/>
        </a:lnSpc>
        <a:spcBef>
          <a:spcPts val="425"/>
        </a:spcBef>
        <a:buFont typeface="Arial" panose="020B0604020202020204" pitchFamily="34" charset="0"/>
        <a:buChar char="•"/>
        <a:defRPr sz="1700" kern="1200">
          <a:solidFill>
            <a:schemeClr val="tx1"/>
          </a:solidFill>
          <a:latin typeface="+mn-lt"/>
          <a:ea typeface="+mn-ea"/>
          <a:cs typeface="+mn-cs"/>
        </a:defRPr>
      </a:lvl3pPr>
      <a:lvl4pPr marL="13601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4pPr>
      <a:lvl5pPr marL="174879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5pPr>
      <a:lvl6pPr marL="213741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6pPr>
      <a:lvl7pPr marL="252603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7pPr>
      <a:lvl8pPr marL="291465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8pPr>
      <a:lvl9pPr marL="33032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9pPr>
    </p:bodyStyle>
    <p:otherStyle>
      <a:defPPr>
        <a:defRPr lang="en-US"/>
      </a:defPPr>
      <a:lvl1pPr marL="0" algn="l" defTabSz="777240" rtl="0" eaLnBrk="1" latinLnBrk="0" hangingPunct="1">
        <a:defRPr sz="1530" kern="1200">
          <a:solidFill>
            <a:schemeClr val="tx1"/>
          </a:solidFill>
          <a:latin typeface="+mn-lt"/>
          <a:ea typeface="+mn-ea"/>
          <a:cs typeface="+mn-cs"/>
        </a:defRPr>
      </a:lvl1pPr>
      <a:lvl2pPr marL="388620" algn="l" defTabSz="777240" rtl="0" eaLnBrk="1" latinLnBrk="0" hangingPunct="1">
        <a:defRPr sz="1530" kern="1200">
          <a:solidFill>
            <a:schemeClr val="tx1"/>
          </a:solidFill>
          <a:latin typeface="+mn-lt"/>
          <a:ea typeface="+mn-ea"/>
          <a:cs typeface="+mn-cs"/>
        </a:defRPr>
      </a:lvl2pPr>
      <a:lvl3pPr marL="777240" algn="l" defTabSz="777240" rtl="0" eaLnBrk="1" latinLnBrk="0" hangingPunct="1">
        <a:defRPr sz="1530" kern="1200">
          <a:solidFill>
            <a:schemeClr val="tx1"/>
          </a:solidFill>
          <a:latin typeface="+mn-lt"/>
          <a:ea typeface="+mn-ea"/>
          <a:cs typeface="+mn-cs"/>
        </a:defRPr>
      </a:lvl3pPr>
      <a:lvl4pPr marL="1165860" algn="l" defTabSz="777240" rtl="0" eaLnBrk="1" latinLnBrk="0" hangingPunct="1">
        <a:defRPr sz="1530" kern="1200">
          <a:solidFill>
            <a:schemeClr val="tx1"/>
          </a:solidFill>
          <a:latin typeface="+mn-lt"/>
          <a:ea typeface="+mn-ea"/>
          <a:cs typeface="+mn-cs"/>
        </a:defRPr>
      </a:lvl4pPr>
      <a:lvl5pPr marL="1554480" algn="l" defTabSz="777240" rtl="0" eaLnBrk="1" latinLnBrk="0" hangingPunct="1">
        <a:defRPr sz="1530" kern="1200">
          <a:solidFill>
            <a:schemeClr val="tx1"/>
          </a:solidFill>
          <a:latin typeface="+mn-lt"/>
          <a:ea typeface="+mn-ea"/>
          <a:cs typeface="+mn-cs"/>
        </a:defRPr>
      </a:lvl5pPr>
      <a:lvl6pPr marL="1943100" algn="l" defTabSz="777240" rtl="0" eaLnBrk="1" latinLnBrk="0" hangingPunct="1">
        <a:defRPr sz="1530" kern="1200">
          <a:solidFill>
            <a:schemeClr val="tx1"/>
          </a:solidFill>
          <a:latin typeface="+mn-lt"/>
          <a:ea typeface="+mn-ea"/>
          <a:cs typeface="+mn-cs"/>
        </a:defRPr>
      </a:lvl6pPr>
      <a:lvl7pPr marL="2331720" algn="l" defTabSz="777240" rtl="0" eaLnBrk="1" latinLnBrk="0" hangingPunct="1">
        <a:defRPr sz="1530" kern="1200">
          <a:solidFill>
            <a:schemeClr val="tx1"/>
          </a:solidFill>
          <a:latin typeface="+mn-lt"/>
          <a:ea typeface="+mn-ea"/>
          <a:cs typeface="+mn-cs"/>
        </a:defRPr>
      </a:lvl7pPr>
      <a:lvl8pPr marL="2720340" algn="l" defTabSz="777240" rtl="0" eaLnBrk="1" latinLnBrk="0" hangingPunct="1">
        <a:defRPr sz="1530" kern="1200">
          <a:solidFill>
            <a:schemeClr val="tx1"/>
          </a:solidFill>
          <a:latin typeface="+mn-lt"/>
          <a:ea typeface="+mn-ea"/>
          <a:cs typeface="+mn-cs"/>
        </a:defRPr>
      </a:lvl8pPr>
      <a:lvl9pPr marL="3108960" algn="l" defTabSz="777240" rtl="0" eaLnBrk="1" latinLnBrk="0" hangingPunct="1">
        <a:defRPr sz="153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hyperlink" Target="mailto:ahoulder@oberospm.com" TargetMode="External"/><Relationship Id="rId7" Type="http://schemas.openxmlformats.org/officeDocument/2006/relationships/image" Target="../media/image4.png"/><Relationship Id="rId2" Type="http://schemas.openxmlformats.org/officeDocument/2006/relationships/hyperlink" Target="http://www.oberospm.com/" TargetMode="Externa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 Id="rId9"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36"/>
          <p:cNvSpPr>
            <a:spLocks noChangeArrowheads="1"/>
          </p:cNvSpPr>
          <p:nvPr/>
        </p:nvSpPr>
        <p:spPr bwMode="auto">
          <a:xfrm>
            <a:off x="0" y="0"/>
            <a:ext cx="7772400" cy="10058400"/>
          </a:xfrm>
          <a:prstGeom prst="rect">
            <a:avLst/>
          </a:prstGeom>
          <a:solidFill>
            <a:srgbClr val="00BCF2"/>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14" name="Rectangle 36"/>
          <p:cNvSpPr>
            <a:spLocks noChangeArrowheads="1"/>
          </p:cNvSpPr>
          <p:nvPr/>
        </p:nvSpPr>
        <p:spPr bwMode="auto">
          <a:xfrm>
            <a:off x="0" y="2529541"/>
            <a:ext cx="7772400" cy="5571442"/>
          </a:xfrm>
          <a:prstGeom prst="rect">
            <a:avLst/>
          </a:pr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25" name="TextBox 24"/>
          <p:cNvSpPr txBox="1"/>
          <p:nvPr/>
        </p:nvSpPr>
        <p:spPr>
          <a:xfrm>
            <a:off x="1856444" y="234357"/>
            <a:ext cx="5696879" cy="923330"/>
          </a:xfrm>
          <a:prstGeom prst="rect">
            <a:avLst/>
          </a:prstGeom>
          <a:noFill/>
        </p:spPr>
        <p:txBody>
          <a:bodyPr wrap="square" lIns="0" tIns="0" rIns="0" bIns="0" rtlCol="0">
            <a:spAutoFit/>
          </a:bodyPr>
          <a:lstStyle/>
          <a:p>
            <a:r>
              <a:rPr lang="en-US" sz="2000" dirty="0">
                <a:solidFill>
                  <a:schemeClr val="bg1"/>
                </a:solidFill>
                <a:latin typeface="Segoe Pro Light" panose="020B0302040504020203" pitchFamily="34" charset="0"/>
              </a:rPr>
              <a:t>Design, Manage, Optimize Incentive Compensation Programs with the Microsoft Azure-Powered Sales Performance Management Solution by Obero SPM</a:t>
            </a:r>
          </a:p>
        </p:txBody>
      </p:sp>
      <p:sp>
        <p:nvSpPr>
          <p:cNvPr id="35" name="TextBox 34"/>
          <p:cNvSpPr txBox="1"/>
          <p:nvPr/>
        </p:nvSpPr>
        <p:spPr>
          <a:xfrm>
            <a:off x="219074" y="1392974"/>
            <a:ext cx="7553325" cy="966418"/>
          </a:xfrm>
          <a:prstGeom prst="rect">
            <a:avLst/>
          </a:prstGeom>
          <a:noFill/>
        </p:spPr>
        <p:txBody>
          <a:bodyPr wrap="square" lIns="0" tIns="0" rIns="0" bIns="0" rtlCol="0">
            <a:spAutoFit/>
          </a:bodyPr>
          <a:lstStyle/>
          <a:p>
            <a:r>
              <a:rPr lang="en-US" sz="1400" b="1" dirty="0">
                <a:solidFill>
                  <a:schemeClr val="bg1"/>
                </a:solidFill>
                <a:latin typeface="Segoe UI" panose="020B0502040204020203" pitchFamily="34" charset="0"/>
                <a:cs typeface="Segoe UI" panose="020B0502040204020203" pitchFamily="34" charset="0"/>
              </a:rPr>
              <a:t>MICROSOFT AZURE APP BUILDER PROFILE: OBERO SPM</a:t>
            </a:r>
          </a:p>
          <a:p>
            <a:endParaRPr lang="en-US" sz="1100" dirty="0">
              <a:solidFill>
                <a:schemeClr val="bg1"/>
              </a:solidFill>
              <a:latin typeface="Segoe UI" panose="020B0502040204020203" pitchFamily="34" charset="0"/>
              <a:cs typeface="Segoe UI" panose="020B0502040204020203" pitchFamily="34" charset="0"/>
            </a:endParaRPr>
          </a:p>
          <a:p>
            <a:pPr defTabSz="1219170">
              <a:lnSpc>
                <a:spcPct val="120000"/>
              </a:lnSpc>
            </a:pPr>
            <a:r>
              <a:rPr lang="en-CA" sz="1050" dirty="0">
                <a:solidFill>
                  <a:prstClr val="white"/>
                </a:solidFill>
                <a:latin typeface="Segoe UI" panose="020B0502040204020203" pitchFamily="34" charset="0"/>
                <a:cs typeface="Segoe UI" panose="020B0502040204020203" pitchFamily="34" charset="0"/>
              </a:rPr>
              <a:t>Obero SPM has helped organizations of all sizes streamline their sales planning, </a:t>
            </a:r>
            <a:r>
              <a:rPr lang="en-CA" sz="1050" dirty="0">
                <a:solidFill>
                  <a:schemeClr val="bg1"/>
                </a:solidFill>
                <a:latin typeface="Segoe UI" panose="020B0502040204020203" pitchFamily="34" charset="0"/>
                <a:ea typeface="Segoe UI" panose="020B0502040204020203" pitchFamily="34" charset="0"/>
                <a:cs typeface="Segoe UI" panose="020B0502040204020203" pitchFamily="34" charset="0"/>
              </a:rPr>
              <a:t>execution and optimization processes by providing a single unified application that supports the end-to-end sales performance lifecycle. </a:t>
            </a:r>
            <a:r>
              <a:rPr lang="en-CA" sz="1050" dirty="0">
                <a:solidFill>
                  <a:prstClr val="white"/>
                </a:solidFill>
                <a:latin typeface="Segoe UI" panose="020B0502040204020203" pitchFamily="34" charset="0"/>
                <a:cs typeface="Segoe UI" panose="020B0502040204020203" pitchFamily="34" charset="0"/>
              </a:rPr>
              <a:t>With comprehensive functionality, Obero SPM </a:t>
            </a:r>
            <a:r>
              <a:rPr lang="en-CA" sz="1050" dirty="0">
                <a:solidFill>
                  <a:schemeClr val="bg1"/>
                </a:solidFill>
                <a:latin typeface="Segoe UI" panose="020B0502040204020203" pitchFamily="34" charset="0"/>
                <a:ea typeface="Segoe UI" panose="020B0502040204020203" pitchFamily="34" charset="0"/>
                <a:cs typeface="Segoe UI" panose="020B0502040204020203" pitchFamily="34" charset="0"/>
              </a:rPr>
              <a:t>manages sales performance, incentive compensation and profitability in one solution</a:t>
            </a:r>
            <a:r>
              <a:rPr lang="en-US" sz="1050" dirty="0">
                <a:solidFill>
                  <a:schemeClr val="bg1"/>
                </a:solidFill>
                <a:latin typeface="Segoe UI" panose="020B0502040204020203" pitchFamily="34" charset="0"/>
                <a:ea typeface="Segoe UI" panose="020B0502040204020203" pitchFamily="34" charset="0"/>
                <a:cs typeface="Segoe UI" panose="020B0502040204020203" pitchFamily="34" charset="0"/>
              </a:rPr>
              <a:t>.</a:t>
            </a:r>
          </a:p>
        </p:txBody>
      </p:sp>
      <p:sp>
        <p:nvSpPr>
          <p:cNvPr id="38" name="TextBox 37"/>
          <p:cNvSpPr txBox="1"/>
          <p:nvPr/>
        </p:nvSpPr>
        <p:spPr>
          <a:xfrm>
            <a:off x="239735" y="2723762"/>
            <a:ext cx="7334251" cy="215444"/>
          </a:xfrm>
          <a:prstGeom prst="rect">
            <a:avLst/>
          </a:prstGeom>
          <a:noFill/>
        </p:spPr>
        <p:txBody>
          <a:bodyPr wrap="square" lIns="0" tIns="0" rIns="0" bIns="0" rtlCol="0">
            <a:spAutoFit/>
          </a:bodyPr>
          <a:lstStyle/>
          <a:p>
            <a:r>
              <a:rPr lang="en-US" sz="1400" b="1" dirty="0">
                <a:solidFill>
                  <a:srgbClr val="262626"/>
                </a:solidFill>
                <a:latin typeface="Segoe UI" panose="020B0502040204020203" pitchFamily="34" charset="0"/>
                <a:cs typeface="Segoe UI" panose="020B0502040204020203" pitchFamily="34" charset="0"/>
              </a:rPr>
              <a:t>WHAT WE OFFER</a:t>
            </a:r>
          </a:p>
        </p:txBody>
      </p:sp>
      <p:sp>
        <p:nvSpPr>
          <p:cNvPr id="39" name="TextBox 38"/>
          <p:cNvSpPr txBox="1"/>
          <p:nvPr/>
        </p:nvSpPr>
        <p:spPr>
          <a:xfrm>
            <a:off x="219072" y="8301361"/>
            <a:ext cx="7334251" cy="538609"/>
          </a:xfrm>
          <a:prstGeom prst="rect">
            <a:avLst/>
          </a:prstGeom>
          <a:noFill/>
        </p:spPr>
        <p:txBody>
          <a:bodyPr wrap="square" lIns="0" tIns="0" rIns="0" bIns="0" rtlCol="0">
            <a:spAutoFit/>
          </a:bodyPr>
          <a:lstStyle/>
          <a:p>
            <a:r>
              <a:rPr lang="en-US" sz="1400" b="1" dirty="0">
                <a:solidFill>
                  <a:schemeClr val="bg1"/>
                </a:solidFill>
                <a:latin typeface="Segoe UI" panose="020B0502040204020203" pitchFamily="34" charset="0"/>
                <a:cs typeface="Segoe UI" panose="020B0502040204020203" pitchFamily="34" charset="0"/>
              </a:rPr>
              <a:t>WHAT OUR CUSTOMERS ARE SAYING</a:t>
            </a:r>
          </a:p>
          <a:p>
            <a:r>
              <a:rPr lang="en-CA" sz="1050" dirty="0">
                <a:solidFill>
                  <a:schemeClr val="bg1"/>
                </a:solidFill>
                <a:latin typeface="Segoe UI" panose="020B0502040204020203" pitchFamily="34" charset="0"/>
                <a:cs typeface="Segoe UI" panose="020B0502040204020203" pitchFamily="34" charset="0"/>
              </a:rPr>
              <a:t>“Obero has significantly reduced the amount of time spent calculating commissions while increasing the accuracy of the output. We are very pleased with the product and the support behind it.” </a:t>
            </a:r>
            <a:r>
              <a:rPr lang="en-US" sz="1050" dirty="0">
                <a:solidFill>
                  <a:schemeClr val="bg1"/>
                </a:solidFill>
                <a:latin typeface="Segoe UI" panose="020B0502040204020203" pitchFamily="34" charset="0"/>
                <a:cs typeface="Segoe UI" panose="020B0502040204020203" pitchFamily="34" charset="0"/>
              </a:rPr>
              <a:t>– </a:t>
            </a:r>
            <a:r>
              <a:rPr lang="en-CA" sz="1050" dirty="0">
                <a:solidFill>
                  <a:schemeClr val="bg1"/>
                </a:solidFill>
                <a:latin typeface="Segoe UI" panose="020B0502040204020203" pitchFamily="34" charset="0"/>
                <a:cs typeface="Segoe UI" panose="020B0502040204020203" pitchFamily="34" charset="0"/>
              </a:rPr>
              <a:t>Carol Morgan, Sales Operations Manager, Avtex</a:t>
            </a:r>
            <a:endParaRPr lang="en-US" sz="1050" dirty="0">
              <a:solidFill>
                <a:schemeClr val="bg1"/>
              </a:solidFill>
              <a:latin typeface="Segoe UI" panose="020B0502040204020203" pitchFamily="34" charset="0"/>
              <a:cs typeface="Segoe UI" panose="020B0502040204020203" pitchFamily="34" charset="0"/>
            </a:endParaRPr>
          </a:p>
        </p:txBody>
      </p:sp>
      <p:sp>
        <p:nvSpPr>
          <p:cNvPr id="40" name="TextBox 39"/>
          <p:cNvSpPr txBox="1"/>
          <p:nvPr/>
        </p:nvSpPr>
        <p:spPr>
          <a:xfrm>
            <a:off x="219073" y="9034915"/>
            <a:ext cx="7334251" cy="538609"/>
          </a:xfrm>
          <a:prstGeom prst="rect">
            <a:avLst/>
          </a:prstGeom>
          <a:noFill/>
        </p:spPr>
        <p:txBody>
          <a:bodyPr wrap="square" lIns="0" tIns="0" rIns="0" bIns="0" rtlCol="0">
            <a:spAutoFit/>
          </a:bodyPr>
          <a:lstStyle/>
          <a:p>
            <a:r>
              <a:rPr lang="en-US" sz="1400" b="1" dirty="0">
                <a:solidFill>
                  <a:schemeClr val="bg1"/>
                </a:solidFill>
                <a:latin typeface="Segoe UI" panose="020B0502040204020203" pitchFamily="34" charset="0"/>
                <a:cs typeface="Segoe UI" panose="020B0502040204020203" pitchFamily="34" charset="0"/>
              </a:rPr>
              <a:t>LEARN MORE</a:t>
            </a:r>
          </a:p>
          <a:p>
            <a:r>
              <a:rPr lang="en-US" sz="1050" dirty="0">
                <a:solidFill>
                  <a:schemeClr val="bg1"/>
                </a:solidFill>
                <a:latin typeface="Segoe UI" panose="020B0502040204020203" pitchFamily="34" charset="0"/>
                <a:cs typeface="Segoe UI" panose="020B0502040204020203" pitchFamily="34" charset="0"/>
              </a:rPr>
              <a:t>Visit </a:t>
            </a:r>
            <a:r>
              <a:rPr lang="en-US" sz="1050" dirty="0">
                <a:solidFill>
                  <a:schemeClr val="bg1"/>
                </a:solidFill>
                <a:latin typeface="Segoe UI" panose="020B0502040204020203" pitchFamily="34" charset="0"/>
                <a:cs typeface="Segoe UI" panose="020B0502040204020203" pitchFamily="34" charset="0"/>
                <a:hlinkClick r:id="rId2"/>
              </a:rPr>
              <a:t>www.oberospm.com</a:t>
            </a:r>
            <a:r>
              <a:rPr lang="en-US" sz="1050" dirty="0">
                <a:solidFill>
                  <a:schemeClr val="bg1"/>
                </a:solidFill>
                <a:latin typeface="Segoe UI" panose="020B0502040204020203" pitchFamily="34" charset="0"/>
                <a:cs typeface="Segoe UI" panose="020B0502040204020203" pitchFamily="34" charset="0"/>
              </a:rPr>
              <a:t> or contact us at </a:t>
            </a:r>
            <a:r>
              <a:rPr lang="en-US" sz="1050" dirty="0">
                <a:solidFill>
                  <a:schemeClr val="bg1"/>
                </a:solidFill>
                <a:latin typeface="Segoe UI" panose="020B0502040204020203" pitchFamily="34" charset="0"/>
                <a:cs typeface="Segoe UI" panose="020B0502040204020203" pitchFamily="34" charset="0"/>
                <a:hlinkClick r:id="rId3"/>
              </a:rPr>
              <a:t>ahoulder@oberospm.com</a:t>
            </a:r>
            <a:r>
              <a:rPr lang="en-US" sz="1050" dirty="0">
                <a:solidFill>
                  <a:schemeClr val="bg1"/>
                </a:solidFill>
                <a:latin typeface="Segoe UI" panose="020B0502040204020203" pitchFamily="34" charset="0"/>
                <a:cs typeface="Segoe UI" panose="020B0502040204020203" pitchFamily="34" charset="0"/>
              </a:rPr>
              <a:t> to learn more about how Obero SPM can help your organization manage sales performance. </a:t>
            </a:r>
          </a:p>
        </p:txBody>
      </p:sp>
      <p:sp>
        <p:nvSpPr>
          <p:cNvPr id="13" name="TextBox 12"/>
          <p:cNvSpPr txBox="1"/>
          <p:nvPr/>
        </p:nvSpPr>
        <p:spPr>
          <a:xfrm>
            <a:off x="219072" y="9711099"/>
            <a:ext cx="4667250" cy="138499"/>
          </a:xfrm>
          <a:prstGeom prst="rect">
            <a:avLst/>
          </a:prstGeom>
          <a:noFill/>
        </p:spPr>
        <p:txBody>
          <a:bodyPr wrap="square" lIns="0" tIns="0" rIns="0" bIns="0" rtlCol="0">
            <a:spAutoFit/>
          </a:bodyPr>
          <a:lstStyle/>
          <a:p>
            <a:r>
              <a:rPr lang="en-US" sz="900" dirty="0">
                <a:solidFill>
                  <a:schemeClr val="bg1"/>
                </a:solidFill>
                <a:latin typeface="Segoe UI" panose="020B0502040204020203" pitchFamily="34" charset="0"/>
                <a:cs typeface="Segoe UI" panose="020B0502040204020203" pitchFamily="34" charset="0"/>
              </a:rPr>
              <a:t>© 2016 Obero SPM </a:t>
            </a:r>
          </a:p>
        </p:txBody>
      </p:sp>
      <p:sp>
        <p:nvSpPr>
          <p:cNvPr id="15" name="TextBox 14"/>
          <p:cNvSpPr txBox="1"/>
          <p:nvPr/>
        </p:nvSpPr>
        <p:spPr>
          <a:xfrm>
            <a:off x="239735" y="5623619"/>
            <a:ext cx="1538265" cy="2262158"/>
          </a:xfrm>
          <a:prstGeom prst="rect">
            <a:avLst/>
          </a:prstGeom>
          <a:noFill/>
        </p:spPr>
        <p:txBody>
          <a:bodyPr wrap="square" lIns="0" tIns="0" rIns="0" bIns="0" rtlCol="0">
            <a:spAutoFit/>
          </a:bodyPr>
          <a:lstStyle/>
          <a:p>
            <a:r>
              <a:rPr lang="en-CA" sz="1050" dirty="0">
                <a:solidFill>
                  <a:srgbClr val="262626"/>
                </a:solidFill>
                <a:latin typeface="Segoe UI" panose="020B0502040204020203" pitchFamily="34" charset="0"/>
                <a:cs typeface="Segoe UI" panose="020B0502040204020203" pitchFamily="34" charset="0"/>
              </a:rPr>
              <a:t>Obero SPM </a:t>
            </a:r>
            <a:r>
              <a:rPr lang="en-CA" sz="1050" b="1" dirty="0">
                <a:solidFill>
                  <a:srgbClr val="262626"/>
                </a:solidFill>
                <a:latin typeface="Segoe UI" panose="020B0502040204020203" pitchFamily="34" charset="0"/>
                <a:cs typeface="Segoe UI" panose="020B0502040204020203" pitchFamily="34" charset="0"/>
              </a:rPr>
              <a:t>Incentive Compensation Management</a:t>
            </a:r>
            <a:r>
              <a:rPr lang="en-CA" sz="1050" dirty="0">
                <a:solidFill>
                  <a:srgbClr val="262626"/>
                </a:solidFill>
                <a:latin typeface="Segoe UI" panose="020B0502040204020203" pitchFamily="34" charset="0"/>
                <a:cs typeface="Segoe UI" panose="020B0502040204020203" pitchFamily="34" charset="0"/>
              </a:rPr>
              <a:t> provides organizations with a flexible and easy-to-use solution to design, manage and optimize incentive compensation programs. Key benefits include increased sales effectiveness, decreased overpayment and increased sales productivity.</a:t>
            </a:r>
          </a:p>
        </p:txBody>
      </p:sp>
      <p:sp>
        <p:nvSpPr>
          <p:cNvPr id="19" name="TextBox 18"/>
          <p:cNvSpPr txBox="1"/>
          <p:nvPr/>
        </p:nvSpPr>
        <p:spPr>
          <a:xfrm>
            <a:off x="2144823" y="5623619"/>
            <a:ext cx="1552132" cy="2262158"/>
          </a:xfrm>
          <a:prstGeom prst="rect">
            <a:avLst/>
          </a:prstGeom>
          <a:noFill/>
        </p:spPr>
        <p:txBody>
          <a:bodyPr wrap="square" lIns="0" tIns="0" rIns="0" bIns="0" rtlCol="0">
            <a:spAutoFit/>
          </a:bodyPr>
          <a:lstStyle/>
          <a:p>
            <a:r>
              <a:rPr lang="en-CA" sz="1050" dirty="0">
                <a:solidFill>
                  <a:srgbClr val="262626"/>
                </a:solidFill>
                <a:latin typeface="Segoe UI" panose="020B0502040204020203" pitchFamily="34" charset="0"/>
                <a:cs typeface="Segoe UI" panose="020B0502040204020203" pitchFamily="34" charset="0"/>
              </a:rPr>
              <a:t>Our </a:t>
            </a:r>
            <a:r>
              <a:rPr lang="en-CA" sz="1050" b="1" dirty="0">
                <a:solidFill>
                  <a:srgbClr val="262626"/>
                </a:solidFill>
                <a:latin typeface="Segoe UI" panose="020B0502040204020203" pitchFamily="34" charset="0"/>
                <a:cs typeface="Segoe UI" panose="020B0502040204020203" pitchFamily="34" charset="0"/>
              </a:rPr>
              <a:t>Territory Quota Management</a:t>
            </a:r>
            <a:r>
              <a:rPr lang="en-CA" sz="1050" dirty="0">
                <a:solidFill>
                  <a:srgbClr val="262626"/>
                </a:solidFill>
                <a:latin typeface="Segoe UI" panose="020B0502040204020203" pitchFamily="34" charset="0"/>
                <a:cs typeface="Segoe UI" panose="020B0502040204020203" pitchFamily="34" charset="0"/>
              </a:rPr>
              <a:t> provides organizations with a dynamic and intuitive solution to model, administer and analyze their account and territory assignments and quota plans. By defining and assigning territories and quotas, TQM will help increase sales motivation and potential by optimizing territories.</a:t>
            </a:r>
            <a:endParaRPr lang="en-US" sz="1050" dirty="0">
              <a:solidFill>
                <a:srgbClr val="262626"/>
              </a:solidFill>
              <a:latin typeface="Segoe UI" panose="020B0502040204020203" pitchFamily="34" charset="0"/>
              <a:cs typeface="Segoe UI" panose="020B0502040204020203" pitchFamily="34" charset="0"/>
            </a:endParaRPr>
          </a:p>
        </p:txBody>
      </p:sp>
      <p:sp>
        <p:nvSpPr>
          <p:cNvPr id="20" name="TextBox 19"/>
          <p:cNvSpPr txBox="1"/>
          <p:nvPr/>
        </p:nvSpPr>
        <p:spPr>
          <a:xfrm>
            <a:off x="4096546" y="5623619"/>
            <a:ext cx="1596588" cy="2100575"/>
          </a:xfrm>
          <a:prstGeom prst="rect">
            <a:avLst/>
          </a:prstGeom>
          <a:noFill/>
        </p:spPr>
        <p:txBody>
          <a:bodyPr wrap="square" lIns="0" tIns="0" rIns="0" bIns="0" rtlCol="0">
            <a:spAutoFit/>
          </a:bodyPr>
          <a:lstStyle/>
          <a:p>
            <a:r>
              <a:rPr lang="en-CA" sz="1050" dirty="0">
                <a:solidFill>
                  <a:srgbClr val="262626"/>
                </a:solidFill>
                <a:latin typeface="Segoe UI"/>
                <a:cs typeface="Segoe UI"/>
              </a:rPr>
              <a:t>Obero SPM’s </a:t>
            </a:r>
            <a:r>
              <a:rPr lang="en-CA" sz="1050" b="1" dirty="0">
                <a:solidFill>
                  <a:srgbClr val="262626"/>
                </a:solidFill>
                <a:latin typeface="Segoe UI"/>
                <a:cs typeface="Segoe UI"/>
              </a:rPr>
              <a:t>Profitability Management </a:t>
            </a:r>
            <a:r>
              <a:rPr lang="en-CA" sz="1050" dirty="0">
                <a:solidFill>
                  <a:srgbClr val="262626"/>
                </a:solidFill>
                <a:latin typeface="Segoe UI"/>
                <a:cs typeface="Segoe UI"/>
              </a:rPr>
              <a:t>module provides organizations with a comprehensive and sophisticated solution to model, manage and analyze their business segment profitability. B</a:t>
            </a:r>
            <a:r>
              <a:rPr lang="en-CA" sz="1050" dirty="0">
                <a:latin typeface="Segoe UI"/>
                <a:cs typeface="Segoe UI"/>
              </a:rPr>
              <a:t>y analyzing profitability across all business segments, Obero creates maximized organizational profitability.</a:t>
            </a:r>
            <a:endParaRPr lang="en-US" sz="1050" dirty="0">
              <a:solidFill>
                <a:srgbClr val="262626"/>
              </a:solidFill>
              <a:latin typeface="Segoe UI"/>
              <a:cs typeface="Segoe UI"/>
            </a:endParaRPr>
          </a:p>
        </p:txBody>
      </p:sp>
      <p:sp>
        <p:nvSpPr>
          <p:cNvPr id="21" name="TextBox 20"/>
          <p:cNvSpPr txBox="1"/>
          <p:nvPr/>
        </p:nvSpPr>
        <p:spPr>
          <a:xfrm>
            <a:off x="6019947" y="5623619"/>
            <a:ext cx="1523808" cy="2100575"/>
          </a:xfrm>
          <a:prstGeom prst="rect">
            <a:avLst/>
          </a:prstGeom>
          <a:noFill/>
        </p:spPr>
        <p:txBody>
          <a:bodyPr wrap="square" lIns="0" tIns="0" rIns="0" bIns="0" rtlCol="0">
            <a:spAutoFit/>
          </a:bodyPr>
          <a:lstStyle/>
          <a:p>
            <a:r>
              <a:rPr lang="en-CA" sz="1050" dirty="0">
                <a:solidFill>
                  <a:srgbClr val="262626"/>
                </a:solidFill>
                <a:latin typeface="Segoe UI" panose="020B0502040204020203" pitchFamily="34" charset="0"/>
                <a:cs typeface="Segoe UI" panose="020B0502040204020203" pitchFamily="34" charset="0"/>
              </a:rPr>
              <a:t>Obero SPM </a:t>
            </a:r>
            <a:r>
              <a:rPr lang="en-CA" sz="1050" b="1" dirty="0">
                <a:solidFill>
                  <a:srgbClr val="262626"/>
                </a:solidFill>
                <a:latin typeface="Segoe UI" panose="020B0502040204020203" pitchFamily="34" charset="0"/>
                <a:cs typeface="Segoe UI" panose="020B0502040204020203" pitchFamily="34" charset="0"/>
              </a:rPr>
              <a:t>Sales and Revenue Management </a:t>
            </a:r>
            <a:r>
              <a:rPr lang="en-CA" sz="1050" dirty="0">
                <a:solidFill>
                  <a:srgbClr val="262626"/>
                </a:solidFill>
                <a:latin typeface="Segoe UI" panose="020B0502040204020203" pitchFamily="34" charset="0"/>
                <a:cs typeface="Segoe UI" panose="020B0502040204020203" pitchFamily="34" charset="0"/>
              </a:rPr>
              <a:t>provides organizations with a configurable and familiar Microsoft Excel-like solution to configure, project and examine their sales and revenue targets and performance. By proactively managing changes to the pipeline, let us help you increase your deal win rates.</a:t>
            </a:r>
            <a:endParaRPr lang="en-US" sz="1050" dirty="0">
              <a:solidFill>
                <a:srgbClr val="262626"/>
              </a:solidFill>
              <a:latin typeface="Segoe UI" panose="020B0502040204020203" pitchFamily="34" charset="0"/>
              <a:cs typeface="Segoe UI" panose="020B0502040204020203" pitchFamily="34" charset="0"/>
            </a:endParaRPr>
          </a:p>
        </p:txBody>
      </p:sp>
      <p:sp>
        <p:nvSpPr>
          <p:cNvPr id="24" name="Rectangle 23"/>
          <p:cNvSpPr/>
          <p:nvPr/>
        </p:nvSpPr>
        <p:spPr>
          <a:xfrm>
            <a:off x="239735" y="3135209"/>
            <a:ext cx="1522247" cy="2266835"/>
          </a:xfrm>
          <a:prstGeom prst="rect">
            <a:avLst/>
          </a:prstGeom>
          <a:solidFill>
            <a:srgbClr val="F0F0F0"/>
          </a:solidFill>
          <a:ln>
            <a:noFill/>
          </a:ln>
          <a:effectLst>
            <a:outerShdw blurRad="63500" sx="102000" sy="102000" algn="c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10000"/>
              </a:lnSpc>
            </a:pPr>
            <a:endParaRPr lang="en-US" sz="1300" dirty="0">
              <a:solidFill>
                <a:schemeClr val="bg1">
                  <a:lumMod val="50000"/>
                </a:schemeClr>
              </a:solidFill>
              <a:latin typeface="Segoe UI"/>
              <a:cs typeface="Segoe UI"/>
            </a:endParaRPr>
          </a:p>
        </p:txBody>
      </p:sp>
      <p:sp>
        <p:nvSpPr>
          <p:cNvPr id="33" name="Rectangle 32"/>
          <p:cNvSpPr/>
          <p:nvPr/>
        </p:nvSpPr>
        <p:spPr>
          <a:xfrm>
            <a:off x="2144823" y="3135209"/>
            <a:ext cx="1522247" cy="2266835"/>
          </a:xfrm>
          <a:prstGeom prst="rect">
            <a:avLst/>
          </a:prstGeom>
          <a:solidFill>
            <a:srgbClr val="F0F0F0"/>
          </a:solidFill>
          <a:ln>
            <a:noFill/>
          </a:ln>
          <a:effectLst>
            <a:outerShdw blurRad="63500" sx="102000" sy="102000" algn="c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10000"/>
              </a:lnSpc>
            </a:pPr>
            <a:endParaRPr lang="en-US" sz="1300" dirty="0">
              <a:solidFill>
                <a:schemeClr val="bg1">
                  <a:lumMod val="50000"/>
                </a:schemeClr>
              </a:solidFill>
              <a:latin typeface="Segoe UI"/>
              <a:cs typeface="Segoe UI"/>
            </a:endParaRPr>
          </a:p>
        </p:txBody>
      </p:sp>
      <p:sp>
        <p:nvSpPr>
          <p:cNvPr id="34" name="Rectangle 33"/>
          <p:cNvSpPr/>
          <p:nvPr/>
        </p:nvSpPr>
        <p:spPr>
          <a:xfrm>
            <a:off x="4103576" y="3135209"/>
            <a:ext cx="1522247" cy="2266835"/>
          </a:xfrm>
          <a:prstGeom prst="rect">
            <a:avLst/>
          </a:prstGeom>
          <a:solidFill>
            <a:srgbClr val="F0F0F0"/>
          </a:solidFill>
          <a:ln>
            <a:noFill/>
          </a:ln>
          <a:effectLst>
            <a:outerShdw blurRad="63500" sx="102000" sy="102000" algn="c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10000"/>
              </a:lnSpc>
            </a:pPr>
            <a:endParaRPr lang="en-US" sz="1300" dirty="0">
              <a:solidFill>
                <a:schemeClr val="bg1">
                  <a:lumMod val="50000"/>
                </a:schemeClr>
              </a:solidFill>
              <a:latin typeface="Segoe UI"/>
              <a:cs typeface="Segoe UI"/>
            </a:endParaRPr>
          </a:p>
        </p:txBody>
      </p:sp>
      <p:sp>
        <p:nvSpPr>
          <p:cNvPr id="36" name="Rectangle 35"/>
          <p:cNvSpPr/>
          <p:nvPr/>
        </p:nvSpPr>
        <p:spPr>
          <a:xfrm>
            <a:off x="6008663" y="3135209"/>
            <a:ext cx="1522247" cy="2266835"/>
          </a:xfrm>
          <a:prstGeom prst="rect">
            <a:avLst/>
          </a:prstGeom>
          <a:solidFill>
            <a:srgbClr val="F0F0F0"/>
          </a:solidFill>
          <a:ln>
            <a:noFill/>
          </a:ln>
          <a:effectLst>
            <a:outerShdw blurRad="63500" sx="102000" sy="102000" algn="c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10000"/>
              </a:lnSpc>
            </a:pPr>
            <a:endParaRPr lang="en-US" sz="1300" dirty="0">
              <a:solidFill>
                <a:schemeClr val="bg1">
                  <a:lumMod val="50000"/>
                </a:schemeClr>
              </a:solidFill>
              <a:latin typeface="Segoe UI"/>
              <a:cs typeface="Segoe UI"/>
            </a:endParaRPr>
          </a:p>
        </p:txBody>
      </p:sp>
      <p:grpSp>
        <p:nvGrpSpPr>
          <p:cNvPr id="2" name="Group 1"/>
          <p:cNvGrpSpPr/>
          <p:nvPr/>
        </p:nvGrpSpPr>
        <p:grpSpPr>
          <a:xfrm>
            <a:off x="5180810" y="9603351"/>
            <a:ext cx="2591591" cy="377851"/>
            <a:chOff x="5180810" y="9603351"/>
            <a:chExt cx="2591591" cy="377851"/>
          </a:xfrm>
        </p:grpSpPr>
        <p:pic>
          <p:nvPicPr>
            <p:cNvPr id="31" name="Picture 30" descr="MSFT_logo_rgb_W-Wht_D.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80810" y="9603351"/>
              <a:ext cx="1027206" cy="377851"/>
            </a:xfrm>
            <a:prstGeom prst="rect">
              <a:avLst/>
            </a:prstGeom>
          </p:spPr>
        </p:pic>
        <p:sp>
          <p:nvSpPr>
            <p:cNvPr id="32" name="Rectangle 31"/>
            <p:cNvSpPr/>
            <p:nvPr/>
          </p:nvSpPr>
          <p:spPr>
            <a:xfrm>
              <a:off x="6194359" y="9670997"/>
              <a:ext cx="1578042" cy="248437"/>
            </a:xfrm>
            <a:prstGeom prst="rect">
              <a:avLst/>
            </a:prstGeom>
          </p:spPr>
          <p:txBody>
            <a:bodyPr wrap="square">
              <a:spAutoFit/>
            </a:bodyPr>
            <a:lstStyle/>
            <a:p>
              <a:r>
                <a:rPr lang="en-US" sz="1000" dirty="0">
                  <a:solidFill>
                    <a:schemeClr val="bg1"/>
                  </a:solidFill>
                  <a:latin typeface="Segoe UI" panose="020B0502040204020203" pitchFamily="34" charset="0"/>
                  <a:cs typeface="Segoe UI" panose="020B0502040204020203" pitchFamily="34" charset="0"/>
                </a:rPr>
                <a:t>Go-To-Market Services</a:t>
              </a:r>
            </a:p>
          </p:txBody>
        </p:sp>
        <p:cxnSp>
          <p:nvCxnSpPr>
            <p:cNvPr id="41" name="Straight Connector 40"/>
            <p:cNvCxnSpPr/>
            <p:nvPr/>
          </p:nvCxnSpPr>
          <p:spPr>
            <a:xfrm flipV="1">
              <a:off x="6194358" y="9684170"/>
              <a:ext cx="0" cy="23526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3" name="Picture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15423" y="512704"/>
            <a:ext cx="1425600" cy="366635"/>
          </a:xfrm>
          <a:prstGeom prst="rect">
            <a:avLst/>
          </a:prstGeom>
        </p:spPr>
      </p:pic>
      <p:pic>
        <p:nvPicPr>
          <p:cNvPr id="5" name="Picture 4"/>
          <p:cNvPicPr>
            <a:picLocks noChangeAspect="1"/>
          </p:cNvPicPr>
          <p:nvPr/>
        </p:nvPicPr>
        <p:blipFill rotWithShape="1">
          <a:blip r:embed="rId6" cstate="print">
            <a:extLst>
              <a:ext uri="{28A0092B-C50C-407E-A947-70E740481C1C}">
                <a14:useLocalDpi xmlns:a14="http://schemas.microsoft.com/office/drawing/2010/main" val="0"/>
              </a:ext>
            </a:extLst>
          </a:blip>
          <a:srcRect l="-1" t="-5037" r="61738" b="5037"/>
          <a:stretch/>
        </p:blipFill>
        <p:spPr>
          <a:xfrm>
            <a:off x="310745" y="3133427"/>
            <a:ext cx="1451238" cy="2268000"/>
          </a:xfrm>
          <a:prstGeom prst="rect">
            <a:avLst/>
          </a:prstGeom>
        </p:spPr>
      </p:pic>
      <p:pic>
        <p:nvPicPr>
          <p:cNvPr id="30" name="Picture 29"/>
          <p:cNvPicPr>
            <a:picLocks noChangeAspect="1"/>
          </p:cNvPicPr>
          <p:nvPr/>
        </p:nvPicPr>
        <p:blipFill rotWithShape="1">
          <a:blip r:embed="rId7" cstate="print">
            <a:extLst>
              <a:ext uri="{28A0092B-C50C-407E-A947-70E740481C1C}">
                <a14:useLocalDpi xmlns:a14="http://schemas.microsoft.com/office/drawing/2010/main" val="0"/>
              </a:ext>
            </a:extLst>
          </a:blip>
          <a:srcRect r="61452"/>
          <a:stretch/>
        </p:blipFill>
        <p:spPr>
          <a:xfrm>
            <a:off x="2203645" y="3247660"/>
            <a:ext cx="1462809" cy="2268000"/>
          </a:xfrm>
          <a:prstGeom prst="rect">
            <a:avLst/>
          </a:prstGeom>
        </p:spPr>
      </p:pic>
      <p:pic>
        <p:nvPicPr>
          <p:cNvPr id="37" name="Picture 36"/>
          <p:cNvPicPr>
            <a:picLocks noChangeAspect="1"/>
          </p:cNvPicPr>
          <p:nvPr/>
        </p:nvPicPr>
        <p:blipFill rotWithShape="1">
          <a:blip r:embed="rId8">
            <a:extLst>
              <a:ext uri="{28A0092B-C50C-407E-A947-70E740481C1C}">
                <a14:useLocalDpi xmlns:a14="http://schemas.microsoft.com/office/drawing/2010/main" val="0"/>
              </a:ext>
            </a:extLst>
          </a:blip>
          <a:srcRect r="61375"/>
          <a:stretch/>
        </p:blipFill>
        <p:spPr>
          <a:xfrm>
            <a:off x="4162536" y="3246854"/>
            <a:ext cx="1465429" cy="2268000"/>
          </a:xfrm>
          <a:prstGeom prst="rect">
            <a:avLst/>
          </a:prstGeom>
        </p:spPr>
      </p:pic>
      <p:pic>
        <p:nvPicPr>
          <p:cNvPr id="43" name="Picture 42"/>
          <p:cNvPicPr>
            <a:picLocks noChangeAspect="1"/>
          </p:cNvPicPr>
          <p:nvPr/>
        </p:nvPicPr>
        <p:blipFill rotWithShape="1">
          <a:blip r:embed="rId9" cstate="print">
            <a:extLst>
              <a:ext uri="{28A0092B-C50C-407E-A947-70E740481C1C}">
                <a14:useLocalDpi xmlns:a14="http://schemas.microsoft.com/office/drawing/2010/main" val="0"/>
              </a:ext>
            </a:extLst>
          </a:blip>
          <a:srcRect r="61439"/>
          <a:stretch/>
        </p:blipFill>
        <p:spPr>
          <a:xfrm>
            <a:off x="6067623" y="3248466"/>
            <a:ext cx="1463288" cy="2268000"/>
          </a:xfrm>
          <a:prstGeom prst="rect">
            <a:avLst/>
          </a:prstGeom>
        </p:spPr>
      </p:pic>
    </p:spTree>
    <p:extLst>
      <p:ext uri="{BB962C8B-B14F-4D97-AF65-F5344CB8AC3E}">
        <p14:creationId xmlns:p14="http://schemas.microsoft.com/office/powerpoint/2010/main" val="22121908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36"/>
          <p:cNvSpPr>
            <a:spLocks noChangeArrowheads="1"/>
          </p:cNvSpPr>
          <p:nvPr/>
        </p:nvSpPr>
        <p:spPr bwMode="auto">
          <a:xfrm>
            <a:off x="2754352" y="4635500"/>
            <a:ext cx="5018048" cy="5422900"/>
          </a:xfrm>
          <a:prstGeom prst="rect">
            <a:avLst/>
          </a:pr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29" name="Rectangle 36"/>
          <p:cNvSpPr>
            <a:spLocks noChangeArrowheads="1"/>
          </p:cNvSpPr>
          <p:nvPr/>
        </p:nvSpPr>
        <p:spPr bwMode="auto">
          <a:xfrm>
            <a:off x="1" y="4337824"/>
            <a:ext cx="2754351" cy="5720575"/>
          </a:xfrm>
          <a:prstGeom prst="rect">
            <a:avLst/>
          </a:prstGeom>
          <a:solidFill>
            <a:srgbClr val="00BCF2"/>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28" name="TextBox 27"/>
          <p:cNvSpPr txBox="1"/>
          <p:nvPr/>
        </p:nvSpPr>
        <p:spPr>
          <a:xfrm>
            <a:off x="137160" y="4485084"/>
            <a:ext cx="2386584" cy="5047536"/>
          </a:xfrm>
          <a:prstGeom prst="rect">
            <a:avLst/>
          </a:prstGeom>
          <a:noFill/>
        </p:spPr>
        <p:txBody>
          <a:bodyPr wrap="square" rtlCol="0">
            <a:spAutoFit/>
          </a:bodyPr>
          <a:lstStyle/>
          <a:p>
            <a:r>
              <a:rPr lang="en-US" sz="1400" b="1" dirty="0">
                <a:solidFill>
                  <a:schemeClr val="bg1"/>
                </a:solidFill>
                <a:latin typeface="Segoe UI" panose="020B0502040204020203" pitchFamily="34" charset="0"/>
                <a:cs typeface="Segoe UI" panose="020B0502040204020203" pitchFamily="34" charset="0"/>
              </a:rPr>
              <a:t>KEY USE CASES</a:t>
            </a:r>
          </a:p>
          <a:p>
            <a:pPr>
              <a:lnSpc>
                <a:spcPct val="110000"/>
              </a:lnSpc>
            </a:pPr>
            <a:endParaRPr lang="en-US" sz="1000" b="1" dirty="0">
              <a:solidFill>
                <a:schemeClr val="bg1"/>
              </a:solidFill>
              <a:latin typeface="Segoe UI" panose="020B0502040204020203" pitchFamily="34" charset="0"/>
              <a:cs typeface="Segoe UI" panose="020B0502040204020203" pitchFamily="34" charset="0"/>
            </a:endParaRPr>
          </a:p>
          <a:p>
            <a:pPr>
              <a:lnSpc>
                <a:spcPct val="110000"/>
              </a:lnSpc>
            </a:pPr>
            <a:r>
              <a:rPr lang="en-US" sz="1000" b="1" dirty="0">
                <a:solidFill>
                  <a:schemeClr val="bg1"/>
                </a:solidFill>
                <a:latin typeface="Segoe UI" panose="020B0502040204020203" pitchFamily="34" charset="0"/>
                <a:cs typeface="Segoe UI" panose="020B0502040204020203" pitchFamily="34" charset="0"/>
              </a:rPr>
              <a:t>WEB APPLICATIONS</a:t>
            </a:r>
          </a:p>
          <a:p>
            <a:pPr>
              <a:lnSpc>
                <a:spcPct val="110000"/>
              </a:lnSpc>
            </a:pPr>
            <a:r>
              <a:rPr lang="en-US" sz="1000" dirty="0">
                <a:solidFill>
                  <a:schemeClr val="bg1"/>
                </a:solidFill>
                <a:latin typeface="Segoe UI" panose="020B0502040204020203" pitchFamily="34" charset="0"/>
                <a:cs typeface="Segoe UI" panose="020B0502040204020203" pitchFamily="34" charset="0"/>
              </a:rPr>
              <a:t>Build anything from lightweight websites to multi-tier cloud services that scale up as your traffic grows.</a:t>
            </a:r>
          </a:p>
          <a:p>
            <a:pPr>
              <a:lnSpc>
                <a:spcPct val="110000"/>
              </a:lnSpc>
            </a:pPr>
            <a:endParaRPr lang="en-US" sz="1000" dirty="0">
              <a:solidFill>
                <a:schemeClr val="bg1"/>
              </a:solidFill>
              <a:latin typeface="Segoe UI" panose="020B0502040204020203" pitchFamily="34" charset="0"/>
              <a:cs typeface="Segoe UI" panose="020B0502040204020203" pitchFamily="34" charset="0"/>
            </a:endParaRPr>
          </a:p>
          <a:p>
            <a:pPr>
              <a:lnSpc>
                <a:spcPct val="110000"/>
              </a:lnSpc>
            </a:pPr>
            <a:r>
              <a:rPr lang="en-US" sz="1000" b="1" dirty="0">
                <a:solidFill>
                  <a:schemeClr val="bg1"/>
                </a:solidFill>
                <a:latin typeface="Segoe UI" panose="020B0502040204020203" pitchFamily="34" charset="0"/>
                <a:cs typeface="Segoe UI" panose="020B0502040204020203" pitchFamily="34" charset="0"/>
              </a:rPr>
              <a:t>CLOUD STORAGE</a:t>
            </a:r>
          </a:p>
          <a:p>
            <a:pPr>
              <a:lnSpc>
                <a:spcPct val="110000"/>
              </a:lnSpc>
            </a:pPr>
            <a:r>
              <a:rPr lang="en-US" sz="1000" dirty="0">
                <a:solidFill>
                  <a:schemeClr val="bg1"/>
                </a:solidFill>
                <a:latin typeface="Segoe UI" panose="020B0502040204020203" pitchFamily="34" charset="0"/>
                <a:cs typeface="Segoe UI" panose="020B0502040204020203" pitchFamily="34" charset="0"/>
              </a:rPr>
              <a:t>Rely on geo-redundant cloud storage for backup, archiving, and disaster recovery.</a:t>
            </a:r>
          </a:p>
          <a:p>
            <a:pPr>
              <a:lnSpc>
                <a:spcPct val="110000"/>
              </a:lnSpc>
            </a:pPr>
            <a:endParaRPr lang="en-US" sz="1000" dirty="0">
              <a:solidFill>
                <a:schemeClr val="bg1"/>
              </a:solidFill>
              <a:latin typeface="Segoe UI" panose="020B0502040204020203" pitchFamily="34" charset="0"/>
              <a:cs typeface="Segoe UI" panose="020B0502040204020203" pitchFamily="34" charset="0"/>
            </a:endParaRPr>
          </a:p>
          <a:p>
            <a:pPr>
              <a:lnSpc>
                <a:spcPct val="110000"/>
              </a:lnSpc>
            </a:pPr>
            <a:r>
              <a:rPr lang="en-US" sz="1000" b="1" dirty="0">
                <a:solidFill>
                  <a:schemeClr val="bg1"/>
                </a:solidFill>
                <a:latin typeface="Segoe UI" panose="020B0502040204020203" pitchFamily="34" charset="0"/>
                <a:cs typeface="Segoe UI" panose="020B0502040204020203" pitchFamily="34" charset="0"/>
              </a:rPr>
              <a:t>BIG DATA &amp; HPC</a:t>
            </a:r>
          </a:p>
          <a:p>
            <a:pPr>
              <a:lnSpc>
                <a:spcPct val="110000"/>
              </a:lnSpc>
            </a:pPr>
            <a:r>
              <a:rPr lang="en-US" sz="1000" dirty="0">
                <a:solidFill>
                  <a:schemeClr val="bg1"/>
                </a:solidFill>
                <a:latin typeface="Segoe UI" panose="020B0502040204020203" pitchFamily="34" charset="0"/>
                <a:cs typeface="Segoe UI" panose="020B0502040204020203" pitchFamily="34" charset="0"/>
              </a:rPr>
              <a:t>Get actionable insights from your data by taking advantage of a fully compatible enterprise-ready Hadoop service.</a:t>
            </a:r>
          </a:p>
          <a:p>
            <a:pPr>
              <a:lnSpc>
                <a:spcPct val="110000"/>
              </a:lnSpc>
            </a:pPr>
            <a:endParaRPr lang="en-US" sz="1000" dirty="0">
              <a:solidFill>
                <a:schemeClr val="bg1"/>
              </a:solidFill>
              <a:latin typeface="Segoe UI" panose="020B0502040204020203" pitchFamily="34" charset="0"/>
              <a:cs typeface="Segoe UI" panose="020B0502040204020203" pitchFamily="34" charset="0"/>
            </a:endParaRPr>
          </a:p>
          <a:p>
            <a:pPr>
              <a:lnSpc>
                <a:spcPct val="110000"/>
              </a:lnSpc>
            </a:pPr>
            <a:r>
              <a:rPr lang="en-US" sz="1000" b="1" dirty="0">
                <a:solidFill>
                  <a:schemeClr val="bg1"/>
                </a:solidFill>
                <a:latin typeface="Segoe UI" panose="020B0502040204020203" pitchFamily="34" charset="0"/>
                <a:cs typeface="Segoe UI" panose="020B0502040204020203" pitchFamily="34" charset="0"/>
              </a:rPr>
              <a:t>MOBILE</a:t>
            </a:r>
          </a:p>
          <a:p>
            <a:pPr>
              <a:lnSpc>
                <a:spcPct val="110000"/>
              </a:lnSpc>
            </a:pPr>
            <a:r>
              <a:rPr lang="en-US" sz="1000" dirty="0">
                <a:solidFill>
                  <a:schemeClr val="bg1"/>
                </a:solidFill>
                <a:latin typeface="Segoe UI" panose="020B0502040204020203" pitchFamily="34" charset="0"/>
                <a:cs typeface="Segoe UI" panose="020B0502040204020203" pitchFamily="34" charset="0"/>
              </a:rPr>
              <a:t>Accelerate your mobile app development by using a backend hosted on Microsoft Azure. Scale instantly as your install base grows.</a:t>
            </a:r>
          </a:p>
          <a:p>
            <a:pPr>
              <a:lnSpc>
                <a:spcPct val="110000"/>
              </a:lnSpc>
            </a:pPr>
            <a:endParaRPr lang="en-US" sz="1000" dirty="0">
              <a:solidFill>
                <a:schemeClr val="bg1"/>
              </a:solidFill>
              <a:latin typeface="Segoe UI" panose="020B0502040204020203" pitchFamily="34" charset="0"/>
              <a:cs typeface="Segoe UI" panose="020B0502040204020203" pitchFamily="34" charset="0"/>
            </a:endParaRPr>
          </a:p>
          <a:p>
            <a:pPr>
              <a:lnSpc>
                <a:spcPct val="110000"/>
              </a:lnSpc>
            </a:pPr>
            <a:r>
              <a:rPr lang="en-US" sz="1000" b="1" dirty="0">
                <a:solidFill>
                  <a:schemeClr val="bg1"/>
                </a:solidFill>
                <a:latin typeface="Segoe UI" panose="020B0502040204020203" pitchFamily="34" charset="0"/>
                <a:cs typeface="Segoe UI" panose="020B0502040204020203" pitchFamily="34" charset="0"/>
              </a:rPr>
              <a:t>MEDIA</a:t>
            </a:r>
          </a:p>
          <a:p>
            <a:pPr>
              <a:lnSpc>
                <a:spcPct val="110000"/>
              </a:lnSpc>
            </a:pPr>
            <a:r>
              <a:rPr lang="en-US" sz="1000" dirty="0">
                <a:solidFill>
                  <a:schemeClr val="bg1"/>
                </a:solidFill>
                <a:latin typeface="Segoe UI" panose="020B0502040204020203" pitchFamily="34" charset="0"/>
                <a:cs typeface="Segoe UI" panose="020B0502040204020203" pitchFamily="34" charset="0"/>
              </a:rPr>
              <a:t>Create, manage, and distribute media in the cloud – everything from encoding to content protection to streaming and analytics support.</a:t>
            </a:r>
          </a:p>
        </p:txBody>
      </p:sp>
      <p:sp>
        <p:nvSpPr>
          <p:cNvPr id="38" name="TextBox 37"/>
          <p:cNvSpPr txBox="1"/>
          <p:nvPr/>
        </p:nvSpPr>
        <p:spPr>
          <a:xfrm>
            <a:off x="2971800" y="4494883"/>
            <a:ext cx="4667250" cy="5069080"/>
          </a:xfrm>
          <a:prstGeom prst="rect">
            <a:avLst/>
          </a:prstGeom>
          <a:noFill/>
        </p:spPr>
        <p:txBody>
          <a:bodyPr wrap="square" rtlCol="0">
            <a:spAutoFit/>
          </a:bodyPr>
          <a:lstStyle/>
          <a:p>
            <a:pPr>
              <a:lnSpc>
                <a:spcPct val="110000"/>
              </a:lnSpc>
            </a:pPr>
            <a:r>
              <a:rPr lang="en-US" sz="1000" b="1" dirty="0">
                <a:solidFill>
                  <a:schemeClr val="tx1">
                    <a:lumMod val="85000"/>
                    <a:lumOff val="15000"/>
                  </a:schemeClr>
                </a:solidFill>
                <a:latin typeface="Segoe UI" panose="020B0502040204020203" pitchFamily="34" charset="0"/>
                <a:cs typeface="Segoe UI" panose="020B0502040204020203" pitchFamily="34" charset="0"/>
              </a:rPr>
              <a:t>FLEXIBLE APPLICATION MODEL</a:t>
            </a:r>
          </a:p>
          <a:p>
            <a:pPr>
              <a:lnSpc>
                <a:spcPct val="110000"/>
              </a:lnSpc>
            </a:pPr>
            <a:r>
              <a:rPr lang="en-US" sz="1000" dirty="0">
                <a:solidFill>
                  <a:schemeClr val="tx1">
                    <a:lumMod val="85000"/>
                    <a:lumOff val="15000"/>
                  </a:schemeClr>
                </a:solidFill>
                <a:latin typeface="Segoe UI" panose="020B0502040204020203" pitchFamily="34" charset="0"/>
                <a:cs typeface="Segoe UI" panose="020B0502040204020203" pitchFamily="34" charset="0"/>
              </a:rPr>
              <a:t>Microsoft Azure provides a rich set of application services, including SDKs, caching, messaging, and identity. You can write applications in .NET, PHP, Java, node.js, Python, Ruby, or using open REST protocols. This is all part of Microsoft’s promise to let you build using any language, tool, or framework.</a:t>
            </a:r>
          </a:p>
          <a:p>
            <a:pPr>
              <a:lnSpc>
                <a:spcPct val="110000"/>
              </a:lnSpc>
            </a:pPr>
            <a:endParaRPr lang="en-US" sz="1000" dirty="0">
              <a:solidFill>
                <a:schemeClr val="tx1">
                  <a:lumMod val="85000"/>
                  <a:lumOff val="15000"/>
                </a:schemeClr>
              </a:solidFill>
              <a:latin typeface="Segoe UI" panose="020B0502040204020203" pitchFamily="34" charset="0"/>
              <a:cs typeface="Segoe UI" panose="020B0502040204020203" pitchFamily="34" charset="0"/>
            </a:endParaRPr>
          </a:p>
          <a:p>
            <a:pPr>
              <a:lnSpc>
                <a:spcPct val="110000"/>
              </a:lnSpc>
            </a:pPr>
            <a:r>
              <a:rPr lang="en-US" sz="1000" b="1" dirty="0">
                <a:solidFill>
                  <a:schemeClr val="tx1">
                    <a:lumMod val="85000"/>
                    <a:lumOff val="15000"/>
                  </a:schemeClr>
                </a:solidFill>
                <a:latin typeface="Segoe UI" panose="020B0502040204020203" pitchFamily="34" charset="0"/>
                <a:cs typeface="Segoe UI" panose="020B0502040204020203" pitchFamily="34" charset="0"/>
              </a:rPr>
              <a:t>ALWAYS ON, ALWAYS HERE</a:t>
            </a:r>
          </a:p>
          <a:p>
            <a:pPr>
              <a:lnSpc>
                <a:spcPct val="110000"/>
              </a:lnSpc>
            </a:pPr>
            <a:r>
              <a:rPr lang="en-US" sz="1000" dirty="0">
                <a:solidFill>
                  <a:schemeClr val="tx1">
                    <a:lumMod val="85000"/>
                    <a:lumOff val="15000"/>
                  </a:schemeClr>
                </a:solidFill>
                <a:latin typeface="Segoe UI" panose="020B0502040204020203" pitchFamily="34" charset="0"/>
                <a:cs typeface="Segoe UI" panose="020B0502040204020203" pitchFamily="34" charset="0"/>
              </a:rPr>
              <a:t>Build resilient applications with automatic operating system and service updating, built-in network load balancing, and geo-redundant storage. Microsoft Azure also proudly delivers a 99.95% monthly SLA. You can rely on decades of experience in data center operations and trust that everything Microsoft Azure offers is backed by industry certifications for security and compliance.</a:t>
            </a:r>
          </a:p>
          <a:p>
            <a:pPr>
              <a:lnSpc>
                <a:spcPct val="110000"/>
              </a:lnSpc>
            </a:pPr>
            <a:endParaRPr lang="en-US" sz="1000" dirty="0">
              <a:solidFill>
                <a:schemeClr val="tx1">
                  <a:lumMod val="85000"/>
                  <a:lumOff val="15000"/>
                </a:schemeClr>
              </a:solidFill>
              <a:latin typeface="Segoe UI" panose="020B0502040204020203" pitchFamily="34" charset="0"/>
              <a:cs typeface="Segoe UI" panose="020B0502040204020203" pitchFamily="34" charset="0"/>
            </a:endParaRPr>
          </a:p>
          <a:p>
            <a:pPr>
              <a:lnSpc>
                <a:spcPct val="110000"/>
              </a:lnSpc>
            </a:pPr>
            <a:r>
              <a:rPr lang="en-US" sz="1000" b="1" dirty="0">
                <a:solidFill>
                  <a:schemeClr val="tx1">
                    <a:lumMod val="85000"/>
                    <a:lumOff val="15000"/>
                  </a:schemeClr>
                </a:solidFill>
                <a:latin typeface="Segoe UI" panose="020B0502040204020203" pitchFamily="34" charset="0"/>
                <a:cs typeface="Segoe UI" panose="020B0502040204020203" pitchFamily="34" charset="0"/>
              </a:rPr>
              <a:t>DATA CENTER WITHOUT BOUNDARIES</a:t>
            </a:r>
          </a:p>
          <a:p>
            <a:pPr>
              <a:lnSpc>
                <a:spcPct val="110000"/>
              </a:lnSpc>
            </a:pPr>
            <a:r>
              <a:rPr lang="en-US" sz="1000" dirty="0">
                <a:solidFill>
                  <a:schemeClr val="tx1">
                    <a:lumMod val="85000"/>
                    <a:lumOff val="15000"/>
                  </a:schemeClr>
                </a:solidFill>
                <a:latin typeface="Segoe UI" panose="020B0502040204020203" pitchFamily="34" charset="0"/>
                <a:cs typeface="Segoe UI" panose="020B0502040204020203" pitchFamily="34" charset="0"/>
              </a:rPr>
              <a:t>Microsoft Azure makes it easy for you to integrate your on-premises IT environment with the public cloud. Migrate your virtual machines to Microsoft Azure without the need to convert them to a different format. Use the robust messaging and networking capabilities in Microsoft Azure to deliver hybrid solutions, and then manage your hybrid applications from a single console with Microsoft System Center.</a:t>
            </a:r>
          </a:p>
          <a:p>
            <a:pPr>
              <a:lnSpc>
                <a:spcPct val="110000"/>
              </a:lnSpc>
            </a:pPr>
            <a:endParaRPr lang="en-US" sz="1000" dirty="0">
              <a:solidFill>
                <a:schemeClr val="tx1">
                  <a:lumMod val="85000"/>
                  <a:lumOff val="15000"/>
                </a:schemeClr>
              </a:solidFill>
              <a:latin typeface="Segoe UI" panose="020B0502040204020203" pitchFamily="34" charset="0"/>
              <a:cs typeface="Segoe UI" panose="020B0502040204020203" pitchFamily="34" charset="0"/>
            </a:endParaRPr>
          </a:p>
          <a:p>
            <a:pPr>
              <a:lnSpc>
                <a:spcPct val="110000"/>
              </a:lnSpc>
            </a:pPr>
            <a:r>
              <a:rPr lang="en-US" sz="1000" b="1" dirty="0">
                <a:solidFill>
                  <a:schemeClr val="tx1">
                    <a:lumMod val="85000"/>
                    <a:lumOff val="15000"/>
                  </a:schemeClr>
                </a:solidFill>
                <a:latin typeface="Segoe UI" panose="020B0502040204020203" pitchFamily="34" charset="0"/>
                <a:cs typeface="Segoe UI" panose="020B0502040204020203" pitchFamily="34" charset="0"/>
              </a:rPr>
              <a:t>GLOBAL REACH</a:t>
            </a:r>
          </a:p>
          <a:p>
            <a:pPr>
              <a:lnSpc>
                <a:spcPct val="110000"/>
              </a:lnSpc>
            </a:pPr>
            <a:r>
              <a:rPr lang="en-US" sz="1000" dirty="0">
                <a:solidFill>
                  <a:schemeClr val="tx1">
                    <a:lumMod val="85000"/>
                    <a:lumOff val="15000"/>
                  </a:schemeClr>
                </a:solidFill>
                <a:latin typeface="Segoe UI" panose="020B0502040204020203" pitchFamily="34" charset="0"/>
                <a:cs typeface="Segoe UI" panose="020B0502040204020203" pitchFamily="34" charset="0"/>
              </a:rPr>
              <a:t>With data centers around the globe, a massive investment in data center innovation, and a worldwide Content Delivery Network, you can build applications that provide the best experience for users, wherever they are.</a:t>
            </a:r>
          </a:p>
          <a:p>
            <a:pPr>
              <a:lnSpc>
                <a:spcPct val="110000"/>
              </a:lnSpc>
            </a:pPr>
            <a:endParaRPr lang="en-US" sz="1000" b="1" dirty="0">
              <a:solidFill>
                <a:schemeClr val="tx1">
                  <a:lumMod val="85000"/>
                  <a:lumOff val="15000"/>
                </a:schemeClr>
              </a:solidFill>
              <a:latin typeface="Segoe UI" panose="020B0502040204020203" pitchFamily="34" charset="0"/>
              <a:cs typeface="Segoe UI" panose="020B0502040204020203" pitchFamily="34" charset="0"/>
            </a:endParaRPr>
          </a:p>
          <a:p>
            <a:pPr>
              <a:lnSpc>
                <a:spcPct val="110000"/>
              </a:lnSpc>
            </a:pPr>
            <a:endParaRPr lang="en-US" sz="600" b="1" dirty="0">
              <a:solidFill>
                <a:schemeClr val="tx1">
                  <a:lumMod val="85000"/>
                  <a:lumOff val="15000"/>
                </a:schemeClr>
              </a:solidFill>
              <a:latin typeface="Segoe UI" panose="020B0502040204020203" pitchFamily="34" charset="0"/>
              <a:cs typeface="Segoe UI" panose="020B0502040204020203" pitchFamily="34" charset="0"/>
            </a:endParaRPr>
          </a:p>
          <a:p>
            <a:pPr>
              <a:lnSpc>
                <a:spcPct val="110000"/>
              </a:lnSpc>
            </a:pPr>
            <a:r>
              <a:rPr lang="en-US" sz="1000" b="1" dirty="0">
                <a:solidFill>
                  <a:schemeClr val="tx1">
                    <a:lumMod val="85000"/>
                    <a:lumOff val="15000"/>
                  </a:schemeClr>
                </a:solidFill>
                <a:latin typeface="Segoe UI" panose="020B0502040204020203" pitchFamily="34" charset="0"/>
                <a:cs typeface="Segoe UI" panose="020B0502040204020203" pitchFamily="34" charset="0"/>
              </a:rPr>
              <a:t>Learn more: </a:t>
            </a:r>
            <a:r>
              <a:rPr lang="en-US" sz="1000" dirty="0">
                <a:solidFill>
                  <a:schemeClr val="tx1">
                    <a:lumMod val="85000"/>
                    <a:lumOff val="15000"/>
                  </a:schemeClr>
                </a:solidFill>
                <a:latin typeface="Segoe UI" panose="020B0502040204020203" pitchFamily="34" charset="0"/>
                <a:cs typeface="Segoe UI" panose="020B0502040204020203" pitchFamily="34" charset="0"/>
              </a:rPr>
              <a:t>www.microsoftazure.com</a:t>
            </a:r>
          </a:p>
          <a:p>
            <a:pPr>
              <a:lnSpc>
                <a:spcPct val="110000"/>
              </a:lnSpc>
            </a:pPr>
            <a:r>
              <a:rPr lang="en-US" sz="800" dirty="0">
                <a:solidFill>
                  <a:schemeClr val="tx1">
                    <a:lumMod val="85000"/>
                    <a:lumOff val="15000"/>
                  </a:schemeClr>
                </a:solidFill>
                <a:latin typeface="Segoe UI" panose="020B0502040204020203" pitchFamily="34" charset="0"/>
                <a:cs typeface="Segoe UI" panose="020B0502040204020203" pitchFamily="34" charset="0"/>
              </a:rPr>
              <a:t>© 2016 Microsoft Corporation. All rights reserved.</a:t>
            </a:r>
          </a:p>
        </p:txBody>
      </p:sp>
      <p:sp>
        <p:nvSpPr>
          <p:cNvPr id="10" name="Rectangle 36"/>
          <p:cNvSpPr>
            <a:spLocks noChangeArrowheads="1"/>
          </p:cNvSpPr>
          <p:nvPr/>
        </p:nvSpPr>
        <p:spPr bwMode="auto">
          <a:xfrm>
            <a:off x="0" y="0"/>
            <a:ext cx="7772400" cy="1116631"/>
          </a:xfrm>
          <a:prstGeom prst="rect">
            <a:avLst/>
          </a:prstGeom>
          <a:solidFill>
            <a:srgbClr val="00BCF2"/>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11" name="TextBox 10"/>
          <p:cNvSpPr txBox="1"/>
          <p:nvPr/>
        </p:nvSpPr>
        <p:spPr>
          <a:xfrm>
            <a:off x="147684" y="293197"/>
            <a:ext cx="2368858" cy="492443"/>
          </a:xfrm>
          <a:prstGeom prst="rect">
            <a:avLst/>
          </a:prstGeom>
          <a:noFill/>
        </p:spPr>
        <p:txBody>
          <a:bodyPr wrap="none" rtlCol="0">
            <a:spAutoFit/>
          </a:bodyPr>
          <a:lstStyle/>
          <a:p>
            <a:r>
              <a:rPr lang="en-US" sz="2600" dirty="0">
                <a:solidFill>
                  <a:schemeClr val="bg1"/>
                </a:solidFill>
                <a:latin typeface="Segoe Pro Light"/>
                <a:cs typeface="Segoe Pro Light"/>
              </a:rPr>
              <a:t>Microsoft Azure</a:t>
            </a:r>
          </a:p>
        </p:txBody>
      </p:sp>
      <p:sp>
        <p:nvSpPr>
          <p:cNvPr id="16" name="Rectangle 15"/>
          <p:cNvSpPr/>
          <p:nvPr/>
        </p:nvSpPr>
        <p:spPr>
          <a:xfrm>
            <a:off x="2903220" y="92440"/>
            <a:ext cx="4708920" cy="1618905"/>
          </a:xfrm>
          <a:prstGeom prst="rect">
            <a:avLst/>
          </a:prstGeom>
        </p:spPr>
        <p:txBody>
          <a:bodyPr wrap="square">
            <a:spAutoFit/>
          </a:bodyPr>
          <a:lstStyle/>
          <a:p>
            <a:pPr>
              <a:lnSpc>
                <a:spcPct val="110000"/>
              </a:lnSpc>
              <a:spcBef>
                <a:spcPts val="600"/>
              </a:spcBef>
              <a:spcAft>
                <a:spcPts val="600"/>
              </a:spcAft>
            </a:pPr>
            <a:r>
              <a:rPr lang="en-US" sz="1200" dirty="0">
                <a:solidFill>
                  <a:srgbClr val="FFFFFF"/>
                </a:solidFill>
                <a:latin typeface="Segoe UI" panose="020B0502040204020203" pitchFamily="34" charset="0"/>
                <a:ea typeface="Segoe UI" panose="020B0502040204020203" pitchFamily="34" charset="0"/>
                <a:cs typeface="Segoe UI" panose="020B0502040204020203" pitchFamily="34" charset="0"/>
              </a:rPr>
              <a:t>Microsoft Azure is an open and flexible cloud platform that enables you to quickly build, deploy, scale, and manage applications across a global network of Microsoft data centers. You can build applications using multiple languages, tools, and frameworks.</a:t>
            </a:r>
          </a:p>
          <a:p>
            <a:pPr>
              <a:lnSpc>
                <a:spcPct val="110000"/>
              </a:lnSpc>
              <a:spcBef>
                <a:spcPts val="600"/>
              </a:spcBef>
              <a:spcAft>
                <a:spcPts val="600"/>
              </a:spcAft>
            </a:pPr>
            <a:endParaRPr lang="en-US" sz="1200" dirty="0">
              <a:solidFill>
                <a:srgbClr val="FFFFFF"/>
              </a:solidFill>
              <a:latin typeface="Segoe UI" panose="020B0502040204020203" pitchFamily="34" charset="0"/>
              <a:ea typeface="Segoe UI" panose="020B0502040204020203" pitchFamily="34" charset="0"/>
              <a:cs typeface="Segoe UI" panose="020B0502040204020203" pitchFamily="34" charset="0"/>
            </a:endParaRPr>
          </a:p>
          <a:p>
            <a:pPr>
              <a:lnSpc>
                <a:spcPct val="110000"/>
              </a:lnSpc>
              <a:spcBef>
                <a:spcPts val="600"/>
              </a:spcBef>
              <a:spcAft>
                <a:spcPts val="600"/>
              </a:spcAft>
            </a:pPr>
            <a:endParaRPr lang="en-US" sz="1200" dirty="0">
              <a:solidFill>
                <a:srgbClr val="FFFFFF"/>
              </a:solidFill>
              <a:latin typeface="Segoe UI" panose="020B0502040204020203" pitchFamily="34" charset="0"/>
              <a:ea typeface="Segoe UI" panose="020B0502040204020203" pitchFamily="34" charset="0"/>
              <a:cs typeface="Segoe UI" panose="020B0502040204020203" pitchFamily="34" charset="0"/>
            </a:endParaRPr>
          </a:p>
        </p:txBody>
      </p:sp>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l="796" t="19345" r="810" b="19606"/>
          <a:stretch/>
        </p:blipFill>
        <p:spPr>
          <a:xfrm>
            <a:off x="-9144" y="1115568"/>
            <a:ext cx="7781544" cy="3218688"/>
          </a:xfrm>
          <a:prstGeom prst="rect">
            <a:avLst/>
          </a:prstGeom>
        </p:spPr>
      </p:pic>
      <p:pic>
        <p:nvPicPr>
          <p:cNvPr id="12" name="Picture 11" descr="MSFT_logo_rgb_W-Wht_D.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9452" y="9603351"/>
            <a:ext cx="1027206" cy="377851"/>
          </a:xfrm>
          <a:prstGeom prst="rect">
            <a:avLst/>
          </a:prstGeom>
        </p:spPr>
      </p:pic>
    </p:spTree>
    <p:extLst>
      <p:ext uri="{BB962C8B-B14F-4D97-AF65-F5344CB8AC3E}">
        <p14:creationId xmlns:p14="http://schemas.microsoft.com/office/powerpoint/2010/main" val="283022264"/>
      </p:ext>
    </p:extLst>
  </p:cSld>
  <p:clrMapOvr>
    <a:masterClrMapping/>
  </p:clrMapOvr>
</p:sld>
</file>

<file path=ppt/theme/theme1.xml><?xml version="1.0" encoding="utf-8"?>
<a:theme xmlns:a="http://schemas.openxmlformats.org/drawingml/2006/main" name="Office Theme">
  <a:themeElements>
    <a:clrScheme name="Custom 62">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FFFFFF"/>
      </a:hlink>
      <a:folHlink>
        <a:srgbClr val="FFFFFF"/>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E01408BF6467D4490EB3DAEB37DFA11" ma:contentTypeVersion="3" ma:contentTypeDescription="Create a new document." ma:contentTypeScope="" ma:versionID="30b5c8941dc48407a658998fc41108a3">
  <xsd:schema xmlns:xsd="http://www.w3.org/2001/XMLSchema" xmlns:xs="http://www.w3.org/2001/XMLSchema" xmlns:p="http://schemas.microsoft.com/office/2006/metadata/properties" xmlns:ns2="c7d759ad-c71d-4e7a-8896-957c2805ad24" xmlns:ns3="e50f139b-5e8f-4d7b-9d5e-4b082287ed77" targetNamespace="http://schemas.microsoft.com/office/2006/metadata/properties" ma:root="true" ma:fieldsID="e601e2a2e51c02f04375a604493dccc1" ns2:_="" ns3:_="">
    <xsd:import namespace="c7d759ad-c71d-4e7a-8896-957c2805ad24"/>
    <xsd:import namespace="e50f139b-5e8f-4d7b-9d5e-4b082287ed77"/>
    <xsd:element name="properties">
      <xsd:complexType>
        <xsd:sequence>
          <xsd:element name="documentManagement">
            <xsd:complexType>
              <xsd:all>
                <xsd:element ref="ns2:Submitted_x0020_By" minOccurs="0"/>
                <xsd:element ref="ns2:Submitted_x0020_By1" minOccurs="0"/>
                <xsd:element ref="ns2:SharedWithUsers" minOccurs="0"/>
                <xsd:element ref="ns2:SharedWithDetails" minOccurs="0"/>
                <xsd:element ref="ns3:_ShortcutUr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7d759ad-c71d-4e7a-8896-957c2805ad24" elementFormDefault="qualified">
    <xsd:import namespace="http://schemas.microsoft.com/office/2006/documentManagement/types"/>
    <xsd:import namespace="http://schemas.microsoft.com/office/infopath/2007/PartnerControls"/>
    <xsd:element name="Submitted_x0020_By" ma:index="8" nillable="true" ma:displayName="Submitted By" ma:list="UserInfo" ma:SharePointGroup="0" ma:internalName="Submitted_x0020_By" ma:showField="Titl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ubmitted_x0020_By1" ma:index="9" nillable="true" ma:displayName="Submitted By" ma:internalName="Submitted_x0020_By1">
      <xsd:simpleType>
        <xsd:restriction base="dms:Lookup">
          <xsd:maxLength value="255"/>
        </xsd:restriction>
      </xsd:simpleType>
    </xsd:element>
    <xsd:element name="SharedWithUsers" ma:index="10"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50f139b-5e8f-4d7b-9d5e-4b082287ed77" elementFormDefault="qualified">
    <xsd:import namespace="http://schemas.microsoft.com/office/2006/documentManagement/types"/>
    <xsd:import namespace="http://schemas.microsoft.com/office/infopath/2007/PartnerControls"/>
    <xsd:element name="_ShortcutUrl" ma:index="12" nillable="true" ma:displayName="_ShortcutUrl" ma:hidden="true" ma:internalName="_ShortcutUrl">
      <xsd:complexType>
        <xsd:complexContent>
          <xsd:extension base="dms:URL">
            <xsd:sequence>
              <xsd:element name="Url" type="dms:ValidUrl" minOccurs="0" nillable="true"/>
              <xsd:element name="Description" type="xsd:string"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BC24A09-A501-4463-A17D-6000965B6BF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7d759ad-c71d-4e7a-8896-957c2805ad24"/>
    <ds:schemaRef ds:uri="e50f139b-5e8f-4d7b-9d5e-4b082287ed7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5FDC5F5-3665-49CA-850E-D0A094065CF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3048</TotalTime>
  <Words>733</Words>
  <Application>Microsoft Office PowerPoint</Application>
  <PresentationFormat>Custom</PresentationFormat>
  <Paragraphs>48</Paragraphs>
  <Slides>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vt:i4>
      </vt:variant>
    </vt:vector>
  </HeadingPairs>
  <TitlesOfParts>
    <vt:vector size="8" baseType="lpstr">
      <vt:lpstr>Arial</vt:lpstr>
      <vt:lpstr>Calibri</vt:lpstr>
      <vt:lpstr>Calibri Light</vt:lpstr>
      <vt:lpstr>Segoe Pro Light</vt:lpstr>
      <vt:lpstr>Segoe UI</vt:lpstr>
      <vt:lpstr>Office Theme</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Jocelyn Ewert (Bookey Consulting)</dc:creator>
  <cp:lastModifiedBy>Joshua Beach (JEFFREYM CONSULTING)</cp:lastModifiedBy>
  <cp:revision>250</cp:revision>
  <dcterms:created xsi:type="dcterms:W3CDTF">2013-03-25T02:44:56Z</dcterms:created>
  <dcterms:modified xsi:type="dcterms:W3CDTF">2016-08-01T23:45:13Z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0x010100DE01408BF6467D4490EB3DAEB37DFA11</vt:lpwstr>
  </property>
</Properties>
</file>