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</p:sldIdLst>
  <p:sldSz cx="7772400" cy="10058400"/>
  <p:notesSz cx="6858000" cy="9144000"/>
  <p:defaultTextStyle>
    <a:defPPr>
      <a:defRPr lang="en-US"/>
    </a:defPPr>
    <a:lvl1pPr marL="0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C6"/>
    <a:srgbClr val="002050"/>
    <a:srgbClr val="6DC2CB"/>
    <a:srgbClr val="0018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43" autoAdjust="0"/>
    <p:restoredTop sz="95701"/>
  </p:normalViewPr>
  <p:slideViewPr>
    <p:cSldViewPr snapToGrid="0">
      <p:cViewPr varScale="1">
        <p:scale>
          <a:sx n="55" d="100"/>
          <a:sy n="55" d="100"/>
        </p:scale>
        <p:origin x="2544" y="6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60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614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034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404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066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930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2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512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70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979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348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E3EC3-1B3F-4755-B752-28FDE295F879}" type="datetimeFigureOut">
              <a:rPr lang="en-US" smtClean="0"/>
              <a:t>8/16/2015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97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hyperlink" Target="http://www.masterdoc.it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6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ect">
            <a:avLst/>
          </a:prstGeom>
          <a:solidFill>
            <a:srgbClr val="0072C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Rectangle 36"/>
          <p:cNvSpPr>
            <a:spLocks noChangeArrowheads="1"/>
          </p:cNvSpPr>
          <p:nvPr/>
        </p:nvSpPr>
        <p:spPr bwMode="auto">
          <a:xfrm>
            <a:off x="0" y="2550807"/>
            <a:ext cx="7772400" cy="5571442"/>
          </a:xfrm>
          <a:prstGeom prst="rect">
            <a:avLst/>
          </a:prstGeom>
          <a:solidFill>
            <a:srgbClr val="002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856445" y="234357"/>
            <a:ext cx="5534956" cy="9235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Segoe Pro Light" panose="020B0302040504020203" pitchFamily="34" charset="0"/>
              </a:rPr>
              <a:t>MasterDoc Organizes, Shares Electronic Patient Records for General Practitioners and Their Staff Members, Thanks to </a:t>
            </a:r>
            <a:r>
              <a:rPr lang="en-US" sz="2000" dirty="0">
                <a:solidFill>
                  <a:schemeClr val="bg1"/>
                </a:solidFill>
                <a:latin typeface="Segoe Pro Light" panose="020B0302040504020203" pitchFamily="34" charset="0"/>
              </a:rPr>
              <a:t>the </a:t>
            </a:r>
            <a:r>
              <a:rPr lang="en-US" sz="2000" dirty="0" smtClean="0">
                <a:solidFill>
                  <a:schemeClr val="bg1"/>
                </a:solidFill>
                <a:latin typeface="Segoe Pro Light" panose="020B0302040504020203" pitchFamily="34" charset="0"/>
              </a:rPr>
              <a:t>Microsoft Azure Cloud</a:t>
            </a:r>
            <a:endParaRPr lang="en-US" sz="2000" dirty="0">
              <a:solidFill>
                <a:schemeClr val="bg1"/>
              </a:solidFill>
              <a:latin typeface="Segoe Pro Light" panose="020B0302040504020203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9075" y="1397000"/>
            <a:ext cx="7334250" cy="9387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AZURE ISV PROFILE: MODUS CONSULTING SRL</a:t>
            </a:r>
          </a:p>
          <a:p>
            <a:endParaRPr lang="en-US" sz="1400" b="1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Modus </a:t>
            </a:r>
            <a:r>
              <a:rPr lang="en-US" sz="11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Consulting 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has developed </a:t>
            </a:r>
            <a:r>
              <a:rPr lang="en-US" sz="11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MasterDoc, 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 innovative methodology to help </a:t>
            </a:r>
            <a:r>
              <a:rPr lang="en-US" sz="11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general 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</a:t>
            </a:r>
            <a:r>
              <a:rPr lang="en-US" sz="11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ractitioners 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organize </a:t>
            </a:r>
            <a:r>
              <a:rPr lang="en-US" sz="11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information 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about their patients, their health </a:t>
            </a:r>
            <a:r>
              <a:rPr lang="en-US" sz="11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problems, 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the related </a:t>
            </a:r>
            <a:r>
              <a:rPr lang="en-US" sz="11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treatments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This approach </a:t>
            </a:r>
            <a:r>
              <a:rPr lang="en-US" sz="11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vastly improves </a:t>
            </a:r>
            <a:r>
              <a:rPr lang="en-US" sz="11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collaboration between physicians working together to the final benefit of their patients</a:t>
            </a:r>
            <a:r>
              <a:rPr lang="en-US" sz="11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1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9072" y="2724135"/>
            <a:ext cx="733425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WE OFFER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19072" y="8301361"/>
            <a:ext cx="7334251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WHY CHOOSE MASTERDOC?</a:t>
            </a:r>
          </a:p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price per assisted patient is attractive for young physicians who are starting their careers and correlates nicely to their growing income as their career develops.</a:t>
            </a:r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9073" y="9034915"/>
            <a:ext cx="7334251" cy="3770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LEARN MORE</a:t>
            </a:r>
          </a:p>
          <a:p>
            <a:r>
              <a:rPr lang="it-IT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learn more about MasterDoc, visit </a:t>
            </a:r>
            <a:r>
              <a:rPr lang="it-IT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www.masterdoc.it</a:t>
            </a:r>
            <a:r>
              <a:rPr lang="it-IT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lang="en-US" sz="105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9072" y="9711099"/>
            <a:ext cx="466725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2015 Modus Consulting srl</a:t>
            </a:r>
            <a:endParaRPr lang="en-US" sz="9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6245" y="5623619"/>
            <a:ext cx="1517309" cy="22621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MasterDoc organizes data around Care Episodes, as defined by the World Organization of Family Doctors (WONCA) and coded both in ICPC2 and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ICD9. MasterDoc supports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knowledge management and sharing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between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cooperating physicians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also between physicians and their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support personnel.</a:t>
            </a:r>
            <a:endParaRPr lang="en-US" sz="105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73145" y="5623619"/>
            <a:ext cx="1523810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MasterDoc supports Electronic Prescriptions, as defined by the national and regional Italian Health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System. MasterDoc also provides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easy access to the national drug codes and descriptions, as well as the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catalog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 health services.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96546" y="5623619"/>
            <a:ext cx="1523810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MasterDoc pricing is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low and based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 the number of assisted patients and not users, giving free access to support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personnel and to substitute physicians.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MasterDoc also minimizes cost of ownership and eliminates IT concerns,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it is totally cloud-based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19947" y="5623619"/>
            <a:ext cx="1523808" cy="17774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security and availability is provided by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Azure’s strong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infrastructure. MasterDoc is always available,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independent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from the location where the physician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might find themself,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 the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device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 or she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 using to </a:t>
            </a:r>
            <a:r>
              <a:rPr lang="en-US" sz="105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access </a:t>
            </a:r>
            <a:r>
              <a:rPr lang="en-US" sz="105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data. </a:t>
            </a:r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/>
          <a:srcRect t="17951" b="17646"/>
          <a:stretch/>
        </p:blipFill>
        <p:spPr>
          <a:xfrm>
            <a:off x="6287171" y="9612319"/>
            <a:ext cx="1418554" cy="336061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51" y="3174736"/>
            <a:ext cx="1524003" cy="2279909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145" y="3174736"/>
            <a:ext cx="1524003" cy="2279909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320" y="3174736"/>
            <a:ext cx="1524003" cy="227990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92"/>
          <a:stretch/>
        </p:blipFill>
        <p:spPr>
          <a:xfrm>
            <a:off x="6019751" y="3174737"/>
            <a:ext cx="1512000" cy="2279908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45" y="484402"/>
            <a:ext cx="1420364" cy="42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66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778383" cy="5181600"/>
          </a:xfrm>
          <a:prstGeom prst="rect">
            <a:avLst/>
          </a:prstGeom>
        </p:spPr>
      </p:pic>
      <p:sp>
        <p:nvSpPr>
          <p:cNvPr id="9" name="Rectangle 36"/>
          <p:cNvSpPr>
            <a:spLocks noChangeArrowheads="1"/>
          </p:cNvSpPr>
          <p:nvPr/>
        </p:nvSpPr>
        <p:spPr bwMode="auto">
          <a:xfrm>
            <a:off x="2754352" y="5006898"/>
            <a:ext cx="5018048" cy="5051502"/>
          </a:xfrm>
          <a:prstGeom prst="rect">
            <a:avLst/>
          </a:prstGeom>
          <a:solidFill>
            <a:srgbClr val="002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" name="Rectangle 36"/>
          <p:cNvSpPr>
            <a:spLocks noChangeArrowheads="1"/>
          </p:cNvSpPr>
          <p:nvPr/>
        </p:nvSpPr>
        <p:spPr bwMode="auto">
          <a:xfrm>
            <a:off x="1" y="5006898"/>
            <a:ext cx="2754351" cy="5051501"/>
          </a:xfrm>
          <a:prstGeom prst="rect">
            <a:avLst/>
          </a:prstGeom>
          <a:solidFill>
            <a:srgbClr val="0072C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37160" y="5126884"/>
            <a:ext cx="238658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USE CASES</a:t>
            </a:r>
          </a:p>
          <a:p>
            <a:endParaRPr lang="en-US" sz="105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WEB </a:t>
            </a:r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APPLICATIONS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Build anything from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lightweight websites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multi-tier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cloud services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that scale up as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traffic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grows.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CLOUD STORAGE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Rely on geo-redundant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cloud storage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 backup,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archiving, and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disaster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recovery.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BIG DATA &amp; HPC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Get actionable insights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from your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by taking advantage of a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fully compatible enterprise-ready Hadoop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service.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MOBILE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Accelerate your mobile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 development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by using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backend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hosted in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Azure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Scale instantly as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install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base grows.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MEDIA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Create,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manage,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distribute media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the cloud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– everything from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encoding to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content protection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streaming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analytics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support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971800" y="5126884"/>
            <a:ext cx="466725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FLEXIBLE </a:t>
            </a:r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APPLICATION MODEL</a:t>
            </a:r>
          </a:p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 provides a rich set of application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services, including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SDKs, caching,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messaging,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identity. You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write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applications in .NET, PHP, Java, node.js, Python, Ruby,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 using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open REST protocols. This is all part of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Microsoft’s promise to let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build using any language,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tool, or framework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ALWAYS ON, ALWAYS </a:t>
            </a:r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</a:p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Build resilient applications with automatic operating system and service updating, built-in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network load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balancing,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geo-redundant storage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 also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proudly delivers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99.95% monthly SLA. You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rely on decades of experience in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center operations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trust that everything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Azure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offers is backed by industry certifications for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security and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compliance.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CENTER </a:t>
            </a:r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WITHOUT BOUNDARIES</a:t>
            </a:r>
          </a:p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 makes it easy for you to integrate your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on-premises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 environment with the public cloud. Migrate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virtual machines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 without the need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convert them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a different format. Use the robust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messaging and networking capabilities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 to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deliver hybrid solutions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and then manage your hybrid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applications from a single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console with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System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Center.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GLOBAL REACH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centers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around the globe, a massive investment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data center innovation,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a worldwide Content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Delivery Network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you can build applications that provide the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best experience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users,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wherever they are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1050" b="1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Learn </a:t>
            </a:r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more: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www.microsoftazure.com</a:t>
            </a:r>
          </a:p>
          <a:p>
            <a:r>
              <a:rPr lang="en-US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</a:t>
            </a:r>
            <a:r>
              <a:rPr lang="en-US" sz="9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2015 </a:t>
            </a:r>
            <a:r>
              <a:rPr lang="en-US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Corporation. All rights reserved</a:t>
            </a:r>
            <a:r>
              <a:rPr lang="en-US" sz="9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9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0" y="0"/>
            <a:ext cx="7772400" cy="1116631"/>
          </a:xfrm>
          <a:prstGeom prst="rect">
            <a:avLst/>
          </a:prstGeom>
          <a:solidFill>
            <a:srgbClr val="0072C6">
              <a:alpha val="74902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903220" y="137160"/>
            <a:ext cx="4708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200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Microsoft </a:t>
            </a:r>
            <a:r>
              <a:rPr lang="en-US" sz="12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Azure is an open and flexible cloud platform that enables you to quickly build, deploy, </a:t>
            </a:r>
            <a:r>
              <a:rPr lang="en-US" sz="1200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scale, </a:t>
            </a:r>
            <a:r>
              <a:rPr lang="en-US" sz="12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manage applications across a global network of Microsoft </a:t>
            </a:r>
            <a:r>
              <a:rPr lang="en-US" sz="1200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data centers</a:t>
            </a:r>
            <a:r>
              <a:rPr lang="en-US" sz="12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You can build applications using multiple languages, </a:t>
            </a:r>
            <a:r>
              <a:rPr lang="en-US" sz="1200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tools, </a:t>
            </a:r>
            <a:r>
              <a:rPr lang="en-US" sz="12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frameworks.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737"/>
            <a:ext cx="2971800" cy="68363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t="17951" b="17646"/>
          <a:stretch/>
        </p:blipFill>
        <p:spPr>
          <a:xfrm>
            <a:off x="6287171" y="9612319"/>
            <a:ext cx="1418554" cy="33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88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6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FFFFFF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3279</TotalTime>
  <Words>699</Words>
  <Application>Microsoft Office PowerPoint</Application>
  <PresentationFormat>Custom</PresentationFormat>
  <Paragraphs>45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Segoe Pro Light</vt:lpstr>
      <vt:lpstr>Segoe UI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Jocelyn Ewert (Bookey Consulting)</dc:creator>
  <cp:lastModifiedBy>Joshua Beach (Cadence 3 LLC)</cp:lastModifiedBy>
  <cp:revision>171</cp:revision>
  <dcterms:created xsi:type="dcterms:W3CDTF">2013-03-25T02:44:56Z</dcterms:created>
  <dcterms:modified xsi:type="dcterms:W3CDTF">2015-08-17T04:55:03Z</dcterms:modified>
</cp:coreProperties>
</file>