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C6"/>
    <a:srgbClr val="002050"/>
    <a:srgbClr val="6DC2CB"/>
    <a:srgbClr val="0018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29" autoAdjust="0"/>
    <p:restoredTop sz="94660"/>
  </p:normalViewPr>
  <p:slideViewPr>
    <p:cSldViewPr snapToGrid="0">
      <p:cViewPr>
        <p:scale>
          <a:sx n="100" d="100"/>
          <a:sy n="100" d="100"/>
        </p:scale>
        <p:origin x="18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4/27/2014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4/27/2014</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fanzo.me/" TargetMode="External"/><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rgbClr val="00205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856445" y="234357"/>
            <a:ext cx="5534956" cy="923330"/>
          </a:xfrm>
          <a:prstGeom prst="rect">
            <a:avLst/>
          </a:prstGeom>
          <a:noFill/>
        </p:spPr>
        <p:txBody>
          <a:bodyPr wrap="square" lIns="0" tIns="0" rIns="0" bIns="0" rtlCol="0">
            <a:spAutoFit/>
          </a:bodyPr>
          <a:lstStyle/>
          <a:p>
            <a:r>
              <a:rPr lang="en-US" sz="2000" dirty="0" smtClean="0">
                <a:solidFill>
                  <a:schemeClr val="bg1"/>
                </a:solidFill>
                <a:latin typeface="Segoe Pro Light" panose="020B0302040504020203" pitchFamily="34" charset="0"/>
              </a:rPr>
              <a:t>Utilizing the Power of Cloud Computing on Microsoft Azure, Fanzo Delivers the Top Content from Millions of Sources to Hungry Sports Fans</a:t>
            </a:r>
            <a:endParaRPr lang="en-US" sz="2000" dirty="0">
              <a:solidFill>
                <a:schemeClr val="bg1"/>
              </a:solidFill>
              <a:latin typeface="Segoe Pro Light" panose="020B0302040504020203" pitchFamily="34"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56245" y="367084"/>
            <a:ext cx="1371600" cy="663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Box 34"/>
          <p:cNvSpPr txBox="1"/>
          <p:nvPr/>
        </p:nvSpPr>
        <p:spPr>
          <a:xfrm>
            <a:off x="219075" y="1428750"/>
            <a:ext cx="7334250" cy="869469"/>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MICROSOFT AZURE ISV PROFILE: </a:t>
            </a:r>
            <a:r>
              <a:rPr lang="en-US" sz="1400" b="1" cap="all" dirty="0" smtClean="0">
                <a:solidFill>
                  <a:schemeClr val="bg1"/>
                </a:solidFill>
                <a:latin typeface="Segoe UI" panose="020B0502040204020203" pitchFamily="34" charset="0"/>
                <a:cs typeface="Segoe UI" panose="020B0502040204020203" pitchFamily="34" charset="0"/>
              </a:rPr>
              <a:t>Fanzo, Inc</a:t>
            </a:r>
            <a:r>
              <a:rPr lang="en-US" sz="1400" b="1" dirty="0" smtClean="0">
                <a:solidFill>
                  <a:schemeClr val="bg1"/>
                </a:solidFill>
                <a:latin typeface="Segoe UI" panose="020B0502040204020203" pitchFamily="34" charset="0"/>
                <a:cs typeface="Segoe UI" panose="020B0502040204020203" pitchFamily="34" charset="0"/>
              </a:rPr>
              <a:t>.</a:t>
            </a:r>
          </a:p>
          <a:p>
            <a:endParaRPr lang="en-US" sz="1100" dirty="0" smtClean="0">
              <a:solidFill>
                <a:schemeClr val="bg1"/>
              </a:solidFill>
              <a:latin typeface="Segoe UI" panose="020B0502040204020203" pitchFamily="34" charset="0"/>
              <a:cs typeface="Segoe UI" panose="020B0502040204020203" pitchFamily="34" charset="0"/>
            </a:endParaRPr>
          </a:p>
          <a:p>
            <a:r>
              <a:rPr lang="en-US" sz="1050" dirty="0" smtClean="0">
                <a:solidFill>
                  <a:schemeClr val="bg1"/>
                </a:solidFill>
                <a:latin typeface="Segoe UI" panose="020B0502040204020203" pitchFamily="34" charset="0"/>
                <a:cs typeface="Segoe UI" panose="020B0502040204020203" pitchFamily="34" charset="0"/>
              </a:rPr>
              <a:t>Fanzo </a:t>
            </a:r>
            <a:r>
              <a:rPr lang="en-US" sz="1050" dirty="0">
                <a:solidFill>
                  <a:schemeClr val="bg1"/>
                </a:solidFill>
                <a:latin typeface="Segoe UI" panose="020B0502040204020203" pitchFamily="34" charset="0"/>
                <a:cs typeface="Segoe UI" panose="020B0502040204020203" pitchFamily="34" charset="0"/>
              </a:rPr>
              <a:t>finds and organizes the best sports news from millions of social media </a:t>
            </a:r>
            <a:r>
              <a:rPr lang="en-US" sz="1050" dirty="0" smtClean="0">
                <a:solidFill>
                  <a:schemeClr val="bg1"/>
                </a:solidFill>
                <a:latin typeface="Segoe UI" panose="020B0502040204020203" pitchFamily="34" charset="0"/>
                <a:cs typeface="Segoe UI" panose="020B0502040204020203" pitchFamily="34" charset="0"/>
              </a:rPr>
              <a:t>posts, in real time. Stay </a:t>
            </a:r>
            <a:r>
              <a:rPr lang="en-US" sz="1050" dirty="0">
                <a:solidFill>
                  <a:schemeClr val="bg1"/>
                </a:solidFill>
                <a:latin typeface="Segoe UI" panose="020B0502040204020203" pitchFamily="34" charset="0"/>
                <a:cs typeface="Segoe UI" panose="020B0502040204020203" pitchFamily="34" charset="0"/>
              </a:rPr>
              <a:t>up to date with top news and scoops about your favorite teams from thousands of sources big and </a:t>
            </a:r>
            <a:r>
              <a:rPr lang="en-US" sz="1050" dirty="0" smtClean="0">
                <a:solidFill>
                  <a:schemeClr val="bg1"/>
                </a:solidFill>
                <a:latin typeface="Segoe UI" panose="020B0502040204020203" pitchFamily="34" charset="0"/>
                <a:cs typeface="Segoe UI" panose="020B0502040204020203" pitchFamily="34" charset="0"/>
              </a:rPr>
              <a:t>small. Fanzo </a:t>
            </a:r>
            <a:r>
              <a:rPr lang="en-US" sz="1050" dirty="0">
                <a:solidFill>
                  <a:schemeClr val="bg1"/>
                </a:solidFill>
                <a:latin typeface="Segoe UI" panose="020B0502040204020203" pitchFamily="34" charset="0"/>
                <a:cs typeface="Segoe UI" panose="020B0502040204020203" pitchFamily="34" charset="0"/>
              </a:rPr>
              <a:t>includes NBA, NHL, NFL, NCAA, MLB, MLS, Premier League, UEFA Champions League, </a:t>
            </a:r>
            <a:r>
              <a:rPr lang="en-US" sz="1050" dirty="0" smtClean="0">
                <a:solidFill>
                  <a:schemeClr val="bg1"/>
                </a:solidFill>
                <a:latin typeface="Segoe UI" panose="020B0502040204020203" pitchFamily="34" charset="0"/>
                <a:cs typeface="Segoe UI" panose="020B0502040204020203" pitchFamily="34" charset="0"/>
              </a:rPr>
              <a:t>tennis</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golf</a:t>
            </a:r>
            <a:r>
              <a:rPr lang="en-US" sz="1050" dirty="0">
                <a:solidFill>
                  <a:schemeClr val="bg1"/>
                </a:solidFill>
                <a:latin typeface="Segoe UI" panose="020B0502040204020203" pitchFamily="34" charset="0"/>
                <a:cs typeface="Segoe UI" panose="020B0502040204020203" pitchFamily="34" charset="0"/>
              </a:rPr>
              <a:t>, UFC, NASCAR, </a:t>
            </a:r>
            <a:r>
              <a:rPr lang="en-US" sz="1050" dirty="0" smtClean="0">
                <a:solidFill>
                  <a:schemeClr val="bg1"/>
                </a:solidFill>
                <a:latin typeface="Segoe UI" panose="020B0502040204020203" pitchFamily="34" charset="0"/>
                <a:cs typeface="Segoe UI" panose="020B0502040204020203" pitchFamily="34" charset="0"/>
              </a:rPr>
              <a:t>Formula 1, and more.</a:t>
            </a:r>
            <a:endParaRPr lang="en-US" sz="1050" dirty="0">
              <a:solidFill>
                <a:schemeClr val="bg1"/>
              </a:solidFill>
              <a:latin typeface="Segoe UI" panose="020B0502040204020203" pitchFamily="34" charset="0"/>
              <a:cs typeface="Segoe UI" panose="020B0502040204020203" pitchFamily="34" charset="0"/>
            </a:endParaRPr>
          </a:p>
        </p:txBody>
      </p:sp>
      <p:sp>
        <p:nvSpPr>
          <p:cNvPr id="38" name="TextBox 37"/>
          <p:cNvSpPr txBox="1"/>
          <p:nvPr/>
        </p:nvSpPr>
        <p:spPr>
          <a:xfrm>
            <a:off x="219072" y="2724135"/>
            <a:ext cx="7334251" cy="215444"/>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WHAT OUR CUSTOMERS ARE SAYING</a:t>
            </a:r>
          </a:p>
          <a:p>
            <a:r>
              <a:rPr lang="en-US" sz="1050" dirty="0" smtClean="0">
                <a:solidFill>
                  <a:schemeClr val="bg1"/>
                </a:solidFill>
                <a:latin typeface="Segoe UI" panose="020B0502040204020203" pitchFamily="34" charset="0"/>
                <a:cs typeface="Segoe UI" panose="020B0502040204020203" pitchFamily="34" charset="0"/>
              </a:rPr>
              <a:t>“What a great way to keep up to date on what’s going on with my team. Fanzo feels like my personal news clipping service working on my behalf to find all the best team content. Great concept.” – Andrew Wright, sports fan</a:t>
            </a:r>
            <a:endParaRPr lang="en-US" sz="1050" dirty="0">
              <a:solidFill>
                <a:schemeClr val="bg1"/>
              </a:solidFill>
              <a:latin typeface="Segoe UI" panose="020B0502040204020203" pitchFamily="34" charset="0"/>
              <a:cs typeface="Segoe UI" panose="020B0502040204020203" pitchFamily="34" charset="0"/>
            </a:endParaRP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LEARN MORE</a:t>
            </a:r>
          </a:p>
          <a:p>
            <a:r>
              <a:rPr lang="en-US" sz="1050" dirty="0" smtClean="0">
                <a:solidFill>
                  <a:schemeClr val="bg1"/>
                </a:solidFill>
                <a:latin typeface="Segoe UI" panose="020B0502040204020203" pitchFamily="34" charset="0"/>
                <a:cs typeface="Segoe UI" panose="020B0502040204020203" pitchFamily="34" charset="0"/>
              </a:rPr>
              <a:t>Visit us at </a:t>
            </a:r>
            <a:r>
              <a:rPr lang="en-US" sz="1050" dirty="0" smtClean="0">
                <a:solidFill>
                  <a:schemeClr val="bg1"/>
                </a:solidFill>
                <a:latin typeface="Segoe UI" panose="020B0502040204020203" pitchFamily="34" charset="0"/>
                <a:cs typeface="Segoe UI" panose="020B0502040204020203" pitchFamily="34" charset="0"/>
                <a:hlinkClick r:id="rId3"/>
              </a:rPr>
              <a:t>www.Fanzo.me</a:t>
            </a:r>
            <a:endParaRPr lang="en-US" sz="1050" dirty="0" smtClean="0">
              <a:solidFill>
                <a:schemeClr val="bg1"/>
              </a:solidFill>
              <a:latin typeface="Segoe UI" panose="020B0502040204020203" pitchFamily="34" charset="0"/>
              <a:cs typeface="Segoe UI" panose="020B0502040204020203" pitchFamily="34" charset="0"/>
            </a:endParaRP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smtClean="0">
                <a:solidFill>
                  <a:schemeClr val="bg1"/>
                </a:solidFill>
                <a:latin typeface="Segoe UI" panose="020B0502040204020203" pitchFamily="34" charset="0"/>
                <a:cs typeface="Segoe UI" panose="020B0502040204020203" pitchFamily="34" charset="0"/>
              </a:rPr>
              <a:t>© 2014 Fanzo, Inc. </a:t>
            </a:r>
            <a:endParaRPr lang="en-US" sz="900" dirty="0">
              <a:solidFill>
                <a:schemeClr val="bg1"/>
              </a:solidFill>
              <a:latin typeface="Segoe UI" panose="020B0502040204020203" pitchFamily="34" charset="0"/>
              <a:cs typeface="Segoe UI" panose="020B0502040204020203" pitchFamily="34" charset="0"/>
            </a:endParaRPr>
          </a:p>
        </p:txBody>
      </p:sp>
      <p:sp>
        <p:nvSpPr>
          <p:cNvPr id="15" name="TextBox 14"/>
          <p:cNvSpPr txBox="1"/>
          <p:nvPr/>
        </p:nvSpPr>
        <p:spPr>
          <a:xfrm>
            <a:off x="256246" y="5623619"/>
            <a:ext cx="1371600" cy="2262158"/>
          </a:xfrm>
          <a:prstGeom prst="rect">
            <a:avLst/>
          </a:prstGeom>
          <a:noFill/>
        </p:spPr>
        <p:txBody>
          <a:bodyPr wrap="square" lIns="0" tIns="0" rIns="0" bIns="0" rtlCol="0">
            <a:spAutoFit/>
          </a:bodyPr>
          <a:lstStyle/>
          <a:p>
            <a:r>
              <a:rPr lang="en-US" sz="1050" dirty="0" smtClean="0">
                <a:solidFill>
                  <a:schemeClr val="bg1"/>
                </a:solidFill>
                <a:latin typeface="Segoe UI" panose="020B0502040204020203" pitchFamily="34" charset="0"/>
                <a:cs typeface="Segoe UI" panose="020B0502040204020203" pitchFamily="34" charset="0"/>
              </a:rPr>
              <a:t>Fanzo delivers the top stories about your favorite teams, right to your fingertips. The top feed shows a mix of the best trending articles, pictures, videos, and tweets about your favorite teams, each in its own unique channel. Easily switch between channels to stay up to date with your teams.</a:t>
            </a:r>
          </a:p>
        </p:txBody>
      </p:sp>
      <p:sp>
        <p:nvSpPr>
          <p:cNvPr id="19" name="TextBox 18"/>
          <p:cNvSpPr txBox="1"/>
          <p:nvPr/>
        </p:nvSpPr>
        <p:spPr>
          <a:xfrm>
            <a:off x="2173145" y="5623619"/>
            <a:ext cx="1523810" cy="2262158"/>
          </a:xfrm>
          <a:prstGeom prst="rect">
            <a:avLst/>
          </a:prstGeom>
          <a:noFill/>
        </p:spPr>
        <p:txBody>
          <a:bodyPr wrap="square" lIns="0" tIns="0" rIns="0" bIns="0" rtlCol="0">
            <a:spAutoFit/>
          </a:bodyPr>
          <a:lstStyle/>
          <a:p>
            <a:r>
              <a:rPr lang="en-US" sz="1050" dirty="0" smtClean="0">
                <a:solidFill>
                  <a:schemeClr val="bg1"/>
                </a:solidFill>
                <a:latin typeface="Segoe UI" panose="020B0502040204020203" pitchFamily="34" charset="0"/>
                <a:cs typeface="Segoe UI" panose="020B0502040204020203" pitchFamily="34" charset="0"/>
              </a:rPr>
              <a:t>Fanzo brings you only the best of social media, in real time. It’s game time, so you don’t want to miss a beat. Catch the hottest content as it rolls in from fans of your team all over the world. Easily add your voice by cheering and booing, and share the best content with your friends, proving you are an expert. Fanzo helps you be the ultimate fan!</a:t>
            </a:r>
            <a:endParaRPr lang="en-US" sz="1050" dirty="0">
              <a:solidFill>
                <a:schemeClr val="bg1"/>
              </a:solidFill>
              <a:latin typeface="Segoe UI" panose="020B0502040204020203" pitchFamily="34" charset="0"/>
              <a:cs typeface="Segoe UI" panose="020B0502040204020203" pitchFamily="34" charset="0"/>
            </a:endParaRPr>
          </a:p>
        </p:txBody>
      </p:sp>
      <p:sp>
        <p:nvSpPr>
          <p:cNvPr id="20" name="TextBox 19"/>
          <p:cNvSpPr txBox="1"/>
          <p:nvPr/>
        </p:nvSpPr>
        <p:spPr>
          <a:xfrm>
            <a:off x="4096546" y="5623619"/>
            <a:ext cx="1523810" cy="2262158"/>
          </a:xfrm>
          <a:prstGeom prst="rect">
            <a:avLst/>
          </a:prstGeom>
          <a:noFill/>
        </p:spPr>
        <p:txBody>
          <a:bodyPr wrap="square" lIns="0" tIns="0" rIns="0" bIns="0" rtlCol="0">
            <a:spAutoFit/>
          </a:bodyPr>
          <a:lstStyle/>
          <a:p>
            <a:r>
              <a:rPr lang="en-US" sz="1050" dirty="0" smtClean="0">
                <a:solidFill>
                  <a:schemeClr val="bg1"/>
                </a:solidFill>
                <a:latin typeface="Segoe UI" panose="020B0502040204020203" pitchFamily="34" charset="0"/>
                <a:cs typeface="Segoe UI" panose="020B0502040204020203" pitchFamily="34" charset="0"/>
              </a:rPr>
              <a:t>Fanzo recognizes all the love and energy you give your team in social media, and rewards you with a Fanzo Score. Every tweet, public </a:t>
            </a:r>
            <a:r>
              <a:rPr lang="en-US" sz="1050" dirty="0">
                <a:solidFill>
                  <a:schemeClr val="bg1"/>
                </a:solidFill>
                <a:latin typeface="Segoe UI" panose="020B0502040204020203" pitchFamily="34" charset="0"/>
                <a:cs typeface="Segoe UI" panose="020B0502040204020203" pitchFamily="34" charset="0"/>
              </a:rPr>
              <a:t>F</a:t>
            </a:r>
            <a:r>
              <a:rPr lang="en-US" sz="1050" dirty="0" smtClean="0">
                <a:solidFill>
                  <a:schemeClr val="bg1"/>
                </a:solidFill>
                <a:latin typeface="Segoe UI" panose="020B0502040204020203" pitchFamily="34" charset="0"/>
                <a:cs typeface="Segoe UI" panose="020B0502040204020203" pitchFamily="34" charset="0"/>
              </a:rPr>
              <a:t>acebook post, and Instagram photo you create about your team gives you points. Cheer and </a:t>
            </a:r>
            <a:r>
              <a:rPr lang="en-US" sz="1050" dirty="0" smtClean="0">
                <a:solidFill>
                  <a:schemeClr val="bg1"/>
                </a:solidFill>
                <a:latin typeface="Segoe UI" panose="020B0502040204020203" pitchFamily="34" charset="0"/>
                <a:cs typeface="Segoe UI" panose="020B0502040204020203" pitchFamily="34" charset="0"/>
              </a:rPr>
              <a:t>boo </a:t>
            </a:r>
            <a:r>
              <a:rPr lang="en-US" sz="1050" dirty="0" smtClean="0">
                <a:solidFill>
                  <a:schemeClr val="bg1"/>
                </a:solidFill>
                <a:latin typeface="Segoe UI" panose="020B0502040204020203" pitchFamily="34" charset="0"/>
                <a:cs typeface="Segoe UI" panose="020B0502040204020203" pitchFamily="34" charset="0"/>
              </a:rPr>
              <a:t>stories within Fanzo to earn even more. Your profile provides the proof you are the ultimate fan.</a:t>
            </a:r>
            <a:endParaRPr lang="en-US" sz="1050" dirty="0">
              <a:solidFill>
                <a:schemeClr val="bg1"/>
              </a:solidFill>
              <a:latin typeface="Segoe UI" panose="020B0502040204020203" pitchFamily="34" charset="0"/>
              <a:cs typeface="Segoe UI" panose="020B0502040204020203" pitchFamily="34" charset="0"/>
            </a:endParaRPr>
          </a:p>
        </p:txBody>
      </p:sp>
      <p:sp>
        <p:nvSpPr>
          <p:cNvPr id="21" name="TextBox 20"/>
          <p:cNvSpPr txBox="1"/>
          <p:nvPr/>
        </p:nvSpPr>
        <p:spPr>
          <a:xfrm>
            <a:off x="6019947" y="5623619"/>
            <a:ext cx="1523808" cy="2262158"/>
          </a:xfrm>
          <a:prstGeom prst="rect">
            <a:avLst/>
          </a:prstGeom>
          <a:noFill/>
        </p:spPr>
        <p:txBody>
          <a:bodyPr wrap="square" lIns="0" tIns="0" rIns="0" bIns="0" rtlCol="0">
            <a:spAutoFit/>
          </a:bodyPr>
          <a:lstStyle/>
          <a:p>
            <a:r>
              <a:rPr lang="en-US" sz="1050" dirty="0" smtClean="0">
                <a:solidFill>
                  <a:schemeClr val="bg1"/>
                </a:solidFill>
                <a:latin typeface="Segoe UI" panose="020B0502040204020203" pitchFamily="34" charset="0"/>
                <a:cs typeface="Segoe UI" panose="020B0502040204020203" pitchFamily="34" charset="0"/>
              </a:rPr>
              <a:t>Fanzo keeps track of all the sports fans talking about their teams in social media and automatically creates a leaderboard of your social media connections. See how you rank against the people you follow on Twitter and your Facebook friends. Now you can compete with your friends to be the biggest sports fan.</a:t>
            </a:r>
            <a:endParaRPr lang="en-US" sz="1050" dirty="0">
              <a:solidFill>
                <a:schemeClr val="bg1"/>
              </a:solidFill>
              <a:latin typeface="Segoe UI" panose="020B0502040204020203" pitchFamily="34" charset="0"/>
              <a:cs typeface="Segoe UI" panose="020B0502040204020203"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6245" y="3134606"/>
            <a:ext cx="1321172" cy="2279023"/>
          </a:xfrm>
          <a:prstGeom prst="rect">
            <a:avLst/>
          </a:prstGeom>
        </p:spPr>
      </p:pic>
      <p:pic>
        <p:nvPicPr>
          <p:cNvPr id="29" name="Pictur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73145" y="3121135"/>
            <a:ext cx="1321172" cy="2279022"/>
          </a:xfrm>
          <a:prstGeom prst="rect">
            <a:avLst/>
          </a:prstGeom>
        </p:spPr>
      </p:pic>
      <p:pic>
        <p:nvPicPr>
          <p:cNvPr id="30" name="Picture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6546" y="3134606"/>
            <a:ext cx="1321172" cy="2279022"/>
          </a:xfrm>
          <a:prstGeom prst="rect">
            <a:avLst/>
          </a:prstGeom>
        </p:spPr>
      </p:pic>
      <p:pic>
        <p:nvPicPr>
          <p:cNvPr id="31" name="Picture 3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19947" y="3134147"/>
            <a:ext cx="1321703" cy="2279939"/>
          </a:xfrm>
          <a:prstGeom prst="rect">
            <a:avLst/>
          </a:prstGeom>
        </p:spPr>
      </p:pic>
      <p:pic>
        <p:nvPicPr>
          <p:cNvPr id="27" name="Picture 26"/>
          <p:cNvPicPr>
            <a:picLocks noChangeAspect="1"/>
          </p:cNvPicPr>
          <p:nvPr/>
        </p:nvPicPr>
        <p:blipFill rotWithShape="1">
          <a:blip r:embed="rId8"/>
          <a:srcRect t="17951" b="17646"/>
          <a:stretch/>
        </p:blipFill>
        <p:spPr>
          <a:xfrm>
            <a:off x="6287171" y="9612319"/>
            <a:ext cx="1418554" cy="336061"/>
          </a:xfrm>
          <a:prstGeom prst="rect">
            <a:avLst/>
          </a:prstGeom>
        </p:spPr>
      </p:pic>
    </p:spTree>
    <p:extLst>
      <p:ext uri="{BB962C8B-B14F-4D97-AF65-F5344CB8AC3E}">
        <p14:creationId xmlns:p14="http://schemas.microsoft.com/office/powerpoint/2010/main" val="4071669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7778383" cy="5181600"/>
          </a:xfrm>
          <a:prstGeom prst="rect">
            <a:avLst/>
          </a:prstGeom>
        </p:spPr>
      </p:pic>
      <p:sp>
        <p:nvSpPr>
          <p:cNvPr id="9" name="Rectangle 36"/>
          <p:cNvSpPr>
            <a:spLocks noChangeArrowheads="1"/>
          </p:cNvSpPr>
          <p:nvPr/>
        </p:nvSpPr>
        <p:spPr bwMode="auto">
          <a:xfrm>
            <a:off x="2754352" y="5006898"/>
            <a:ext cx="5018048" cy="5051502"/>
          </a:xfrm>
          <a:prstGeom prst="rect">
            <a:avLst/>
          </a:prstGeom>
          <a:solidFill>
            <a:srgbClr val="00205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5006898"/>
            <a:ext cx="2754351" cy="5051501"/>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5126884"/>
            <a:ext cx="2386584" cy="4832092"/>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KEY USE CASES</a:t>
            </a:r>
          </a:p>
          <a:p>
            <a:endParaRPr lang="en-US" sz="1050" b="1" dirty="0">
              <a:solidFill>
                <a:schemeClr val="bg1"/>
              </a:solidFill>
              <a:latin typeface="Segoe UI" panose="020B0502040204020203" pitchFamily="34" charset="0"/>
              <a:cs typeface="Segoe UI" panose="020B0502040204020203" pitchFamily="34" charset="0"/>
            </a:endParaRPr>
          </a:p>
          <a:p>
            <a:r>
              <a:rPr lang="en-US" sz="1050" b="1" dirty="0" smtClean="0">
                <a:solidFill>
                  <a:schemeClr val="bg1"/>
                </a:solidFill>
                <a:latin typeface="Segoe UI" panose="020B0502040204020203" pitchFamily="34" charset="0"/>
                <a:cs typeface="Segoe UI" panose="020B0502040204020203" pitchFamily="34" charset="0"/>
              </a:rPr>
              <a:t>WEB </a:t>
            </a:r>
            <a:r>
              <a:rPr lang="en-US" sz="1050" b="1" dirty="0">
                <a:solidFill>
                  <a:schemeClr val="bg1"/>
                </a:solidFill>
                <a:latin typeface="Segoe UI" panose="020B0502040204020203" pitchFamily="34" charset="0"/>
                <a:cs typeface="Segoe UI" panose="020B0502040204020203" pitchFamily="34" charset="0"/>
              </a:rPr>
              <a:t>APPLICATIONS</a:t>
            </a:r>
          </a:p>
          <a:p>
            <a:r>
              <a:rPr lang="en-US" sz="1050" dirty="0">
                <a:solidFill>
                  <a:schemeClr val="bg1"/>
                </a:solidFill>
                <a:latin typeface="Segoe UI" panose="020B0502040204020203" pitchFamily="34" charset="0"/>
                <a:cs typeface="Segoe UI" panose="020B0502040204020203" pitchFamily="34" charset="0"/>
              </a:rPr>
              <a:t>Build anything from </a:t>
            </a:r>
            <a:r>
              <a:rPr lang="en-US" sz="1050" dirty="0" smtClean="0">
                <a:solidFill>
                  <a:schemeClr val="bg1"/>
                </a:solidFill>
                <a:latin typeface="Segoe UI" panose="020B0502040204020203" pitchFamily="34" charset="0"/>
                <a:cs typeface="Segoe UI" panose="020B0502040204020203" pitchFamily="34" charset="0"/>
              </a:rPr>
              <a:t>lightweight websites </a:t>
            </a:r>
            <a:r>
              <a:rPr lang="en-US" sz="1050" dirty="0">
                <a:solidFill>
                  <a:schemeClr val="bg1"/>
                </a:solidFill>
                <a:latin typeface="Segoe UI" panose="020B0502040204020203" pitchFamily="34" charset="0"/>
                <a:cs typeface="Segoe UI" panose="020B0502040204020203" pitchFamily="34" charset="0"/>
              </a:rPr>
              <a:t>to multi-tier </a:t>
            </a:r>
            <a:r>
              <a:rPr lang="en-US" sz="1050" dirty="0" smtClean="0">
                <a:solidFill>
                  <a:schemeClr val="bg1"/>
                </a:solidFill>
                <a:latin typeface="Segoe UI" panose="020B0502040204020203" pitchFamily="34" charset="0"/>
                <a:cs typeface="Segoe UI" panose="020B0502040204020203" pitchFamily="34" charset="0"/>
              </a:rPr>
              <a:t>cloud services </a:t>
            </a:r>
            <a:r>
              <a:rPr lang="en-US" sz="1050" dirty="0">
                <a:solidFill>
                  <a:schemeClr val="bg1"/>
                </a:solidFill>
                <a:latin typeface="Segoe UI" panose="020B0502040204020203" pitchFamily="34" charset="0"/>
                <a:cs typeface="Segoe UI" panose="020B0502040204020203" pitchFamily="34" charset="0"/>
              </a:rPr>
              <a:t>that scale up as </a:t>
            </a:r>
            <a:r>
              <a:rPr lang="en-US" sz="1050" dirty="0" smtClean="0">
                <a:solidFill>
                  <a:schemeClr val="bg1"/>
                </a:solidFill>
                <a:latin typeface="Segoe UI" panose="020B0502040204020203" pitchFamily="34" charset="0"/>
                <a:cs typeface="Segoe UI" panose="020B0502040204020203" pitchFamily="34" charset="0"/>
              </a:rPr>
              <a:t>your traffic </a:t>
            </a:r>
            <a:r>
              <a:rPr lang="en-US" sz="1050" dirty="0">
                <a:solidFill>
                  <a:schemeClr val="bg1"/>
                </a:solidFill>
                <a:latin typeface="Segoe UI" panose="020B0502040204020203" pitchFamily="34" charset="0"/>
                <a:cs typeface="Segoe UI" panose="020B0502040204020203" pitchFamily="34" charset="0"/>
              </a:rPr>
              <a:t>grows.</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CLOUD STORAGE</a:t>
            </a:r>
          </a:p>
          <a:p>
            <a:r>
              <a:rPr lang="en-US" sz="1050" dirty="0">
                <a:solidFill>
                  <a:schemeClr val="bg1"/>
                </a:solidFill>
                <a:latin typeface="Segoe UI" panose="020B0502040204020203" pitchFamily="34" charset="0"/>
                <a:cs typeface="Segoe UI" panose="020B0502040204020203" pitchFamily="34" charset="0"/>
              </a:rPr>
              <a:t>Rely on geo-redundant </a:t>
            </a:r>
            <a:r>
              <a:rPr lang="en-US" sz="1050" dirty="0" smtClean="0">
                <a:solidFill>
                  <a:schemeClr val="bg1"/>
                </a:solidFill>
                <a:latin typeface="Segoe UI" panose="020B0502040204020203" pitchFamily="34" charset="0"/>
                <a:cs typeface="Segoe UI" panose="020B0502040204020203" pitchFamily="34" charset="0"/>
              </a:rPr>
              <a:t>cloud storage </a:t>
            </a:r>
            <a:r>
              <a:rPr lang="en-US" sz="1050" dirty="0">
                <a:solidFill>
                  <a:schemeClr val="bg1"/>
                </a:solidFill>
                <a:latin typeface="Segoe UI" panose="020B0502040204020203" pitchFamily="34" charset="0"/>
                <a:cs typeface="Segoe UI" panose="020B0502040204020203" pitchFamily="34" charset="0"/>
              </a:rPr>
              <a:t>for backup, </a:t>
            </a:r>
            <a:r>
              <a:rPr lang="en-US" sz="1050" dirty="0" smtClean="0">
                <a:solidFill>
                  <a:schemeClr val="bg1"/>
                </a:solidFill>
                <a:latin typeface="Segoe UI" panose="020B0502040204020203" pitchFamily="34" charset="0"/>
                <a:cs typeface="Segoe UI" panose="020B0502040204020203" pitchFamily="34" charset="0"/>
              </a:rPr>
              <a:t>archiving, and</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disaster </a:t>
            </a:r>
            <a:r>
              <a:rPr lang="en-US" sz="1050" dirty="0">
                <a:solidFill>
                  <a:schemeClr val="bg1"/>
                </a:solidFill>
                <a:latin typeface="Segoe UI" panose="020B0502040204020203" pitchFamily="34" charset="0"/>
                <a:cs typeface="Segoe UI" panose="020B0502040204020203" pitchFamily="34" charset="0"/>
              </a:rPr>
              <a:t>recovery.</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BIG DATA &amp; HPC</a:t>
            </a:r>
          </a:p>
          <a:p>
            <a:r>
              <a:rPr lang="en-US" sz="1050" dirty="0">
                <a:solidFill>
                  <a:schemeClr val="bg1"/>
                </a:solidFill>
                <a:latin typeface="Segoe UI" panose="020B0502040204020203" pitchFamily="34" charset="0"/>
                <a:cs typeface="Segoe UI" panose="020B0502040204020203" pitchFamily="34" charset="0"/>
              </a:rPr>
              <a:t>Get actionable insights </a:t>
            </a:r>
            <a:r>
              <a:rPr lang="en-US" sz="1050" dirty="0" smtClean="0">
                <a:solidFill>
                  <a:schemeClr val="bg1"/>
                </a:solidFill>
                <a:latin typeface="Segoe UI" panose="020B0502040204020203" pitchFamily="34" charset="0"/>
                <a:cs typeface="Segoe UI" panose="020B0502040204020203" pitchFamily="34" charset="0"/>
              </a:rPr>
              <a:t>from your</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data </a:t>
            </a:r>
            <a:r>
              <a:rPr lang="en-US" sz="1050" dirty="0">
                <a:solidFill>
                  <a:schemeClr val="bg1"/>
                </a:solidFill>
                <a:latin typeface="Segoe UI" panose="020B0502040204020203" pitchFamily="34" charset="0"/>
                <a:cs typeface="Segoe UI" panose="020B0502040204020203" pitchFamily="34" charset="0"/>
              </a:rPr>
              <a:t>by taking advantage of a </a:t>
            </a:r>
            <a:r>
              <a:rPr lang="en-US" sz="1050" dirty="0" smtClean="0">
                <a:solidFill>
                  <a:schemeClr val="bg1"/>
                </a:solidFill>
                <a:latin typeface="Segoe UI" panose="020B0502040204020203" pitchFamily="34" charset="0"/>
                <a:cs typeface="Segoe UI" panose="020B0502040204020203" pitchFamily="34" charset="0"/>
              </a:rPr>
              <a:t>fully compatible enterprise-ready Hadoop </a:t>
            </a:r>
            <a:r>
              <a:rPr lang="en-US" sz="1050" dirty="0">
                <a:solidFill>
                  <a:schemeClr val="bg1"/>
                </a:solidFill>
                <a:latin typeface="Segoe UI" panose="020B0502040204020203" pitchFamily="34" charset="0"/>
                <a:cs typeface="Segoe UI" panose="020B0502040204020203" pitchFamily="34" charset="0"/>
              </a:rPr>
              <a:t>service.</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MOBILE</a:t>
            </a:r>
          </a:p>
          <a:p>
            <a:r>
              <a:rPr lang="en-US" sz="1050" dirty="0">
                <a:solidFill>
                  <a:schemeClr val="bg1"/>
                </a:solidFill>
                <a:latin typeface="Segoe UI" panose="020B0502040204020203" pitchFamily="34" charset="0"/>
                <a:cs typeface="Segoe UI" panose="020B0502040204020203" pitchFamily="34" charset="0"/>
              </a:rPr>
              <a:t>Accelerate your mobile </a:t>
            </a:r>
            <a:r>
              <a:rPr lang="en-US" sz="1050" dirty="0" smtClean="0">
                <a:solidFill>
                  <a:schemeClr val="bg1"/>
                </a:solidFill>
                <a:latin typeface="Segoe UI" panose="020B0502040204020203" pitchFamily="34" charset="0"/>
                <a:cs typeface="Segoe UI" panose="020B0502040204020203" pitchFamily="34" charset="0"/>
              </a:rPr>
              <a:t>app development </a:t>
            </a:r>
            <a:r>
              <a:rPr lang="en-US" sz="1050" dirty="0">
                <a:solidFill>
                  <a:schemeClr val="bg1"/>
                </a:solidFill>
                <a:latin typeface="Segoe UI" panose="020B0502040204020203" pitchFamily="34" charset="0"/>
                <a:cs typeface="Segoe UI" panose="020B0502040204020203" pitchFamily="34" charset="0"/>
              </a:rPr>
              <a:t>by using </a:t>
            </a:r>
            <a:r>
              <a:rPr lang="en-US" sz="1050" dirty="0" smtClean="0">
                <a:solidFill>
                  <a:schemeClr val="bg1"/>
                </a:solidFill>
                <a:latin typeface="Segoe UI" panose="020B0502040204020203" pitchFamily="34" charset="0"/>
                <a:cs typeface="Segoe UI" panose="020B0502040204020203" pitchFamily="34" charset="0"/>
              </a:rPr>
              <a:t>a backend </a:t>
            </a:r>
            <a:r>
              <a:rPr lang="en-US" sz="1050" dirty="0">
                <a:solidFill>
                  <a:schemeClr val="bg1"/>
                </a:solidFill>
                <a:latin typeface="Segoe UI" panose="020B0502040204020203" pitchFamily="34" charset="0"/>
                <a:cs typeface="Segoe UI" panose="020B0502040204020203" pitchFamily="34" charset="0"/>
              </a:rPr>
              <a:t>hosted in </a:t>
            </a:r>
            <a:r>
              <a:rPr lang="en-US" sz="1050" dirty="0" smtClean="0">
                <a:solidFill>
                  <a:schemeClr val="bg1"/>
                </a:solidFill>
                <a:latin typeface="Segoe UI" panose="020B0502040204020203" pitchFamily="34" charset="0"/>
                <a:cs typeface="Segoe UI" panose="020B0502040204020203" pitchFamily="34" charset="0"/>
              </a:rPr>
              <a:t>Microsoft Azure</a:t>
            </a:r>
            <a:r>
              <a:rPr lang="en-US" sz="1050" dirty="0">
                <a:solidFill>
                  <a:schemeClr val="bg1"/>
                </a:solidFill>
                <a:latin typeface="Segoe UI" panose="020B0502040204020203" pitchFamily="34" charset="0"/>
                <a:cs typeface="Segoe UI" panose="020B0502040204020203" pitchFamily="34" charset="0"/>
              </a:rPr>
              <a:t>. Scale instantly as </a:t>
            </a:r>
            <a:r>
              <a:rPr lang="en-US" sz="1050" dirty="0" smtClean="0">
                <a:solidFill>
                  <a:schemeClr val="bg1"/>
                </a:solidFill>
                <a:latin typeface="Segoe UI" panose="020B0502040204020203" pitchFamily="34" charset="0"/>
                <a:cs typeface="Segoe UI" panose="020B0502040204020203" pitchFamily="34" charset="0"/>
              </a:rPr>
              <a:t>your install </a:t>
            </a:r>
            <a:r>
              <a:rPr lang="en-US" sz="1050" dirty="0">
                <a:solidFill>
                  <a:schemeClr val="bg1"/>
                </a:solidFill>
                <a:latin typeface="Segoe UI" panose="020B0502040204020203" pitchFamily="34" charset="0"/>
                <a:cs typeface="Segoe UI" panose="020B0502040204020203" pitchFamily="34" charset="0"/>
              </a:rPr>
              <a:t>base grows.</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MEDIA</a:t>
            </a:r>
          </a:p>
          <a:p>
            <a:r>
              <a:rPr lang="en-US" sz="1050" dirty="0">
                <a:solidFill>
                  <a:schemeClr val="bg1"/>
                </a:solidFill>
                <a:latin typeface="Segoe UI" panose="020B0502040204020203" pitchFamily="34" charset="0"/>
                <a:cs typeface="Segoe UI" panose="020B0502040204020203" pitchFamily="34" charset="0"/>
              </a:rPr>
              <a:t>Create, </a:t>
            </a:r>
            <a:r>
              <a:rPr lang="en-US" sz="1050" dirty="0" smtClean="0">
                <a:solidFill>
                  <a:schemeClr val="bg1"/>
                </a:solidFill>
                <a:latin typeface="Segoe UI" panose="020B0502040204020203" pitchFamily="34" charset="0"/>
                <a:cs typeface="Segoe UI" panose="020B0502040204020203" pitchFamily="34" charset="0"/>
              </a:rPr>
              <a:t>manage, </a:t>
            </a:r>
            <a:r>
              <a:rPr lang="en-US" sz="1050" dirty="0">
                <a:solidFill>
                  <a:schemeClr val="bg1"/>
                </a:solidFill>
                <a:latin typeface="Segoe UI" panose="020B0502040204020203" pitchFamily="34" charset="0"/>
                <a:cs typeface="Segoe UI" panose="020B0502040204020203" pitchFamily="34" charset="0"/>
              </a:rPr>
              <a:t>and </a:t>
            </a:r>
            <a:r>
              <a:rPr lang="en-US" sz="1050" dirty="0" smtClean="0">
                <a:solidFill>
                  <a:schemeClr val="bg1"/>
                </a:solidFill>
                <a:latin typeface="Segoe UI" panose="020B0502040204020203" pitchFamily="34" charset="0"/>
                <a:cs typeface="Segoe UI" panose="020B0502040204020203" pitchFamily="34" charset="0"/>
              </a:rPr>
              <a:t>distribute media </a:t>
            </a:r>
            <a:r>
              <a:rPr lang="en-US" sz="1050" dirty="0">
                <a:solidFill>
                  <a:schemeClr val="bg1"/>
                </a:solidFill>
                <a:latin typeface="Segoe UI" panose="020B0502040204020203" pitchFamily="34" charset="0"/>
                <a:cs typeface="Segoe UI" panose="020B0502040204020203" pitchFamily="34" charset="0"/>
              </a:rPr>
              <a:t>in the cloud </a:t>
            </a:r>
            <a:r>
              <a:rPr lang="en-US" sz="1050" dirty="0" smtClean="0">
                <a:solidFill>
                  <a:schemeClr val="bg1"/>
                </a:solidFill>
                <a:latin typeface="Segoe UI" panose="020B0502040204020203" pitchFamily="34" charset="0"/>
                <a:cs typeface="Segoe UI" panose="020B0502040204020203" pitchFamily="34" charset="0"/>
              </a:rPr>
              <a:t>– everything from </a:t>
            </a:r>
            <a:r>
              <a:rPr lang="en-US" sz="1050" dirty="0">
                <a:solidFill>
                  <a:schemeClr val="bg1"/>
                </a:solidFill>
                <a:latin typeface="Segoe UI" panose="020B0502040204020203" pitchFamily="34" charset="0"/>
                <a:cs typeface="Segoe UI" panose="020B0502040204020203" pitchFamily="34" charset="0"/>
              </a:rPr>
              <a:t>encoding to </a:t>
            </a:r>
            <a:r>
              <a:rPr lang="en-US" sz="1050" dirty="0" smtClean="0">
                <a:solidFill>
                  <a:schemeClr val="bg1"/>
                </a:solidFill>
                <a:latin typeface="Segoe UI" panose="020B0502040204020203" pitchFamily="34" charset="0"/>
                <a:cs typeface="Segoe UI" panose="020B0502040204020203" pitchFamily="34" charset="0"/>
              </a:rPr>
              <a:t>content protection </a:t>
            </a:r>
            <a:r>
              <a:rPr lang="en-US" sz="1050" dirty="0">
                <a:solidFill>
                  <a:schemeClr val="bg1"/>
                </a:solidFill>
                <a:latin typeface="Segoe UI" panose="020B0502040204020203" pitchFamily="34" charset="0"/>
                <a:cs typeface="Segoe UI" panose="020B0502040204020203" pitchFamily="34" charset="0"/>
              </a:rPr>
              <a:t>to streaming </a:t>
            </a:r>
            <a:r>
              <a:rPr lang="en-US" sz="1050" dirty="0" smtClean="0">
                <a:solidFill>
                  <a:schemeClr val="bg1"/>
                </a:solidFill>
                <a:latin typeface="Segoe UI" panose="020B0502040204020203" pitchFamily="34" charset="0"/>
                <a:cs typeface="Segoe UI" panose="020B0502040204020203" pitchFamily="34" charset="0"/>
              </a:rPr>
              <a:t>and analytics </a:t>
            </a:r>
            <a:r>
              <a:rPr lang="en-US" sz="1050" dirty="0">
                <a:solidFill>
                  <a:schemeClr val="bg1"/>
                </a:solidFill>
                <a:latin typeface="Segoe UI" panose="020B0502040204020203" pitchFamily="34" charset="0"/>
                <a:cs typeface="Segoe UI" panose="020B0502040204020203" pitchFamily="34" charset="0"/>
              </a:rPr>
              <a:t>support</a:t>
            </a:r>
            <a:r>
              <a:rPr lang="en-US" sz="1050" dirty="0" smtClean="0">
                <a:solidFill>
                  <a:schemeClr val="bg1"/>
                </a:solidFill>
                <a:latin typeface="Segoe UI" panose="020B0502040204020203" pitchFamily="34" charset="0"/>
                <a:cs typeface="Segoe UI" panose="020B0502040204020203" pitchFamily="34" charset="0"/>
              </a:rPr>
              <a:t>.</a:t>
            </a:r>
          </a:p>
        </p:txBody>
      </p:sp>
      <p:sp>
        <p:nvSpPr>
          <p:cNvPr id="38" name="TextBox 37"/>
          <p:cNvSpPr txBox="1"/>
          <p:nvPr/>
        </p:nvSpPr>
        <p:spPr>
          <a:xfrm>
            <a:off x="2971800" y="5126884"/>
            <a:ext cx="4667250" cy="5047536"/>
          </a:xfrm>
          <a:prstGeom prst="rect">
            <a:avLst/>
          </a:prstGeom>
          <a:noFill/>
        </p:spPr>
        <p:txBody>
          <a:bodyPr wrap="square" rtlCol="0">
            <a:spAutoFit/>
          </a:bodyPr>
          <a:lstStyle/>
          <a:p>
            <a:r>
              <a:rPr lang="en-US" sz="1050" b="1" dirty="0" smtClean="0">
                <a:solidFill>
                  <a:schemeClr val="bg1"/>
                </a:solidFill>
                <a:latin typeface="Segoe UI" panose="020B0502040204020203" pitchFamily="34" charset="0"/>
                <a:cs typeface="Segoe UI" panose="020B0502040204020203" pitchFamily="34" charset="0"/>
              </a:rPr>
              <a:t>FLEXIBLE </a:t>
            </a:r>
            <a:r>
              <a:rPr lang="en-US" sz="1050" b="1" dirty="0">
                <a:solidFill>
                  <a:schemeClr val="bg1"/>
                </a:solidFill>
                <a:latin typeface="Segoe UI" panose="020B0502040204020203" pitchFamily="34" charset="0"/>
                <a:cs typeface="Segoe UI" panose="020B0502040204020203" pitchFamily="34" charset="0"/>
              </a:rPr>
              <a:t>APPLICATION MODEL</a:t>
            </a:r>
          </a:p>
          <a:p>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provides a rich set of application </a:t>
            </a:r>
            <a:r>
              <a:rPr lang="en-US" sz="1050" dirty="0" smtClean="0">
                <a:solidFill>
                  <a:schemeClr val="bg1"/>
                </a:solidFill>
                <a:latin typeface="Segoe UI" panose="020B0502040204020203" pitchFamily="34" charset="0"/>
                <a:cs typeface="Segoe UI" panose="020B0502040204020203" pitchFamily="34" charset="0"/>
              </a:rPr>
              <a:t>services, including </a:t>
            </a:r>
            <a:r>
              <a:rPr lang="en-US" sz="1050" dirty="0">
                <a:solidFill>
                  <a:schemeClr val="bg1"/>
                </a:solidFill>
                <a:latin typeface="Segoe UI" panose="020B0502040204020203" pitchFamily="34" charset="0"/>
                <a:cs typeface="Segoe UI" panose="020B0502040204020203" pitchFamily="34" charset="0"/>
              </a:rPr>
              <a:t>SDKs, caching, </a:t>
            </a:r>
            <a:r>
              <a:rPr lang="en-US" sz="1050" dirty="0" smtClean="0">
                <a:solidFill>
                  <a:schemeClr val="bg1"/>
                </a:solidFill>
                <a:latin typeface="Segoe UI" panose="020B0502040204020203" pitchFamily="34" charset="0"/>
                <a:cs typeface="Segoe UI" panose="020B0502040204020203" pitchFamily="34" charset="0"/>
              </a:rPr>
              <a:t>messaging, </a:t>
            </a:r>
            <a:r>
              <a:rPr lang="en-US" sz="1050" dirty="0">
                <a:solidFill>
                  <a:schemeClr val="bg1"/>
                </a:solidFill>
                <a:latin typeface="Segoe UI" panose="020B0502040204020203" pitchFamily="34" charset="0"/>
                <a:cs typeface="Segoe UI" panose="020B0502040204020203" pitchFamily="34" charset="0"/>
              </a:rPr>
              <a:t>and identity. You </a:t>
            </a:r>
            <a:r>
              <a:rPr lang="en-US" sz="1050" dirty="0" smtClean="0">
                <a:solidFill>
                  <a:schemeClr val="bg1"/>
                </a:solidFill>
                <a:latin typeface="Segoe UI" panose="020B0502040204020203" pitchFamily="34" charset="0"/>
                <a:cs typeface="Segoe UI" panose="020B0502040204020203" pitchFamily="34" charset="0"/>
              </a:rPr>
              <a:t>can write </a:t>
            </a:r>
            <a:r>
              <a:rPr lang="en-US" sz="1050" dirty="0">
                <a:solidFill>
                  <a:schemeClr val="bg1"/>
                </a:solidFill>
                <a:latin typeface="Segoe UI" panose="020B0502040204020203" pitchFamily="34" charset="0"/>
                <a:cs typeface="Segoe UI" panose="020B0502040204020203" pitchFamily="34" charset="0"/>
              </a:rPr>
              <a:t>applications in .NET, PHP, Java, node.js, Python, Ruby, </a:t>
            </a:r>
            <a:r>
              <a:rPr lang="en-US" sz="1050" dirty="0" smtClean="0">
                <a:solidFill>
                  <a:schemeClr val="bg1"/>
                </a:solidFill>
                <a:latin typeface="Segoe UI" panose="020B0502040204020203" pitchFamily="34" charset="0"/>
                <a:cs typeface="Segoe UI" panose="020B0502040204020203" pitchFamily="34" charset="0"/>
              </a:rPr>
              <a:t>or using </a:t>
            </a:r>
            <a:r>
              <a:rPr lang="en-US" sz="1050" dirty="0">
                <a:solidFill>
                  <a:schemeClr val="bg1"/>
                </a:solidFill>
                <a:latin typeface="Segoe UI" panose="020B0502040204020203" pitchFamily="34" charset="0"/>
                <a:cs typeface="Segoe UI" panose="020B0502040204020203" pitchFamily="34" charset="0"/>
              </a:rPr>
              <a:t>open REST protocols. This is all part of </a:t>
            </a:r>
            <a:r>
              <a:rPr lang="en-US" sz="1050" dirty="0" smtClean="0">
                <a:solidFill>
                  <a:schemeClr val="bg1"/>
                </a:solidFill>
                <a:latin typeface="Segoe UI" panose="020B0502040204020203" pitchFamily="34" charset="0"/>
                <a:cs typeface="Segoe UI" panose="020B0502040204020203" pitchFamily="34" charset="0"/>
              </a:rPr>
              <a:t>Microsoft’s promise to let </a:t>
            </a:r>
            <a:r>
              <a:rPr lang="en-US" sz="1050" dirty="0">
                <a:solidFill>
                  <a:schemeClr val="bg1"/>
                </a:solidFill>
                <a:latin typeface="Segoe UI" panose="020B0502040204020203" pitchFamily="34" charset="0"/>
                <a:cs typeface="Segoe UI" panose="020B0502040204020203" pitchFamily="34" charset="0"/>
              </a:rPr>
              <a:t>you build using any language, </a:t>
            </a:r>
            <a:r>
              <a:rPr lang="en-US" sz="1050" dirty="0" smtClean="0">
                <a:solidFill>
                  <a:schemeClr val="bg1"/>
                </a:solidFill>
                <a:latin typeface="Segoe UI" panose="020B0502040204020203" pitchFamily="34" charset="0"/>
                <a:cs typeface="Segoe UI" panose="020B0502040204020203" pitchFamily="34" charset="0"/>
              </a:rPr>
              <a:t>tool, or framework</a:t>
            </a:r>
            <a:r>
              <a:rPr lang="en-US" sz="1050" dirty="0">
                <a:solidFill>
                  <a:schemeClr val="bg1"/>
                </a:solidFill>
                <a:latin typeface="Segoe UI" panose="020B0502040204020203" pitchFamily="34" charset="0"/>
                <a:cs typeface="Segoe UI" panose="020B0502040204020203" pitchFamily="34" charset="0"/>
              </a:rPr>
              <a:t>.</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ALWAYS ON, ALWAYS </a:t>
            </a:r>
            <a:r>
              <a:rPr lang="en-US" sz="1050" b="1" dirty="0" smtClean="0">
                <a:solidFill>
                  <a:schemeClr val="bg1"/>
                </a:solidFill>
                <a:latin typeface="Segoe UI" panose="020B0502040204020203" pitchFamily="34" charset="0"/>
                <a:cs typeface="Segoe UI" panose="020B0502040204020203" pitchFamily="34" charset="0"/>
              </a:rPr>
              <a:t>HERE</a:t>
            </a:r>
          </a:p>
          <a:p>
            <a:r>
              <a:rPr lang="en-US" sz="1050" dirty="0" smtClean="0">
                <a:solidFill>
                  <a:schemeClr val="bg1"/>
                </a:solidFill>
                <a:latin typeface="Segoe UI" panose="020B0502040204020203" pitchFamily="34" charset="0"/>
                <a:cs typeface="Segoe UI" panose="020B0502040204020203" pitchFamily="34" charset="0"/>
              </a:rPr>
              <a:t>Build resilient applications with automatic operating system and service updating, built-in </a:t>
            </a:r>
            <a:r>
              <a:rPr lang="en-US" sz="1050" dirty="0">
                <a:solidFill>
                  <a:schemeClr val="bg1"/>
                </a:solidFill>
                <a:latin typeface="Segoe UI" panose="020B0502040204020203" pitchFamily="34" charset="0"/>
                <a:cs typeface="Segoe UI" panose="020B0502040204020203" pitchFamily="34" charset="0"/>
              </a:rPr>
              <a:t>network load </a:t>
            </a:r>
            <a:r>
              <a:rPr lang="en-US" sz="1050" dirty="0" smtClean="0">
                <a:solidFill>
                  <a:schemeClr val="bg1"/>
                </a:solidFill>
                <a:latin typeface="Segoe UI" panose="020B0502040204020203" pitchFamily="34" charset="0"/>
                <a:cs typeface="Segoe UI" panose="020B0502040204020203" pitchFamily="34" charset="0"/>
              </a:rPr>
              <a:t>balancing, </a:t>
            </a:r>
            <a:r>
              <a:rPr lang="en-US" sz="1050" dirty="0">
                <a:solidFill>
                  <a:schemeClr val="bg1"/>
                </a:solidFill>
                <a:latin typeface="Segoe UI" panose="020B0502040204020203" pitchFamily="34" charset="0"/>
                <a:cs typeface="Segoe UI" panose="020B0502040204020203" pitchFamily="34" charset="0"/>
              </a:rPr>
              <a:t>and </a:t>
            </a:r>
            <a:r>
              <a:rPr lang="en-US" sz="1050" dirty="0" smtClean="0">
                <a:solidFill>
                  <a:schemeClr val="bg1"/>
                </a:solidFill>
                <a:latin typeface="Segoe UI" panose="020B0502040204020203" pitchFamily="34" charset="0"/>
                <a:cs typeface="Segoe UI" panose="020B0502040204020203" pitchFamily="34" charset="0"/>
              </a:rPr>
              <a:t>geo-redundant storage</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also </a:t>
            </a:r>
            <a:r>
              <a:rPr lang="en-US" sz="1050" dirty="0" smtClean="0">
                <a:solidFill>
                  <a:schemeClr val="bg1"/>
                </a:solidFill>
                <a:latin typeface="Segoe UI" panose="020B0502040204020203" pitchFamily="34" charset="0"/>
                <a:cs typeface="Segoe UI" panose="020B0502040204020203" pitchFamily="34" charset="0"/>
              </a:rPr>
              <a:t>proudly delivers </a:t>
            </a:r>
            <a:r>
              <a:rPr lang="en-US" sz="1050" dirty="0">
                <a:solidFill>
                  <a:schemeClr val="bg1"/>
                </a:solidFill>
                <a:latin typeface="Segoe UI" panose="020B0502040204020203" pitchFamily="34" charset="0"/>
                <a:cs typeface="Segoe UI" panose="020B0502040204020203" pitchFamily="34" charset="0"/>
              </a:rPr>
              <a:t>a </a:t>
            </a:r>
            <a:r>
              <a:rPr lang="en-US" sz="1050" dirty="0" smtClean="0">
                <a:solidFill>
                  <a:schemeClr val="bg1"/>
                </a:solidFill>
                <a:latin typeface="Segoe UI" panose="020B0502040204020203" pitchFamily="34" charset="0"/>
                <a:cs typeface="Segoe UI" panose="020B0502040204020203" pitchFamily="34" charset="0"/>
              </a:rPr>
              <a:t>99.95% monthly SLA. You </a:t>
            </a:r>
            <a:r>
              <a:rPr lang="en-US" sz="1050" dirty="0">
                <a:solidFill>
                  <a:schemeClr val="bg1"/>
                </a:solidFill>
                <a:latin typeface="Segoe UI" panose="020B0502040204020203" pitchFamily="34" charset="0"/>
                <a:cs typeface="Segoe UI" panose="020B0502040204020203" pitchFamily="34" charset="0"/>
              </a:rPr>
              <a:t>can rely on decades of experience in </a:t>
            </a:r>
            <a:r>
              <a:rPr lang="en-US" sz="1050" dirty="0" smtClean="0">
                <a:solidFill>
                  <a:schemeClr val="bg1"/>
                </a:solidFill>
                <a:latin typeface="Segoe UI" panose="020B0502040204020203" pitchFamily="34" charset="0"/>
                <a:cs typeface="Segoe UI" panose="020B0502040204020203" pitchFamily="34" charset="0"/>
              </a:rPr>
              <a:t>data center operations </a:t>
            </a:r>
            <a:r>
              <a:rPr lang="en-US" sz="1050" dirty="0">
                <a:solidFill>
                  <a:schemeClr val="bg1"/>
                </a:solidFill>
                <a:latin typeface="Segoe UI" panose="020B0502040204020203" pitchFamily="34" charset="0"/>
                <a:cs typeface="Segoe UI" panose="020B0502040204020203" pitchFamily="34" charset="0"/>
              </a:rPr>
              <a:t>and trust that everything </a:t>
            </a:r>
            <a:r>
              <a:rPr lang="en-US" sz="1050" dirty="0" smtClean="0">
                <a:solidFill>
                  <a:schemeClr val="bg1"/>
                </a:solidFill>
                <a:latin typeface="Segoe UI" panose="020B0502040204020203" pitchFamily="34" charset="0"/>
                <a:cs typeface="Segoe UI" panose="020B0502040204020203" pitchFamily="34" charset="0"/>
              </a:rPr>
              <a:t>Microsoft Azure </a:t>
            </a:r>
            <a:r>
              <a:rPr lang="en-US" sz="1050" dirty="0">
                <a:solidFill>
                  <a:schemeClr val="bg1"/>
                </a:solidFill>
                <a:latin typeface="Segoe UI" panose="020B0502040204020203" pitchFamily="34" charset="0"/>
                <a:cs typeface="Segoe UI" panose="020B0502040204020203" pitchFamily="34" charset="0"/>
              </a:rPr>
              <a:t>offers is backed by industry certifications for </a:t>
            </a:r>
            <a:r>
              <a:rPr lang="en-US" sz="1050" dirty="0" smtClean="0">
                <a:solidFill>
                  <a:schemeClr val="bg1"/>
                </a:solidFill>
                <a:latin typeface="Segoe UI" panose="020B0502040204020203" pitchFamily="34" charset="0"/>
                <a:cs typeface="Segoe UI" panose="020B0502040204020203" pitchFamily="34" charset="0"/>
              </a:rPr>
              <a:t>security and </a:t>
            </a:r>
            <a:r>
              <a:rPr lang="en-US" sz="1050" dirty="0">
                <a:solidFill>
                  <a:schemeClr val="bg1"/>
                </a:solidFill>
                <a:latin typeface="Segoe UI" panose="020B0502040204020203" pitchFamily="34" charset="0"/>
                <a:cs typeface="Segoe UI" panose="020B0502040204020203" pitchFamily="34" charset="0"/>
              </a:rPr>
              <a:t>compliance.</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smtClean="0">
                <a:solidFill>
                  <a:schemeClr val="bg1"/>
                </a:solidFill>
                <a:latin typeface="Segoe UI" panose="020B0502040204020203" pitchFamily="34" charset="0"/>
                <a:cs typeface="Segoe UI" panose="020B0502040204020203" pitchFamily="34" charset="0"/>
              </a:rPr>
              <a:t>DATA CENTER </a:t>
            </a:r>
            <a:r>
              <a:rPr lang="en-US" sz="1050" b="1" dirty="0">
                <a:solidFill>
                  <a:schemeClr val="bg1"/>
                </a:solidFill>
                <a:latin typeface="Segoe UI" panose="020B0502040204020203" pitchFamily="34" charset="0"/>
                <a:cs typeface="Segoe UI" panose="020B0502040204020203" pitchFamily="34" charset="0"/>
              </a:rPr>
              <a:t>WITHOUT BOUNDARIES</a:t>
            </a:r>
          </a:p>
          <a:p>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makes it easy for you to integrate your </a:t>
            </a:r>
            <a:r>
              <a:rPr lang="en-US" sz="1050" dirty="0" smtClean="0">
                <a:solidFill>
                  <a:schemeClr val="bg1"/>
                </a:solidFill>
                <a:latin typeface="Segoe UI" panose="020B0502040204020203" pitchFamily="34" charset="0"/>
                <a:cs typeface="Segoe UI" panose="020B0502040204020203" pitchFamily="34" charset="0"/>
              </a:rPr>
              <a:t>on-premises </a:t>
            </a:r>
            <a:r>
              <a:rPr lang="en-US" sz="1050" dirty="0">
                <a:solidFill>
                  <a:schemeClr val="bg1"/>
                </a:solidFill>
                <a:latin typeface="Segoe UI" panose="020B0502040204020203" pitchFamily="34" charset="0"/>
                <a:cs typeface="Segoe UI" panose="020B0502040204020203" pitchFamily="34" charset="0"/>
              </a:rPr>
              <a:t>IT environment with the public cloud. Migrate </a:t>
            </a:r>
            <a:r>
              <a:rPr lang="en-US" sz="1050" dirty="0" smtClean="0">
                <a:solidFill>
                  <a:schemeClr val="bg1"/>
                </a:solidFill>
                <a:latin typeface="Segoe UI" panose="020B0502040204020203" pitchFamily="34" charset="0"/>
                <a:cs typeface="Segoe UI" panose="020B0502040204020203" pitchFamily="34" charset="0"/>
              </a:rPr>
              <a:t>your virtual machines </a:t>
            </a:r>
            <a:r>
              <a:rPr lang="en-US" sz="1050" dirty="0">
                <a:solidFill>
                  <a:schemeClr val="bg1"/>
                </a:solidFill>
                <a:latin typeface="Segoe UI" panose="020B0502040204020203" pitchFamily="34" charset="0"/>
                <a:cs typeface="Segoe UI" panose="020B0502040204020203" pitchFamily="34" charset="0"/>
              </a:rPr>
              <a:t>to </a:t>
            </a:r>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without the need </a:t>
            </a:r>
            <a:r>
              <a:rPr lang="en-US" sz="1050" dirty="0" smtClean="0">
                <a:solidFill>
                  <a:schemeClr val="bg1"/>
                </a:solidFill>
                <a:latin typeface="Segoe UI" panose="020B0502040204020203" pitchFamily="34" charset="0"/>
                <a:cs typeface="Segoe UI" panose="020B0502040204020203" pitchFamily="34" charset="0"/>
              </a:rPr>
              <a:t>to convert them </a:t>
            </a:r>
            <a:r>
              <a:rPr lang="en-US" sz="1050" dirty="0">
                <a:solidFill>
                  <a:schemeClr val="bg1"/>
                </a:solidFill>
                <a:latin typeface="Segoe UI" panose="020B0502040204020203" pitchFamily="34" charset="0"/>
                <a:cs typeface="Segoe UI" panose="020B0502040204020203" pitchFamily="34" charset="0"/>
              </a:rPr>
              <a:t>to a different format. Use the robust </a:t>
            </a:r>
            <a:r>
              <a:rPr lang="en-US" sz="1050" dirty="0" smtClean="0">
                <a:solidFill>
                  <a:schemeClr val="bg1"/>
                </a:solidFill>
                <a:latin typeface="Segoe UI" panose="020B0502040204020203" pitchFamily="34" charset="0"/>
                <a:cs typeface="Segoe UI" panose="020B0502040204020203" pitchFamily="34" charset="0"/>
              </a:rPr>
              <a:t>messaging and networking capabilities </a:t>
            </a:r>
            <a:r>
              <a:rPr lang="en-US" sz="1050" dirty="0">
                <a:solidFill>
                  <a:schemeClr val="bg1"/>
                </a:solidFill>
                <a:latin typeface="Segoe UI" panose="020B0502040204020203" pitchFamily="34" charset="0"/>
                <a:cs typeface="Segoe UI" panose="020B0502040204020203" pitchFamily="34" charset="0"/>
              </a:rPr>
              <a:t>in </a:t>
            </a:r>
            <a:r>
              <a:rPr lang="en-US" sz="1050" dirty="0" smtClean="0">
                <a:solidFill>
                  <a:schemeClr val="bg1"/>
                </a:solidFill>
                <a:latin typeface="Segoe UI" panose="020B0502040204020203" pitchFamily="34" charset="0"/>
                <a:cs typeface="Segoe UI" panose="020B0502040204020203" pitchFamily="34" charset="0"/>
              </a:rPr>
              <a:t>Microsoft </a:t>
            </a:r>
            <a:r>
              <a:rPr lang="en-US" sz="1050" dirty="0">
                <a:solidFill>
                  <a:schemeClr val="bg1"/>
                </a:solidFill>
                <a:latin typeface="Segoe UI" panose="020B0502040204020203" pitchFamily="34" charset="0"/>
                <a:cs typeface="Segoe UI" panose="020B0502040204020203" pitchFamily="34" charset="0"/>
              </a:rPr>
              <a:t>Azure to </a:t>
            </a:r>
            <a:r>
              <a:rPr lang="en-US" sz="1050" dirty="0" smtClean="0">
                <a:solidFill>
                  <a:schemeClr val="bg1"/>
                </a:solidFill>
                <a:latin typeface="Segoe UI" panose="020B0502040204020203" pitchFamily="34" charset="0"/>
                <a:cs typeface="Segoe UI" panose="020B0502040204020203" pitchFamily="34" charset="0"/>
              </a:rPr>
              <a:t>deliver hybrid solutions</a:t>
            </a:r>
            <a:r>
              <a:rPr lang="en-US" sz="1050" dirty="0">
                <a:solidFill>
                  <a:schemeClr val="bg1"/>
                </a:solidFill>
                <a:latin typeface="Segoe UI" panose="020B0502040204020203" pitchFamily="34" charset="0"/>
                <a:cs typeface="Segoe UI" panose="020B0502040204020203" pitchFamily="34" charset="0"/>
              </a:rPr>
              <a:t>, and then manage your hybrid </a:t>
            </a:r>
            <a:r>
              <a:rPr lang="en-US" sz="1050" dirty="0" smtClean="0">
                <a:solidFill>
                  <a:schemeClr val="bg1"/>
                </a:solidFill>
                <a:latin typeface="Segoe UI" panose="020B0502040204020203" pitchFamily="34" charset="0"/>
                <a:cs typeface="Segoe UI" panose="020B0502040204020203" pitchFamily="34" charset="0"/>
              </a:rPr>
              <a:t>applications from a single </a:t>
            </a:r>
            <a:r>
              <a:rPr lang="en-US" sz="1050" dirty="0">
                <a:solidFill>
                  <a:schemeClr val="bg1"/>
                </a:solidFill>
                <a:latin typeface="Segoe UI" panose="020B0502040204020203" pitchFamily="34" charset="0"/>
                <a:cs typeface="Segoe UI" panose="020B0502040204020203" pitchFamily="34" charset="0"/>
              </a:rPr>
              <a:t>console with </a:t>
            </a:r>
            <a:r>
              <a:rPr lang="en-US" sz="1050" dirty="0" smtClean="0">
                <a:solidFill>
                  <a:schemeClr val="bg1"/>
                </a:solidFill>
                <a:latin typeface="Segoe UI" panose="020B0502040204020203" pitchFamily="34" charset="0"/>
                <a:cs typeface="Segoe UI" panose="020B0502040204020203" pitchFamily="34" charset="0"/>
              </a:rPr>
              <a:t>Microsoft System </a:t>
            </a:r>
            <a:r>
              <a:rPr lang="en-US" sz="1050" dirty="0">
                <a:solidFill>
                  <a:schemeClr val="bg1"/>
                </a:solidFill>
                <a:latin typeface="Segoe UI" panose="020B0502040204020203" pitchFamily="34" charset="0"/>
                <a:cs typeface="Segoe UI" panose="020B0502040204020203" pitchFamily="34" charset="0"/>
              </a:rPr>
              <a:t>Center.</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GLOBAL REACH</a:t>
            </a:r>
          </a:p>
          <a:p>
            <a:r>
              <a:rPr lang="en-US" sz="1050" dirty="0">
                <a:solidFill>
                  <a:schemeClr val="bg1"/>
                </a:solidFill>
                <a:latin typeface="Segoe UI" panose="020B0502040204020203" pitchFamily="34" charset="0"/>
                <a:cs typeface="Segoe UI" panose="020B0502040204020203" pitchFamily="34" charset="0"/>
              </a:rPr>
              <a:t>With </a:t>
            </a:r>
            <a:r>
              <a:rPr lang="en-US" sz="1050" dirty="0" smtClean="0">
                <a:solidFill>
                  <a:schemeClr val="bg1"/>
                </a:solidFill>
                <a:latin typeface="Segoe UI" panose="020B0502040204020203" pitchFamily="34" charset="0"/>
                <a:cs typeface="Segoe UI" panose="020B0502040204020203" pitchFamily="34" charset="0"/>
              </a:rPr>
              <a:t>data centers </a:t>
            </a:r>
            <a:r>
              <a:rPr lang="en-US" sz="1050" dirty="0">
                <a:solidFill>
                  <a:schemeClr val="bg1"/>
                </a:solidFill>
                <a:latin typeface="Segoe UI" panose="020B0502040204020203" pitchFamily="34" charset="0"/>
                <a:cs typeface="Segoe UI" panose="020B0502040204020203" pitchFamily="34" charset="0"/>
              </a:rPr>
              <a:t>around the globe, a massive investment </a:t>
            </a:r>
            <a:r>
              <a:rPr lang="en-US" sz="1050" dirty="0" smtClean="0">
                <a:solidFill>
                  <a:schemeClr val="bg1"/>
                </a:solidFill>
                <a:latin typeface="Segoe UI" panose="020B0502040204020203" pitchFamily="34" charset="0"/>
                <a:cs typeface="Segoe UI" panose="020B0502040204020203" pitchFamily="34" charset="0"/>
              </a:rPr>
              <a:t>in data center innovation, </a:t>
            </a:r>
            <a:r>
              <a:rPr lang="en-US" sz="1050" dirty="0">
                <a:solidFill>
                  <a:schemeClr val="bg1"/>
                </a:solidFill>
                <a:latin typeface="Segoe UI" panose="020B0502040204020203" pitchFamily="34" charset="0"/>
                <a:cs typeface="Segoe UI" panose="020B0502040204020203" pitchFamily="34" charset="0"/>
              </a:rPr>
              <a:t>and a worldwide Content </a:t>
            </a:r>
            <a:r>
              <a:rPr lang="en-US" sz="1050" dirty="0" smtClean="0">
                <a:solidFill>
                  <a:schemeClr val="bg1"/>
                </a:solidFill>
                <a:latin typeface="Segoe UI" panose="020B0502040204020203" pitchFamily="34" charset="0"/>
                <a:cs typeface="Segoe UI" panose="020B0502040204020203" pitchFamily="34" charset="0"/>
              </a:rPr>
              <a:t>Delivery Network</a:t>
            </a:r>
            <a:r>
              <a:rPr lang="en-US" sz="1050" dirty="0">
                <a:solidFill>
                  <a:schemeClr val="bg1"/>
                </a:solidFill>
                <a:latin typeface="Segoe UI" panose="020B0502040204020203" pitchFamily="34" charset="0"/>
                <a:cs typeface="Segoe UI" panose="020B0502040204020203" pitchFamily="34" charset="0"/>
              </a:rPr>
              <a:t>, you can build applications that provide the </a:t>
            </a:r>
            <a:r>
              <a:rPr lang="en-US" sz="1050" dirty="0" smtClean="0">
                <a:solidFill>
                  <a:schemeClr val="bg1"/>
                </a:solidFill>
                <a:latin typeface="Segoe UI" panose="020B0502040204020203" pitchFamily="34" charset="0"/>
                <a:cs typeface="Segoe UI" panose="020B0502040204020203" pitchFamily="34" charset="0"/>
              </a:rPr>
              <a:t>best experience </a:t>
            </a:r>
            <a:r>
              <a:rPr lang="en-US" sz="1050" dirty="0">
                <a:solidFill>
                  <a:schemeClr val="bg1"/>
                </a:solidFill>
                <a:latin typeface="Segoe UI" panose="020B0502040204020203" pitchFamily="34" charset="0"/>
                <a:cs typeface="Segoe UI" panose="020B0502040204020203" pitchFamily="34" charset="0"/>
              </a:rPr>
              <a:t>for </a:t>
            </a:r>
            <a:r>
              <a:rPr lang="en-US" sz="1050" dirty="0" smtClean="0">
                <a:solidFill>
                  <a:schemeClr val="bg1"/>
                </a:solidFill>
                <a:latin typeface="Segoe UI" panose="020B0502040204020203" pitchFamily="34" charset="0"/>
                <a:cs typeface="Segoe UI" panose="020B0502040204020203" pitchFamily="34" charset="0"/>
              </a:rPr>
              <a:t>users, </a:t>
            </a:r>
            <a:r>
              <a:rPr lang="en-US" sz="1050" dirty="0">
                <a:solidFill>
                  <a:schemeClr val="bg1"/>
                </a:solidFill>
                <a:latin typeface="Segoe UI" panose="020B0502040204020203" pitchFamily="34" charset="0"/>
                <a:cs typeface="Segoe UI" panose="020B0502040204020203" pitchFamily="34" charset="0"/>
              </a:rPr>
              <a:t>wherever they are</a:t>
            </a:r>
            <a:r>
              <a:rPr lang="en-US" sz="1050" dirty="0" smtClean="0">
                <a:solidFill>
                  <a:schemeClr val="bg1"/>
                </a:solidFill>
                <a:latin typeface="Segoe UI" panose="020B0502040204020203" pitchFamily="34" charset="0"/>
                <a:cs typeface="Segoe UI" panose="020B0502040204020203" pitchFamily="34" charset="0"/>
              </a:rPr>
              <a:t>.</a:t>
            </a:r>
            <a:endParaRPr lang="en-US" sz="1050" dirty="0">
              <a:solidFill>
                <a:schemeClr val="bg1"/>
              </a:solidFill>
              <a:latin typeface="Segoe UI" panose="020B0502040204020203" pitchFamily="34" charset="0"/>
              <a:cs typeface="Segoe UI" panose="020B0502040204020203" pitchFamily="34" charset="0"/>
            </a:endParaRPr>
          </a:p>
          <a:p>
            <a:endParaRPr lang="en-US" sz="1050" b="1" dirty="0" smtClean="0">
              <a:solidFill>
                <a:schemeClr val="bg1"/>
              </a:solidFill>
              <a:latin typeface="Segoe UI" panose="020B0502040204020203" pitchFamily="34" charset="0"/>
              <a:cs typeface="Segoe UI" panose="020B0502040204020203" pitchFamily="34" charset="0"/>
            </a:endParaRPr>
          </a:p>
          <a:p>
            <a:endParaRPr lang="en-US" sz="700" b="1" dirty="0">
              <a:solidFill>
                <a:schemeClr val="bg1"/>
              </a:solidFill>
              <a:latin typeface="Segoe UI" panose="020B0502040204020203" pitchFamily="34" charset="0"/>
              <a:cs typeface="Segoe UI" panose="020B0502040204020203" pitchFamily="34" charset="0"/>
            </a:endParaRPr>
          </a:p>
          <a:p>
            <a:r>
              <a:rPr lang="en-US" sz="1050" b="1" dirty="0" smtClean="0">
                <a:solidFill>
                  <a:schemeClr val="bg1"/>
                </a:solidFill>
                <a:latin typeface="Segoe UI" panose="020B0502040204020203" pitchFamily="34" charset="0"/>
                <a:cs typeface="Segoe UI" panose="020B0502040204020203" pitchFamily="34" charset="0"/>
              </a:rPr>
              <a:t>Learn </a:t>
            </a:r>
            <a:r>
              <a:rPr lang="en-US" sz="1050" b="1" dirty="0">
                <a:solidFill>
                  <a:schemeClr val="bg1"/>
                </a:solidFill>
                <a:latin typeface="Segoe UI" panose="020B0502040204020203" pitchFamily="34" charset="0"/>
                <a:cs typeface="Segoe UI" panose="020B0502040204020203" pitchFamily="34" charset="0"/>
              </a:rPr>
              <a:t>more: </a:t>
            </a:r>
            <a:r>
              <a:rPr lang="en-US" sz="1050" dirty="0" smtClean="0">
                <a:solidFill>
                  <a:schemeClr val="bg1"/>
                </a:solidFill>
                <a:latin typeface="Segoe UI" panose="020B0502040204020203" pitchFamily="34" charset="0"/>
                <a:cs typeface="Segoe UI" panose="020B0502040204020203" pitchFamily="34" charset="0"/>
              </a:rPr>
              <a:t>www.microsoftazure.com</a:t>
            </a:r>
          </a:p>
          <a:p>
            <a:r>
              <a:rPr lang="en-US" sz="900" dirty="0">
                <a:solidFill>
                  <a:schemeClr val="bg1"/>
                </a:solidFill>
                <a:latin typeface="Segoe UI" panose="020B0502040204020203" pitchFamily="34" charset="0"/>
                <a:cs typeface="Segoe UI" panose="020B0502040204020203" pitchFamily="34" charset="0"/>
              </a:rPr>
              <a:t>© </a:t>
            </a:r>
            <a:r>
              <a:rPr lang="en-US" sz="900" dirty="0" smtClean="0">
                <a:solidFill>
                  <a:schemeClr val="bg1"/>
                </a:solidFill>
                <a:latin typeface="Segoe UI" panose="020B0502040204020203" pitchFamily="34" charset="0"/>
                <a:cs typeface="Segoe UI" panose="020B0502040204020203" pitchFamily="34" charset="0"/>
              </a:rPr>
              <a:t>2014 </a:t>
            </a:r>
            <a:r>
              <a:rPr lang="en-US" sz="900" dirty="0">
                <a:solidFill>
                  <a:schemeClr val="bg1"/>
                </a:solidFill>
                <a:latin typeface="Segoe UI" panose="020B0502040204020203" pitchFamily="34" charset="0"/>
                <a:cs typeface="Segoe UI" panose="020B0502040204020203" pitchFamily="34" charset="0"/>
              </a:rPr>
              <a:t>Microsoft Corporation. All rights reserved</a:t>
            </a:r>
            <a:r>
              <a:rPr lang="en-US" sz="900" dirty="0" smtClean="0">
                <a:solidFill>
                  <a:schemeClr val="bg1"/>
                </a:solidFill>
                <a:latin typeface="Segoe UI" panose="020B0502040204020203" pitchFamily="34" charset="0"/>
                <a:cs typeface="Segoe UI" panose="020B0502040204020203" pitchFamily="34" charset="0"/>
              </a:rPr>
              <a:t>.</a:t>
            </a:r>
            <a:endParaRPr lang="en-US" sz="900" dirty="0">
              <a:solidFill>
                <a:schemeClr val="bg1"/>
              </a:solidFill>
              <a:latin typeface="Segoe UI" panose="020B0502040204020203" pitchFamily="34" charset="0"/>
              <a:cs typeface="Segoe UI" panose="020B0502040204020203" pitchFamily="34" charset="0"/>
            </a:endParaRPr>
          </a:p>
        </p:txBody>
      </p:sp>
      <p:sp>
        <p:nvSpPr>
          <p:cNvPr id="10" name="Rectangle 36"/>
          <p:cNvSpPr>
            <a:spLocks noChangeArrowheads="1"/>
          </p:cNvSpPr>
          <p:nvPr/>
        </p:nvSpPr>
        <p:spPr bwMode="auto">
          <a:xfrm>
            <a:off x="0" y="0"/>
            <a:ext cx="7772400" cy="1116631"/>
          </a:xfrm>
          <a:prstGeom prst="rect">
            <a:avLst/>
          </a:prstGeom>
          <a:solidFill>
            <a:srgbClr val="0072C6">
              <a:alpha val="74902"/>
            </a:srgb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Rectangle 26"/>
          <p:cNvSpPr/>
          <p:nvPr/>
        </p:nvSpPr>
        <p:spPr>
          <a:xfrm>
            <a:off x="2903220" y="137160"/>
            <a:ext cx="4708920" cy="830997"/>
          </a:xfrm>
          <a:prstGeom prst="rect">
            <a:avLst/>
          </a:prstGeom>
        </p:spPr>
        <p:txBody>
          <a:bodyPr wrap="square">
            <a:spAutoFit/>
          </a:bodyPr>
          <a:lstStyle/>
          <a:p>
            <a:pPr>
              <a:spcBef>
                <a:spcPts val="600"/>
              </a:spcBef>
              <a:spcAft>
                <a:spcPts val="600"/>
              </a:spcAft>
            </a:pP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Microsoft </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Azure is an open and flexible cloud platform that enables you to quickly build, deploy, </a:t>
            </a: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scale, </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and manage applications across a global network of Microsoft </a:t>
            </a: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data centers</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 You can build applications using multiple languages, </a:t>
            </a: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tools, </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and frameworks.</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7737"/>
            <a:ext cx="2971800" cy="683634"/>
          </a:xfrm>
          <a:prstGeom prst="rect">
            <a:avLst/>
          </a:prstGeom>
        </p:spPr>
      </p:pic>
      <p:pic>
        <p:nvPicPr>
          <p:cNvPr id="15" name="Picture 14"/>
          <p:cNvPicPr>
            <a:picLocks noChangeAspect="1"/>
          </p:cNvPicPr>
          <p:nvPr/>
        </p:nvPicPr>
        <p:blipFill rotWithShape="1">
          <a:blip r:embed="rId4"/>
          <a:srcRect t="17951" b="17646"/>
          <a:stretch/>
        </p:blipFill>
        <p:spPr>
          <a:xfrm>
            <a:off x="6287171" y="9612319"/>
            <a:ext cx="1418554" cy="336061"/>
          </a:xfrm>
          <a:prstGeom prst="rect">
            <a:avLst/>
          </a:prstGeom>
        </p:spPr>
      </p:pic>
    </p:spTree>
    <p:extLst>
      <p:ext uri="{BB962C8B-B14F-4D97-AF65-F5344CB8AC3E}">
        <p14:creationId xmlns:p14="http://schemas.microsoft.com/office/powerpoint/2010/main" val="11338838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697</TotalTime>
  <Words>834</Words>
  <Application>Microsoft Office PowerPoint</Application>
  <PresentationFormat>Custom</PresentationFormat>
  <Paragraphs>46</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Jocelyn Ewert (Bookey Consulting)</dc:creator>
  <cp:lastModifiedBy>Joshua Beach (Prowess Consulting LLC)</cp:lastModifiedBy>
  <cp:revision>121</cp:revision>
  <dcterms:created xsi:type="dcterms:W3CDTF">2013-03-25T02:44:56Z</dcterms:created>
  <dcterms:modified xsi:type="dcterms:W3CDTF">2014-04-27T18:12:24Z</dcterms:modified>
</cp:coreProperties>
</file>