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68" r:id="rId4"/>
    <p:sldId id="269"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36" autoAdjust="0"/>
    <p:restoredTop sz="91429"/>
  </p:normalViewPr>
  <p:slideViewPr>
    <p:cSldViewPr snapToGrid="0">
      <p:cViewPr>
        <p:scale>
          <a:sx n="125" d="100"/>
          <a:sy n="125" d="100"/>
        </p:scale>
        <p:origin x="1116" y="-4374"/>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10/30/2016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10/30/2016</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www.druva.com/" TargetMode="Externa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20661" y="2430761"/>
            <a:ext cx="7793061"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pPr algn="ctr"/>
            <a:endParaRPr lang="en-US" dirty="0"/>
          </a:p>
        </p:txBody>
      </p:sp>
      <p:sp>
        <p:nvSpPr>
          <p:cNvPr id="25" name="TextBox 24"/>
          <p:cNvSpPr txBox="1"/>
          <p:nvPr/>
        </p:nvSpPr>
        <p:spPr>
          <a:xfrm>
            <a:off x="1856445" y="234357"/>
            <a:ext cx="5760230" cy="1231106"/>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Druva inSync: A 360° Endpoint and Cloud App Data Protection and Information Management Solution Powered by Azure for the Modern Mobile Workforce</a:t>
            </a:r>
          </a:p>
        </p:txBody>
      </p:sp>
      <p:sp>
        <p:nvSpPr>
          <p:cNvPr id="35" name="TextBox 34"/>
          <p:cNvSpPr txBox="1"/>
          <p:nvPr/>
        </p:nvSpPr>
        <p:spPr>
          <a:xfrm>
            <a:off x="219075" y="1392974"/>
            <a:ext cx="7334250" cy="93871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APP BUILDER PROFILE: DRUVA</a:t>
            </a:r>
          </a:p>
          <a:p>
            <a:endParaRPr lang="en-US" sz="1400" b="1" dirty="0">
              <a:solidFill>
                <a:schemeClr val="bg1"/>
              </a:solidFill>
              <a:latin typeface="Segoe UI" panose="020B0502040204020203" pitchFamily="34" charset="0"/>
              <a:cs typeface="Segoe UI" panose="020B0502040204020203" pitchFamily="34" charset="0"/>
            </a:endParaRPr>
          </a:p>
          <a:p>
            <a:r>
              <a:rPr lang="en-US" sz="1050" dirty="0">
                <a:solidFill>
                  <a:schemeClr val="bg1"/>
                </a:solidFill>
                <a:latin typeface="Segoe UI" panose="020B0502040204020203" pitchFamily="34" charset="0"/>
                <a:cs typeface="Segoe UI" panose="020B0502040204020203" pitchFamily="34" charset="0"/>
              </a:rPr>
              <a:t>Druva is a leader </a:t>
            </a:r>
            <a:r>
              <a:rPr lang="en-US" sz="1050" dirty="0" smtClean="0">
                <a:solidFill>
                  <a:schemeClr val="bg1"/>
                </a:solidFill>
                <a:latin typeface="Segoe UI" panose="020B0502040204020203" pitchFamily="34" charset="0"/>
                <a:cs typeface="Segoe UI" panose="020B0502040204020203" pitchFamily="34" charset="0"/>
              </a:rPr>
              <a:t>when it comes to in-cloud </a:t>
            </a:r>
            <a:r>
              <a:rPr lang="en-US" sz="1050" dirty="0">
                <a:solidFill>
                  <a:schemeClr val="bg1"/>
                </a:solidFill>
                <a:latin typeface="Segoe UI" panose="020B0502040204020203" pitchFamily="34" charset="0"/>
                <a:cs typeface="Segoe UI" panose="020B0502040204020203" pitchFamily="34" charset="0"/>
              </a:rPr>
              <a:t>data protection and information management. Leveraging the Microsoft Azure cloud platform, Druva offers a single pane of glass to protect, preserve, and discover information to increase the availability and visibility of business-critical information, while reducing the risk, cost, and complexity of managing and protecting it.  </a:t>
            </a: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“Instead of depending on employees to back up their own devices, we automate the process reliably without disrupting their </a:t>
            </a:r>
            <a:r>
              <a:rPr lang="en-US" sz="1050" dirty="0" smtClean="0">
                <a:solidFill>
                  <a:schemeClr val="bg1"/>
                </a:solidFill>
                <a:latin typeface="Segoe UI" panose="020B0502040204020203" pitchFamily="34" charset="0"/>
                <a:cs typeface="Segoe UI" panose="020B0502040204020203" pitchFamily="34" charset="0"/>
              </a:rPr>
              <a:t>workflow, </a:t>
            </a:r>
            <a:r>
              <a:rPr lang="en-US" sz="1050" dirty="0">
                <a:solidFill>
                  <a:schemeClr val="bg1"/>
                </a:solidFill>
                <a:latin typeface="Segoe UI" panose="020B0502040204020203" pitchFamily="34" charset="0"/>
                <a:cs typeface="Segoe UI" panose="020B0502040204020203" pitchFamily="34" charset="0"/>
              </a:rPr>
              <a:t>all while maintaining great data visibility.” – Dylan Zeleski, System Engineer, Netsmart</a:t>
            </a: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a:t>
            </a:r>
            <a:r>
              <a:rPr lang="en-US" sz="1050" dirty="0">
                <a:solidFill>
                  <a:schemeClr val="bg1"/>
                </a:solidFill>
                <a:latin typeface="Segoe UI" panose="020B0502040204020203" pitchFamily="34" charset="0"/>
                <a:cs typeface="Segoe UI" panose="020B0502040204020203" pitchFamily="34" charset="0"/>
                <a:hlinkClick r:id="rId2"/>
              </a:rPr>
              <a:t>www.druva.com</a:t>
            </a:r>
            <a:r>
              <a:rPr lang="en-US" sz="1050" dirty="0">
                <a:solidFill>
                  <a:schemeClr val="bg1"/>
                </a:solidFill>
                <a:latin typeface="Segoe UI" panose="020B0502040204020203" pitchFamily="34" charset="0"/>
                <a:cs typeface="Segoe UI" panose="020B0502040204020203" pitchFamily="34" charset="0"/>
              </a:rPr>
              <a:t> to request a free trial.</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2016 Druva </a:t>
            </a: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4"/>
          <a:stretch>
            <a:fillRect/>
          </a:stretch>
        </p:blipFill>
        <p:spPr>
          <a:xfrm>
            <a:off x="216875" y="517473"/>
            <a:ext cx="1413220" cy="323733"/>
          </a:xfrm>
          <a:prstGeom prst="rect">
            <a:avLst/>
          </a:prstGeom>
        </p:spPr>
      </p:pic>
      <p:grpSp>
        <p:nvGrpSpPr>
          <p:cNvPr id="17" name="Group 16"/>
          <p:cNvGrpSpPr/>
          <p:nvPr/>
        </p:nvGrpSpPr>
        <p:grpSpPr>
          <a:xfrm>
            <a:off x="153703" y="3187459"/>
            <a:ext cx="1731471" cy="2163145"/>
            <a:chOff x="153703" y="3187459"/>
            <a:chExt cx="1731471" cy="2163145"/>
          </a:xfrm>
        </p:grpSpPr>
        <p:sp>
          <p:nvSpPr>
            <p:cNvPr id="15" name="TextBox 14"/>
            <p:cNvSpPr txBox="1"/>
            <p:nvPr/>
          </p:nvSpPr>
          <p:spPr>
            <a:xfrm>
              <a:off x="153703" y="4219525"/>
              <a:ext cx="1731471" cy="1131079"/>
            </a:xfrm>
            <a:prstGeom prst="rect">
              <a:avLst/>
            </a:prstGeom>
            <a:noFill/>
          </p:spPr>
          <p:txBody>
            <a:bodyPr wrap="square" lIns="0" tIns="0" rIns="0" bIns="0" rtlCol="0">
              <a:spAutoFit/>
            </a:bodyPr>
            <a:lstStyle/>
            <a:p>
              <a:pPr algn="ctr"/>
              <a:r>
                <a:rPr lang="en-US" sz="1050" b="1" dirty="0">
                  <a:latin typeface="Segoe UI" panose="020B0502040204020203" pitchFamily="34" charset="0"/>
                  <a:cs typeface="Segoe UI" panose="020B0502040204020203" pitchFamily="34" charset="0"/>
                </a:rPr>
                <a:t>Endpoint Data</a:t>
              </a:r>
              <a:br>
                <a:rPr lang="en-US" sz="1050" b="1" dirty="0">
                  <a:latin typeface="Segoe UI" panose="020B0502040204020203" pitchFamily="34" charset="0"/>
                  <a:cs typeface="Segoe UI" panose="020B0502040204020203" pitchFamily="34" charset="0"/>
                </a:rPr>
              </a:br>
              <a:r>
                <a:rPr lang="en-US" sz="1050" b="1" dirty="0">
                  <a:latin typeface="Segoe UI" panose="020B0502040204020203" pitchFamily="34" charset="0"/>
                  <a:cs typeface="Segoe UI" panose="020B0502040204020203" pitchFamily="34" charset="0"/>
                </a:rPr>
                <a:t>Protection</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High-performance backup and recovery</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Remote wipe and geo-location of laptops and smart devices</a:t>
              </a:r>
            </a:p>
          </p:txBody>
        </p:sp>
        <p:pic>
          <p:nvPicPr>
            <p:cNvPr id="5" name="Picture 4"/>
            <p:cNvPicPr>
              <a:picLocks noChangeAspect="1"/>
            </p:cNvPicPr>
            <p:nvPr/>
          </p:nvPicPr>
          <p:blipFill>
            <a:blip r:embed="rId5"/>
            <a:stretch>
              <a:fillRect/>
            </a:stretch>
          </p:blipFill>
          <p:spPr>
            <a:xfrm>
              <a:off x="336935" y="3187459"/>
              <a:ext cx="1098637" cy="981450"/>
            </a:xfrm>
            <a:prstGeom prst="rect">
              <a:avLst/>
            </a:prstGeom>
          </p:spPr>
        </p:pic>
      </p:grpSp>
      <p:grpSp>
        <p:nvGrpSpPr>
          <p:cNvPr id="7" name="Group 6"/>
          <p:cNvGrpSpPr/>
          <p:nvPr/>
        </p:nvGrpSpPr>
        <p:grpSpPr>
          <a:xfrm>
            <a:off x="2159456" y="3185430"/>
            <a:ext cx="1523810" cy="2165174"/>
            <a:chOff x="2165235" y="3216962"/>
            <a:chExt cx="1523810" cy="2165174"/>
          </a:xfrm>
        </p:grpSpPr>
        <p:sp>
          <p:nvSpPr>
            <p:cNvPr id="19" name="TextBox 18"/>
            <p:cNvSpPr txBox="1"/>
            <p:nvPr/>
          </p:nvSpPr>
          <p:spPr>
            <a:xfrm>
              <a:off x="2165235" y="4251057"/>
              <a:ext cx="1523810" cy="1131079"/>
            </a:xfrm>
            <a:prstGeom prst="rect">
              <a:avLst/>
            </a:prstGeom>
            <a:noFill/>
          </p:spPr>
          <p:txBody>
            <a:bodyPr wrap="square" lIns="0" tIns="0" rIns="0" bIns="0" rtlCol="0">
              <a:spAutoFit/>
            </a:bodyPr>
            <a:lstStyle/>
            <a:p>
              <a:pPr algn="ctr"/>
              <a:r>
                <a:rPr lang="en-US" sz="1050" b="1" dirty="0">
                  <a:solidFill>
                    <a:srgbClr val="262626"/>
                  </a:solidFill>
                  <a:latin typeface="Segoe UI" panose="020B0502040204020203" pitchFamily="34" charset="0"/>
                  <a:cs typeface="Segoe UI" panose="020B0502040204020203" pitchFamily="34" charset="0"/>
                </a:rPr>
                <a:t>Cloud Backup and Archive</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Protection and governance for Microsoft Office 365 and other cloud-based business apps</a:t>
              </a:r>
            </a:p>
          </p:txBody>
        </p:sp>
        <p:pic>
          <p:nvPicPr>
            <p:cNvPr id="6" name="Picture 5"/>
            <p:cNvPicPr>
              <a:picLocks noChangeAspect="1"/>
            </p:cNvPicPr>
            <p:nvPr/>
          </p:nvPicPr>
          <p:blipFill>
            <a:blip r:embed="rId6"/>
            <a:stretch>
              <a:fillRect/>
            </a:stretch>
          </p:blipFill>
          <p:spPr>
            <a:xfrm>
              <a:off x="2349352" y="3216962"/>
              <a:ext cx="1050271" cy="817461"/>
            </a:xfrm>
            <a:prstGeom prst="rect">
              <a:avLst/>
            </a:prstGeom>
          </p:spPr>
        </p:pic>
      </p:grpSp>
      <p:grpSp>
        <p:nvGrpSpPr>
          <p:cNvPr id="16" name="Group 15"/>
          <p:cNvGrpSpPr/>
          <p:nvPr/>
        </p:nvGrpSpPr>
        <p:grpSpPr>
          <a:xfrm>
            <a:off x="937123" y="5704416"/>
            <a:ext cx="1636817" cy="1849761"/>
            <a:chOff x="937123" y="5704416"/>
            <a:chExt cx="1636817" cy="1849761"/>
          </a:xfrm>
        </p:grpSpPr>
        <p:pic>
          <p:nvPicPr>
            <p:cNvPr id="9" name="Picture 8"/>
            <p:cNvPicPr>
              <a:picLocks noChangeAspect="1"/>
            </p:cNvPicPr>
            <p:nvPr/>
          </p:nvPicPr>
          <p:blipFill>
            <a:blip r:embed="rId7"/>
            <a:stretch>
              <a:fillRect/>
            </a:stretch>
          </p:blipFill>
          <p:spPr>
            <a:xfrm>
              <a:off x="1156824" y="5704416"/>
              <a:ext cx="1152056" cy="921645"/>
            </a:xfrm>
            <a:prstGeom prst="rect">
              <a:avLst/>
            </a:prstGeom>
          </p:spPr>
        </p:pic>
        <p:sp>
          <p:nvSpPr>
            <p:cNvPr id="37" name="TextBox 36"/>
            <p:cNvSpPr txBox="1"/>
            <p:nvPr/>
          </p:nvSpPr>
          <p:spPr>
            <a:xfrm>
              <a:off x="937123" y="6746264"/>
              <a:ext cx="1636817" cy="807913"/>
            </a:xfrm>
            <a:prstGeom prst="rect">
              <a:avLst/>
            </a:prstGeom>
            <a:noFill/>
          </p:spPr>
          <p:txBody>
            <a:bodyPr wrap="square" lIns="0" tIns="0" rIns="0" bIns="0" rtlCol="0">
              <a:spAutoFit/>
            </a:bodyPr>
            <a:lstStyle/>
            <a:p>
              <a:pPr algn="ctr"/>
              <a:r>
                <a:rPr lang="en-US" sz="1050" b="1" dirty="0">
                  <a:latin typeface="Segoe UI" panose="020B0502040204020203" pitchFamily="34" charset="0"/>
                  <a:cs typeface="Segoe UI" panose="020B0502040204020203" pitchFamily="34" charset="0"/>
                </a:rPr>
                <a:t>Federated</a:t>
              </a:r>
              <a:br>
                <a:rPr lang="en-US" sz="1050" b="1" dirty="0">
                  <a:latin typeface="Segoe UI" panose="020B0502040204020203" pitchFamily="34" charset="0"/>
                  <a:cs typeface="Segoe UI" panose="020B0502040204020203" pitchFamily="34" charset="0"/>
                </a:rPr>
              </a:br>
              <a:r>
                <a:rPr lang="en-US" sz="1050" b="1" dirty="0">
                  <a:latin typeface="Segoe UI" panose="020B0502040204020203" pitchFamily="34" charset="0"/>
                  <a:cs typeface="Segoe UI" panose="020B0502040204020203" pitchFamily="34" charset="0"/>
                </a:rPr>
                <a:t> Search</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Quick location of files across endpoints and cloud applications</a:t>
              </a:r>
            </a:p>
          </p:txBody>
        </p:sp>
      </p:grpSp>
      <p:grpSp>
        <p:nvGrpSpPr>
          <p:cNvPr id="3" name="Group 2"/>
          <p:cNvGrpSpPr/>
          <p:nvPr/>
        </p:nvGrpSpPr>
        <p:grpSpPr>
          <a:xfrm>
            <a:off x="4010378" y="3192543"/>
            <a:ext cx="1636817" cy="2050674"/>
            <a:chOff x="4063207" y="3151286"/>
            <a:chExt cx="1636817" cy="2050674"/>
          </a:xfrm>
        </p:grpSpPr>
        <p:pic>
          <p:nvPicPr>
            <p:cNvPr id="10" name="Picture 9"/>
            <p:cNvPicPr>
              <a:picLocks noChangeAspect="1"/>
            </p:cNvPicPr>
            <p:nvPr/>
          </p:nvPicPr>
          <p:blipFill>
            <a:blip r:embed="rId8"/>
            <a:stretch>
              <a:fillRect/>
            </a:stretch>
          </p:blipFill>
          <p:spPr>
            <a:xfrm>
              <a:off x="4434494" y="3151286"/>
              <a:ext cx="1009313" cy="945390"/>
            </a:xfrm>
            <a:prstGeom prst="rect">
              <a:avLst/>
            </a:prstGeom>
          </p:spPr>
        </p:pic>
        <p:sp>
          <p:nvSpPr>
            <p:cNvPr id="42" name="TextBox 41"/>
            <p:cNvSpPr txBox="1"/>
            <p:nvPr/>
          </p:nvSpPr>
          <p:spPr>
            <a:xfrm>
              <a:off x="4063207" y="4232464"/>
              <a:ext cx="1636817" cy="969496"/>
            </a:xfrm>
            <a:prstGeom prst="rect">
              <a:avLst/>
            </a:prstGeom>
            <a:noFill/>
          </p:spPr>
          <p:txBody>
            <a:bodyPr wrap="square" lIns="0" tIns="0" rIns="0" bIns="0" rtlCol="0">
              <a:spAutoFit/>
            </a:bodyPr>
            <a:lstStyle/>
            <a:p>
              <a:pPr algn="ctr"/>
              <a:r>
                <a:rPr lang="en-US" sz="1050" b="1" dirty="0">
                  <a:latin typeface="Segoe UI" panose="020B0502040204020203" pitchFamily="34" charset="0"/>
                  <a:cs typeface="Segoe UI" panose="020B0502040204020203" pitchFamily="34" charset="0"/>
                </a:rPr>
                <a:t>Legal Data</a:t>
              </a:r>
              <a:br>
                <a:rPr lang="en-US" sz="1050" b="1" dirty="0">
                  <a:latin typeface="Segoe UI" panose="020B0502040204020203" pitchFamily="34" charset="0"/>
                  <a:cs typeface="Segoe UI" panose="020B0502040204020203" pitchFamily="34" charset="0"/>
                </a:rPr>
              </a:br>
              <a:r>
                <a:rPr lang="en-US" sz="1050" b="1" dirty="0">
                  <a:latin typeface="Segoe UI" panose="020B0502040204020203" pitchFamily="34" charset="0"/>
                  <a:cs typeface="Segoe UI" panose="020B0502040204020203" pitchFamily="34" charset="0"/>
                </a:rPr>
                <a:t> Collection</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Collect and preserve data for investigative or litigation purposes quickly and easily </a:t>
              </a:r>
            </a:p>
          </p:txBody>
        </p:sp>
      </p:grpSp>
      <p:grpSp>
        <p:nvGrpSpPr>
          <p:cNvPr id="4" name="Group 3"/>
          <p:cNvGrpSpPr/>
          <p:nvPr/>
        </p:nvGrpSpPr>
        <p:grpSpPr>
          <a:xfrm>
            <a:off x="5054746" y="5624881"/>
            <a:ext cx="1636817" cy="2032237"/>
            <a:chOff x="5979857" y="3098513"/>
            <a:chExt cx="1636817" cy="2032237"/>
          </a:xfrm>
        </p:grpSpPr>
        <p:sp>
          <p:nvSpPr>
            <p:cNvPr id="43" name="TextBox 42"/>
            <p:cNvSpPr txBox="1"/>
            <p:nvPr/>
          </p:nvSpPr>
          <p:spPr>
            <a:xfrm>
              <a:off x="5979857" y="4161254"/>
              <a:ext cx="1636817" cy="969496"/>
            </a:xfrm>
            <a:prstGeom prst="rect">
              <a:avLst/>
            </a:prstGeom>
            <a:noFill/>
          </p:spPr>
          <p:txBody>
            <a:bodyPr wrap="square" lIns="0" tIns="0" rIns="0" bIns="0" rtlCol="0">
              <a:spAutoFit/>
            </a:bodyPr>
            <a:lstStyle/>
            <a:p>
              <a:pPr algn="ctr"/>
              <a:r>
                <a:rPr lang="en-US" sz="1050" b="1" dirty="0">
                  <a:latin typeface="Segoe UI" panose="020B0502040204020203" pitchFamily="34" charset="0"/>
                  <a:cs typeface="Segoe UI" panose="020B0502040204020203" pitchFamily="34" charset="0"/>
                </a:rPr>
                <a:t>Data Compliance Monitoring</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Identification and remediation for at-rest sensitive data risks (PHI, PII, PCI)</a:t>
              </a:r>
            </a:p>
          </p:txBody>
        </p:sp>
        <p:pic>
          <p:nvPicPr>
            <p:cNvPr id="11" name="Picture 10"/>
            <p:cNvPicPr>
              <a:picLocks noChangeAspect="1"/>
            </p:cNvPicPr>
            <p:nvPr/>
          </p:nvPicPr>
          <p:blipFill>
            <a:blip r:embed="rId9"/>
            <a:stretch>
              <a:fillRect/>
            </a:stretch>
          </p:blipFill>
          <p:spPr>
            <a:xfrm>
              <a:off x="6141886" y="3098513"/>
              <a:ext cx="1185841" cy="948673"/>
            </a:xfrm>
            <a:prstGeom prst="rect">
              <a:avLst/>
            </a:prstGeom>
          </p:spPr>
        </p:pic>
      </p:grpSp>
      <p:grpSp>
        <p:nvGrpSpPr>
          <p:cNvPr id="8" name="Group 7"/>
          <p:cNvGrpSpPr/>
          <p:nvPr/>
        </p:nvGrpSpPr>
        <p:grpSpPr>
          <a:xfrm>
            <a:off x="5974307" y="3213491"/>
            <a:ext cx="1523810" cy="2011224"/>
            <a:chOff x="3326216" y="5704416"/>
            <a:chExt cx="1523810" cy="2011224"/>
          </a:xfrm>
        </p:grpSpPr>
        <p:sp>
          <p:nvSpPr>
            <p:cNvPr id="48" name="TextBox 47"/>
            <p:cNvSpPr txBox="1"/>
            <p:nvPr/>
          </p:nvSpPr>
          <p:spPr>
            <a:xfrm>
              <a:off x="3326216" y="6746144"/>
              <a:ext cx="1523810" cy="969496"/>
            </a:xfrm>
            <a:prstGeom prst="rect">
              <a:avLst/>
            </a:prstGeom>
            <a:noFill/>
          </p:spPr>
          <p:txBody>
            <a:bodyPr wrap="square" lIns="0" tIns="0" rIns="0" bIns="0" rtlCol="0">
              <a:spAutoFit/>
            </a:bodyPr>
            <a:lstStyle/>
            <a:p>
              <a:pPr algn="ctr"/>
              <a:r>
                <a:rPr lang="en-US" sz="1050" b="1" dirty="0">
                  <a:solidFill>
                    <a:srgbClr val="262626"/>
                  </a:solidFill>
                  <a:latin typeface="Segoe UI" panose="020B0502040204020203" pitchFamily="34" charset="0"/>
                  <a:cs typeface="Segoe UI" panose="020B0502040204020203" pitchFamily="34" charset="0"/>
                </a:rPr>
                <a:t>Secure File</a:t>
              </a:r>
              <a:br>
                <a:rPr lang="en-US" sz="1050" b="1" dirty="0">
                  <a:solidFill>
                    <a:srgbClr val="262626"/>
                  </a:solidFill>
                  <a:latin typeface="Segoe UI" panose="020B0502040204020203" pitchFamily="34" charset="0"/>
                  <a:cs typeface="Segoe UI" panose="020B0502040204020203" pitchFamily="34" charset="0"/>
                </a:rPr>
              </a:br>
              <a:r>
                <a:rPr lang="en-US" sz="1050" b="1" dirty="0">
                  <a:solidFill>
                    <a:srgbClr val="262626"/>
                  </a:solidFill>
                  <a:latin typeface="Segoe UI" panose="020B0502040204020203" pitchFamily="34" charset="0"/>
                  <a:cs typeface="Segoe UI" panose="020B0502040204020203" pitchFamily="34" charset="0"/>
                </a:rPr>
                <a:t> Sharing</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Immediate access to data from anywhere, with easy-to-manage file collaboration</a:t>
              </a:r>
            </a:p>
          </p:txBody>
        </p:sp>
        <p:pic>
          <p:nvPicPr>
            <p:cNvPr id="50" name="Picture 49"/>
            <p:cNvPicPr>
              <a:picLocks noChangeAspect="1"/>
            </p:cNvPicPr>
            <p:nvPr/>
          </p:nvPicPr>
          <p:blipFill>
            <a:blip r:embed="rId10"/>
            <a:stretch>
              <a:fillRect/>
            </a:stretch>
          </p:blipFill>
          <p:spPr>
            <a:xfrm>
              <a:off x="3326216" y="5704416"/>
              <a:ext cx="1366668" cy="920223"/>
            </a:xfrm>
            <a:prstGeom prst="rect">
              <a:avLst/>
            </a:prstGeom>
          </p:spPr>
        </p:pic>
      </p:grpSp>
      <p:grpSp>
        <p:nvGrpSpPr>
          <p:cNvPr id="12" name="Group 11"/>
          <p:cNvGrpSpPr/>
          <p:nvPr/>
        </p:nvGrpSpPr>
        <p:grpSpPr>
          <a:xfrm>
            <a:off x="3124292" y="5554712"/>
            <a:ext cx="1523810" cy="2317060"/>
            <a:chOff x="5332177" y="5565296"/>
            <a:chExt cx="1523810" cy="2317060"/>
          </a:xfrm>
        </p:grpSpPr>
        <p:sp>
          <p:nvSpPr>
            <p:cNvPr id="49" name="TextBox 48"/>
            <p:cNvSpPr txBox="1"/>
            <p:nvPr/>
          </p:nvSpPr>
          <p:spPr>
            <a:xfrm>
              <a:off x="5332177" y="6751277"/>
              <a:ext cx="1523810" cy="1131079"/>
            </a:xfrm>
            <a:prstGeom prst="rect">
              <a:avLst/>
            </a:prstGeom>
            <a:noFill/>
          </p:spPr>
          <p:txBody>
            <a:bodyPr wrap="square" lIns="0" tIns="0" rIns="0" bIns="0" rtlCol="0">
              <a:spAutoFit/>
            </a:bodyPr>
            <a:lstStyle/>
            <a:p>
              <a:pPr algn="ctr"/>
              <a:r>
                <a:rPr lang="en-US" sz="1050" b="1" dirty="0">
                  <a:solidFill>
                    <a:srgbClr val="262626"/>
                  </a:solidFill>
                  <a:latin typeface="Segoe UI" panose="020B0502040204020203" pitchFamily="34" charset="0"/>
                  <a:cs typeface="Segoe UI" panose="020B0502040204020203" pitchFamily="34" charset="0"/>
                </a:rPr>
                <a:t>OS Migration and Device Refresh</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Centralized management for large-scale migrations and self-service refreshes </a:t>
              </a:r>
            </a:p>
          </p:txBody>
        </p:sp>
        <p:pic>
          <p:nvPicPr>
            <p:cNvPr id="51" name="Picture 50"/>
            <p:cNvPicPr>
              <a:picLocks noChangeAspect="1"/>
            </p:cNvPicPr>
            <p:nvPr/>
          </p:nvPicPr>
          <p:blipFill>
            <a:blip r:embed="rId11"/>
            <a:stretch>
              <a:fillRect/>
            </a:stretch>
          </p:blipFill>
          <p:spPr>
            <a:xfrm>
              <a:off x="5410450" y="5565296"/>
              <a:ext cx="1309761" cy="1023797"/>
            </a:xfrm>
            <a:prstGeom prst="rect">
              <a:avLst/>
            </a:prstGeom>
          </p:spPr>
        </p:pic>
      </p:grpSp>
    </p:spTree>
    <p:extLst>
      <p:ext uri="{BB962C8B-B14F-4D97-AF65-F5344CB8AC3E}">
        <p14:creationId xmlns:p14="http://schemas.microsoft.com/office/powerpoint/2010/main" val="3552797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2016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4195446177"/>
      </p:ext>
    </p:extLst>
  </p:cSld>
  <p:clrMapOvr>
    <a:masterClrMapping/>
  </p:clrMapOvr>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8481</TotalTime>
  <Words>615</Words>
  <PresentationFormat>Custom</PresentationFormat>
  <Paragraphs>59</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2016-10-31T03:19:32Z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