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3"/>
  </p:sldMasterIdLst>
  <p:sldIdLst>
    <p:sldId id="258" r:id="rId4"/>
    <p:sldId id="267" r:id="rId5"/>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0078D7"/>
    <a:srgbClr val="D83B01"/>
    <a:srgbClr val="BA141A"/>
    <a:srgbClr val="0072C6"/>
    <a:srgbClr val="EB3C00"/>
    <a:srgbClr val="00BCF2"/>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36" autoAdjust="0"/>
    <p:restoredTop sz="91429"/>
  </p:normalViewPr>
  <p:slideViewPr>
    <p:cSldViewPr snapToGrid="0">
      <p:cViewPr>
        <p:scale>
          <a:sx n="130" d="100"/>
          <a:sy n="130" d="100"/>
        </p:scale>
        <p:origin x="816" y="-5034"/>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smtClean="0"/>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smtClean="0"/>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11/25/2015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11/25/2015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11/25/2015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11/25/2015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11/25/2015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smtClean="0"/>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11/25/2015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11/25/2015</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hyperlink" Target="http://www.crypteron.com/"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0" y="2529541"/>
            <a:ext cx="7772400" cy="5571442"/>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1856445" y="234357"/>
            <a:ext cx="5534956" cy="923330"/>
          </a:xfrm>
          <a:prstGeom prst="rect">
            <a:avLst/>
          </a:prstGeom>
          <a:noFill/>
        </p:spPr>
        <p:txBody>
          <a:bodyPr wrap="square" lIns="0" tIns="0" rIns="0" bIns="0" rtlCol="0">
            <a:spAutoFit/>
          </a:bodyPr>
          <a:lstStyle/>
          <a:p>
            <a:r>
              <a:rPr lang="en-US" sz="2000" dirty="0">
                <a:solidFill>
                  <a:schemeClr val="bg1"/>
                </a:solidFill>
                <a:latin typeface="Segoe Pro Light" panose="020B0302040504020203" pitchFamily="34" charset="0"/>
              </a:rPr>
              <a:t>Crypteron is a </a:t>
            </a:r>
            <a:r>
              <a:rPr lang="en-US" sz="2000" dirty="0" smtClean="0">
                <a:solidFill>
                  <a:schemeClr val="bg1"/>
                </a:solidFill>
                <a:latin typeface="Segoe Pro Light" panose="020B0302040504020203" pitchFamily="34" charset="0"/>
              </a:rPr>
              <a:t>Developer-Friendly Data Breach </a:t>
            </a:r>
            <a:r>
              <a:rPr lang="en-US" sz="2000" dirty="0">
                <a:solidFill>
                  <a:schemeClr val="bg1"/>
                </a:solidFill>
                <a:latin typeface="Segoe Pro Light" panose="020B0302040504020203" pitchFamily="34" charset="0"/>
              </a:rPr>
              <a:t>S</a:t>
            </a:r>
            <a:r>
              <a:rPr lang="en-US" sz="2000" dirty="0" smtClean="0">
                <a:solidFill>
                  <a:schemeClr val="bg1"/>
                </a:solidFill>
                <a:latin typeface="Segoe Pro Light" panose="020B0302040504020203" pitchFamily="34" charset="0"/>
              </a:rPr>
              <a:t>olution </a:t>
            </a:r>
            <a:r>
              <a:rPr lang="en-US" sz="2000" dirty="0">
                <a:solidFill>
                  <a:schemeClr val="bg1"/>
                </a:solidFill>
                <a:latin typeface="Segoe Pro Light" panose="020B0302040504020203" pitchFamily="34" charset="0"/>
              </a:rPr>
              <a:t>that </a:t>
            </a:r>
            <a:r>
              <a:rPr lang="en-US" sz="2000" dirty="0" smtClean="0">
                <a:solidFill>
                  <a:schemeClr val="bg1"/>
                </a:solidFill>
                <a:latin typeface="Segoe Pro Light" panose="020B0302040504020203" pitchFamily="34" charset="0"/>
              </a:rPr>
              <a:t>Allows Organizations </a:t>
            </a:r>
            <a:r>
              <a:rPr lang="en-US" sz="2000" dirty="0">
                <a:solidFill>
                  <a:schemeClr val="bg1"/>
                </a:solidFill>
                <a:latin typeface="Segoe Pro Light" panose="020B0302040504020203" pitchFamily="34" charset="0"/>
              </a:rPr>
              <a:t>to </a:t>
            </a:r>
            <a:r>
              <a:rPr lang="en-US" sz="2000" dirty="0" smtClean="0">
                <a:solidFill>
                  <a:schemeClr val="bg1"/>
                </a:solidFill>
                <a:latin typeface="Segoe Pro Light" panose="020B0302040504020203" pitchFamily="34" charset="0"/>
              </a:rPr>
              <a:t>Secure Applications </a:t>
            </a:r>
            <a:r>
              <a:rPr lang="en-US" sz="2000" dirty="0">
                <a:solidFill>
                  <a:schemeClr val="bg1"/>
                </a:solidFill>
                <a:latin typeface="Segoe Pro Light" panose="020B0302040504020203" pitchFamily="34" charset="0"/>
              </a:rPr>
              <a:t>on Microsoft Azure in </a:t>
            </a:r>
            <a:r>
              <a:rPr lang="en-US" sz="2000" dirty="0" smtClean="0">
                <a:solidFill>
                  <a:schemeClr val="bg1"/>
                </a:solidFill>
                <a:latin typeface="Segoe Pro Light" panose="020B0302040504020203" pitchFamily="34" charset="0"/>
              </a:rPr>
              <a:t>Just Minutes</a:t>
            </a:r>
            <a:endParaRPr lang="en-US" sz="2000" dirty="0">
              <a:solidFill>
                <a:schemeClr val="bg1"/>
              </a:solidFill>
              <a:latin typeface="Segoe Pro Light" panose="020B0302040504020203" pitchFamily="34" charset="0"/>
            </a:endParaRPr>
          </a:p>
        </p:txBody>
      </p:sp>
      <p:sp>
        <p:nvSpPr>
          <p:cNvPr id="38" name="TextBox 37"/>
          <p:cNvSpPr txBox="1"/>
          <p:nvPr/>
        </p:nvSpPr>
        <p:spPr>
          <a:xfrm>
            <a:off x="239735" y="2723762"/>
            <a:ext cx="7334251" cy="215444"/>
          </a:xfrm>
          <a:prstGeom prst="rect">
            <a:avLst/>
          </a:prstGeom>
          <a:noFill/>
        </p:spPr>
        <p:txBody>
          <a:bodyPr wrap="square" lIns="0" tIns="0" rIns="0" bIns="0" rtlCol="0">
            <a:spAutoFit/>
          </a:bodyPr>
          <a:lstStyle/>
          <a:p>
            <a:r>
              <a:rPr lang="en-US" sz="1400" b="1" dirty="0" smtClean="0">
                <a:solidFill>
                  <a:srgbClr val="262626"/>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8301361"/>
            <a:ext cx="7334251" cy="538609"/>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WHAT OUR CUSTOMERS ARE SAYING</a:t>
            </a:r>
          </a:p>
          <a:p>
            <a:r>
              <a:rPr lang="en-US" sz="1050" dirty="0">
                <a:solidFill>
                  <a:schemeClr val="bg1"/>
                </a:solidFill>
                <a:latin typeface="Segoe UI" panose="020B0502040204020203" pitchFamily="34" charset="0"/>
                <a:cs typeface="Segoe UI" panose="020B0502040204020203" pitchFamily="34" charset="0"/>
              </a:rPr>
              <a:t>“Headlines about data breaches at high-profile companies have become more prevalent. Crypteron makes security a non-issue with the ability to ensure all data is encrypted at the application level</a:t>
            </a:r>
            <a:r>
              <a:rPr lang="en-US" sz="1050" dirty="0" smtClean="0">
                <a:solidFill>
                  <a:schemeClr val="bg1"/>
                </a:solidFill>
                <a:latin typeface="Segoe UI" panose="020B0502040204020203" pitchFamily="34" charset="0"/>
                <a:cs typeface="Segoe UI" panose="020B0502040204020203" pitchFamily="34" charset="0"/>
              </a:rPr>
              <a:t>.” </a:t>
            </a:r>
            <a:r>
              <a:rPr lang="en-US" sz="1050" dirty="0">
                <a:solidFill>
                  <a:schemeClr val="bg1"/>
                </a:solidFill>
                <a:latin typeface="Segoe UI" panose="020B0502040204020203" pitchFamily="34" charset="0"/>
                <a:cs typeface="Segoe UI" panose="020B0502040204020203" pitchFamily="34" charset="0"/>
              </a:rPr>
              <a:t>– Anthony </a:t>
            </a:r>
            <a:r>
              <a:rPr lang="en-US" sz="1050" dirty="0" err="1">
                <a:solidFill>
                  <a:schemeClr val="bg1"/>
                </a:solidFill>
                <a:latin typeface="Segoe UI" panose="020B0502040204020203" pitchFamily="34" charset="0"/>
                <a:cs typeface="Segoe UI" panose="020B0502040204020203" pitchFamily="34" charset="0"/>
              </a:rPr>
              <a:t>Formhals</a:t>
            </a:r>
            <a:r>
              <a:rPr lang="en-US" sz="1050" dirty="0">
                <a:solidFill>
                  <a:schemeClr val="bg1"/>
                </a:solidFill>
                <a:latin typeface="Segoe UI" panose="020B0502040204020203" pitchFamily="34" charset="0"/>
                <a:cs typeface="Segoe UI" panose="020B0502040204020203" pitchFamily="34" charset="0"/>
              </a:rPr>
              <a:t>, CEO, Ten8Tech</a:t>
            </a:r>
            <a:endParaRPr lang="en-US" sz="1050" dirty="0">
              <a:solidFill>
                <a:schemeClr val="bg1"/>
              </a:solidFill>
              <a:latin typeface="Segoe UI" panose="020B0502040204020203" pitchFamily="34" charset="0"/>
              <a:cs typeface="Segoe UI" panose="020B0502040204020203" pitchFamily="34" charset="0"/>
            </a:endParaRPr>
          </a:p>
        </p:txBody>
      </p:sp>
      <p:sp>
        <p:nvSpPr>
          <p:cNvPr id="40" name="TextBox 39"/>
          <p:cNvSpPr txBox="1"/>
          <p:nvPr/>
        </p:nvSpPr>
        <p:spPr>
          <a:xfrm>
            <a:off x="219073" y="9034915"/>
            <a:ext cx="7334251" cy="377026"/>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LEARN MORE</a:t>
            </a:r>
          </a:p>
          <a:p>
            <a:r>
              <a:rPr lang="en-US" sz="1050" dirty="0" smtClean="0">
                <a:solidFill>
                  <a:schemeClr val="bg1"/>
                </a:solidFill>
                <a:latin typeface="Segoe UI" panose="020B0502040204020203" pitchFamily="34" charset="0"/>
                <a:cs typeface="Segoe UI" panose="020B0502040204020203" pitchFamily="34" charset="0"/>
              </a:rPr>
              <a:t>Try </a:t>
            </a:r>
            <a:r>
              <a:rPr lang="en-US" sz="1050" dirty="0">
                <a:solidFill>
                  <a:schemeClr val="bg1"/>
                </a:solidFill>
                <a:latin typeface="Segoe UI" panose="020B0502040204020203" pitchFamily="34" charset="0"/>
                <a:cs typeface="Segoe UI" panose="020B0502040204020203" pitchFamily="34" charset="0"/>
              </a:rPr>
              <a:t>Crypteron for free at </a:t>
            </a:r>
            <a:r>
              <a:rPr lang="en-US" sz="1050" dirty="0">
                <a:solidFill>
                  <a:schemeClr val="bg1"/>
                </a:solidFill>
                <a:latin typeface="Segoe UI" panose="020B0502040204020203" pitchFamily="34" charset="0"/>
                <a:cs typeface="Segoe UI" panose="020B0502040204020203" pitchFamily="34" charset="0"/>
                <a:hlinkClick r:id="rId2"/>
              </a:rPr>
              <a:t>www.crypteron.com</a:t>
            </a:r>
            <a:r>
              <a:rPr lang="en-US" sz="1050" dirty="0">
                <a:solidFill>
                  <a:schemeClr val="bg1"/>
                </a:solidFill>
                <a:latin typeface="Segoe UI" panose="020B0502040204020203" pitchFamily="34" charset="0"/>
                <a:cs typeface="Segoe UI" panose="020B0502040204020203" pitchFamily="34" charset="0"/>
              </a:rPr>
              <a:t> and start securing your applications today. </a:t>
            </a: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a:solidFill>
                  <a:schemeClr val="bg1"/>
                </a:solidFill>
                <a:latin typeface="Segoe UI" panose="020B0502040204020203" pitchFamily="34" charset="0"/>
                <a:cs typeface="Segoe UI" panose="020B0502040204020203" pitchFamily="34" charset="0"/>
              </a:rPr>
              <a:t>© 2015 </a:t>
            </a:r>
            <a:r>
              <a:rPr lang="en-US" sz="900" dirty="0" smtClean="0">
                <a:solidFill>
                  <a:schemeClr val="bg1"/>
                </a:solidFill>
                <a:latin typeface="Segoe UI" panose="020B0502040204020203" pitchFamily="34" charset="0"/>
                <a:cs typeface="Segoe UI" panose="020B0502040204020203" pitchFamily="34" charset="0"/>
              </a:rPr>
              <a:t>Crypteron</a:t>
            </a:r>
            <a:endParaRPr lang="en-US" sz="900" dirty="0">
              <a:solidFill>
                <a:schemeClr val="bg1"/>
              </a:solidFill>
              <a:latin typeface="Segoe UI" panose="020B0502040204020203" pitchFamily="34" charset="0"/>
              <a:cs typeface="Segoe UI" panose="020B0502040204020203" pitchFamily="34" charset="0"/>
            </a:endParaRP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smtClean="0">
                  <a:solidFill>
                    <a:schemeClr val="bg1"/>
                  </a:solidFill>
                  <a:latin typeface="Segoe UI" panose="020B0502040204020203" pitchFamily="34" charset="0"/>
                  <a:cs typeface="Segoe UI" panose="020B0502040204020203" pitchFamily="34" charset="0"/>
                </a:rPr>
                <a:t>Go-To-Market Services</a:t>
              </a:r>
              <a:endParaRPr lang="en-US" sz="1000" dirty="0">
                <a:solidFill>
                  <a:schemeClr val="bg1"/>
                </a:solidFill>
                <a:latin typeface="Segoe UI" panose="020B0502040204020203" pitchFamily="34" charset="0"/>
                <a:cs typeface="Segoe UI" panose="020B0502040204020203" pitchFamily="34" charset="0"/>
              </a:endParaRP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4122" y="132943"/>
            <a:ext cx="1095699" cy="1095699"/>
          </a:xfrm>
          <a:prstGeom prst="rect">
            <a:avLst/>
          </a:prstGeom>
        </p:spPr>
      </p:pic>
      <p:sp>
        <p:nvSpPr>
          <p:cNvPr id="29" name="TextBox 28"/>
          <p:cNvSpPr txBox="1"/>
          <p:nvPr/>
        </p:nvSpPr>
        <p:spPr>
          <a:xfrm>
            <a:off x="215233" y="5551134"/>
            <a:ext cx="1668380" cy="2262158"/>
          </a:xfrm>
          <a:prstGeom prst="rect">
            <a:avLst/>
          </a:prstGeom>
          <a:noFill/>
        </p:spPr>
        <p:txBody>
          <a:bodyPr wrap="square" lIns="0" tIns="0" rIns="0" bIns="0" rtlCol="0">
            <a:spAutoFit/>
          </a:bodyPr>
          <a:lstStyle/>
          <a:p>
            <a:r>
              <a:rPr lang="en-US" sz="1050" dirty="0" smtClean="0">
                <a:latin typeface="Segoe UI" panose="020B0502040204020203" pitchFamily="34" charset="0"/>
                <a:cs typeface="Segoe UI" panose="020B0502040204020203" pitchFamily="34" charset="0"/>
              </a:rPr>
              <a:t>Cyber threats are more prevalent than ever, affecting critical business data and putting organizations at risk. Crypteron’s security platform provides .NET and Java </a:t>
            </a:r>
            <a:r>
              <a:rPr lang="en-US" sz="1050" dirty="0" smtClean="0">
                <a:latin typeface="Segoe UI" panose="020B0502040204020203" pitchFamily="34" charset="0"/>
                <a:cs typeface="Segoe UI" panose="020B0502040204020203" pitchFamily="34" charset="0"/>
              </a:rPr>
              <a:t>developers </a:t>
            </a:r>
            <a:r>
              <a:rPr lang="en-US" sz="1050" dirty="0" smtClean="0">
                <a:latin typeface="Segoe UI" panose="020B0502040204020203" pitchFamily="34" charset="0"/>
                <a:cs typeface="Segoe UI" panose="020B0502040204020203" pitchFamily="34" charset="0"/>
              </a:rPr>
              <a:t>with robust data </a:t>
            </a:r>
            <a:r>
              <a:rPr lang="en-US" sz="1050" dirty="0" smtClean="0">
                <a:latin typeface="Segoe UI" panose="020B0502040204020203" pitchFamily="34" charset="0"/>
                <a:cs typeface="Segoe UI" panose="020B0502040204020203" pitchFamily="34" charset="0"/>
              </a:rPr>
              <a:t>security </a:t>
            </a:r>
            <a:r>
              <a:rPr lang="en-US" sz="1050" dirty="0" smtClean="0">
                <a:latin typeface="Segoe UI" panose="020B0502040204020203" pitchFamily="34" charset="0"/>
                <a:cs typeface="Segoe UI" panose="020B0502040204020203" pitchFamily="34" charset="0"/>
              </a:rPr>
              <a:t>at the application level. Our solution gives businesses the mission-critical security they need so they can focus on what they do best.</a:t>
            </a:r>
          </a:p>
        </p:txBody>
      </p:sp>
      <p:sp>
        <p:nvSpPr>
          <p:cNvPr id="30" name="TextBox 29"/>
          <p:cNvSpPr txBox="1"/>
          <p:nvPr/>
        </p:nvSpPr>
        <p:spPr>
          <a:xfrm>
            <a:off x="2180322" y="5557389"/>
            <a:ext cx="1605830" cy="2262158"/>
          </a:xfrm>
          <a:prstGeom prst="rect">
            <a:avLst/>
          </a:prstGeom>
          <a:noFill/>
        </p:spPr>
        <p:txBody>
          <a:bodyPr wrap="square" lIns="0" tIns="0" rIns="0" bIns="0" rtlCol="0">
            <a:spAutoFit/>
          </a:bodyPr>
          <a:lstStyle/>
          <a:p>
            <a:r>
              <a:rPr lang="en-US" sz="1050" dirty="0" smtClean="0">
                <a:latin typeface="Segoe UI" panose="020B0502040204020203" pitchFamily="34" charset="0"/>
                <a:cs typeface="Segoe UI" panose="020B0502040204020203" pitchFamily="34" charset="0"/>
              </a:rPr>
              <a:t>With the vast </a:t>
            </a:r>
            <a:r>
              <a:rPr lang="en-US" sz="1050" dirty="0" smtClean="0">
                <a:latin typeface="Segoe UI" panose="020B0502040204020203" pitchFamily="34" charset="0"/>
                <a:cs typeface="Segoe UI" panose="020B0502040204020203" pitchFamily="34" charset="0"/>
              </a:rPr>
              <a:t>number </a:t>
            </a:r>
            <a:r>
              <a:rPr lang="en-US" sz="1050" dirty="0" smtClean="0">
                <a:latin typeface="Segoe UI" panose="020B0502040204020203" pitchFamily="34" charset="0"/>
                <a:cs typeface="Segoe UI" panose="020B0502040204020203" pitchFamily="34" charset="0"/>
              </a:rPr>
              <a:t>of components within cloud computing, complexity is the enemy of data security. With Crypteron, securing your application has never been simpler. A few lines of code provide instant, military-grade encryption, key management and more, built directly into your application, eliminating risky, error-prone custom code.</a:t>
            </a:r>
            <a:endParaRPr lang="en-US" sz="1050" dirty="0">
              <a:latin typeface="Segoe UI" panose="020B0502040204020203" pitchFamily="34" charset="0"/>
              <a:cs typeface="Segoe UI" panose="020B0502040204020203" pitchFamily="34" charset="0"/>
            </a:endParaRPr>
          </a:p>
        </p:txBody>
      </p:sp>
      <p:sp>
        <p:nvSpPr>
          <p:cNvPr id="37" name="TextBox 36"/>
          <p:cNvSpPr txBox="1"/>
          <p:nvPr/>
        </p:nvSpPr>
        <p:spPr>
          <a:xfrm>
            <a:off x="4094109" y="5551134"/>
            <a:ext cx="1605830" cy="2262158"/>
          </a:xfrm>
          <a:prstGeom prst="rect">
            <a:avLst/>
          </a:prstGeom>
          <a:noFill/>
        </p:spPr>
        <p:txBody>
          <a:bodyPr wrap="square" lIns="0" tIns="0" rIns="0" bIns="0" rtlCol="0">
            <a:spAutoFit/>
          </a:bodyPr>
          <a:lstStyle/>
          <a:p>
            <a:r>
              <a:rPr lang="en-US" sz="1050" dirty="0" smtClean="0">
                <a:latin typeface="Segoe UI" panose="020B0502040204020203" pitchFamily="34" charset="0"/>
                <a:cs typeface="Segoe UI" panose="020B0502040204020203" pitchFamily="34" charset="0"/>
              </a:rPr>
              <a:t>Custom application security </a:t>
            </a:r>
            <a:r>
              <a:rPr lang="en-US" sz="1050" dirty="0" smtClean="0">
                <a:latin typeface="Segoe UI" panose="020B0502040204020203" pitchFamily="34" charset="0"/>
                <a:cs typeface="Segoe UI" panose="020B0502040204020203" pitchFamily="34" charset="0"/>
              </a:rPr>
              <a:t>takes </a:t>
            </a:r>
            <a:r>
              <a:rPr lang="en-US" sz="1050" dirty="0" smtClean="0">
                <a:latin typeface="Segoe UI" panose="020B0502040204020203" pitchFamily="34" charset="0"/>
                <a:cs typeface="Segoe UI" panose="020B0502040204020203" pitchFamily="34" charset="0"/>
              </a:rPr>
              <a:t>months to develop, test and deploy. This valuable time should be spent on meeting critical business objectives. </a:t>
            </a:r>
            <a:r>
              <a:rPr lang="en-US" sz="1050" dirty="0" err="1" smtClean="0">
                <a:latin typeface="Segoe UI" panose="020B0502040204020203" pitchFamily="34" charset="0"/>
                <a:cs typeface="Segoe UI" panose="020B0502040204020203" pitchFamily="34" charset="0"/>
              </a:rPr>
              <a:t>Crypteron’s</a:t>
            </a:r>
            <a:r>
              <a:rPr lang="en-US" sz="1050" dirty="0" smtClean="0">
                <a:latin typeface="Segoe UI" panose="020B0502040204020203" pitchFamily="34" charset="0"/>
                <a:cs typeface="Segoe UI" panose="020B0502040204020203" pitchFamily="34" charset="0"/>
              </a:rPr>
              <a:t> </a:t>
            </a:r>
            <a:r>
              <a:rPr lang="en-US" sz="1050" dirty="0" smtClean="0">
                <a:latin typeface="Segoe UI" panose="020B0502040204020203" pitchFamily="34" charset="0"/>
                <a:cs typeface="Segoe UI" panose="020B0502040204020203" pitchFamily="34" charset="0"/>
              </a:rPr>
              <a:t>turnkey </a:t>
            </a:r>
            <a:r>
              <a:rPr lang="en-US" sz="1050" dirty="0" smtClean="0">
                <a:latin typeface="Segoe UI" panose="020B0502040204020203" pitchFamily="34" charset="0"/>
                <a:cs typeface="Segoe UI" panose="020B0502040204020203" pitchFamily="34" charset="0"/>
              </a:rPr>
              <a:t>solution saves developers over a year by providing robust security in minutes. Instead of making security an obstacle to business, we make it a key business enabler.</a:t>
            </a:r>
            <a:endParaRPr lang="en-US" sz="1050" dirty="0">
              <a:latin typeface="Segoe UI" panose="020B0502040204020203" pitchFamily="34" charset="0"/>
              <a:cs typeface="Segoe UI" panose="020B0502040204020203" pitchFamily="34" charset="0"/>
            </a:endParaRPr>
          </a:p>
        </p:txBody>
      </p:sp>
      <p:sp>
        <p:nvSpPr>
          <p:cNvPr id="42" name="TextBox 41"/>
          <p:cNvSpPr txBox="1"/>
          <p:nvPr/>
        </p:nvSpPr>
        <p:spPr>
          <a:xfrm>
            <a:off x="5901672" y="5551134"/>
            <a:ext cx="1605830" cy="2100575"/>
          </a:xfrm>
          <a:prstGeom prst="rect">
            <a:avLst/>
          </a:prstGeom>
          <a:noFill/>
        </p:spPr>
        <p:txBody>
          <a:bodyPr wrap="square" lIns="0" tIns="0" rIns="0" bIns="0" rtlCol="0">
            <a:spAutoFit/>
          </a:bodyPr>
          <a:lstStyle/>
          <a:p>
            <a:r>
              <a:rPr lang="en-US" sz="1050" dirty="0" smtClean="0">
                <a:latin typeface="Segoe UI" panose="020B0502040204020203" pitchFamily="34" charset="0"/>
                <a:cs typeface="Segoe UI" panose="020B0502040204020203" pitchFamily="34" charset="0"/>
              </a:rPr>
              <a:t>Compliance and flexibility constraints remain real challenges </a:t>
            </a:r>
            <a:r>
              <a:rPr lang="en-US" sz="1050" dirty="0" smtClean="0">
                <a:latin typeface="Segoe UI" panose="020B0502040204020203" pitchFamily="34" charset="0"/>
                <a:cs typeface="Segoe UI" panose="020B0502040204020203" pitchFamily="34" charset="0"/>
              </a:rPr>
              <a:t>for organizations </a:t>
            </a:r>
            <a:r>
              <a:rPr lang="en-US" sz="1050" dirty="0" smtClean="0">
                <a:latin typeface="Segoe UI" panose="020B0502040204020203" pitchFamily="34" charset="0"/>
                <a:cs typeface="Segoe UI" panose="020B0502040204020203" pitchFamily="34" charset="0"/>
              </a:rPr>
              <a:t>in the public cloud. With Crypteron, compliance is achieved instantaneously. It works seamlessly with public, private, and hybrid cloud deployments, allowing businesses to focus on making their applications unique and successful. </a:t>
            </a:r>
            <a:endParaRPr lang="en-US" sz="1050" dirty="0">
              <a:latin typeface="Segoe UI" panose="020B0502040204020203" pitchFamily="34" charset="0"/>
              <a:cs typeface="Segoe UI" panose="020B0502040204020203" pitchFamily="34" charset="0"/>
            </a:endParaRPr>
          </a:p>
        </p:txBody>
      </p:sp>
      <p:pic>
        <p:nvPicPr>
          <p:cNvPr id="43" name="Picture 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80322" y="3497257"/>
            <a:ext cx="1605830" cy="1629339"/>
          </a:xfrm>
          <a:prstGeom prst="rect">
            <a:avLst/>
          </a:prstGeom>
          <a:effectLst>
            <a:reflection blurRad="12700" stA="31000" endPos="32000" dir="5400000" sy="-100000" algn="bl" rotWithShape="0"/>
            <a:softEdge rad="12700"/>
          </a:effectLst>
        </p:spPr>
      </p:pic>
      <p:sp>
        <p:nvSpPr>
          <p:cNvPr id="44" name="Rectangle 43"/>
          <p:cNvSpPr/>
          <p:nvPr/>
        </p:nvSpPr>
        <p:spPr>
          <a:xfrm>
            <a:off x="220339" y="2749304"/>
            <a:ext cx="1652027" cy="487826"/>
          </a:xfrm>
          <a:prstGeom prst="rect">
            <a:avLst/>
          </a:prstGeom>
          <a:solidFill>
            <a:srgbClr val="0072C6"/>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300" dirty="0"/>
              <a:t>Protect Against Data Breaches</a:t>
            </a:r>
          </a:p>
        </p:txBody>
      </p:sp>
      <p:sp>
        <p:nvSpPr>
          <p:cNvPr id="45" name="Rectangle 44"/>
          <p:cNvSpPr/>
          <p:nvPr/>
        </p:nvSpPr>
        <p:spPr>
          <a:xfrm>
            <a:off x="4094108" y="2751633"/>
            <a:ext cx="1605830" cy="486481"/>
          </a:xfrm>
          <a:prstGeom prst="rect">
            <a:avLst/>
          </a:prstGeom>
          <a:solidFill>
            <a:srgbClr val="0072C6"/>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300" dirty="0"/>
              <a:t>Save Developers Over a Year</a:t>
            </a:r>
          </a:p>
        </p:txBody>
      </p:sp>
      <p:sp>
        <p:nvSpPr>
          <p:cNvPr id="46" name="Rectangle 45"/>
          <p:cNvSpPr/>
          <p:nvPr/>
        </p:nvSpPr>
        <p:spPr>
          <a:xfrm>
            <a:off x="2180322" y="2757928"/>
            <a:ext cx="1605830" cy="486481"/>
          </a:xfrm>
          <a:prstGeom prst="rect">
            <a:avLst/>
          </a:prstGeom>
          <a:solidFill>
            <a:srgbClr val="0072C6"/>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300" dirty="0"/>
              <a:t>Eliminate Risky, Custom Code</a:t>
            </a:r>
          </a:p>
        </p:txBody>
      </p:sp>
      <p:sp>
        <p:nvSpPr>
          <p:cNvPr id="47" name="Rectangle 46"/>
          <p:cNvSpPr/>
          <p:nvPr/>
        </p:nvSpPr>
        <p:spPr>
          <a:xfrm>
            <a:off x="5902325" y="2763838"/>
            <a:ext cx="1586773" cy="474662"/>
          </a:xfrm>
          <a:prstGeom prst="rect">
            <a:avLst/>
          </a:prstGeom>
          <a:solidFill>
            <a:srgbClr val="0072C6"/>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300" dirty="0"/>
          </a:p>
          <a:p>
            <a:pPr algn="ctr"/>
            <a:r>
              <a:rPr lang="en-US" sz="1300" dirty="0"/>
              <a:t>Provide Compliance</a:t>
            </a:r>
          </a:p>
          <a:p>
            <a:pPr algn="ctr"/>
            <a:r>
              <a:rPr lang="en-US" sz="1300" dirty="0"/>
              <a:t>&amp; Flexibility</a:t>
            </a:r>
          </a:p>
          <a:p>
            <a:pPr algn="ctr"/>
            <a:endParaRPr lang="en-US" sz="1300" dirty="0"/>
          </a:p>
        </p:txBody>
      </p:sp>
      <p:pic>
        <p:nvPicPr>
          <p:cNvPr id="48" name="Picture 47"/>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111977" y="3497258"/>
            <a:ext cx="1584426" cy="1611531"/>
          </a:xfrm>
          <a:prstGeom prst="rect">
            <a:avLst/>
          </a:prstGeom>
          <a:effectLst>
            <a:reflection blurRad="12700" stA="31000" endPos="32000" dir="5400000" sy="-100000" algn="bl" rotWithShape="0"/>
          </a:effectLst>
        </p:spPr>
      </p:pic>
      <p:pic>
        <p:nvPicPr>
          <p:cNvPr id="49" name="Picture 4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34471" y="3497258"/>
            <a:ext cx="1727905" cy="1628120"/>
          </a:xfrm>
          <a:prstGeom prst="rect">
            <a:avLst/>
          </a:prstGeom>
          <a:ln>
            <a:noFill/>
          </a:ln>
          <a:effectLst>
            <a:reflection blurRad="12700" stA="31000" endPos="32000" dir="5400000" sy="-100000" algn="bl" rotWithShape="0"/>
            <a:softEdge rad="112500"/>
          </a:effectLst>
        </p:spPr>
      </p:pic>
      <p:pic>
        <p:nvPicPr>
          <p:cNvPr id="50" name="Picture 4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9075" y="3496185"/>
            <a:ext cx="1665288" cy="1624738"/>
          </a:xfrm>
          <a:prstGeom prst="rect">
            <a:avLst/>
          </a:prstGeom>
          <a:effectLst>
            <a:reflection blurRad="12700" stA="31000" endPos="32000" dir="5400000" sy="-100000" algn="bl" rotWithShape="0"/>
            <a:softEdge rad="12700"/>
          </a:effectLst>
        </p:spPr>
      </p:pic>
      <p:sp>
        <p:nvSpPr>
          <p:cNvPr id="51" name="TextBox 50"/>
          <p:cNvSpPr txBox="1"/>
          <p:nvPr/>
        </p:nvSpPr>
        <p:spPr>
          <a:xfrm>
            <a:off x="219073" y="1390305"/>
            <a:ext cx="7334250" cy="215444"/>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MICROSOFT AZURE APP BUILDER PROFILE: Crypteron</a:t>
            </a:r>
            <a:endParaRPr lang="en-US" sz="1400" b="1" dirty="0" smtClean="0">
              <a:solidFill>
                <a:schemeClr val="bg1"/>
              </a:solidFill>
              <a:latin typeface="Segoe UI" panose="020B0502040204020203" pitchFamily="34" charset="0"/>
              <a:cs typeface="Segoe UI" panose="020B0502040204020203" pitchFamily="34" charset="0"/>
            </a:endParaRPr>
          </a:p>
        </p:txBody>
      </p:sp>
      <p:sp>
        <p:nvSpPr>
          <p:cNvPr id="52" name="TextBox 51"/>
          <p:cNvSpPr txBox="1"/>
          <p:nvPr/>
        </p:nvSpPr>
        <p:spPr>
          <a:xfrm>
            <a:off x="206559" y="1696562"/>
            <a:ext cx="7334250" cy="484748"/>
          </a:xfrm>
          <a:prstGeom prst="rect">
            <a:avLst/>
          </a:prstGeom>
          <a:noFill/>
        </p:spPr>
        <p:txBody>
          <a:bodyPr wrap="square" lIns="0" tIns="0" rIns="0" bIns="0" rtlCol="0">
            <a:spAutoFit/>
          </a:bodyPr>
          <a:lstStyle/>
          <a:p>
            <a:r>
              <a:rPr lang="en-US" sz="1050" dirty="0" smtClean="0">
                <a:solidFill>
                  <a:schemeClr val="bg1"/>
                </a:solidFill>
                <a:latin typeface="Segoe UI" panose="020B0502040204020203" pitchFamily="34" charset="0"/>
                <a:cs typeface="Segoe UI" panose="020B0502040204020203" pitchFamily="34" charset="0"/>
              </a:rPr>
              <a:t>For </a:t>
            </a:r>
            <a:r>
              <a:rPr lang="en-US" sz="1050" dirty="0">
                <a:solidFill>
                  <a:schemeClr val="bg1"/>
                </a:solidFill>
                <a:latin typeface="Segoe UI" panose="020B0502040204020203" pitchFamily="34" charset="0"/>
                <a:cs typeface="Segoe UI" panose="020B0502040204020203" pitchFamily="34" charset="0"/>
              </a:rPr>
              <a:t>organizations developing cloud-based </a:t>
            </a:r>
            <a:r>
              <a:rPr lang="en-US" sz="1050" dirty="0" smtClean="0">
                <a:solidFill>
                  <a:schemeClr val="bg1"/>
                </a:solidFill>
                <a:latin typeface="Segoe UI" panose="020B0502040204020203" pitchFamily="34" charset="0"/>
                <a:cs typeface="Segoe UI" panose="020B0502040204020203" pitchFamily="34" charset="0"/>
              </a:rPr>
              <a:t>applications </a:t>
            </a:r>
            <a:r>
              <a:rPr lang="en-US" sz="1050" dirty="0" smtClean="0">
                <a:solidFill>
                  <a:schemeClr val="bg1"/>
                </a:solidFill>
                <a:latin typeface="Segoe UI" panose="020B0502040204020203" pitchFamily="34" charset="0"/>
                <a:cs typeface="Segoe UI" panose="020B0502040204020203" pitchFamily="34" charset="0"/>
              </a:rPr>
              <a:t>that </a:t>
            </a:r>
            <a:r>
              <a:rPr lang="en-US" sz="1050" dirty="0">
                <a:solidFill>
                  <a:schemeClr val="bg1"/>
                </a:solidFill>
                <a:latin typeface="Segoe UI" panose="020B0502040204020203" pitchFamily="34" charset="0"/>
                <a:cs typeface="Segoe UI" panose="020B0502040204020203" pitchFamily="34" charset="0"/>
              </a:rPr>
              <a:t>want to protect against data breaches, Crypteron </a:t>
            </a:r>
            <a:r>
              <a:rPr lang="en-US" sz="1050" dirty="0" smtClean="0">
                <a:solidFill>
                  <a:schemeClr val="bg1"/>
                </a:solidFill>
                <a:latin typeface="Segoe UI" panose="020B0502040204020203" pitchFamily="34" charset="0"/>
                <a:cs typeface="Segoe UI" panose="020B0502040204020203" pitchFamily="34" charset="0"/>
              </a:rPr>
              <a:t>is </a:t>
            </a:r>
            <a:r>
              <a:rPr lang="en-US" sz="1050" dirty="0">
                <a:solidFill>
                  <a:schemeClr val="bg1"/>
                </a:solidFill>
                <a:latin typeface="Segoe UI" panose="020B0502040204020203" pitchFamily="34" charset="0"/>
                <a:cs typeface="Segoe UI" panose="020B0502040204020203" pitchFamily="34" charset="0"/>
              </a:rPr>
              <a:t>a </a:t>
            </a:r>
            <a:r>
              <a:rPr lang="en-US" sz="1050" dirty="0" smtClean="0">
                <a:solidFill>
                  <a:schemeClr val="bg1"/>
                </a:solidFill>
                <a:latin typeface="Segoe UI" panose="020B0502040204020203" pitchFamily="34" charset="0"/>
                <a:cs typeface="Segoe UI" panose="020B0502040204020203" pitchFamily="34" charset="0"/>
              </a:rPr>
              <a:t>data-security </a:t>
            </a:r>
            <a:r>
              <a:rPr lang="en-US" sz="1050" dirty="0">
                <a:solidFill>
                  <a:schemeClr val="bg1"/>
                </a:solidFill>
                <a:latin typeface="Segoe UI" panose="020B0502040204020203" pitchFamily="34" charset="0"/>
                <a:cs typeface="Segoe UI" panose="020B0502040204020203" pitchFamily="34" charset="0"/>
              </a:rPr>
              <a:t>platform that provides </a:t>
            </a:r>
            <a:r>
              <a:rPr lang="en-US" sz="1050" dirty="0" smtClean="0">
                <a:solidFill>
                  <a:schemeClr val="bg1"/>
                </a:solidFill>
                <a:latin typeface="Segoe UI" panose="020B0502040204020203" pitchFamily="34" charset="0"/>
                <a:cs typeface="Segoe UI" panose="020B0502040204020203" pitchFamily="34" charset="0"/>
              </a:rPr>
              <a:t>high-end, </a:t>
            </a:r>
            <a:r>
              <a:rPr lang="en-US" sz="1050" dirty="0">
                <a:solidFill>
                  <a:schemeClr val="bg1"/>
                </a:solidFill>
                <a:latin typeface="Segoe UI" panose="020B0502040204020203" pitchFamily="34" charset="0"/>
                <a:cs typeface="Segoe UI" panose="020B0502040204020203" pitchFamily="34" charset="0"/>
              </a:rPr>
              <a:t>cloud-first security. Unlike legacy security providers that add complexity and risk, Crypteron makes </a:t>
            </a:r>
            <a:r>
              <a:rPr lang="en-US" sz="1050" dirty="0" smtClean="0">
                <a:solidFill>
                  <a:schemeClr val="bg1"/>
                </a:solidFill>
                <a:latin typeface="Segoe UI" panose="020B0502040204020203" pitchFamily="34" charset="0"/>
                <a:cs typeface="Segoe UI" panose="020B0502040204020203" pitchFamily="34" charset="0"/>
              </a:rPr>
              <a:t>mission-critical </a:t>
            </a:r>
            <a:r>
              <a:rPr lang="en-US" sz="1050" dirty="0">
                <a:solidFill>
                  <a:schemeClr val="bg1"/>
                </a:solidFill>
                <a:latin typeface="Segoe UI" panose="020B0502040204020203" pitchFamily="34" charset="0"/>
                <a:cs typeface="Segoe UI" panose="020B0502040204020203" pitchFamily="34" charset="0"/>
              </a:rPr>
              <a:t>security simple.</a:t>
            </a:r>
          </a:p>
        </p:txBody>
      </p:sp>
    </p:spTree>
    <p:extLst>
      <p:ext uri="{BB962C8B-B14F-4D97-AF65-F5344CB8AC3E}">
        <p14:creationId xmlns:p14="http://schemas.microsoft.com/office/powerpoint/2010/main" val="2212190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dirty="0" smtClean="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a:t>
            </a:r>
            <a:r>
              <a:rPr lang="en-US" sz="1000" dirty="0" smtClean="0">
                <a:solidFill>
                  <a:schemeClr val="bg1"/>
                </a:solidFill>
                <a:latin typeface="Segoe UI" panose="020B0502040204020203" pitchFamily="34" charset="0"/>
                <a:cs typeface="Segoe UI" panose="020B0502040204020203" pitchFamily="34" charset="0"/>
              </a:rPr>
              <a:t>on Microsoft </a:t>
            </a:r>
            <a:r>
              <a:rPr lang="en-US" sz="1000" dirty="0">
                <a:solidFill>
                  <a:schemeClr val="bg1"/>
                </a:solidFill>
                <a:latin typeface="Segoe UI" panose="020B0502040204020203" pitchFamily="34" charset="0"/>
                <a:cs typeface="Segoe UI" panose="020B0502040204020203" pitchFamily="34" charset="0"/>
              </a:rPr>
              <a:t>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a:t>
            </a:r>
            <a:r>
              <a:rPr lang="en-US" sz="1000" b="1" dirty="0" smtClean="0">
                <a:solidFill>
                  <a:schemeClr val="tx1">
                    <a:lumMod val="85000"/>
                    <a:lumOff val="15000"/>
                  </a:schemeClr>
                </a:solidFill>
                <a:latin typeface="Segoe UI" panose="020B0502040204020203" pitchFamily="34" charset="0"/>
                <a:cs typeface="Segoe UI" panose="020B0502040204020203" pitchFamily="34" charset="0"/>
              </a:rPr>
              <a:t>MODEL</a:t>
            </a: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a:t>
            </a:r>
            <a:r>
              <a:rPr lang="en-US" sz="1000" b="1" dirty="0" smtClean="0">
                <a:solidFill>
                  <a:schemeClr val="tx1">
                    <a:lumMod val="85000"/>
                    <a:lumOff val="15000"/>
                  </a:schemeClr>
                </a:solidFill>
                <a:latin typeface="Segoe UI" panose="020B0502040204020203" pitchFamily="34" charset="0"/>
                <a:cs typeface="Segoe UI" panose="020B0502040204020203" pitchFamily="34" charset="0"/>
              </a:rPr>
              <a:t>HERE</a:t>
            </a: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a:t>
            </a:r>
            <a:r>
              <a:rPr lang="en-US" sz="800" dirty="0" smtClean="0">
                <a:solidFill>
                  <a:schemeClr val="tx1">
                    <a:lumMod val="85000"/>
                    <a:lumOff val="15000"/>
                  </a:schemeClr>
                </a:solidFill>
                <a:latin typeface="Segoe UI" panose="020B0502040204020203" pitchFamily="34" charset="0"/>
                <a:cs typeface="Segoe UI" panose="020B0502040204020203" pitchFamily="34" charset="0"/>
              </a:rPr>
              <a:t>2015 </a:t>
            </a:r>
            <a:r>
              <a:rPr lang="en-US" sz="800" dirty="0">
                <a:solidFill>
                  <a:schemeClr val="tx1">
                    <a:lumMod val="85000"/>
                    <a:lumOff val="15000"/>
                  </a:schemeClr>
                </a:solidFill>
                <a:latin typeface="Segoe UI" panose="020B0502040204020203" pitchFamily="34" charset="0"/>
                <a:cs typeface="Segoe UI" panose="020B0502040204020203" pitchFamily="34" charset="0"/>
              </a:rPr>
              <a:t>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dirty="0" smtClean="0">
                <a:solidFill>
                  <a:schemeClr val="bg1"/>
                </a:solidFill>
                <a:latin typeface="Segoe Pro Light"/>
                <a:cs typeface="Segoe Pro Light"/>
              </a:rPr>
              <a:t>Microsoft Azure</a:t>
            </a:r>
            <a:endParaRPr lang="en-US" sz="2600" dirty="0">
              <a:solidFill>
                <a:schemeClr val="bg1"/>
              </a:solidFill>
              <a:latin typeface="Segoe Pro Light"/>
              <a:cs typeface="Segoe Pro Light"/>
            </a:endParaRPr>
          </a:p>
        </p:txBody>
      </p:sp>
      <p:sp>
        <p:nvSpPr>
          <p:cNvPr id="16" name="Rectangle 15"/>
          <p:cNvSpPr/>
          <p:nvPr/>
        </p:nvSpPr>
        <p:spPr>
          <a:xfrm>
            <a:off x="2903220" y="92440"/>
            <a:ext cx="4708920" cy="1618905"/>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spcBef>
                <a:spcPts val="600"/>
              </a:spcBef>
              <a:spcAft>
                <a:spcPts val="600"/>
              </a:spcAft>
            </a:pPr>
            <a:endPar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E01408BF6467D4490EB3DAEB37DFA11" ma:contentTypeVersion="3" ma:contentTypeDescription="Create a new document." ma:contentTypeScope="" ma:versionID="30b5c8941dc48407a658998fc41108a3">
  <xsd:schema xmlns:xsd="http://www.w3.org/2001/XMLSchema" xmlns:xs="http://www.w3.org/2001/XMLSchema" xmlns:p="http://schemas.microsoft.com/office/2006/metadata/properties" xmlns:ns2="c7d759ad-c71d-4e7a-8896-957c2805ad24" xmlns:ns3="e50f139b-5e8f-4d7b-9d5e-4b082287ed77" targetNamespace="http://schemas.microsoft.com/office/2006/metadata/properties" ma:root="true" ma:fieldsID="e601e2a2e51c02f04375a604493dccc1" ns2:_="" ns3:_="">
    <xsd:import namespace="c7d759ad-c71d-4e7a-8896-957c2805ad24"/>
    <xsd:import namespace="e50f139b-5e8f-4d7b-9d5e-4b082287ed77"/>
    <xsd:element name="properties">
      <xsd:complexType>
        <xsd:sequence>
          <xsd:element name="documentManagement">
            <xsd:complexType>
              <xsd:all>
                <xsd:element ref="ns2:Submitted_x0020_By" minOccurs="0"/>
                <xsd:element ref="ns2:Submitted_x0020_By1" minOccurs="0"/>
                <xsd:element ref="ns2:SharedWithUsers" minOccurs="0"/>
                <xsd:element ref="ns2:SharedWithDetails" minOccurs="0"/>
                <xsd:element ref="ns3:_Shortcut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759ad-c71d-4e7a-8896-957c2805ad24" elementFormDefault="qualified">
    <xsd:import namespace="http://schemas.microsoft.com/office/2006/documentManagement/types"/>
    <xsd:import namespace="http://schemas.microsoft.com/office/infopath/2007/PartnerControls"/>
    <xsd:element name="Submitted_x0020_By" ma:index="8" nillable="true" ma:displayName="Submitted By" ma:list="UserInfo" ma:SharePointGroup="0" ma:internalName="Submitted_x0020_By"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mitted_x0020_By1" ma:index="9" nillable="true" ma:displayName="Submitted By" ma:internalName="Submitted_x0020_By1">
      <xsd:simpleType>
        <xsd:restriction base="dms:Lookup">
          <xsd:maxLength value="255"/>
        </xsd:restriction>
      </xsd:simpleType>
    </xsd:element>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50f139b-5e8f-4d7b-9d5e-4b082287ed77" elementFormDefault="qualified">
    <xsd:import namespace="http://schemas.microsoft.com/office/2006/documentManagement/types"/>
    <xsd:import namespace="http://schemas.microsoft.com/office/infopath/2007/PartnerControls"/>
    <xsd:element name="_ShortcutUrl" ma:index="12" nillable="true" ma:displayName="_ShortcutUrl" ma:hidden="true" ma:internalName="_Shortcut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FDC5F5-3665-49CA-850E-D0A094065CF0}">
  <ds:schemaRefs>
    <ds:schemaRef ds:uri="http://schemas.microsoft.com/sharepoint/v3/contenttype/forms"/>
  </ds:schemaRefs>
</ds:datastoreItem>
</file>

<file path=customXml/itemProps2.xml><?xml version="1.0" encoding="utf-8"?>
<ds:datastoreItem xmlns:ds="http://schemas.openxmlformats.org/officeDocument/2006/customXml" ds:itemID="{DBC24A09-A501-4463-A17D-6000965B6B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759ad-c71d-4e7a-8896-957c2805ad24"/>
    <ds:schemaRef ds:uri="e50f139b-5e8f-4d7b-9d5e-4b082287e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2487</TotalTime>
  <Words>775</Words>
  <Application>Microsoft Office PowerPoint</Application>
  <PresentationFormat>Custom</PresentationFormat>
  <Paragraphs>53</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Jocelyn Ewert (Bookey Consulting)</dc:creator>
  <cp:lastModifiedBy>Tony Augusty (Cadence 3 LLC)</cp:lastModifiedBy>
  <cp:revision>224</cp:revision>
  <dcterms:created xsi:type="dcterms:W3CDTF">2013-03-25T02:44:56Z</dcterms:created>
  <dcterms:modified xsi:type="dcterms:W3CDTF">2015-11-25T07:37:54Z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0x010100DE01408BF6467D4490EB3DAEB37DFA11</vt:lpwstr>
  </property>
</Properties>
</file>