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</p:sldIdLst>
  <p:sldSz cx="7772400" cy="10058400"/>
  <p:notesSz cx="6858000" cy="9144000"/>
  <p:defaultTextStyle>
    <a:defPPr>
      <a:defRPr lang="en-US"/>
    </a:defPPr>
    <a:lvl1pPr marL="0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C6"/>
    <a:srgbClr val="002050"/>
    <a:srgbClr val="6DC2CB"/>
    <a:srgbClr val="0018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13" autoAdjust="0"/>
    <p:restoredTop sz="94660"/>
  </p:normalViewPr>
  <p:slideViewPr>
    <p:cSldViewPr snapToGrid="0">
      <p:cViewPr varScale="1">
        <p:scale>
          <a:sx n="57" d="100"/>
          <a:sy n="57" d="100"/>
        </p:scale>
        <p:origin x="2568" y="9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7/1/2015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60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7/1/2015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614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7/1/2015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034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7/1/2015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404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7/1/2015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066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7/1/2015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930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7/1/2015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2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7/1/2015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512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7/1/2015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70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7/1/2015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979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7/1/2015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348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E3EC3-1B3F-4755-B752-28FDE295F879}" type="datetimeFigureOut">
              <a:rPr lang="en-US" smtClean="0"/>
              <a:t>7/1/2015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97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arangodb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6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ect">
            <a:avLst/>
          </a:prstGeom>
          <a:solidFill>
            <a:srgbClr val="0072C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Rectangle 36"/>
          <p:cNvSpPr>
            <a:spLocks noChangeArrowheads="1"/>
          </p:cNvSpPr>
          <p:nvPr/>
        </p:nvSpPr>
        <p:spPr bwMode="auto">
          <a:xfrm>
            <a:off x="0" y="2529541"/>
            <a:ext cx="7772400" cy="5472662"/>
          </a:xfrm>
          <a:prstGeom prst="rect">
            <a:avLst/>
          </a:prstGeom>
          <a:solidFill>
            <a:srgbClr val="002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294467" y="234357"/>
            <a:ext cx="525779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Segoe Pro Light" panose="020B0302040504020203" pitchFamily="34" charset="0"/>
              </a:rPr>
              <a:t>ArangoDB, with Microsoft Azure Functionality, Lets You Build Modern </a:t>
            </a:r>
            <a:r>
              <a:rPr lang="en-US" sz="2000" dirty="0">
                <a:solidFill>
                  <a:schemeClr val="bg1"/>
                </a:solidFill>
                <a:latin typeface="Segoe Pro Light" panose="020B0302040504020203" pitchFamily="34" charset="0"/>
              </a:rPr>
              <a:t>Applications on Top of </a:t>
            </a:r>
            <a:r>
              <a:rPr lang="en-US" sz="2000" dirty="0" smtClean="0">
                <a:solidFill>
                  <a:schemeClr val="bg1"/>
                </a:solidFill>
                <a:latin typeface="Segoe Pro Light" panose="020B0302040504020203" pitchFamily="34" charset="0"/>
              </a:rPr>
              <a:t>Flexible, Multi-Model, Open-Source Database</a:t>
            </a:r>
            <a:endParaRPr lang="en-US" sz="2000" dirty="0">
              <a:solidFill>
                <a:schemeClr val="bg1"/>
              </a:solidFill>
              <a:latin typeface="Segoe Pro Light" panose="020B0302040504020203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9075" y="1428750"/>
            <a:ext cx="7334250" cy="8694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AZURE ISV PROFILE: ARANGODB</a:t>
            </a:r>
          </a:p>
          <a:p>
            <a:endParaRPr lang="en-US" sz="11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Founded in 2012 and headquartered in Cologne, Germany, ArangoDB provides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distributed free and open-source database with a flexible data model for documents, graphs, and key-values. Build high performance applications using a convenient SQL-like query language or JavaScript extensions.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19072" y="2724135"/>
            <a:ext cx="733425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WE OFFER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19072" y="8268651"/>
            <a:ext cx="7334251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DEVELOPERS ARE SAYING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“I really enjoyed working on ArangoDB. It’s very stable, well-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documented,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the API docs are very clear, as I use the REST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API.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Support is also top-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notch.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" –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Francis Chuang, Managing Director, Boostport</a:t>
            </a:r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9073" y="9034915"/>
            <a:ext cx="7334251" cy="3770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LEARN MORE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Visit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www.arangodb.com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to learn more about your multi-model database.</a:t>
            </a:r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9072" y="9711099"/>
            <a:ext cx="466725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2015 ArangoDB </a:t>
            </a:r>
            <a:endParaRPr lang="en-US" sz="9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9073" y="5623619"/>
            <a:ext cx="1440394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MULTIMODEL</a:t>
            </a:r>
          </a:p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Documents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graphs,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key-value pairs –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model your data as you see fit for your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application.</a:t>
            </a:r>
          </a:p>
          <a:p>
            <a:endParaRPr lang="en-US" sz="105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JOINS</a:t>
            </a:r>
          </a:p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Conveniently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join what belongs together for flexible ad-hoc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querying and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less data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redundancy.</a:t>
            </a:r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64785" y="5623619"/>
            <a:ext cx="1408148" cy="21005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TRANSACTIONS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Easy application development keeping your data consistent and safe. No hassle in your client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AQL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Describe document and graph queries in a self-explaining query language. Easy to learn, easy to join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02960" y="5623619"/>
            <a:ext cx="1435840" cy="17774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FOXX FRAMEWORK</a:t>
            </a:r>
          </a:p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Use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Foxx framework to expose queries,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traversals,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database operations as REST/Web API. No need to copy queries to every new client you write. Simply create a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micro-service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access the data the way you like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55267" y="5620824"/>
            <a:ext cx="1398056" cy="16158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SUBSCRIPTIONS</a:t>
            </a:r>
          </a:p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Benefit from first class support, get access to training and consulting services with an enterprise license of ArangoDB. 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 your mission critical applications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05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/>
          <a:srcRect t="17951" b="17646"/>
          <a:stretch/>
        </p:blipFill>
        <p:spPr>
          <a:xfrm>
            <a:off x="6287171" y="9612319"/>
            <a:ext cx="1418554" cy="336061"/>
          </a:xfrm>
          <a:prstGeom prst="rect">
            <a:avLst/>
          </a:prstGeom>
        </p:spPr>
      </p:pic>
      <p:pic>
        <p:nvPicPr>
          <p:cNvPr id="2" name="Bild 1" descr="sample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66" y="3166538"/>
            <a:ext cx="3342764" cy="2032000"/>
          </a:xfrm>
          <a:prstGeom prst="rect">
            <a:avLst/>
          </a:prstGeom>
        </p:spPr>
      </p:pic>
      <p:pic>
        <p:nvPicPr>
          <p:cNvPr id="3" name="Bild 2" descr="sample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933" y="3164662"/>
            <a:ext cx="3344332" cy="2032952"/>
          </a:xfrm>
          <a:prstGeom prst="rect">
            <a:avLst/>
          </a:prstGeom>
        </p:spPr>
      </p:pic>
      <p:pic>
        <p:nvPicPr>
          <p:cNvPr id="8" name="Bild 7" descr="logo_arango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97" b="28767"/>
          <a:stretch/>
        </p:blipFill>
        <p:spPr>
          <a:xfrm>
            <a:off x="220134" y="296333"/>
            <a:ext cx="1854199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66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778383" cy="5181600"/>
          </a:xfrm>
          <a:prstGeom prst="rect">
            <a:avLst/>
          </a:prstGeom>
        </p:spPr>
      </p:pic>
      <p:sp>
        <p:nvSpPr>
          <p:cNvPr id="9" name="Rectangle 36"/>
          <p:cNvSpPr>
            <a:spLocks noChangeArrowheads="1"/>
          </p:cNvSpPr>
          <p:nvPr/>
        </p:nvSpPr>
        <p:spPr bwMode="auto">
          <a:xfrm>
            <a:off x="2754352" y="5006898"/>
            <a:ext cx="5018048" cy="5051502"/>
          </a:xfrm>
          <a:prstGeom prst="rect">
            <a:avLst/>
          </a:prstGeom>
          <a:solidFill>
            <a:srgbClr val="002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" name="Rectangle 36"/>
          <p:cNvSpPr>
            <a:spLocks noChangeArrowheads="1"/>
          </p:cNvSpPr>
          <p:nvPr/>
        </p:nvSpPr>
        <p:spPr bwMode="auto">
          <a:xfrm>
            <a:off x="1" y="5006898"/>
            <a:ext cx="2754351" cy="5051501"/>
          </a:xfrm>
          <a:prstGeom prst="rect">
            <a:avLst/>
          </a:prstGeom>
          <a:solidFill>
            <a:srgbClr val="0072C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37160" y="5126884"/>
            <a:ext cx="238658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USE CASES</a:t>
            </a:r>
          </a:p>
          <a:p>
            <a:endParaRPr lang="en-US" sz="105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WEB </a:t>
            </a:r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APPLICATIONS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Build anything from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lightweight websites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multi-tier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cloud services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that scale up as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traffic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grows.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CLOUD STORAGE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Rely on geo-redundant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cloud storage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 backup,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archiving, and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disaster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recovery.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BIG DATA &amp; HPC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Get actionable insights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from your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by taking advantage of a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fully compatible enterprise-ready Hadoop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service.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MOBILE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Accelerate your mobile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 development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by using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backend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hosted in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Azure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Scale instantly as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install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base grows.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MEDIA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Create,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manage,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distribute media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the cloud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– everything from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encoding to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content protection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streaming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analytics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support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971800" y="5126884"/>
            <a:ext cx="466725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FLEXIBLE </a:t>
            </a:r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APPLICATION MODEL</a:t>
            </a:r>
          </a:p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 provides a rich set of application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services, including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SDKs, caching,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messaging,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identity. You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write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applications in .NET, PHP, Java, node.js, Python, Ruby,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 using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open REST protocols. This is all part of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Microsoft’s promise to let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build using any language,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tool, or framework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ALWAYS ON, ALWAYS </a:t>
            </a:r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</a:p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Build resilient applications with automatic operating system and service updating, built-in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network load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balancing,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geo-redundant storage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 also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proudly delivers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99.95% monthly SLA. You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rely on decades of experience in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center operations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trust that everything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Azure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offers is backed by industry certifications for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security and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compliance.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CENTER </a:t>
            </a:r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WITHOUT BOUNDARIES</a:t>
            </a:r>
          </a:p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 makes it easy for you to integrate your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on-premises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 environment with the public cloud. Migrate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virtual machines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 without the need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convert them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a different format. Use the robust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messaging and networking capabilities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 to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deliver hybrid solutions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and then manage your hybrid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applications from a single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console with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System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Center.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GLOBAL REACH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centers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around the globe, a massive investment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data center innovation,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a worldwide Content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Delivery Network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you can build applications that provide the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best experience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users,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wherever they are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1050" b="1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7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Learn </a:t>
            </a:r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more: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www.microsoftazure.com</a:t>
            </a:r>
          </a:p>
          <a:p>
            <a:r>
              <a:rPr lang="en-US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</a:t>
            </a:r>
            <a:r>
              <a:rPr lang="en-US" sz="9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2014 </a:t>
            </a:r>
            <a:r>
              <a:rPr lang="en-US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Corporation. All rights reserved</a:t>
            </a:r>
            <a:r>
              <a:rPr lang="en-US" sz="9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9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0" y="0"/>
            <a:ext cx="7772400" cy="1116631"/>
          </a:xfrm>
          <a:prstGeom prst="rect">
            <a:avLst/>
          </a:prstGeom>
          <a:solidFill>
            <a:srgbClr val="0072C6">
              <a:alpha val="74902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903220" y="137160"/>
            <a:ext cx="4708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200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Microsoft </a:t>
            </a:r>
            <a:r>
              <a:rPr lang="en-US" sz="12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Azure is an open and flexible cloud platform that enables you to quickly build, deploy, </a:t>
            </a:r>
            <a:r>
              <a:rPr lang="en-US" sz="1200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scale, </a:t>
            </a:r>
            <a:r>
              <a:rPr lang="en-US" sz="12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manage applications across a global network of Microsoft </a:t>
            </a:r>
            <a:r>
              <a:rPr lang="en-US" sz="1200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data centers</a:t>
            </a:r>
            <a:r>
              <a:rPr lang="en-US" sz="12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You can build applications using multiple languages, </a:t>
            </a:r>
            <a:r>
              <a:rPr lang="en-US" sz="1200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tools, </a:t>
            </a:r>
            <a:r>
              <a:rPr lang="en-US" sz="12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frameworks.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737"/>
            <a:ext cx="2971800" cy="68363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t="17951" b="17646"/>
          <a:stretch/>
        </p:blipFill>
        <p:spPr>
          <a:xfrm>
            <a:off x="6287171" y="9612319"/>
            <a:ext cx="1418554" cy="33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88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6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FFFFFF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684</Words>
  <Application>Microsoft Office PowerPoint</Application>
  <PresentationFormat>Custom</PresentationFormat>
  <Paragraphs>58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Segoe Pro Light</vt:lpstr>
      <vt:lpstr>Segoe UI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Jocelyn Ewert (Bookey Consulting)</dc:creator>
  <cp:lastModifiedBy>Joshua Beach (Cadence 3 LLC)</cp:lastModifiedBy>
  <cp:revision>132</cp:revision>
  <dcterms:created xsi:type="dcterms:W3CDTF">2013-03-25T02:44:56Z</dcterms:created>
  <dcterms:modified xsi:type="dcterms:W3CDTF">2015-07-02T02:19:05Z</dcterms:modified>
</cp:coreProperties>
</file>