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36" autoAdjust="0"/>
    <p:restoredTop sz="91429"/>
  </p:normalViewPr>
  <p:slideViewPr>
    <p:cSldViewPr snapToGrid="0">
      <p:cViewPr>
        <p:scale>
          <a:sx n="117" d="100"/>
          <a:sy n="117" d="100"/>
        </p:scale>
        <p:origin x="1608" y="56"/>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11/13/2015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11/13/2015</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360visibility.com/" TargetMode="External"/><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1856445" y="234357"/>
            <a:ext cx="5534956" cy="923330"/>
          </a:xfrm>
          <a:prstGeom prst="rect">
            <a:avLst/>
          </a:prstGeom>
          <a:noFill/>
        </p:spPr>
        <p:txBody>
          <a:bodyPr wrap="square" lIns="0" tIns="0" rIns="0" bIns="0" rtlCol="0">
            <a:spAutoFit/>
          </a:bodyPr>
          <a:lstStyle/>
          <a:p>
            <a:r>
              <a:rPr lang="en-US" sz="2000" dirty="0" smtClean="0">
                <a:solidFill>
                  <a:schemeClr val="bg1"/>
                </a:solidFill>
                <a:latin typeface="Segoe Pro Light" panose="020B0302040504020203" pitchFamily="34" charset="0"/>
              </a:rPr>
              <a:t>360 Cloud</a:t>
            </a:r>
            <a:r>
              <a:rPr lang="en-US" sz="2000" dirty="0">
                <a:solidFill>
                  <a:schemeClr val="bg1"/>
                </a:solidFill>
                <a:latin typeface="Segoe Pro Light" panose="020B0302040504020203" pitchFamily="34" charset="0"/>
              </a:rPr>
              <a:t>, Built </a:t>
            </a:r>
            <a:r>
              <a:rPr lang="en-US" sz="2000" dirty="0" smtClean="0">
                <a:solidFill>
                  <a:schemeClr val="bg1"/>
                </a:solidFill>
                <a:latin typeface="Segoe Pro Light" panose="020B0302040504020203" pitchFamily="34" charset="0"/>
              </a:rPr>
              <a:t>on the Powerful Microsoft Azure Platform, Gets Canadian </a:t>
            </a:r>
            <a:r>
              <a:rPr lang="en-US" sz="2000" dirty="0">
                <a:solidFill>
                  <a:schemeClr val="bg1"/>
                </a:solidFill>
                <a:latin typeface="Segoe Pro Light" panose="020B0302040504020203" pitchFamily="34" charset="0"/>
              </a:rPr>
              <a:t>Businesses </a:t>
            </a:r>
            <a:r>
              <a:rPr lang="en-US" sz="2000" dirty="0" smtClean="0">
                <a:solidFill>
                  <a:schemeClr val="bg1"/>
                </a:solidFill>
                <a:latin typeface="Segoe Pro Light" panose="020B0302040504020203" pitchFamily="34" charset="0"/>
              </a:rPr>
              <a:t>to Reach</a:t>
            </a:r>
          </a:p>
          <a:p>
            <a:r>
              <a:rPr lang="en-US" sz="2000" dirty="0" smtClean="0">
                <a:solidFill>
                  <a:schemeClr val="bg1"/>
                </a:solidFill>
                <a:latin typeface="Segoe Pro Light" panose="020B0302040504020203" pitchFamily="34" charset="0"/>
              </a:rPr>
              <a:t>New Heights by Guiding Them into the Cloud</a:t>
            </a:r>
            <a:endParaRPr lang="en-US" sz="2000" dirty="0">
              <a:solidFill>
                <a:schemeClr val="bg1"/>
              </a:solidFill>
              <a:latin typeface="Segoe Pro Light" panose="020B0302040504020203" pitchFamily="34" charset="0"/>
            </a:endParaRPr>
          </a:p>
        </p:txBody>
      </p:sp>
      <p:sp>
        <p:nvSpPr>
          <p:cNvPr id="35" name="TextBox 34"/>
          <p:cNvSpPr txBox="1"/>
          <p:nvPr/>
        </p:nvSpPr>
        <p:spPr>
          <a:xfrm>
            <a:off x="219075" y="1392974"/>
            <a:ext cx="7334250" cy="917944"/>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MICROSOFT AZURE APP BUILDER PROFILE: 360 </a:t>
            </a:r>
            <a:r>
              <a:rPr lang="en-US" sz="1400" b="1" dirty="0">
                <a:solidFill>
                  <a:schemeClr val="bg1"/>
                </a:solidFill>
                <a:latin typeface="Segoe UI" panose="020B0502040204020203" pitchFamily="34" charset="0"/>
                <a:cs typeface="Segoe UI" panose="020B0502040204020203" pitchFamily="34" charset="0"/>
              </a:rPr>
              <a:t>VISIBILITY INC.</a:t>
            </a:r>
            <a:endParaRPr lang="en-US" sz="1400" b="1" dirty="0" smtClean="0">
              <a:solidFill>
                <a:schemeClr val="bg1"/>
              </a:solidFill>
              <a:latin typeface="Segoe UI" panose="020B0502040204020203" pitchFamily="34" charset="0"/>
              <a:cs typeface="Segoe UI" panose="020B0502040204020203" pitchFamily="34" charset="0"/>
            </a:endParaRPr>
          </a:p>
          <a:p>
            <a:endParaRPr lang="en-US" sz="1100" dirty="0" smtClean="0">
              <a:solidFill>
                <a:schemeClr val="bg1"/>
              </a:solidFill>
              <a:latin typeface="Segoe UI" panose="020B0502040204020203" pitchFamily="34" charset="0"/>
              <a:cs typeface="Segoe UI" panose="020B0502040204020203" pitchFamily="34" charset="0"/>
            </a:endParaRPr>
          </a:p>
          <a:p>
            <a:pPr>
              <a:lnSpc>
                <a:spcPct val="110000"/>
              </a:lnSpc>
            </a:pPr>
            <a:r>
              <a:rPr lang="en-CA" sz="1050" dirty="0" smtClean="0">
                <a:solidFill>
                  <a:schemeClr val="bg1"/>
                </a:solidFill>
                <a:latin typeface="Segoe UI" panose="020B0502040204020203" pitchFamily="34" charset="0"/>
                <a:cs typeface="Segoe UI" panose="020B0502040204020203" pitchFamily="34" charset="0"/>
              </a:rPr>
              <a:t>360 </a:t>
            </a:r>
            <a:r>
              <a:rPr lang="en-CA" sz="1050" dirty="0">
                <a:solidFill>
                  <a:schemeClr val="bg1"/>
                </a:solidFill>
                <a:latin typeface="Segoe UI" panose="020B0502040204020203" pitchFamily="34" charset="0"/>
                <a:cs typeface="Segoe UI" panose="020B0502040204020203" pitchFamily="34" charset="0"/>
              </a:rPr>
              <a:t>Visibility, founded in 2003, is a leading North American Azure Hosting Partner and Microsoft Gold Partner for Dynamics and Office 365. Our team of Azure experts will deploy, manage, and maintain your business or government organization’s hosting infrastructure and Microsoft Dynamics ERP with Azure for unparalleled security, reliability, and scalability</a:t>
            </a:r>
            <a:r>
              <a:rPr lang="en-CA" sz="1050" dirty="0" smtClean="0">
                <a:solidFill>
                  <a:schemeClr val="bg1"/>
                </a:solidFill>
                <a:latin typeface="Segoe UI" panose="020B0502040204020203" pitchFamily="34" charset="0"/>
                <a:cs typeface="Segoe UI" panose="020B0502040204020203" pitchFamily="34" charset="0"/>
              </a:rPr>
              <a:t>.</a:t>
            </a:r>
            <a:endParaRPr lang="en-US" sz="1050" dirty="0">
              <a:solidFill>
                <a:schemeClr val="bg1"/>
              </a:solidFill>
              <a:latin typeface="Segoe UI" panose="020B0502040204020203" pitchFamily="34" charset="0"/>
              <a:cs typeface="Segoe UI" panose="020B0502040204020203" pitchFamily="34" charset="0"/>
            </a:endParaRPr>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smtClean="0">
                <a:solidFill>
                  <a:srgbClr val="262626"/>
                </a:solidFill>
                <a:latin typeface="Segoe UI" panose="020B0502040204020203" pitchFamily="34" charset="0"/>
                <a:cs typeface="Segoe UI" panose="020B0502040204020203" pitchFamily="34" charset="0"/>
              </a:rPr>
              <a:t>WHAT WE OFFER</a:t>
            </a: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smtClean="0">
                  <a:solidFill>
                    <a:schemeClr val="bg1"/>
                  </a:solidFill>
                  <a:latin typeface="Segoe UI" panose="020B0502040204020203" pitchFamily="34" charset="0"/>
                  <a:cs typeface="Segoe UI" panose="020B0502040204020203" pitchFamily="34" charset="0"/>
                </a:rPr>
                <a:t>Go-To-Market Services</a:t>
              </a:r>
              <a:endParaRPr lang="en-US" sz="1000" dirty="0">
                <a:solidFill>
                  <a:schemeClr val="bg1"/>
                </a:solidFill>
                <a:latin typeface="Segoe UI" panose="020B0502040204020203" pitchFamily="34" charset="0"/>
                <a:cs typeface="Segoe UI" panose="020B0502040204020203" pitchFamily="34" charset="0"/>
              </a:endParaRP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10864" y="267931"/>
            <a:ext cx="1377409" cy="836342"/>
            <a:chOff x="258570" y="283833"/>
            <a:chExt cx="1377409" cy="836342"/>
          </a:xfrm>
        </p:grpSpPr>
        <p:sp>
          <p:nvSpPr>
            <p:cNvPr id="42" name="Rectangle 41"/>
            <p:cNvSpPr/>
            <p:nvPr/>
          </p:nvSpPr>
          <p:spPr>
            <a:xfrm>
              <a:off x="258570" y="283833"/>
              <a:ext cx="1377409" cy="836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26281"/>
            <a:stretch/>
          </p:blipFill>
          <p:spPr bwMode="auto">
            <a:xfrm>
              <a:off x="264379" y="395089"/>
              <a:ext cx="13716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TextBox 47"/>
          <p:cNvSpPr txBox="1"/>
          <p:nvPr/>
        </p:nvSpPr>
        <p:spPr>
          <a:xfrm>
            <a:off x="256245" y="5623619"/>
            <a:ext cx="1517309"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360 Visibility and Microsoft Azure allow your Canadian business or government organization access to dedicated cloud services infrastructure located in Canada. Use cost-effective, efficient, and scalable cloud services for your hosting and infrastructure needs and reduced IT costs with our Azure managed </a:t>
            </a:r>
            <a:r>
              <a:rPr lang="en-US" sz="1050" dirty="0">
                <a:latin typeface="Segoe UI" panose="020B0502040204020203" pitchFamily="34" charset="0"/>
                <a:cs typeface="Segoe UI" panose="020B0502040204020203" pitchFamily="34" charset="0"/>
              </a:rPr>
              <a:t>s</a:t>
            </a:r>
            <a:r>
              <a:rPr lang="en-US" sz="1050" dirty="0" smtClean="0">
                <a:latin typeface="Segoe UI" panose="020B0502040204020203" pitchFamily="34" charset="0"/>
                <a:cs typeface="Segoe UI" panose="020B0502040204020203" pitchFamily="34" charset="0"/>
              </a:rPr>
              <a:t>ervices.</a:t>
            </a:r>
          </a:p>
        </p:txBody>
      </p:sp>
      <p:sp>
        <p:nvSpPr>
          <p:cNvPr id="49" name="TextBox 48"/>
          <p:cNvSpPr txBox="1"/>
          <p:nvPr/>
        </p:nvSpPr>
        <p:spPr>
          <a:xfrm>
            <a:off x="2173145" y="5623619"/>
            <a:ext cx="1523810"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Quickly react to changing infrastructure needs by only paying for the services you need and use. Azure cloud servers can scale to your needs on demand, ensuring your customers always receive the performance they expect. This saves your business from costly capital expenditures every few years to keep up with growing demand.</a:t>
            </a:r>
            <a:endParaRPr lang="en-US" sz="1050" dirty="0">
              <a:latin typeface="Segoe UI" panose="020B0502040204020203" pitchFamily="34" charset="0"/>
              <a:cs typeface="Segoe UI" panose="020B0502040204020203" pitchFamily="34" charset="0"/>
            </a:endParaRPr>
          </a:p>
        </p:txBody>
      </p:sp>
      <p:sp>
        <p:nvSpPr>
          <p:cNvPr id="50" name="TextBox 49"/>
          <p:cNvSpPr txBox="1"/>
          <p:nvPr/>
        </p:nvSpPr>
        <p:spPr>
          <a:xfrm>
            <a:off x="4096546" y="5623619"/>
            <a:ext cx="1523810"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Power your organization with 360 Visibility and Microsoft Azure. </a:t>
            </a:r>
            <a:r>
              <a:rPr lang="en-CA" sz="1050" dirty="0">
                <a:latin typeface="Segoe UI" panose="020B0502040204020203" pitchFamily="34" charset="0"/>
                <a:cs typeface="Segoe UI" panose="020B0502040204020203" pitchFamily="34" charset="0"/>
              </a:rPr>
              <a:t>Use the flexible Azure platform to quickly build, deploy, and manage your Dynamics software, such as GP, NAV, or CRM in a robust, </a:t>
            </a:r>
            <a:r>
              <a:rPr lang="en-CA" sz="1050" dirty="0" smtClean="0">
                <a:latin typeface="Segoe UI" panose="020B0502040204020203" pitchFamily="34" charset="0"/>
                <a:cs typeface="Segoe UI" panose="020B0502040204020203" pitchFamily="34" charset="0"/>
              </a:rPr>
              <a:t>cost-effective</a:t>
            </a:r>
            <a:r>
              <a:rPr lang="en-CA" sz="1050" dirty="0">
                <a:latin typeface="Segoe UI" panose="020B0502040204020203" pitchFamily="34" charset="0"/>
                <a:cs typeface="Segoe UI" panose="020B0502040204020203" pitchFamily="34" charset="0"/>
              </a:rPr>
              <a:t>, and scalable cloud </a:t>
            </a:r>
            <a:r>
              <a:rPr lang="en-CA" sz="1050" dirty="0" smtClean="0">
                <a:latin typeface="Segoe UI" panose="020B0502040204020203" pitchFamily="34" charset="0"/>
                <a:cs typeface="Segoe UI" panose="020B0502040204020203" pitchFamily="34" charset="0"/>
              </a:rPr>
              <a:t>data center, giving your team the ability to work productively from anywhere in the world.</a:t>
            </a:r>
            <a:endParaRPr lang="en-US" sz="1050" dirty="0">
              <a:latin typeface="Segoe UI" panose="020B0502040204020203" pitchFamily="34" charset="0"/>
              <a:cs typeface="Segoe UI" panose="020B0502040204020203" pitchFamily="34" charset="0"/>
            </a:endParaRPr>
          </a:p>
        </p:txBody>
      </p:sp>
      <p:sp>
        <p:nvSpPr>
          <p:cNvPr id="51" name="TextBox 50"/>
          <p:cNvSpPr txBox="1"/>
          <p:nvPr/>
        </p:nvSpPr>
        <p:spPr>
          <a:xfrm>
            <a:off x="6019947" y="5623619"/>
            <a:ext cx="1523808" cy="2262158"/>
          </a:xfrm>
          <a:prstGeom prst="rect">
            <a:avLst/>
          </a:prstGeom>
          <a:noFill/>
        </p:spPr>
        <p:txBody>
          <a:bodyPr wrap="square" lIns="0" tIns="0" rIns="0" bIns="0" rtlCol="0">
            <a:spAutoFit/>
          </a:bodyPr>
          <a:lstStyle/>
          <a:p>
            <a:r>
              <a:rPr lang="en-US" sz="1050" dirty="0" smtClean="0">
                <a:latin typeface="Segoe UI" panose="020B0502040204020203" pitchFamily="34" charset="0"/>
                <a:cs typeface="Segoe UI" panose="020B0502040204020203" pitchFamily="34" charset="0"/>
              </a:rPr>
              <a:t>With 360 Visibility managed Azure Cloud Services, your organization can reduce IT and infrastructure costs, has access to a priority help desk staffed with Azure experts, and the peace of mind knowing every bit of your infrastructure is monitored, managed, and kept secure around the clock.</a:t>
            </a:r>
            <a:endParaRPr lang="en-US" sz="1050" dirty="0">
              <a:latin typeface="Segoe UI" panose="020B0502040204020203" pitchFamily="34" charset="0"/>
              <a:cs typeface="Segoe UI" panose="020B0502040204020203" pitchFamily="34" charset="0"/>
            </a:endParaRPr>
          </a:p>
        </p:txBody>
      </p:sp>
      <p:pic>
        <p:nvPicPr>
          <p:cNvPr id="52" name="Picture 5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745" y="3138070"/>
            <a:ext cx="1523809" cy="2273015"/>
          </a:xfrm>
          <a:prstGeom prst="rect">
            <a:avLst/>
          </a:prstGeom>
        </p:spPr>
      </p:pic>
      <p:pic>
        <p:nvPicPr>
          <p:cNvPr id="53" name="Picture 5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3146" y="3138070"/>
            <a:ext cx="1523809" cy="2273015"/>
          </a:xfrm>
          <a:prstGeom prst="rect">
            <a:avLst/>
          </a:prstGeom>
        </p:spPr>
      </p:pic>
      <p:pic>
        <p:nvPicPr>
          <p:cNvPr id="54" name="Picture 5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96547" y="3138070"/>
            <a:ext cx="1523809" cy="2273015"/>
          </a:xfrm>
          <a:prstGeom prst="rect">
            <a:avLst/>
          </a:prstGeom>
        </p:spPr>
      </p:pic>
      <p:pic>
        <p:nvPicPr>
          <p:cNvPr id="55" name="Picture 5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19947" y="3137611"/>
            <a:ext cx="1523809" cy="2273015"/>
          </a:xfrm>
          <a:prstGeom prst="rect">
            <a:avLst/>
          </a:prstGeom>
        </p:spPr>
      </p:pic>
      <p:sp>
        <p:nvSpPr>
          <p:cNvPr id="56" name="TextBox 55"/>
          <p:cNvSpPr txBox="1"/>
          <p:nvPr/>
        </p:nvSpPr>
        <p:spPr>
          <a:xfrm>
            <a:off x="219072" y="8301361"/>
            <a:ext cx="7334251" cy="538609"/>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WHAT OUR CUSTOMERS ARE SAYING</a:t>
            </a:r>
          </a:p>
          <a:p>
            <a:r>
              <a:rPr lang="en-CA" sz="1050" dirty="0" smtClean="0">
                <a:solidFill>
                  <a:schemeClr val="bg1"/>
                </a:solidFill>
                <a:latin typeface="Segoe UI" panose="020B0502040204020203" pitchFamily="34" charset="0"/>
                <a:cs typeface="Segoe UI" panose="020B0502040204020203" pitchFamily="34" charset="0"/>
              </a:rPr>
              <a:t>“Microsoft </a:t>
            </a:r>
            <a:r>
              <a:rPr lang="en-CA" sz="1050" dirty="0">
                <a:solidFill>
                  <a:schemeClr val="bg1"/>
                </a:solidFill>
                <a:latin typeface="Segoe UI" panose="020B0502040204020203" pitchFamily="34" charset="0"/>
                <a:cs typeface="Segoe UI" panose="020B0502040204020203" pitchFamily="34" charset="0"/>
              </a:rPr>
              <a:t>Azure has allowed us to quickly scale our platform and services during our growth. Today we can easily manage infrastructure capacity based on increasing customer demands</a:t>
            </a:r>
            <a:r>
              <a:rPr lang="en-CA" sz="1050" dirty="0" smtClean="0">
                <a:solidFill>
                  <a:schemeClr val="bg1"/>
                </a:solidFill>
                <a:latin typeface="Segoe UI" panose="020B0502040204020203" pitchFamily="34" charset="0"/>
                <a:cs typeface="Segoe UI" panose="020B0502040204020203" pitchFamily="34" charset="0"/>
              </a:rPr>
              <a:t>.</a:t>
            </a:r>
            <a:r>
              <a:rPr lang="en-US" sz="1050" dirty="0" smtClean="0">
                <a:solidFill>
                  <a:schemeClr val="bg1"/>
                </a:solidFill>
                <a:latin typeface="Segoe UI" panose="020B0502040204020203" pitchFamily="34" charset="0"/>
                <a:cs typeface="Segoe UI" panose="020B0502040204020203" pitchFamily="34" charset="0"/>
              </a:rPr>
              <a:t>” – </a:t>
            </a:r>
            <a:r>
              <a:rPr lang="en-US" sz="1050" dirty="0">
                <a:solidFill>
                  <a:schemeClr val="bg1"/>
                </a:solidFill>
                <a:latin typeface="Segoe UI" panose="020B0502040204020203" pitchFamily="34" charset="0"/>
                <a:cs typeface="Segoe UI" panose="020B0502040204020203" pitchFamily="34" charset="0"/>
              </a:rPr>
              <a:t>Francesco DiGiuseppe, </a:t>
            </a:r>
            <a:r>
              <a:rPr lang="en-US" sz="1050" dirty="0" smtClean="0">
                <a:solidFill>
                  <a:schemeClr val="bg1"/>
                </a:solidFill>
                <a:latin typeface="Segoe UI" panose="020B0502040204020203" pitchFamily="34" charset="0"/>
                <a:cs typeface="Segoe UI" panose="020B0502040204020203" pitchFamily="34" charset="0"/>
              </a:rPr>
              <a:t>VP and GM, ClaimsCorp Inc.</a:t>
            </a:r>
            <a:endParaRPr lang="en-US" sz="1050" dirty="0">
              <a:solidFill>
                <a:schemeClr val="bg1"/>
              </a:solidFill>
              <a:latin typeface="Segoe UI" panose="020B0502040204020203" pitchFamily="34" charset="0"/>
              <a:cs typeface="Segoe UI" panose="020B0502040204020203" pitchFamily="34" charset="0"/>
            </a:endParaRPr>
          </a:p>
        </p:txBody>
      </p:sp>
      <p:sp>
        <p:nvSpPr>
          <p:cNvPr id="57" name="TextBox 56"/>
          <p:cNvSpPr txBox="1"/>
          <p:nvPr/>
        </p:nvSpPr>
        <p:spPr>
          <a:xfrm>
            <a:off x="219073" y="9034915"/>
            <a:ext cx="7334251" cy="377026"/>
          </a:xfrm>
          <a:prstGeom prst="rect">
            <a:avLst/>
          </a:prstGeom>
          <a:noFill/>
        </p:spPr>
        <p:txBody>
          <a:bodyPr wrap="square" lIns="0" tIns="0" rIns="0" bIns="0" rtlCol="0">
            <a:spAutoFit/>
          </a:bodyPr>
          <a:lstStyle/>
          <a:p>
            <a:r>
              <a:rPr lang="en-US" sz="1400" b="1" dirty="0" smtClean="0">
                <a:solidFill>
                  <a:schemeClr val="bg1"/>
                </a:solidFill>
                <a:latin typeface="Segoe UI" panose="020B0502040204020203" pitchFamily="34" charset="0"/>
                <a:cs typeface="Segoe UI" panose="020B0502040204020203" pitchFamily="34" charset="0"/>
              </a:rPr>
              <a:t>LEARN MORE</a:t>
            </a:r>
          </a:p>
          <a:p>
            <a:r>
              <a:rPr lang="en-US" sz="1050" dirty="0" smtClean="0">
                <a:solidFill>
                  <a:schemeClr val="bg1"/>
                </a:solidFill>
                <a:latin typeface="Segoe UI" panose="020B0502040204020203" pitchFamily="34" charset="0"/>
                <a:cs typeface="Segoe UI" panose="020B0502040204020203" pitchFamily="34" charset="0"/>
              </a:rPr>
              <a:t>Visit </a:t>
            </a:r>
            <a:r>
              <a:rPr lang="en-US" sz="1050" dirty="0" smtClean="0">
                <a:solidFill>
                  <a:schemeClr val="bg1"/>
                </a:solidFill>
                <a:latin typeface="Segoe UI" panose="020B0502040204020203" pitchFamily="34" charset="0"/>
                <a:cs typeface="Segoe UI" panose="020B0502040204020203" pitchFamily="34" charset="0"/>
                <a:hlinkClick r:id="rId8"/>
              </a:rPr>
              <a:t>www.360visibility.com</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to discover the benefits and cost savings of managed cloud services with Microsoft Azure.</a:t>
            </a:r>
          </a:p>
        </p:txBody>
      </p:sp>
      <p:sp>
        <p:nvSpPr>
          <p:cNvPr id="58" name="TextBox 57"/>
          <p:cNvSpPr txBox="1"/>
          <p:nvPr/>
        </p:nvSpPr>
        <p:spPr>
          <a:xfrm>
            <a:off x="219072" y="9711099"/>
            <a:ext cx="4667250" cy="138499"/>
          </a:xfrm>
          <a:prstGeom prst="rect">
            <a:avLst/>
          </a:prstGeom>
          <a:noFill/>
        </p:spPr>
        <p:txBody>
          <a:bodyPr wrap="square" lIns="0" tIns="0" rIns="0" bIns="0" rtlCol="0">
            <a:spAutoFit/>
          </a:bodyPr>
          <a:lstStyle/>
          <a:p>
            <a:r>
              <a:rPr lang="en-US" sz="900" dirty="0" smtClean="0">
                <a:solidFill>
                  <a:schemeClr val="bg1"/>
                </a:solidFill>
                <a:latin typeface="Segoe UI" panose="020B0502040204020203" pitchFamily="34" charset="0"/>
                <a:cs typeface="Segoe UI" panose="020B0502040204020203" pitchFamily="34" charset="0"/>
              </a:rPr>
              <a:t>© 2015 360 Visibility Inc.</a:t>
            </a:r>
            <a:endParaRPr lang="en-US" sz="900" dirty="0">
              <a:solidFill>
                <a:schemeClr val="bg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smtClean="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a:t>
            </a:r>
            <a:r>
              <a:rPr lang="en-US" sz="1000" dirty="0" smtClean="0">
                <a:solidFill>
                  <a:schemeClr val="bg1"/>
                </a:solidFill>
                <a:latin typeface="Segoe UI" panose="020B0502040204020203" pitchFamily="34" charset="0"/>
                <a:cs typeface="Segoe UI" panose="020B0502040204020203" pitchFamily="34" charset="0"/>
              </a:rPr>
              <a:t>on Microsoft </a:t>
            </a:r>
            <a:r>
              <a:rPr lang="en-US" sz="1000" dirty="0">
                <a:solidFill>
                  <a:schemeClr val="bg1"/>
                </a:solidFill>
                <a:latin typeface="Segoe UI" panose="020B0502040204020203" pitchFamily="34" charset="0"/>
                <a:cs typeface="Segoe UI" panose="020B0502040204020203" pitchFamily="34" charset="0"/>
              </a:rPr>
              <a:t>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MODEL</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a:t>
            </a:r>
            <a:r>
              <a:rPr lang="en-US" sz="1000" b="1" dirty="0" smtClean="0">
                <a:solidFill>
                  <a:schemeClr val="tx1">
                    <a:lumMod val="85000"/>
                    <a:lumOff val="15000"/>
                  </a:schemeClr>
                </a:solidFill>
                <a:latin typeface="Segoe UI" panose="020B0502040204020203" pitchFamily="34" charset="0"/>
                <a:cs typeface="Segoe UI" panose="020B0502040204020203" pitchFamily="34" charset="0"/>
              </a:rPr>
              <a:t>HERE</a:t>
            </a: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a:t>
            </a:r>
            <a:r>
              <a:rPr lang="en-US" sz="800" dirty="0" smtClean="0">
                <a:solidFill>
                  <a:schemeClr val="tx1">
                    <a:lumMod val="85000"/>
                    <a:lumOff val="15000"/>
                  </a:schemeClr>
                </a:solidFill>
                <a:latin typeface="Segoe UI" panose="020B0502040204020203" pitchFamily="34" charset="0"/>
                <a:cs typeface="Segoe UI" panose="020B0502040204020203" pitchFamily="34" charset="0"/>
              </a:rPr>
              <a:t>2015 </a:t>
            </a:r>
            <a:r>
              <a:rPr lang="en-US" sz="800" dirty="0">
                <a:solidFill>
                  <a:schemeClr val="tx1">
                    <a:lumMod val="85000"/>
                    <a:lumOff val="15000"/>
                  </a:schemeClr>
                </a:solidFill>
                <a:latin typeface="Segoe UI" panose="020B0502040204020203" pitchFamily="34" charset="0"/>
                <a:cs typeface="Segoe UI" panose="020B0502040204020203" pitchFamily="34" charset="0"/>
              </a:rPr>
              <a:t>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smtClean="0">
                <a:solidFill>
                  <a:schemeClr val="bg1"/>
                </a:solidFill>
                <a:latin typeface="Segoe Pro Light"/>
                <a:cs typeface="Segoe Pro Light"/>
              </a:rPr>
              <a:t>Microsoft Azure</a:t>
            </a:r>
            <a:endParaRPr lang="en-US" sz="2600" dirty="0">
              <a:solidFill>
                <a:schemeClr val="bg1"/>
              </a:solidFill>
              <a:latin typeface="Segoe Pro Light"/>
              <a:cs typeface="Segoe Pro Light"/>
            </a:endParaRP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smtClean="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2504</TotalTime>
  <Words>793</Words>
  <Application>Microsoft Office PowerPoint</Application>
  <PresentationFormat>Custom</PresentationFormat>
  <Paragraphs>49</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Jocelyn Ewert (Bookey Consulting)</dc:creator>
  <cp:lastModifiedBy>John Saund</cp:lastModifiedBy>
  <cp:revision>225</cp:revision>
  <dcterms:created xsi:type="dcterms:W3CDTF">2013-03-25T02:44:56Z</dcterms:created>
  <dcterms:modified xsi:type="dcterms:W3CDTF">2015-11-13T18:45:21Z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