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2050"/>
    <a:srgbClr val="0072C6"/>
    <a:srgbClr val="1F497D"/>
    <a:srgbClr val="1F4D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705" autoAdjust="0"/>
    <p:restoredTop sz="94660"/>
  </p:normalViewPr>
  <p:slideViewPr>
    <p:cSldViewPr snapToGrid="0">
      <p:cViewPr varScale="1">
        <p:scale>
          <a:sx n="122" d="100"/>
          <a:sy n="122" d="100"/>
        </p:scale>
        <p:origin x="996" y="96"/>
      </p:cViewPr>
      <p:guideLst>
        <p:guide orient="horz" pos="1620"/>
        <p:guide pos="2880"/>
      </p:guideLst>
    </p:cSldViewPr>
  </p:slideViewPr>
  <p:notesTextViewPr>
    <p:cViewPr>
      <p:scale>
        <a:sx n="1" d="1"/>
        <a:sy n="1" d="1"/>
      </p:scale>
      <p:origin x="0" y="0"/>
    </p:cViewPr>
  </p:notesTextViewPr>
  <p:gridSpacing cx="228600" cy="2286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5DB72FE-910B-4308-BD21-713B9EDF915B}" type="datetimeFigureOut">
              <a:rPr lang="en-US" smtClean="0"/>
              <a:t>10/28/2014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1878505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DB72FE-910B-4308-BD21-713B9EDF915B}" type="datetimeFigureOut">
              <a:rPr lang="en-US" smtClean="0"/>
              <a:t>10/28/2014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7530807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DB72FE-910B-4308-BD21-713B9EDF915B}" type="datetimeFigureOut">
              <a:rPr lang="en-US" smtClean="0"/>
              <a:t>10/28/2014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715736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DB72FE-910B-4308-BD21-713B9EDF915B}" type="datetimeFigureOut">
              <a:rPr lang="en-US" smtClean="0"/>
              <a:t>10/28/2014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17319111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DB72FE-910B-4308-BD21-713B9EDF915B}" type="datetimeFigureOut">
              <a:rPr lang="en-US" smtClean="0"/>
              <a:t>10/28/2014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994524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5DB72FE-910B-4308-BD21-713B9EDF915B}" type="datetimeFigureOut">
              <a:rPr lang="en-US" smtClean="0"/>
              <a:t>10/28/2014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943421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5DB72FE-910B-4308-BD21-713B9EDF915B}" type="datetimeFigureOut">
              <a:rPr lang="en-US" smtClean="0"/>
              <a:t>10/28/2014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26704326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5DB72FE-910B-4308-BD21-713B9EDF915B}" type="datetimeFigureOut">
              <a:rPr lang="en-US" smtClean="0"/>
              <a:t>10/28/2014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8614016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DB72FE-910B-4308-BD21-713B9EDF915B}" type="datetimeFigureOut">
              <a:rPr lang="en-US" smtClean="0"/>
              <a:t>10/28/2014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1471742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DB72FE-910B-4308-BD21-713B9EDF915B}" type="datetimeFigureOut">
              <a:rPr lang="en-US" smtClean="0"/>
              <a:t>10/28/2014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22167391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DB72FE-910B-4308-BD21-713B9EDF915B}" type="datetimeFigureOut">
              <a:rPr lang="en-US" smtClean="0"/>
              <a:t>10/28/2014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31915318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5DB72FE-910B-4308-BD21-713B9EDF915B}" type="datetimeFigureOut">
              <a:rPr lang="en-US" smtClean="0"/>
              <a:t>10/28/2014</a:t>
            </a:fld>
            <a:endParaRPr lang="en-US" dirty="0"/>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F7D27C09-0FF3-4001-A778-1549A650EDA2}" type="slidenum">
              <a:rPr lang="en-US" smtClean="0"/>
              <a:t>‹#›</a:t>
            </a:fld>
            <a:endParaRPr lang="en-US" dirty="0"/>
          </a:p>
        </p:txBody>
      </p:sp>
    </p:spTree>
    <p:extLst>
      <p:ext uri="{BB962C8B-B14F-4D97-AF65-F5344CB8AC3E}">
        <p14:creationId xmlns:p14="http://schemas.microsoft.com/office/powerpoint/2010/main" val="1818560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hyperlink" Target="http://download.microsoft.com/download/D/9/E/D9E22342-96D9-4455-BB15-99A1AF514DDD/Windows%20Azure%20CSV%20Mini%20Case%20Study%20-%20AtContent.pptx" TargetMode="External"/><Relationship Id="rId7" Type="http://schemas.openxmlformats.org/officeDocument/2006/relationships/image" Target="../media/image2.png"/><Relationship Id="rId2" Type="http://schemas.openxmlformats.org/officeDocument/2006/relationships/hyperlink" Target="https://twitter.com/Azure/status/511922474402201600" TargetMode="External"/><Relationship Id="rId1" Type="http://schemas.openxmlformats.org/officeDocument/2006/relationships/slideLayout" Target="../slideLayouts/slideLayout8.xml"/><Relationship Id="rId6" Type="http://schemas.openxmlformats.org/officeDocument/2006/relationships/image" Target="../media/image1.png"/><Relationship Id="rId5" Type="http://schemas.openxmlformats.org/officeDocument/2006/relationships/hyperlink" Target="http://channel9.msdn.com/Blogs/AzurePartner" TargetMode="External"/><Relationship Id="rId10" Type="http://schemas.openxmlformats.org/officeDocument/2006/relationships/image" Target="../media/image5.png"/><Relationship Id="rId4" Type="http://schemas.openxmlformats.org/officeDocument/2006/relationships/hyperlink" Target="http://download.microsoft.com/download/D/9/E/D9E22342-96D9-4455-BB15-99A1AF514DDD/Windows%20Azure%20CSV%20Datasheet%20-%20AtContent.doc" TargetMode="External"/><Relationship Id="rId9"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36"/>
          <p:cNvSpPr>
            <a:spLocks noChangeArrowheads="1"/>
          </p:cNvSpPr>
          <p:nvPr/>
        </p:nvSpPr>
        <p:spPr bwMode="auto">
          <a:xfrm>
            <a:off x="6611815" y="436174"/>
            <a:ext cx="2532185" cy="2515920"/>
          </a:xfrm>
          <a:prstGeom prst="rect">
            <a:avLst/>
          </a:prstGeom>
          <a:solidFill>
            <a:srgbClr val="002050"/>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8" name="Rectangle 36"/>
          <p:cNvSpPr>
            <a:spLocks noChangeArrowheads="1"/>
          </p:cNvSpPr>
          <p:nvPr/>
        </p:nvSpPr>
        <p:spPr bwMode="auto">
          <a:xfrm>
            <a:off x="6611814" y="2952094"/>
            <a:ext cx="2532185" cy="2191406"/>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1" name="Rectangle 36"/>
          <p:cNvSpPr>
            <a:spLocks noChangeArrowheads="1"/>
          </p:cNvSpPr>
          <p:nvPr/>
        </p:nvSpPr>
        <p:spPr bwMode="auto">
          <a:xfrm>
            <a:off x="0" y="2"/>
            <a:ext cx="9144000" cy="436172"/>
          </a:xfrm>
          <a:prstGeom prst="rect">
            <a:avLst/>
          </a:prstGeom>
          <a:solidFill>
            <a:srgbClr val="0072C6"/>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025" name="TextBox 1024"/>
          <p:cNvSpPr txBox="1"/>
          <p:nvPr/>
        </p:nvSpPr>
        <p:spPr>
          <a:xfrm>
            <a:off x="6710731" y="540905"/>
            <a:ext cx="2112838" cy="1338828"/>
          </a:xfrm>
          <a:prstGeom prst="rect">
            <a:avLst/>
          </a:prstGeom>
          <a:noFill/>
        </p:spPr>
        <p:txBody>
          <a:bodyPr wrap="square" rtlCol="0">
            <a:spAutoFit/>
          </a:bodyPr>
          <a:lstStyle/>
          <a:p>
            <a:r>
              <a:rPr lang="en-US" sz="1600" dirty="0" smtClean="0">
                <a:solidFill>
                  <a:schemeClr val="bg1"/>
                </a:solidFill>
                <a:latin typeface="Segoe UI Light" panose="020B0502040204020203" pitchFamily="34" charset="0"/>
                <a:cs typeface="Segoe UI" panose="020B0502040204020203" pitchFamily="34" charset="0"/>
              </a:rPr>
              <a:t>AtContent</a:t>
            </a:r>
          </a:p>
          <a:p>
            <a:pPr>
              <a:spcBef>
                <a:spcPts val="600"/>
              </a:spcBef>
            </a:pPr>
            <a:r>
              <a:rPr lang="en-US" sz="1000" dirty="0">
                <a:solidFill>
                  <a:schemeClr val="bg1"/>
                </a:solidFill>
                <a:latin typeface="Segoe UI" panose="020B0502040204020203" pitchFamily="34" charset="0"/>
                <a:cs typeface="Segoe UI" panose="020B0502040204020203" pitchFamily="34" charset="0"/>
              </a:rPr>
              <a:t>Launched in 2013, AtContent </a:t>
            </a:r>
            <a:r>
              <a:rPr lang="en-US" sz="1000" dirty="0" smtClean="0">
                <a:solidFill>
                  <a:schemeClr val="bg1"/>
                </a:solidFill>
                <a:latin typeface="Segoe UI" panose="020B0502040204020203" pitchFamily="34" charset="0"/>
                <a:cs typeface="Segoe UI" panose="020B0502040204020203" pitchFamily="34" charset="0"/>
              </a:rPr>
              <a:t>enables </a:t>
            </a:r>
            <a:r>
              <a:rPr lang="en-US" sz="1000" dirty="0">
                <a:solidFill>
                  <a:schemeClr val="bg1"/>
                </a:solidFill>
                <a:latin typeface="Segoe UI" panose="020B0502040204020203" pitchFamily="34" charset="0"/>
                <a:cs typeface="Segoe UI" panose="020B0502040204020203" pitchFamily="34" charset="0"/>
              </a:rPr>
              <a:t>bloggers to smartly repost content across all blogging platforms, </a:t>
            </a:r>
            <a:r>
              <a:rPr lang="en-US" sz="1000" dirty="0" smtClean="0">
                <a:solidFill>
                  <a:schemeClr val="bg1"/>
                </a:solidFill>
                <a:latin typeface="Segoe UI" panose="020B0502040204020203" pitchFamily="34" charset="0"/>
                <a:cs typeface="Segoe UI" panose="020B0502040204020203" pitchFamily="34" charset="0"/>
              </a:rPr>
              <a:t>growing their </a:t>
            </a:r>
            <a:r>
              <a:rPr lang="en-US" sz="1000" dirty="0">
                <a:solidFill>
                  <a:schemeClr val="bg1"/>
                </a:solidFill>
                <a:latin typeface="Segoe UI" panose="020B0502040204020203" pitchFamily="34" charset="0"/>
                <a:cs typeface="Segoe UI" panose="020B0502040204020203" pitchFamily="34" charset="0"/>
              </a:rPr>
              <a:t>audience and traffic, for </a:t>
            </a:r>
            <a:r>
              <a:rPr lang="en-US" sz="1000" dirty="0" smtClean="0">
                <a:solidFill>
                  <a:schemeClr val="bg1"/>
                </a:solidFill>
                <a:latin typeface="Segoe UI" panose="020B0502040204020203" pitchFamily="34" charset="0"/>
                <a:cs typeface="Segoe UI" panose="020B0502040204020203" pitchFamily="34" charset="0"/>
              </a:rPr>
              <a:t>free. </a:t>
            </a:r>
            <a:r>
              <a:rPr lang="en-US" sz="1000" dirty="0" smtClean="0">
                <a:solidFill>
                  <a:schemeClr val="bg1"/>
                </a:solidFill>
                <a:latin typeface="Segoe UI" panose="020B0502040204020203" pitchFamily="34" charset="0"/>
                <a:cs typeface="Segoe UI" panose="020B0502040204020203" pitchFamily="34" charset="0"/>
              </a:rPr>
              <a:t>Learn </a:t>
            </a:r>
            <a:r>
              <a:rPr lang="en-US" sz="1000" dirty="0" smtClean="0">
                <a:solidFill>
                  <a:schemeClr val="bg1"/>
                </a:solidFill>
                <a:latin typeface="Segoe UI" panose="020B0502040204020203" pitchFamily="34" charset="0"/>
                <a:cs typeface="Segoe UI" panose="020B0502040204020203" pitchFamily="34" charset="0"/>
              </a:rPr>
              <a:t>more at </a:t>
            </a:r>
            <a:r>
              <a:rPr lang="en-US" sz="1000" u="sng" dirty="0" smtClean="0">
                <a:solidFill>
                  <a:schemeClr val="bg1"/>
                </a:solidFill>
                <a:latin typeface="Segoe UI" panose="020B0502040204020203" pitchFamily="34" charset="0"/>
                <a:cs typeface="Segoe UI" panose="020B0502040204020203" pitchFamily="34" charset="0"/>
              </a:rPr>
              <a:t>www.atcontent.com</a:t>
            </a:r>
          </a:p>
        </p:txBody>
      </p:sp>
      <p:sp>
        <p:nvSpPr>
          <p:cNvPr id="1028" name="TextBox 1027"/>
          <p:cNvSpPr txBox="1"/>
          <p:nvPr/>
        </p:nvSpPr>
        <p:spPr>
          <a:xfrm>
            <a:off x="98916" y="543991"/>
            <a:ext cx="6325330" cy="430887"/>
          </a:xfrm>
          <a:prstGeom prst="rect">
            <a:avLst/>
          </a:prstGeom>
          <a:noFill/>
        </p:spPr>
        <p:txBody>
          <a:bodyPr wrap="square" rtlCol="0">
            <a:spAutoFit/>
          </a:bodyPr>
          <a:lstStyle/>
          <a:p>
            <a:r>
              <a:rPr lang="en-US" sz="2200" dirty="0" smtClean="0">
                <a:latin typeface="Segoe UI" panose="020B0502040204020203" pitchFamily="34" charset="0"/>
                <a:cs typeface="Segoe UI" panose="020B0502040204020203" pitchFamily="34" charset="0"/>
              </a:rPr>
              <a:t>Microsoft Helps AtContent Meet Its Community</a:t>
            </a:r>
          </a:p>
        </p:txBody>
      </p:sp>
      <p:sp>
        <p:nvSpPr>
          <p:cNvPr id="67" name="TextBox 66"/>
          <p:cNvSpPr txBox="1"/>
          <p:nvPr/>
        </p:nvSpPr>
        <p:spPr>
          <a:xfrm>
            <a:off x="98915" y="1457725"/>
            <a:ext cx="3421539" cy="3631763"/>
          </a:xfrm>
          <a:prstGeom prst="rect">
            <a:avLst/>
          </a:prstGeom>
          <a:noFill/>
        </p:spPr>
        <p:txBody>
          <a:bodyPr wrap="square" rIns="0" rtlCol="0">
            <a:spAutoFit/>
          </a:bodyPr>
          <a:lstStyle/>
          <a:p>
            <a:r>
              <a:rPr lang="en-US" sz="1000" dirty="0" smtClean="0">
                <a:latin typeface="Segoe UI" panose="020B0502040204020203" pitchFamily="34" charset="0"/>
                <a:cs typeface="Segoe UI" panose="020B0502040204020203" pitchFamily="34" charset="0"/>
              </a:rPr>
              <a:t>AtContent helps bloggers to gain exposure by expanding the outlets on which their content is published. To help its own service gain more exposure, AtContent partnered with the Cloud OS App Launch Services team at Microsoft on a number of different programs.</a:t>
            </a:r>
          </a:p>
          <a:p>
            <a:endParaRPr lang="en-US" sz="1000" dirty="0">
              <a:latin typeface="Segoe UI" panose="020B0502040204020203" pitchFamily="34" charset="0"/>
              <a:cs typeface="Segoe UI" panose="020B0502040204020203" pitchFamily="34" charset="0"/>
            </a:endParaRPr>
          </a:p>
          <a:p>
            <a:r>
              <a:rPr lang="en-US" sz="1000" dirty="0" smtClean="0">
                <a:latin typeface="Segoe UI" panose="020B0502040204020203" pitchFamily="34" charset="0"/>
                <a:cs typeface="Segoe UI" panose="020B0502040204020203" pitchFamily="34" charset="0"/>
              </a:rPr>
              <a:t>To reach the more than 250,000 followers of @Azure on Twitter, AtContent took part in the </a:t>
            </a:r>
            <a:r>
              <a:rPr lang="en-US" sz="1000" dirty="0" smtClean="0">
                <a:latin typeface="Segoe UI" panose="020B0502040204020203" pitchFamily="34" charset="0"/>
                <a:cs typeface="Segoe UI" panose="020B0502040204020203" pitchFamily="34" charset="0"/>
                <a:hlinkClick r:id="rId2"/>
              </a:rPr>
              <a:t>App </a:t>
            </a:r>
            <a:r>
              <a:rPr lang="en-US" sz="1000" dirty="0">
                <a:latin typeface="Segoe UI" panose="020B0502040204020203" pitchFamily="34" charset="0"/>
                <a:cs typeface="Segoe UI" panose="020B0502040204020203" pitchFamily="34" charset="0"/>
                <a:hlinkClick r:id="rId2"/>
              </a:rPr>
              <a:t>of the Day tweet</a:t>
            </a:r>
            <a:r>
              <a:rPr lang="en-US" sz="1000" dirty="0">
                <a:latin typeface="Segoe UI" panose="020B0502040204020203" pitchFamily="34" charset="0"/>
                <a:cs typeface="Segoe UI" panose="020B0502040204020203" pitchFamily="34" charset="0"/>
              </a:rPr>
              <a:t> </a:t>
            </a:r>
            <a:r>
              <a:rPr lang="en-US" sz="1000" dirty="0" smtClean="0">
                <a:latin typeface="Segoe UI" panose="020B0502040204020203" pitchFamily="34" charset="0"/>
                <a:cs typeface="Segoe UI" panose="020B0502040204020203" pitchFamily="34" charset="0"/>
              </a:rPr>
              <a:t>offering, driving awareness of how its solution can dramatically increase bloggers’ audience size.</a:t>
            </a:r>
          </a:p>
          <a:p>
            <a:endParaRPr lang="en-US" sz="1000" dirty="0" smtClean="0">
              <a:latin typeface="Segoe UI" panose="020B0502040204020203" pitchFamily="34" charset="0"/>
              <a:cs typeface="Segoe UI" panose="020B0502040204020203" pitchFamily="34" charset="0"/>
            </a:endParaRPr>
          </a:p>
          <a:p>
            <a:r>
              <a:rPr lang="en-US" sz="1000" dirty="0" smtClean="0">
                <a:latin typeface="Segoe UI" panose="020B0502040204020203" pitchFamily="34" charset="0"/>
                <a:cs typeface="Segoe UI" panose="020B0502040204020203" pitchFamily="34" charset="0"/>
              </a:rPr>
              <a:t>The Cloud OS App Launch Services team also partnered with AtContent on marketing materials: a </a:t>
            </a:r>
            <a:r>
              <a:rPr lang="en-US" sz="1000" dirty="0" smtClean="0">
                <a:latin typeface="Segoe UI" panose="020B0502040204020203" pitchFamily="34" charset="0"/>
                <a:cs typeface="Segoe UI" panose="020B0502040204020203" pitchFamily="34" charset="0"/>
                <a:hlinkClick r:id="rId3"/>
              </a:rPr>
              <a:t>mini-case study</a:t>
            </a:r>
            <a:r>
              <a:rPr lang="en-US" sz="1000" dirty="0" smtClean="0">
                <a:latin typeface="Segoe UI" panose="020B0502040204020203" pitchFamily="34" charset="0"/>
                <a:cs typeface="Segoe UI" panose="020B0502040204020203" pitchFamily="34" charset="0"/>
              </a:rPr>
              <a:t> and </a:t>
            </a:r>
            <a:r>
              <a:rPr lang="en-US" sz="1000" dirty="0" smtClean="0">
                <a:latin typeface="Segoe UI" panose="020B0502040204020203" pitchFamily="34" charset="0"/>
                <a:cs typeface="Segoe UI" panose="020B0502040204020203" pitchFamily="34" charset="0"/>
                <a:hlinkClick r:id="rId4"/>
              </a:rPr>
              <a:t>datasheet</a:t>
            </a:r>
            <a:r>
              <a:rPr lang="en-US" sz="1000" dirty="0" smtClean="0">
                <a:latin typeface="Segoe UI" panose="020B0502040204020203" pitchFamily="34" charset="0"/>
                <a:cs typeface="Segoe UI" panose="020B0502040204020203" pitchFamily="34" charset="0"/>
              </a:rPr>
              <a:t>. These documents were downloaded more than 1,000 times from Microsoft.com alone.</a:t>
            </a:r>
            <a:endParaRPr lang="en-US" sz="1000" dirty="0">
              <a:latin typeface="Segoe UI" panose="020B0502040204020203" pitchFamily="34" charset="0"/>
              <a:cs typeface="Segoe UI" panose="020B0502040204020203" pitchFamily="34" charset="0"/>
            </a:endParaRPr>
          </a:p>
          <a:p>
            <a:endParaRPr lang="en-US" sz="1000" dirty="0">
              <a:latin typeface="Segoe UI" panose="020B0502040204020203" pitchFamily="34" charset="0"/>
              <a:cs typeface="Segoe UI" panose="020B0502040204020203" pitchFamily="34" charset="0"/>
            </a:endParaRPr>
          </a:p>
          <a:p>
            <a:r>
              <a:rPr lang="en-US" sz="1000" dirty="0" smtClean="0">
                <a:latin typeface="Segoe UI" panose="020B0502040204020203" pitchFamily="34" charset="0"/>
                <a:cs typeface="Segoe UI" panose="020B0502040204020203" pitchFamily="34" charset="0"/>
              </a:rPr>
              <a:t>AtContent got to have engaging discussions with 47 members of the blogger community at a Microsoft Store event offered by the Cloud OS App Launch Services team. This event netted important relationships for AtContent.</a:t>
            </a:r>
          </a:p>
          <a:p>
            <a:endParaRPr lang="en-US" sz="1000" dirty="0">
              <a:latin typeface="Segoe UI" panose="020B0502040204020203" pitchFamily="34" charset="0"/>
              <a:cs typeface="Segoe UI" panose="020B0502040204020203" pitchFamily="34" charset="0"/>
            </a:endParaRPr>
          </a:p>
          <a:p>
            <a:pPr algn="ctr"/>
            <a:r>
              <a:rPr lang="en-US" sz="1000" i="1" dirty="0">
                <a:latin typeface="Segoe UI" panose="020B0502040204020203" pitchFamily="34" charset="0"/>
                <a:cs typeface="Segoe UI" panose="020B0502040204020203" pitchFamily="34" charset="0"/>
              </a:rPr>
              <a:t>Want to learn about more partnerships with Microsoft? </a:t>
            </a:r>
            <a:br>
              <a:rPr lang="en-US" sz="1000" i="1" dirty="0">
                <a:latin typeface="Segoe UI" panose="020B0502040204020203" pitchFamily="34" charset="0"/>
                <a:cs typeface="Segoe UI" panose="020B0502040204020203" pitchFamily="34" charset="0"/>
              </a:rPr>
            </a:br>
            <a:r>
              <a:rPr lang="en-US" sz="1000" i="1" dirty="0">
                <a:latin typeface="Segoe UI" panose="020B0502040204020203" pitchFamily="34" charset="0"/>
                <a:cs typeface="Segoe UI" panose="020B0502040204020203" pitchFamily="34" charset="0"/>
              </a:rPr>
              <a:t>Read </a:t>
            </a:r>
            <a:r>
              <a:rPr lang="en-US" sz="1000" i="1" dirty="0">
                <a:latin typeface="Segoe UI" panose="020B0502040204020203" pitchFamily="34" charset="0"/>
                <a:cs typeface="Segoe UI" panose="020B0502040204020203" pitchFamily="34" charset="0"/>
                <a:hlinkClick r:id="rId5"/>
              </a:rPr>
              <a:t>the Microsoft Azure Partner blog</a:t>
            </a:r>
            <a:r>
              <a:rPr lang="en-US" sz="1000" i="1" dirty="0">
                <a:latin typeface="Segoe UI" panose="020B0502040204020203" pitchFamily="34" charset="0"/>
                <a:cs typeface="Segoe UI" panose="020B0502040204020203" pitchFamily="34" charset="0"/>
              </a:rPr>
              <a:t>.</a:t>
            </a:r>
          </a:p>
        </p:txBody>
      </p:sp>
      <p:sp>
        <p:nvSpPr>
          <p:cNvPr id="1033" name="TextBox 1032"/>
          <p:cNvSpPr txBox="1"/>
          <p:nvPr/>
        </p:nvSpPr>
        <p:spPr>
          <a:xfrm>
            <a:off x="98916" y="949518"/>
            <a:ext cx="6380858" cy="400110"/>
          </a:xfrm>
          <a:prstGeom prst="rect">
            <a:avLst/>
          </a:prstGeom>
          <a:noFill/>
        </p:spPr>
        <p:txBody>
          <a:bodyPr wrap="square" rtlCol="0">
            <a:spAutoFit/>
          </a:bodyPr>
          <a:lstStyle/>
          <a:p>
            <a:r>
              <a:rPr lang="en-US" sz="1000" b="1" dirty="0" smtClean="0">
                <a:latin typeface="Segoe UI" panose="020B0502040204020203" pitchFamily="34" charset="0"/>
                <a:cs typeface="Segoe UI" panose="020B0502040204020203" pitchFamily="34" charset="0"/>
              </a:rPr>
              <a:t>“The Cloud OS App Launch Services team at </a:t>
            </a:r>
            <a:r>
              <a:rPr lang="en-US" sz="1000" b="1" dirty="0">
                <a:latin typeface="Segoe UI" panose="020B0502040204020203" pitchFamily="34" charset="0"/>
                <a:cs typeface="Segoe UI" panose="020B0502040204020203" pitchFamily="34" charset="0"/>
              </a:rPr>
              <a:t>Microsoft </a:t>
            </a:r>
            <a:r>
              <a:rPr lang="en-US" sz="1000" b="1" dirty="0" smtClean="0">
                <a:latin typeface="Segoe UI" panose="020B0502040204020203" pitchFamily="34" charset="0"/>
                <a:cs typeface="Segoe UI" panose="020B0502040204020203" pitchFamily="34" charset="0"/>
              </a:rPr>
              <a:t>has been a great partner, </a:t>
            </a:r>
            <a:r>
              <a:rPr lang="en-US" sz="1000" b="1" dirty="0">
                <a:latin typeface="Segoe UI" panose="020B0502040204020203" pitchFamily="34" charset="0"/>
                <a:cs typeface="Segoe UI" panose="020B0502040204020203" pitchFamily="34" charset="0"/>
              </a:rPr>
              <a:t>helping</a:t>
            </a:r>
            <a:r>
              <a:rPr lang="en-US" sz="1000" b="1" dirty="0" smtClean="0">
                <a:latin typeface="Segoe UI" panose="020B0502040204020203" pitchFamily="34" charset="0"/>
                <a:cs typeface="Segoe UI" panose="020B0502040204020203" pitchFamily="34" charset="0"/>
              </a:rPr>
              <a:t> AtContent reach out to the blogger community electronically and in person." – Alexey Semeney, CEO, AtContent</a:t>
            </a:r>
            <a:endParaRPr lang="en-US" sz="1000" b="1" dirty="0">
              <a:latin typeface="Segoe UI" panose="020B0502040204020203" pitchFamily="34" charset="0"/>
              <a:cs typeface="Segoe UI" panose="020B0502040204020203" pitchFamily="34" charset="0"/>
            </a:endParaRPr>
          </a:p>
        </p:txBody>
      </p:sp>
      <p:sp>
        <p:nvSpPr>
          <p:cNvPr id="22" name="Rectangle 21"/>
          <p:cNvSpPr/>
          <p:nvPr/>
        </p:nvSpPr>
        <p:spPr>
          <a:xfrm>
            <a:off x="98915" y="50729"/>
            <a:ext cx="8915511" cy="338554"/>
          </a:xfrm>
          <a:prstGeom prst="rect">
            <a:avLst/>
          </a:prstGeom>
        </p:spPr>
        <p:txBody>
          <a:bodyPr wrap="square">
            <a:spAutoFit/>
          </a:bodyPr>
          <a:lstStyle/>
          <a:p>
            <a:pPr algn="ctr">
              <a:spcBef>
                <a:spcPts val="600"/>
              </a:spcBef>
              <a:spcAft>
                <a:spcPts val="600"/>
              </a:spcAft>
            </a:pPr>
            <a:r>
              <a:rPr lang="en-US" sz="1600" cap="all" dirty="0" smtClean="0">
                <a:solidFill>
                  <a:srgbClr val="FFFFFF"/>
                </a:solidFill>
                <a:latin typeface="Segoe UI" panose="020B0502040204020203" pitchFamily="34" charset="0"/>
                <a:ea typeface="Segoe UI" panose="020B0502040204020203" pitchFamily="34" charset="0"/>
                <a:cs typeface="Segoe UI" panose="020B0502040204020203" pitchFamily="34" charset="0"/>
              </a:rPr>
              <a:t>Cloud OS App Launch Services MINI-Case Study</a:t>
            </a:r>
            <a:endParaRPr lang="en-US" sz="1600" cap="all" dirty="0">
              <a:solidFill>
                <a:srgbClr val="FFFFFF"/>
              </a:solidFill>
              <a:latin typeface="Segoe UI" panose="020B0502040204020203" pitchFamily="34" charset="0"/>
              <a:ea typeface="Segoe UI" panose="020B0502040204020203" pitchFamily="34" charset="0"/>
              <a:cs typeface="Segoe UI" panose="020B0502040204020203" pitchFamily="34" charset="0"/>
            </a:endParaRPr>
          </a:p>
        </p:txBody>
      </p:sp>
      <p:sp>
        <p:nvSpPr>
          <p:cNvPr id="16" name="TextBox 15"/>
          <p:cNvSpPr txBox="1"/>
          <p:nvPr/>
        </p:nvSpPr>
        <p:spPr>
          <a:xfrm>
            <a:off x="6695719" y="3136286"/>
            <a:ext cx="2303696" cy="1492716"/>
          </a:xfrm>
          <a:prstGeom prst="rect">
            <a:avLst/>
          </a:prstGeom>
          <a:noFill/>
        </p:spPr>
        <p:txBody>
          <a:bodyPr wrap="square" rtlCol="0">
            <a:spAutoFit/>
          </a:bodyPr>
          <a:lstStyle/>
          <a:p>
            <a:r>
              <a:rPr lang="en-US" sz="1600" dirty="0">
                <a:solidFill>
                  <a:schemeClr val="bg1"/>
                </a:solidFill>
                <a:latin typeface="Segoe UI Light" panose="020B0502040204020203" pitchFamily="34" charset="0"/>
                <a:cs typeface="Segoe UI" panose="020B0502040204020203" pitchFamily="34" charset="0"/>
              </a:rPr>
              <a:t>Cloud OS App Launch</a:t>
            </a:r>
          </a:p>
          <a:p>
            <a:pPr>
              <a:spcBef>
                <a:spcPts val="600"/>
              </a:spcBef>
            </a:pPr>
            <a:r>
              <a:rPr lang="en-US" sz="1000" dirty="0" smtClean="0">
                <a:solidFill>
                  <a:schemeClr val="bg1"/>
                </a:solidFill>
                <a:latin typeface="Segoe UI" panose="020B0502040204020203" pitchFamily="34" charset="0"/>
                <a:cs typeface="Segoe UI" panose="020B0502040204020203" pitchFamily="34" charset="0"/>
              </a:rPr>
              <a:t>Microsoft’s </a:t>
            </a:r>
            <a:r>
              <a:rPr lang="en-US" sz="1000" dirty="0">
                <a:solidFill>
                  <a:schemeClr val="bg1"/>
                </a:solidFill>
                <a:latin typeface="Segoe UI" panose="020B0502040204020203" pitchFamily="34" charset="0"/>
                <a:cs typeface="Segoe UI" panose="020B0502040204020203" pitchFamily="34" charset="0"/>
              </a:rPr>
              <a:t>Cloud OS App Launch Services give Independent Software Vendors exclusive resources to help boost app exposure, improve app performance, and build better cloud businesses. See </a:t>
            </a:r>
            <a:r>
              <a:rPr lang="en-US" sz="1000" dirty="0" smtClean="0">
                <a:solidFill>
                  <a:schemeClr val="bg1"/>
                </a:solidFill>
                <a:latin typeface="Segoe UI" panose="020B0502040204020203" pitchFamily="34" charset="0"/>
                <a:cs typeface="Segoe UI" panose="020B0502040204020203" pitchFamily="34" charset="0"/>
              </a:rPr>
              <a:t>how you can benefit at </a:t>
            </a:r>
            <a:r>
              <a:rPr lang="en-US" sz="1000" u="sng" dirty="0" smtClean="0">
                <a:solidFill>
                  <a:schemeClr val="bg1"/>
                </a:solidFill>
                <a:latin typeface="Segoe UI" panose="020B0502040204020203" pitchFamily="34" charset="0"/>
                <a:cs typeface="Segoe UI" panose="020B0502040204020203" pitchFamily="34" charset="0"/>
              </a:rPr>
              <a:t>www.MicrosoftGoToMarket.com</a:t>
            </a:r>
            <a:r>
              <a:rPr lang="en-US" sz="1000" dirty="0" smtClean="0">
                <a:solidFill>
                  <a:schemeClr val="bg1"/>
                </a:solidFill>
                <a:latin typeface="Segoe UI" panose="020B0502040204020203" pitchFamily="34" charset="0"/>
                <a:cs typeface="Segoe UI" panose="020B0502040204020203" pitchFamily="34" charset="0"/>
              </a:rPr>
              <a:t>. </a:t>
            </a:r>
          </a:p>
        </p:txBody>
      </p:sp>
      <p:pic>
        <p:nvPicPr>
          <p:cNvPr id="5" name="Picture 4"/>
          <p:cNvPicPr>
            <a:picLocks noChangeAspect="1"/>
          </p:cNvPicPr>
          <p:nvPr/>
        </p:nvPicPr>
        <p:blipFill rotWithShape="1">
          <a:blip r:embed="rId6"/>
          <a:srcRect t="17951" b="17646"/>
          <a:stretch/>
        </p:blipFill>
        <p:spPr>
          <a:xfrm>
            <a:off x="56178" y="54708"/>
            <a:ext cx="1418554" cy="336061"/>
          </a:xfrm>
          <a:prstGeom prst="rect">
            <a:avLst/>
          </a:prstGeom>
        </p:spPr>
      </p:pic>
      <p:pic>
        <p:nvPicPr>
          <p:cNvPr id="19" name="Picture 1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088553" y="4660467"/>
            <a:ext cx="1518027" cy="349207"/>
          </a:xfrm>
          <a:prstGeom prst="rect">
            <a:avLst/>
          </a:prstGeom>
        </p:spPr>
      </p:pic>
      <p:pic>
        <p:nvPicPr>
          <p:cNvPr id="1026" name="Picture 13" descr="image006"/>
          <p:cNvPicPr>
            <a:picLocks noChangeAspect="1" noChangeArrowheads="1"/>
          </p:cNvPicPr>
          <p:nvPr/>
        </p:nvPicPr>
        <p:blipFill rotWithShape="1">
          <a:blip r:embed="rId8">
            <a:extLst>
              <a:ext uri="{28A0092B-C50C-407E-A947-70E740481C1C}">
                <a14:useLocalDpi xmlns:a14="http://schemas.microsoft.com/office/drawing/2010/main" val="0"/>
              </a:ext>
            </a:extLst>
          </a:blip>
          <a:srcRect t="23210" b="-5747"/>
          <a:stretch/>
        </p:blipFill>
        <p:spPr bwMode="auto">
          <a:xfrm>
            <a:off x="3708023" y="1497205"/>
            <a:ext cx="2716223" cy="168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p:cNvPicPr>
            <a:picLocks noChangeAspect="1"/>
          </p:cNvPicPr>
          <p:nvPr/>
        </p:nvPicPr>
        <p:blipFill>
          <a:blip r:embed="rId9"/>
          <a:stretch>
            <a:fillRect/>
          </a:stretch>
        </p:blipFill>
        <p:spPr>
          <a:xfrm>
            <a:off x="3671167" y="3434001"/>
            <a:ext cx="2753079" cy="1625720"/>
          </a:xfrm>
          <a:prstGeom prst="rect">
            <a:avLst/>
          </a:prstGeom>
        </p:spPr>
      </p:pic>
      <p:pic>
        <p:nvPicPr>
          <p:cNvPr id="6" name="Picture 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088553" y="2117245"/>
            <a:ext cx="1886340" cy="628780"/>
          </a:xfrm>
          <a:prstGeom prst="roundRect">
            <a:avLst>
              <a:gd name="adj" fmla="val 8594"/>
            </a:avLst>
          </a:prstGeom>
          <a:solidFill>
            <a:srgbClr val="FFFFFF">
              <a:shade val="85000"/>
            </a:srgbClr>
          </a:solidFill>
          <a:ln>
            <a:noFill/>
          </a:ln>
          <a:effectLst/>
        </p:spPr>
      </p:pic>
    </p:spTree>
    <p:extLst>
      <p:ext uri="{BB962C8B-B14F-4D97-AF65-F5344CB8AC3E}">
        <p14:creationId xmlns:p14="http://schemas.microsoft.com/office/powerpoint/2010/main" val="199545251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4F81BD"/>
      </a:hlink>
      <a:folHlink>
        <a:srgbClr val="4F81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1291</TotalTime>
  <Words>281</Words>
  <Application>Microsoft Office PowerPoint</Application>
  <PresentationFormat>On-screen Show (16:9)</PresentationFormat>
  <Paragraphs>16</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Segoe UI</vt:lpstr>
      <vt:lpstr>Segoe UI Light</vt:lpstr>
      <vt:lpstr>Office Theme</vt:lpstr>
      <vt:lpstr>PowerPoint Presentation</vt:lpstr>
    </vt:vector>
  </TitlesOfParts>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Malinda Miller</dc:creator>
  <cp:lastModifiedBy>Joshua Beach (Prowess Consulting LLC)</cp:lastModifiedBy>
  <cp:revision>235</cp:revision>
  <dcterms:created xsi:type="dcterms:W3CDTF">2013-02-08T20:53:27Z</dcterms:created>
  <dcterms:modified xsi:type="dcterms:W3CDTF">2014-10-28T20:25:56Z</dcterms:modified>
</cp:coreProperties>
</file>