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67" r:id="rId2"/>
    <p:sldId id="270" r:id="rId3"/>
    <p:sldId id="288" r:id="rId4"/>
    <p:sldId id="272" r:id="rId5"/>
    <p:sldId id="312" r:id="rId6"/>
    <p:sldId id="274" r:id="rId7"/>
    <p:sldId id="291" r:id="rId8"/>
    <p:sldId id="275" r:id="rId9"/>
    <p:sldId id="277" r:id="rId10"/>
    <p:sldId id="307" r:id="rId11"/>
    <p:sldId id="308" r:id="rId12"/>
    <p:sldId id="278" r:id="rId13"/>
    <p:sldId id="306" r:id="rId14"/>
    <p:sldId id="313" r:id="rId15"/>
    <p:sldId id="279" r:id="rId16"/>
    <p:sldId id="314" r:id="rId17"/>
    <p:sldId id="320" r:id="rId18"/>
    <p:sldId id="319" r:id="rId19"/>
    <p:sldId id="321" r:id="rId20"/>
    <p:sldId id="311" r:id="rId21"/>
    <p:sldId id="309" r:id="rId22"/>
    <p:sldId id="296" r:id="rId23"/>
    <p:sldId id="290" r:id="rId24"/>
    <p:sldId id="299" r:id="rId25"/>
    <p:sldId id="310" r:id="rId26"/>
    <p:sldId id="317" r:id="rId27"/>
    <p:sldId id="283" r:id="rId28"/>
    <p:sldId id="318" r:id="rId29"/>
    <p:sldId id="303" r:id="rId30"/>
    <p:sldId id="285" r:id="rId31"/>
    <p:sldId id="286" r:id="rId32"/>
    <p:sldId id="280" r:id="rId33"/>
    <p:sldId id="284" r:id="rId34"/>
    <p:sldId id="289" r:id="rId35"/>
    <p:sldId id="264" r:id="rId36"/>
    <p:sldId id="265" r:id="rId37"/>
    <p:sldId id="263"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267"/>
            <p14:sldId id="270"/>
            <p14:sldId id="288"/>
            <p14:sldId id="272"/>
            <p14:sldId id="312"/>
            <p14:sldId id="274"/>
            <p14:sldId id="291"/>
            <p14:sldId id="275"/>
            <p14:sldId id="277"/>
            <p14:sldId id="307"/>
            <p14:sldId id="308"/>
            <p14:sldId id="278"/>
            <p14:sldId id="306"/>
            <p14:sldId id="313"/>
            <p14:sldId id="279"/>
            <p14:sldId id="314"/>
            <p14:sldId id="320"/>
            <p14:sldId id="319"/>
            <p14:sldId id="321"/>
            <p14:sldId id="311"/>
            <p14:sldId id="309"/>
            <p14:sldId id="296"/>
            <p14:sldId id="290"/>
            <p14:sldId id="299"/>
            <p14:sldId id="310"/>
            <p14:sldId id="317"/>
            <p14:sldId id="283"/>
            <p14:sldId id="318"/>
            <p14:sldId id="303"/>
            <p14:sldId id="285"/>
            <p14:sldId id="286"/>
            <p14:sldId id="280"/>
            <p14:sldId id="284"/>
            <p14:sldId id="289"/>
          </p14:sldIdLst>
        </p14:section>
        <p14:section name="Belux info slides" id="{2BED94AB-ADF3-4F0C-A68B-D127047F0F88}">
          <p14:sldIdLst>
            <p14:sldId id="264"/>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54" autoAdjust="0"/>
  </p:normalViewPr>
  <p:slideViewPr>
    <p:cSldViewPr snapToGrid="0" snapToObjects="1" showGuides="1">
      <p:cViewPr>
        <p:scale>
          <a:sx n="77" d="100"/>
          <a:sy n="77" d="100"/>
        </p:scale>
        <p:origin x="-300" y="210"/>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6" d="100"/>
          <a:sy n="56" d="100"/>
        </p:scale>
        <p:origin x="-253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p7designtemplates.codeplex.com/"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ilverlight.codeplex.com/releases/view/52297"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microsoft.com/maps/isdk/silverlight/"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msdn.microsoft.com/en-us/library/ff817008(VS.92).aspx" TargetMode="External"/><Relationship Id="rId4" Type="http://schemas.openxmlformats.org/officeDocument/2006/relationships/hyperlink" Target="http://msdn.microsoft.com/en-us/library/ff428642.aspx"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dirty="0" smtClean="0"/>
              <a:t>Katrien: &gt; Welcome &gt; end</a:t>
            </a:r>
            <a:r>
              <a:rPr lang="nl-BE" baseline="0" dirty="0" smtClean="0"/>
              <a:t> to end phone development</a:t>
            </a:r>
            <a:endParaRPr lang="nl-BE" dirty="0" smtClean="0"/>
          </a:p>
          <a:p>
            <a:r>
              <a:rPr lang="nl-BE" dirty="0" smtClean="0"/>
              <a:t>Katrien</a:t>
            </a:r>
            <a:r>
              <a:rPr lang="nl-BE" baseline="0" dirty="0" smtClean="0"/>
              <a:t> to introduce Isabel</a:t>
            </a:r>
          </a:p>
          <a:p>
            <a:r>
              <a:rPr lang="nl-BE" baseline="0" dirty="0" smtClean="0"/>
              <a:t>Isabel to introduce Katrien</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Todo &gt; explain</a:t>
            </a:r>
            <a:r>
              <a:rPr lang="nl-BE" baseline="0" dirty="0" smtClean="0"/>
              <a:t> RelayCommand</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10</a:t>
            </a:fld>
            <a:endParaRPr lang="en-US"/>
          </a:p>
        </p:txBody>
      </p:sp>
    </p:spTree>
    <p:extLst>
      <p:ext uri="{BB962C8B-B14F-4D97-AF65-F5344CB8AC3E}">
        <p14:creationId xmlns:p14="http://schemas.microsoft.com/office/powerpoint/2010/main" val="1878558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Todo &gt; explain</a:t>
            </a:r>
            <a:r>
              <a:rPr lang="nl-BE" baseline="0" dirty="0" smtClean="0"/>
              <a:t> RelayCommand</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11</a:t>
            </a:fld>
            <a:endParaRPr lang="en-US"/>
          </a:p>
        </p:txBody>
      </p:sp>
    </p:spTree>
    <p:extLst>
      <p:ext uri="{BB962C8B-B14F-4D97-AF65-F5344CB8AC3E}">
        <p14:creationId xmlns:p14="http://schemas.microsoft.com/office/powerpoint/2010/main" val="1878558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dirty="0" smtClean="0"/>
              <a:t>Katrien</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Todo &gt; explain</a:t>
            </a:r>
            <a:r>
              <a:rPr lang="nl-BE" baseline="0" dirty="0" smtClean="0"/>
              <a:t> RelayCommand</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13</a:t>
            </a:fld>
            <a:endParaRPr lang="en-US"/>
          </a:p>
        </p:txBody>
      </p:sp>
    </p:spTree>
    <p:extLst>
      <p:ext uri="{BB962C8B-B14F-4D97-AF65-F5344CB8AC3E}">
        <p14:creationId xmlns:p14="http://schemas.microsoft.com/office/powerpoint/2010/main" val="1878558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do some more designing in Blend</a:t>
            </a:r>
          </a:p>
          <a:p>
            <a:pPr lvl="0"/>
            <a:r>
              <a:rPr lang="en-US" sz="1200" kern="1200" dirty="0" smtClean="0">
                <a:solidFill>
                  <a:schemeClr val="tx1"/>
                </a:solidFill>
                <a:effectLst/>
                <a:latin typeface="+mn-lt"/>
                <a:ea typeface="+mn-ea"/>
                <a:cs typeface="+mn-cs"/>
              </a:rPr>
              <a:t>We Open the project in Expression Blend</a:t>
            </a:r>
          </a:p>
          <a:p>
            <a:pPr lvl="0"/>
            <a:r>
              <a:rPr lang="en-US" sz="1200" kern="1200" dirty="0" err="1" smtClean="0">
                <a:solidFill>
                  <a:schemeClr val="tx1"/>
                </a:solidFill>
                <a:effectLst/>
                <a:latin typeface="+mn-lt"/>
                <a:ea typeface="+mn-ea"/>
                <a:cs typeface="+mn-cs"/>
              </a:rPr>
              <a:t>MainPage.xaml</a:t>
            </a:r>
            <a:r>
              <a:rPr lang="en-US" sz="1200" kern="1200" dirty="0" smtClean="0">
                <a:solidFill>
                  <a:schemeClr val="tx1"/>
                </a:solidFill>
                <a:effectLst/>
                <a:latin typeface="+mn-lt"/>
                <a:ea typeface="+mn-ea"/>
                <a:cs typeface="+mn-cs"/>
              </a:rPr>
              <a:t> is already bound </a:t>
            </a:r>
            <a:r>
              <a:rPr lang="en-US" sz="1200" kern="1200" dirty="0" err="1" smtClean="0">
                <a:solidFill>
                  <a:schemeClr val="tx1"/>
                </a:solidFill>
                <a:effectLst/>
                <a:latin typeface="+mn-lt"/>
                <a:ea typeface="+mn-ea"/>
                <a:cs typeface="+mn-cs"/>
              </a:rPr>
              <a:t>toOpinionsViewMOdel</a:t>
            </a:r>
            <a:r>
              <a:rPr lang="en-US" sz="1200" kern="1200" dirty="0" smtClean="0">
                <a:solidFill>
                  <a:schemeClr val="tx1"/>
                </a:solidFill>
                <a:effectLst/>
                <a:latin typeface="+mn-lt"/>
                <a:ea typeface="+mn-ea"/>
                <a:cs typeface="+mn-cs"/>
              </a:rPr>
              <a:t> -&gt; this has 2 </a:t>
            </a:r>
            <a:r>
              <a:rPr lang="en-US" sz="1200" kern="1200" dirty="0" err="1" smtClean="0">
                <a:solidFill>
                  <a:schemeClr val="tx1"/>
                </a:solidFill>
                <a:effectLst/>
                <a:latin typeface="+mn-lt"/>
                <a:ea typeface="+mn-ea"/>
                <a:cs typeface="+mn-cs"/>
              </a:rPr>
              <a:t>viewmodels</a:t>
            </a:r>
            <a:r>
              <a:rPr lang="en-US" sz="1200" kern="1200" dirty="0" smtClean="0">
                <a:solidFill>
                  <a:schemeClr val="tx1"/>
                </a:solidFill>
                <a:effectLst/>
                <a:latin typeface="+mn-lt"/>
                <a:ea typeface="+mn-ea"/>
                <a:cs typeface="+mn-cs"/>
              </a:rPr>
              <a:t> behind: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-&gt; show and explain the properties</a:t>
            </a:r>
          </a:p>
          <a:p>
            <a:pPr lvl="0"/>
            <a:r>
              <a:rPr lang="en-US" sz="1200" kern="1200" dirty="0" smtClean="0">
                <a:solidFill>
                  <a:schemeClr val="tx1"/>
                </a:solidFill>
                <a:effectLst/>
                <a:latin typeface="+mn-lt"/>
                <a:ea typeface="+mn-ea"/>
                <a:cs typeface="+mn-cs"/>
              </a:rPr>
              <a:t>We want to bind a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pivot all to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the nearby pivot item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to </a:t>
            </a:r>
            <a:r>
              <a:rPr lang="en-US" sz="1200" kern="1200" dirty="0" err="1" smtClean="0">
                <a:solidFill>
                  <a:schemeClr val="tx1"/>
                </a:solidFill>
                <a:effectLst/>
                <a:latin typeface="+mn-lt"/>
                <a:ea typeface="+mn-ea"/>
                <a:cs typeface="+mn-cs"/>
              </a:rPr>
              <a:t>NearByOpinionsViewModel</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design the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of the first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-&gt; show </a:t>
            </a:r>
            <a:r>
              <a:rPr lang="en-US" sz="1200" kern="1200" dirty="0" err="1" smtClean="0">
                <a:solidFill>
                  <a:schemeClr val="tx1"/>
                </a:solidFill>
                <a:effectLst/>
                <a:latin typeface="+mn-lt"/>
                <a:ea typeface="+mn-ea"/>
                <a:cs typeface="+mn-cs"/>
              </a:rPr>
              <a:t>moodselector</a:t>
            </a:r>
            <a:r>
              <a:rPr lang="en-US" sz="1200" kern="1200" dirty="0" smtClean="0">
                <a:solidFill>
                  <a:schemeClr val="tx1"/>
                </a:solidFill>
                <a:effectLst/>
                <a:latin typeface="+mn-lt"/>
                <a:ea typeface="+mn-ea"/>
                <a:cs typeface="+mn-cs"/>
              </a:rPr>
              <a:t>, etc.. </a:t>
            </a:r>
          </a:p>
          <a:p>
            <a:pPr lvl="0"/>
            <a:r>
              <a:rPr lang="en-US" sz="1200" kern="1200" dirty="0" smtClean="0">
                <a:solidFill>
                  <a:schemeClr val="tx1"/>
                </a:solidFill>
                <a:effectLst/>
                <a:latin typeface="+mn-lt"/>
                <a:ea typeface="+mn-ea"/>
                <a:cs typeface="+mn-cs"/>
              </a:rPr>
              <a:t>Apply the same style to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in the second </a:t>
            </a:r>
            <a:r>
              <a:rPr lang="en-US" sz="1200" kern="1200" dirty="0" err="1" smtClean="0">
                <a:solidFill>
                  <a:schemeClr val="tx1"/>
                </a:solidFill>
                <a:effectLst/>
                <a:latin typeface="+mn-lt"/>
                <a:ea typeface="+mn-ea"/>
                <a:cs typeface="+mn-cs"/>
              </a:rPr>
              <a:t>listbox</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add the </a:t>
            </a:r>
            <a:r>
              <a:rPr lang="en-US" sz="1200" kern="1200" dirty="0" err="1" smtClean="0">
                <a:solidFill>
                  <a:schemeClr val="tx1"/>
                </a:solidFill>
                <a:effectLst/>
                <a:latin typeface="+mn-lt"/>
                <a:ea typeface="+mn-ea"/>
                <a:cs typeface="+mn-cs"/>
              </a:rPr>
              <a:t>gridprogresbar</a:t>
            </a:r>
            <a:r>
              <a:rPr lang="en-US" sz="1200" kern="1200" dirty="0" smtClean="0">
                <a:solidFill>
                  <a:schemeClr val="tx1"/>
                </a:solidFill>
                <a:effectLst/>
                <a:latin typeface="+mn-lt"/>
                <a:ea typeface="+mn-ea"/>
                <a:cs typeface="+mn-cs"/>
              </a:rPr>
              <a:t> in both pivot items -&gt; XAML snippets: grid progress bar, just after the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each pivot item  </a:t>
            </a:r>
          </a:p>
          <a:p>
            <a:pPr lvl="0"/>
            <a:r>
              <a:rPr lang="en-US" sz="1200" kern="1200" dirty="0" smtClean="0">
                <a:solidFill>
                  <a:schemeClr val="tx1"/>
                </a:solidFill>
                <a:effectLst/>
                <a:latin typeface="+mn-lt"/>
                <a:ea typeface="+mn-ea"/>
                <a:cs typeface="+mn-cs"/>
              </a:rPr>
              <a:t>We bind the visibility to </a:t>
            </a:r>
            <a:r>
              <a:rPr lang="en-US" sz="1200" kern="1200" dirty="0" err="1" smtClean="0">
                <a:solidFill>
                  <a:schemeClr val="tx1"/>
                </a:solidFill>
                <a:effectLst/>
                <a:latin typeface="+mn-lt"/>
                <a:ea typeface="+mn-ea"/>
                <a:cs typeface="+mn-cs"/>
              </a:rPr>
              <a:t>IsLoading</a:t>
            </a:r>
            <a:r>
              <a:rPr lang="en-US" sz="1200" kern="1200" dirty="0" smtClean="0">
                <a:solidFill>
                  <a:schemeClr val="tx1"/>
                </a:solidFill>
                <a:effectLst/>
                <a:latin typeface="+mn-lt"/>
                <a:ea typeface="+mn-ea"/>
                <a:cs typeface="+mn-cs"/>
              </a:rPr>
              <a:t> of both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 we use the </a:t>
            </a:r>
            <a:r>
              <a:rPr lang="en-US" sz="1200" kern="1200" dirty="0" err="1" smtClean="0">
                <a:solidFill>
                  <a:schemeClr val="tx1"/>
                </a:solidFill>
                <a:effectLst/>
                <a:latin typeface="+mn-lt"/>
                <a:ea typeface="+mn-ea"/>
                <a:cs typeface="+mn-cs"/>
              </a:rPr>
              <a:t>boolToVisibility</a:t>
            </a:r>
            <a:r>
              <a:rPr lang="en-US" sz="1200" kern="1200" dirty="0" smtClean="0">
                <a:solidFill>
                  <a:schemeClr val="tx1"/>
                </a:solidFill>
                <a:effectLst/>
                <a:latin typeface="+mn-lt"/>
                <a:ea typeface="+mn-ea"/>
                <a:cs typeface="+mn-cs"/>
              </a:rPr>
              <a:t> Converter</a:t>
            </a:r>
          </a:p>
          <a:p>
            <a:r>
              <a:rPr lang="en-US" sz="1200" kern="1200" dirty="0" smtClean="0">
                <a:solidFill>
                  <a:schemeClr val="tx1"/>
                </a:solidFill>
                <a:effectLst/>
                <a:latin typeface="+mn-lt"/>
                <a:ea typeface="+mn-ea"/>
                <a:cs typeface="+mn-cs"/>
              </a:rPr>
              <a:t>It is showing </a:t>
            </a:r>
            <a:r>
              <a:rPr lang="en-US" sz="1200" kern="1200" dirty="0" err="1" smtClean="0">
                <a:solidFill>
                  <a:schemeClr val="tx1"/>
                </a:solidFill>
                <a:effectLst/>
                <a:latin typeface="+mn-lt"/>
                <a:ea typeface="+mn-ea"/>
                <a:cs typeface="+mn-cs"/>
              </a:rPr>
              <a:t>DesignTimeData</a:t>
            </a:r>
            <a:r>
              <a:rPr lang="en-US" sz="1200" kern="1200" dirty="0" smtClean="0">
                <a:solidFill>
                  <a:schemeClr val="tx1"/>
                </a:solidFill>
                <a:effectLst/>
                <a:latin typeface="+mn-lt"/>
                <a:ea typeface="+mn-ea"/>
                <a:cs typeface="+mn-cs"/>
              </a:rPr>
              <a:t> -&gt; we will show later how</a:t>
            </a:r>
          </a:p>
          <a:p>
            <a:r>
              <a:rPr lang="en-US" sz="1200" kern="1200" dirty="0" smtClean="0">
                <a:solidFill>
                  <a:schemeClr val="tx1"/>
                </a:solidFill>
                <a:effectLst/>
                <a:latin typeface="+mn-lt"/>
                <a:ea typeface="+mn-ea"/>
                <a:cs typeface="+mn-cs"/>
              </a:rPr>
              <a:t>Run F5 -&gt; we show it running in the pivot in Blend -&gt; </a:t>
            </a:r>
            <a:r>
              <a:rPr lang="en-US" sz="1200" kern="1200" dirty="0" err="1" smtClean="0">
                <a:solidFill>
                  <a:schemeClr val="tx1"/>
                </a:solidFill>
                <a:effectLst/>
                <a:latin typeface="+mn-lt"/>
                <a:ea typeface="+mn-ea"/>
                <a:cs typeface="+mn-cs"/>
              </a:rPr>
              <a:t>designtime</a:t>
            </a:r>
            <a:r>
              <a:rPr lang="en-US" sz="1200" kern="1200" dirty="0" smtClean="0">
                <a:solidFill>
                  <a:schemeClr val="tx1"/>
                </a:solidFill>
                <a:effectLst/>
                <a:latin typeface="+mn-lt"/>
                <a:ea typeface="+mn-ea"/>
                <a:cs typeface="+mn-cs"/>
              </a:rPr>
              <a:t> data, and also navigate to </a:t>
            </a:r>
            <a:r>
              <a:rPr lang="en-US" sz="1200" kern="1200" dirty="0" err="1" smtClean="0">
                <a:solidFill>
                  <a:schemeClr val="tx1"/>
                </a:solidFill>
                <a:effectLst/>
                <a:latin typeface="+mn-lt"/>
                <a:ea typeface="+mn-ea"/>
                <a:cs typeface="+mn-cs"/>
              </a:rPr>
              <a:t>aggregatedopinion</a:t>
            </a:r>
            <a:r>
              <a:rPr lang="en-US" sz="1200" kern="1200" dirty="0" smtClean="0">
                <a:solidFill>
                  <a:schemeClr val="tx1"/>
                </a:solidFill>
                <a:effectLst/>
                <a:latin typeface="+mn-lt"/>
                <a:ea typeface="+mn-ea"/>
                <a:cs typeface="+mn-cs"/>
              </a:rPr>
              <a:t> view and </a:t>
            </a:r>
            <a:r>
              <a:rPr lang="en-US" sz="1200" kern="1200" dirty="0" err="1" smtClean="0">
                <a:solidFill>
                  <a:schemeClr val="tx1"/>
                </a:solidFill>
                <a:effectLst/>
                <a:latin typeface="+mn-lt"/>
                <a:ea typeface="+mn-ea"/>
                <a:cs typeface="+mn-cs"/>
              </a:rPr>
              <a:t>detailedopinionview</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Progressbar</a:t>
            </a:r>
            <a:r>
              <a:rPr lang="en-US" sz="1200" kern="1200" dirty="0" smtClean="0">
                <a:solidFill>
                  <a:schemeClr val="tx1"/>
                </a:solidFill>
                <a:effectLst/>
                <a:latin typeface="+mn-lt"/>
                <a:ea typeface="+mn-ea"/>
                <a:cs typeface="+mn-cs"/>
              </a:rPr>
              <a:t> is not showing because it is design time data -&gt; </a:t>
            </a:r>
            <a:r>
              <a:rPr lang="en-US" sz="1200" kern="1200" dirty="0" err="1" smtClean="0">
                <a:solidFill>
                  <a:schemeClr val="tx1"/>
                </a:solidFill>
                <a:effectLst/>
                <a:latin typeface="+mn-lt"/>
                <a:ea typeface="+mn-ea"/>
                <a:cs typeface="+mn-cs"/>
              </a:rPr>
              <a:t>isdataloading</a:t>
            </a:r>
            <a:r>
              <a:rPr lang="en-US" sz="1200" kern="1200" dirty="0" smtClean="0">
                <a:solidFill>
                  <a:schemeClr val="tx1"/>
                </a:solidFill>
                <a:effectLst/>
                <a:latin typeface="+mn-lt"/>
                <a:ea typeface="+mn-ea"/>
                <a:cs typeface="+mn-cs"/>
              </a:rPr>
              <a:t> is false by default and it is not yet consuming a service-&gt; will do it later</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121125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do some more designing in Blend</a:t>
            </a:r>
          </a:p>
          <a:p>
            <a:pPr lvl="0"/>
            <a:r>
              <a:rPr lang="en-US" sz="1200" kern="1200" dirty="0" smtClean="0">
                <a:solidFill>
                  <a:schemeClr val="tx1"/>
                </a:solidFill>
                <a:effectLst/>
                <a:latin typeface="+mn-lt"/>
                <a:ea typeface="+mn-ea"/>
                <a:cs typeface="+mn-cs"/>
              </a:rPr>
              <a:t>We Open the project in Expression Blend</a:t>
            </a:r>
          </a:p>
          <a:p>
            <a:pPr lvl="0"/>
            <a:r>
              <a:rPr lang="en-US" sz="1200" kern="1200" dirty="0" err="1" smtClean="0">
                <a:solidFill>
                  <a:schemeClr val="tx1"/>
                </a:solidFill>
                <a:effectLst/>
                <a:latin typeface="+mn-lt"/>
                <a:ea typeface="+mn-ea"/>
                <a:cs typeface="+mn-cs"/>
              </a:rPr>
              <a:t>MainPage.xaml</a:t>
            </a:r>
            <a:r>
              <a:rPr lang="en-US" sz="1200" kern="1200" dirty="0" smtClean="0">
                <a:solidFill>
                  <a:schemeClr val="tx1"/>
                </a:solidFill>
                <a:effectLst/>
                <a:latin typeface="+mn-lt"/>
                <a:ea typeface="+mn-ea"/>
                <a:cs typeface="+mn-cs"/>
              </a:rPr>
              <a:t> is already bound </a:t>
            </a:r>
            <a:r>
              <a:rPr lang="en-US" sz="1200" kern="1200" dirty="0" err="1" smtClean="0">
                <a:solidFill>
                  <a:schemeClr val="tx1"/>
                </a:solidFill>
                <a:effectLst/>
                <a:latin typeface="+mn-lt"/>
                <a:ea typeface="+mn-ea"/>
                <a:cs typeface="+mn-cs"/>
              </a:rPr>
              <a:t>toOpinionsViewMOdel</a:t>
            </a:r>
            <a:r>
              <a:rPr lang="en-US" sz="1200" kern="1200" dirty="0" smtClean="0">
                <a:solidFill>
                  <a:schemeClr val="tx1"/>
                </a:solidFill>
                <a:effectLst/>
                <a:latin typeface="+mn-lt"/>
                <a:ea typeface="+mn-ea"/>
                <a:cs typeface="+mn-cs"/>
              </a:rPr>
              <a:t> -&gt; this has 2 </a:t>
            </a:r>
            <a:r>
              <a:rPr lang="en-US" sz="1200" kern="1200" dirty="0" err="1" smtClean="0">
                <a:solidFill>
                  <a:schemeClr val="tx1"/>
                </a:solidFill>
                <a:effectLst/>
                <a:latin typeface="+mn-lt"/>
                <a:ea typeface="+mn-ea"/>
                <a:cs typeface="+mn-cs"/>
              </a:rPr>
              <a:t>viewmodels</a:t>
            </a:r>
            <a:r>
              <a:rPr lang="en-US" sz="1200" kern="1200" dirty="0" smtClean="0">
                <a:solidFill>
                  <a:schemeClr val="tx1"/>
                </a:solidFill>
                <a:effectLst/>
                <a:latin typeface="+mn-lt"/>
                <a:ea typeface="+mn-ea"/>
                <a:cs typeface="+mn-cs"/>
              </a:rPr>
              <a:t> behind: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-&gt; show and explain the properties</a:t>
            </a:r>
          </a:p>
          <a:p>
            <a:pPr lvl="0"/>
            <a:r>
              <a:rPr lang="en-US" sz="1200" kern="1200" dirty="0" smtClean="0">
                <a:solidFill>
                  <a:schemeClr val="tx1"/>
                </a:solidFill>
                <a:effectLst/>
                <a:latin typeface="+mn-lt"/>
                <a:ea typeface="+mn-ea"/>
                <a:cs typeface="+mn-cs"/>
              </a:rPr>
              <a:t>We want to bind a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pivot all to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the nearby pivot item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to </a:t>
            </a:r>
            <a:r>
              <a:rPr lang="en-US" sz="1200" kern="1200" dirty="0" err="1" smtClean="0">
                <a:solidFill>
                  <a:schemeClr val="tx1"/>
                </a:solidFill>
                <a:effectLst/>
                <a:latin typeface="+mn-lt"/>
                <a:ea typeface="+mn-ea"/>
                <a:cs typeface="+mn-cs"/>
              </a:rPr>
              <a:t>NearByOpinionsViewModel</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design the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of the first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-&gt; show </a:t>
            </a:r>
            <a:r>
              <a:rPr lang="en-US" sz="1200" kern="1200" dirty="0" err="1" smtClean="0">
                <a:solidFill>
                  <a:schemeClr val="tx1"/>
                </a:solidFill>
                <a:effectLst/>
                <a:latin typeface="+mn-lt"/>
                <a:ea typeface="+mn-ea"/>
                <a:cs typeface="+mn-cs"/>
              </a:rPr>
              <a:t>moodselector</a:t>
            </a:r>
            <a:r>
              <a:rPr lang="en-US" sz="1200" kern="1200" dirty="0" smtClean="0">
                <a:solidFill>
                  <a:schemeClr val="tx1"/>
                </a:solidFill>
                <a:effectLst/>
                <a:latin typeface="+mn-lt"/>
                <a:ea typeface="+mn-ea"/>
                <a:cs typeface="+mn-cs"/>
              </a:rPr>
              <a:t>, etc.. </a:t>
            </a:r>
          </a:p>
          <a:p>
            <a:pPr lvl="0"/>
            <a:r>
              <a:rPr lang="en-US" sz="1200" kern="1200" dirty="0" smtClean="0">
                <a:solidFill>
                  <a:schemeClr val="tx1"/>
                </a:solidFill>
                <a:effectLst/>
                <a:latin typeface="+mn-lt"/>
                <a:ea typeface="+mn-ea"/>
                <a:cs typeface="+mn-cs"/>
              </a:rPr>
              <a:t>Apply the same style to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in the second </a:t>
            </a:r>
            <a:r>
              <a:rPr lang="en-US" sz="1200" kern="1200" dirty="0" err="1" smtClean="0">
                <a:solidFill>
                  <a:schemeClr val="tx1"/>
                </a:solidFill>
                <a:effectLst/>
                <a:latin typeface="+mn-lt"/>
                <a:ea typeface="+mn-ea"/>
                <a:cs typeface="+mn-cs"/>
              </a:rPr>
              <a:t>listbox</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add the </a:t>
            </a:r>
            <a:r>
              <a:rPr lang="en-US" sz="1200" kern="1200" dirty="0" err="1" smtClean="0">
                <a:solidFill>
                  <a:schemeClr val="tx1"/>
                </a:solidFill>
                <a:effectLst/>
                <a:latin typeface="+mn-lt"/>
                <a:ea typeface="+mn-ea"/>
                <a:cs typeface="+mn-cs"/>
              </a:rPr>
              <a:t>gridprogresbar</a:t>
            </a:r>
            <a:r>
              <a:rPr lang="en-US" sz="1200" kern="1200" dirty="0" smtClean="0">
                <a:solidFill>
                  <a:schemeClr val="tx1"/>
                </a:solidFill>
                <a:effectLst/>
                <a:latin typeface="+mn-lt"/>
                <a:ea typeface="+mn-ea"/>
                <a:cs typeface="+mn-cs"/>
              </a:rPr>
              <a:t> in both pivot items -&gt; XAML snippets: grid progress bar, just after the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each pivot item  </a:t>
            </a:r>
          </a:p>
          <a:p>
            <a:pPr lvl="0"/>
            <a:r>
              <a:rPr lang="en-US" sz="1200" kern="1200" dirty="0" smtClean="0">
                <a:solidFill>
                  <a:schemeClr val="tx1"/>
                </a:solidFill>
                <a:effectLst/>
                <a:latin typeface="+mn-lt"/>
                <a:ea typeface="+mn-ea"/>
                <a:cs typeface="+mn-cs"/>
              </a:rPr>
              <a:t>We bind the visibility to </a:t>
            </a:r>
            <a:r>
              <a:rPr lang="en-US" sz="1200" kern="1200" dirty="0" err="1" smtClean="0">
                <a:solidFill>
                  <a:schemeClr val="tx1"/>
                </a:solidFill>
                <a:effectLst/>
                <a:latin typeface="+mn-lt"/>
                <a:ea typeface="+mn-ea"/>
                <a:cs typeface="+mn-cs"/>
              </a:rPr>
              <a:t>IsLoading</a:t>
            </a:r>
            <a:r>
              <a:rPr lang="en-US" sz="1200" kern="1200" dirty="0" smtClean="0">
                <a:solidFill>
                  <a:schemeClr val="tx1"/>
                </a:solidFill>
                <a:effectLst/>
                <a:latin typeface="+mn-lt"/>
                <a:ea typeface="+mn-ea"/>
                <a:cs typeface="+mn-cs"/>
              </a:rPr>
              <a:t> of both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 we use the </a:t>
            </a:r>
            <a:r>
              <a:rPr lang="en-US" sz="1200" kern="1200" dirty="0" err="1" smtClean="0">
                <a:solidFill>
                  <a:schemeClr val="tx1"/>
                </a:solidFill>
                <a:effectLst/>
                <a:latin typeface="+mn-lt"/>
                <a:ea typeface="+mn-ea"/>
                <a:cs typeface="+mn-cs"/>
              </a:rPr>
              <a:t>boolToVisibility</a:t>
            </a:r>
            <a:r>
              <a:rPr lang="en-US" sz="1200" kern="1200" dirty="0" smtClean="0">
                <a:solidFill>
                  <a:schemeClr val="tx1"/>
                </a:solidFill>
                <a:effectLst/>
                <a:latin typeface="+mn-lt"/>
                <a:ea typeface="+mn-ea"/>
                <a:cs typeface="+mn-cs"/>
              </a:rPr>
              <a:t> Converter</a:t>
            </a:r>
          </a:p>
          <a:p>
            <a:r>
              <a:rPr lang="en-US" sz="1200" kern="1200" dirty="0" smtClean="0">
                <a:solidFill>
                  <a:schemeClr val="tx1"/>
                </a:solidFill>
                <a:effectLst/>
                <a:latin typeface="+mn-lt"/>
                <a:ea typeface="+mn-ea"/>
                <a:cs typeface="+mn-cs"/>
              </a:rPr>
              <a:t>It is showing </a:t>
            </a:r>
            <a:r>
              <a:rPr lang="en-US" sz="1200" kern="1200" dirty="0" err="1" smtClean="0">
                <a:solidFill>
                  <a:schemeClr val="tx1"/>
                </a:solidFill>
                <a:effectLst/>
                <a:latin typeface="+mn-lt"/>
                <a:ea typeface="+mn-ea"/>
                <a:cs typeface="+mn-cs"/>
              </a:rPr>
              <a:t>DesignTimeData</a:t>
            </a:r>
            <a:r>
              <a:rPr lang="en-US" sz="1200" kern="1200" dirty="0" smtClean="0">
                <a:solidFill>
                  <a:schemeClr val="tx1"/>
                </a:solidFill>
                <a:effectLst/>
                <a:latin typeface="+mn-lt"/>
                <a:ea typeface="+mn-ea"/>
                <a:cs typeface="+mn-cs"/>
              </a:rPr>
              <a:t> -&gt; we will show later how</a:t>
            </a:r>
          </a:p>
          <a:p>
            <a:r>
              <a:rPr lang="en-US" sz="1200" kern="1200" dirty="0" smtClean="0">
                <a:solidFill>
                  <a:schemeClr val="tx1"/>
                </a:solidFill>
                <a:effectLst/>
                <a:latin typeface="+mn-lt"/>
                <a:ea typeface="+mn-ea"/>
                <a:cs typeface="+mn-cs"/>
              </a:rPr>
              <a:t>Run F5 -&gt; we show it running in the pivot in Blend -&gt; </a:t>
            </a:r>
            <a:r>
              <a:rPr lang="en-US" sz="1200" kern="1200" dirty="0" err="1" smtClean="0">
                <a:solidFill>
                  <a:schemeClr val="tx1"/>
                </a:solidFill>
                <a:effectLst/>
                <a:latin typeface="+mn-lt"/>
                <a:ea typeface="+mn-ea"/>
                <a:cs typeface="+mn-cs"/>
              </a:rPr>
              <a:t>designtime</a:t>
            </a:r>
            <a:r>
              <a:rPr lang="en-US" sz="1200" kern="1200" dirty="0" smtClean="0">
                <a:solidFill>
                  <a:schemeClr val="tx1"/>
                </a:solidFill>
                <a:effectLst/>
                <a:latin typeface="+mn-lt"/>
                <a:ea typeface="+mn-ea"/>
                <a:cs typeface="+mn-cs"/>
              </a:rPr>
              <a:t> data, and also navigate to </a:t>
            </a:r>
            <a:r>
              <a:rPr lang="en-US" sz="1200" kern="1200" dirty="0" err="1" smtClean="0">
                <a:solidFill>
                  <a:schemeClr val="tx1"/>
                </a:solidFill>
                <a:effectLst/>
                <a:latin typeface="+mn-lt"/>
                <a:ea typeface="+mn-ea"/>
                <a:cs typeface="+mn-cs"/>
              </a:rPr>
              <a:t>aggregatedopinion</a:t>
            </a:r>
            <a:r>
              <a:rPr lang="en-US" sz="1200" kern="1200" dirty="0" smtClean="0">
                <a:solidFill>
                  <a:schemeClr val="tx1"/>
                </a:solidFill>
                <a:effectLst/>
                <a:latin typeface="+mn-lt"/>
                <a:ea typeface="+mn-ea"/>
                <a:cs typeface="+mn-cs"/>
              </a:rPr>
              <a:t> view and </a:t>
            </a:r>
            <a:r>
              <a:rPr lang="en-US" sz="1200" kern="1200" dirty="0" err="1" smtClean="0">
                <a:solidFill>
                  <a:schemeClr val="tx1"/>
                </a:solidFill>
                <a:effectLst/>
                <a:latin typeface="+mn-lt"/>
                <a:ea typeface="+mn-ea"/>
                <a:cs typeface="+mn-cs"/>
              </a:rPr>
              <a:t>detailedopinionview</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Progressbar</a:t>
            </a:r>
            <a:r>
              <a:rPr lang="en-US" sz="1200" kern="1200" dirty="0" smtClean="0">
                <a:solidFill>
                  <a:schemeClr val="tx1"/>
                </a:solidFill>
                <a:effectLst/>
                <a:latin typeface="+mn-lt"/>
                <a:ea typeface="+mn-ea"/>
                <a:cs typeface="+mn-cs"/>
              </a:rPr>
              <a:t> is not showing because it is design time data -&gt; </a:t>
            </a:r>
            <a:r>
              <a:rPr lang="en-US" sz="1200" kern="1200" dirty="0" err="1" smtClean="0">
                <a:solidFill>
                  <a:schemeClr val="tx1"/>
                </a:solidFill>
                <a:effectLst/>
                <a:latin typeface="+mn-lt"/>
                <a:ea typeface="+mn-ea"/>
                <a:cs typeface="+mn-cs"/>
              </a:rPr>
              <a:t>isdataloading</a:t>
            </a:r>
            <a:r>
              <a:rPr lang="en-US" sz="1200" kern="1200" dirty="0" smtClean="0">
                <a:solidFill>
                  <a:schemeClr val="tx1"/>
                </a:solidFill>
                <a:effectLst/>
                <a:latin typeface="+mn-lt"/>
                <a:ea typeface="+mn-ea"/>
                <a:cs typeface="+mn-cs"/>
              </a:rPr>
              <a:t> is false by default and it is not yet consuming a service-&gt; will do it later</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121125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do some more designing in Blend</a:t>
            </a:r>
          </a:p>
          <a:p>
            <a:pPr lvl="0"/>
            <a:r>
              <a:rPr lang="en-US" sz="1200" kern="1200" dirty="0" smtClean="0">
                <a:solidFill>
                  <a:schemeClr val="tx1"/>
                </a:solidFill>
                <a:effectLst/>
                <a:latin typeface="+mn-lt"/>
                <a:ea typeface="+mn-ea"/>
                <a:cs typeface="+mn-cs"/>
              </a:rPr>
              <a:t>We Open the project in Expression Blend</a:t>
            </a:r>
          </a:p>
          <a:p>
            <a:pPr lvl="0"/>
            <a:r>
              <a:rPr lang="en-US" sz="1200" kern="1200" dirty="0" err="1" smtClean="0">
                <a:solidFill>
                  <a:schemeClr val="tx1"/>
                </a:solidFill>
                <a:effectLst/>
                <a:latin typeface="+mn-lt"/>
                <a:ea typeface="+mn-ea"/>
                <a:cs typeface="+mn-cs"/>
              </a:rPr>
              <a:t>MainPage.xaml</a:t>
            </a:r>
            <a:r>
              <a:rPr lang="en-US" sz="1200" kern="1200" dirty="0" smtClean="0">
                <a:solidFill>
                  <a:schemeClr val="tx1"/>
                </a:solidFill>
                <a:effectLst/>
                <a:latin typeface="+mn-lt"/>
                <a:ea typeface="+mn-ea"/>
                <a:cs typeface="+mn-cs"/>
              </a:rPr>
              <a:t> is already bound </a:t>
            </a:r>
            <a:r>
              <a:rPr lang="en-US" sz="1200" kern="1200" dirty="0" err="1" smtClean="0">
                <a:solidFill>
                  <a:schemeClr val="tx1"/>
                </a:solidFill>
                <a:effectLst/>
                <a:latin typeface="+mn-lt"/>
                <a:ea typeface="+mn-ea"/>
                <a:cs typeface="+mn-cs"/>
              </a:rPr>
              <a:t>toOpinionsViewMOdel</a:t>
            </a:r>
            <a:r>
              <a:rPr lang="en-US" sz="1200" kern="1200" dirty="0" smtClean="0">
                <a:solidFill>
                  <a:schemeClr val="tx1"/>
                </a:solidFill>
                <a:effectLst/>
                <a:latin typeface="+mn-lt"/>
                <a:ea typeface="+mn-ea"/>
                <a:cs typeface="+mn-cs"/>
              </a:rPr>
              <a:t> -&gt; this has 2 </a:t>
            </a:r>
            <a:r>
              <a:rPr lang="en-US" sz="1200" kern="1200" dirty="0" err="1" smtClean="0">
                <a:solidFill>
                  <a:schemeClr val="tx1"/>
                </a:solidFill>
                <a:effectLst/>
                <a:latin typeface="+mn-lt"/>
                <a:ea typeface="+mn-ea"/>
                <a:cs typeface="+mn-cs"/>
              </a:rPr>
              <a:t>viewmodels</a:t>
            </a:r>
            <a:r>
              <a:rPr lang="en-US" sz="1200" kern="1200" dirty="0" smtClean="0">
                <a:solidFill>
                  <a:schemeClr val="tx1"/>
                </a:solidFill>
                <a:effectLst/>
                <a:latin typeface="+mn-lt"/>
                <a:ea typeface="+mn-ea"/>
                <a:cs typeface="+mn-cs"/>
              </a:rPr>
              <a:t> behind: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-&gt; show and explain the properties</a:t>
            </a:r>
          </a:p>
          <a:p>
            <a:pPr lvl="0"/>
            <a:r>
              <a:rPr lang="en-US" sz="1200" kern="1200" dirty="0" smtClean="0">
                <a:solidFill>
                  <a:schemeClr val="tx1"/>
                </a:solidFill>
                <a:effectLst/>
                <a:latin typeface="+mn-lt"/>
                <a:ea typeface="+mn-ea"/>
                <a:cs typeface="+mn-cs"/>
              </a:rPr>
              <a:t>We want to bind a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pivot all to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the nearby pivot item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to </a:t>
            </a:r>
            <a:r>
              <a:rPr lang="en-US" sz="1200" kern="1200" dirty="0" err="1" smtClean="0">
                <a:solidFill>
                  <a:schemeClr val="tx1"/>
                </a:solidFill>
                <a:effectLst/>
                <a:latin typeface="+mn-lt"/>
                <a:ea typeface="+mn-ea"/>
                <a:cs typeface="+mn-cs"/>
              </a:rPr>
              <a:t>NearByOpinionsViewModel</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design the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of the first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-&gt; show </a:t>
            </a:r>
            <a:r>
              <a:rPr lang="en-US" sz="1200" kern="1200" dirty="0" err="1" smtClean="0">
                <a:solidFill>
                  <a:schemeClr val="tx1"/>
                </a:solidFill>
                <a:effectLst/>
                <a:latin typeface="+mn-lt"/>
                <a:ea typeface="+mn-ea"/>
                <a:cs typeface="+mn-cs"/>
              </a:rPr>
              <a:t>moodselector</a:t>
            </a:r>
            <a:r>
              <a:rPr lang="en-US" sz="1200" kern="1200" dirty="0" smtClean="0">
                <a:solidFill>
                  <a:schemeClr val="tx1"/>
                </a:solidFill>
                <a:effectLst/>
                <a:latin typeface="+mn-lt"/>
                <a:ea typeface="+mn-ea"/>
                <a:cs typeface="+mn-cs"/>
              </a:rPr>
              <a:t>, etc.. </a:t>
            </a:r>
          </a:p>
          <a:p>
            <a:pPr lvl="0"/>
            <a:r>
              <a:rPr lang="en-US" sz="1200" kern="1200" dirty="0" smtClean="0">
                <a:solidFill>
                  <a:schemeClr val="tx1"/>
                </a:solidFill>
                <a:effectLst/>
                <a:latin typeface="+mn-lt"/>
                <a:ea typeface="+mn-ea"/>
                <a:cs typeface="+mn-cs"/>
              </a:rPr>
              <a:t>Apply the same style to </a:t>
            </a:r>
            <a:r>
              <a:rPr lang="en-US" sz="1200" kern="1200" dirty="0" err="1" smtClean="0">
                <a:solidFill>
                  <a:schemeClr val="tx1"/>
                </a:solidFill>
                <a:effectLst/>
                <a:latin typeface="+mn-lt"/>
                <a:ea typeface="+mn-ea"/>
                <a:cs typeface="+mn-cs"/>
              </a:rPr>
              <a:t>ItemTemplate</a:t>
            </a:r>
            <a:r>
              <a:rPr lang="en-US" sz="1200" kern="1200" dirty="0" smtClean="0">
                <a:solidFill>
                  <a:schemeClr val="tx1"/>
                </a:solidFill>
                <a:effectLst/>
                <a:latin typeface="+mn-lt"/>
                <a:ea typeface="+mn-ea"/>
                <a:cs typeface="+mn-cs"/>
              </a:rPr>
              <a:t> in the second </a:t>
            </a:r>
            <a:r>
              <a:rPr lang="en-US" sz="1200" kern="1200" dirty="0" err="1" smtClean="0">
                <a:solidFill>
                  <a:schemeClr val="tx1"/>
                </a:solidFill>
                <a:effectLst/>
                <a:latin typeface="+mn-lt"/>
                <a:ea typeface="+mn-ea"/>
                <a:cs typeface="+mn-cs"/>
              </a:rPr>
              <a:t>listbox</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add the </a:t>
            </a:r>
            <a:r>
              <a:rPr lang="en-US" sz="1200" kern="1200" dirty="0" err="1" smtClean="0">
                <a:solidFill>
                  <a:schemeClr val="tx1"/>
                </a:solidFill>
                <a:effectLst/>
                <a:latin typeface="+mn-lt"/>
                <a:ea typeface="+mn-ea"/>
                <a:cs typeface="+mn-cs"/>
              </a:rPr>
              <a:t>gridprogresbar</a:t>
            </a:r>
            <a:r>
              <a:rPr lang="en-US" sz="1200" kern="1200" dirty="0" smtClean="0">
                <a:solidFill>
                  <a:schemeClr val="tx1"/>
                </a:solidFill>
                <a:effectLst/>
                <a:latin typeface="+mn-lt"/>
                <a:ea typeface="+mn-ea"/>
                <a:cs typeface="+mn-cs"/>
              </a:rPr>
              <a:t> in both pivot items -&gt; XAML snippets: grid progress bar, just after the </a:t>
            </a:r>
            <a:r>
              <a:rPr lang="en-US" sz="1200" kern="1200" dirty="0" err="1" smtClean="0">
                <a:solidFill>
                  <a:schemeClr val="tx1"/>
                </a:solidFill>
                <a:effectLst/>
                <a:latin typeface="+mn-lt"/>
                <a:ea typeface="+mn-ea"/>
                <a:cs typeface="+mn-cs"/>
              </a:rPr>
              <a:t>listbox</a:t>
            </a:r>
            <a:r>
              <a:rPr lang="en-US" sz="1200" kern="1200" dirty="0" smtClean="0">
                <a:solidFill>
                  <a:schemeClr val="tx1"/>
                </a:solidFill>
                <a:effectLst/>
                <a:latin typeface="+mn-lt"/>
                <a:ea typeface="+mn-ea"/>
                <a:cs typeface="+mn-cs"/>
              </a:rPr>
              <a:t> in each pivot item  </a:t>
            </a:r>
          </a:p>
          <a:p>
            <a:pPr lvl="0"/>
            <a:r>
              <a:rPr lang="en-US" sz="1200" kern="1200" dirty="0" smtClean="0">
                <a:solidFill>
                  <a:schemeClr val="tx1"/>
                </a:solidFill>
                <a:effectLst/>
                <a:latin typeface="+mn-lt"/>
                <a:ea typeface="+mn-ea"/>
                <a:cs typeface="+mn-cs"/>
              </a:rPr>
              <a:t>We bind the visibility to </a:t>
            </a:r>
            <a:r>
              <a:rPr lang="en-US" sz="1200" kern="1200" dirty="0" err="1" smtClean="0">
                <a:solidFill>
                  <a:schemeClr val="tx1"/>
                </a:solidFill>
                <a:effectLst/>
                <a:latin typeface="+mn-lt"/>
                <a:ea typeface="+mn-ea"/>
                <a:cs typeface="+mn-cs"/>
              </a:rPr>
              <a:t>IsLoading</a:t>
            </a:r>
            <a:r>
              <a:rPr lang="en-US" sz="1200" kern="1200" dirty="0" smtClean="0">
                <a:solidFill>
                  <a:schemeClr val="tx1"/>
                </a:solidFill>
                <a:effectLst/>
                <a:latin typeface="+mn-lt"/>
                <a:ea typeface="+mn-ea"/>
                <a:cs typeface="+mn-cs"/>
              </a:rPr>
              <a:t> of both </a:t>
            </a:r>
            <a:r>
              <a:rPr lang="en-US" sz="1200" kern="1200" dirty="0" err="1" smtClean="0">
                <a:solidFill>
                  <a:schemeClr val="tx1"/>
                </a:solidFill>
                <a:effectLst/>
                <a:latin typeface="+mn-lt"/>
                <a:ea typeface="+mn-ea"/>
                <a:cs typeface="+mn-cs"/>
              </a:rPr>
              <a:t>AllOpinionsViewmodel</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NearByOpinionsViewModel</a:t>
            </a:r>
            <a:r>
              <a:rPr lang="en-US" sz="1200" kern="1200" dirty="0" smtClean="0">
                <a:solidFill>
                  <a:schemeClr val="tx1"/>
                </a:solidFill>
                <a:effectLst/>
                <a:latin typeface="+mn-lt"/>
                <a:ea typeface="+mn-ea"/>
                <a:cs typeface="+mn-cs"/>
              </a:rPr>
              <a:t>, we use the </a:t>
            </a:r>
            <a:r>
              <a:rPr lang="en-US" sz="1200" kern="1200" dirty="0" err="1" smtClean="0">
                <a:solidFill>
                  <a:schemeClr val="tx1"/>
                </a:solidFill>
                <a:effectLst/>
                <a:latin typeface="+mn-lt"/>
                <a:ea typeface="+mn-ea"/>
                <a:cs typeface="+mn-cs"/>
              </a:rPr>
              <a:t>boolToVisibility</a:t>
            </a:r>
            <a:r>
              <a:rPr lang="en-US" sz="1200" kern="1200" dirty="0" smtClean="0">
                <a:solidFill>
                  <a:schemeClr val="tx1"/>
                </a:solidFill>
                <a:effectLst/>
                <a:latin typeface="+mn-lt"/>
                <a:ea typeface="+mn-ea"/>
                <a:cs typeface="+mn-cs"/>
              </a:rPr>
              <a:t> Converter</a:t>
            </a:r>
          </a:p>
          <a:p>
            <a:r>
              <a:rPr lang="en-US" sz="1200" kern="1200" dirty="0" smtClean="0">
                <a:solidFill>
                  <a:schemeClr val="tx1"/>
                </a:solidFill>
                <a:effectLst/>
                <a:latin typeface="+mn-lt"/>
                <a:ea typeface="+mn-ea"/>
                <a:cs typeface="+mn-cs"/>
              </a:rPr>
              <a:t>It is showing </a:t>
            </a:r>
            <a:r>
              <a:rPr lang="en-US" sz="1200" kern="1200" dirty="0" err="1" smtClean="0">
                <a:solidFill>
                  <a:schemeClr val="tx1"/>
                </a:solidFill>
                <a:effectLst/>
                <a:latin typeface="+mn-lt"/>
                <a:ea typeface="+mn-ea"/>
                <a:cs typeface="+mn-cs"/>
              </a:rPr>
              <a:t>DesignTimeData</a:t>
            </a:r>
            <a:r>
              <a:rPr lang="en-US" sz="1200" kern="1200" dirty="0" smtClean="0">
                <a:solidFill>
                  <a:schemeClr val="tx1"/>
                </a:solidFill>
                <a:effectLst/>
                <a:latin typeface="+mn-lt"/>
                <a:ea typeface="+mn-ea"/>
                <a:cs typeface="+mn-cs"/>
              </a:rPr>
              <a:t> -&gt; we will show later how</a:t>
            </a:r>
          </a:p>
          <a:p>
            <a:r>
              <a:rPr lang="en-US" sz="1200" kern="1200" dirty="0" smtClean="0">
                <a:solidFill>
                  <a:schemeClr val="tx1"/>
                </a:solidFill>
                <a:effectLst/>
                <a:latin typeface="+mn-lt"/>
                <a:ea typeface="+mn-ea"/>
                <a:cs typeface="+mn-cs"/>
              </a:rPr>
              <a:t>Run F5 -&gt; we show it running in the pivot in Blend -&gt; </a:t>
            </a:r>
            <a:r>
              <a:rPr lang="en-US" sz="1200" kern="1200" dirty="0" err="1" smtClean="0">
                <a:solidFill>
                  <a:schemeClr val="tx1"/>
                </a:solidFill>
                <a:effectLst/>
                <a:latin typeface="+mn-lt"/>
                <a:ea typeface="+mn-ea"/>
                <a:cs typeface="+mn-cs"/>
              </a:rPr>
              <a:t>designtime</a:t>
            </a:r>
            <a:r>
              <a:rPr lang="en-US" sz="1200" kern="1200" dirty="0" smtClean="0">
                <a:solidFill>
                  <a:schemeClr val="tx1"/>
                </a:solidFill>
                <a:effectLst/>
                <a:latin typeface="+mn-lt"/>
                <a:ea typeface="+mn-ea"/>
                <a:cs typeface="+mn-cs"/>
              </a:rPr>
              <a:t> data, and also navigate to </a:t>
            </a:r>
            <a:r>
              <a:rPr lang="en-US" sz="1200" kern="1200" dirty="0" err="1" smtClean="0">
                <a:solidFill>
                  <a:schemeClr val="tx1"/>
                </a:solidFill>
                <a:effectLst/>
                <a:latin typeface="+mn-lt"/>
                <a:ea typeface="+mn-ea"/>
                <a:cs typeface="+mn-cs"/>
              </a:rPr>
              <a:t>aggregatedopinion</a:t>
            </a:r>
            <a:r>
              <a:rPr lang="en-US" sz="1200" kern="1200" dirty="0" smtClean="0">
                <a:solidFill>
                  <a:schemeClr val="tx1"/>
                </a:solidFill>
                <a:effectLst/>
                <a:latin typeface="+mn-lt"/>
                <a:ea typeface="+mn-ea"/>
                <a:cs typeface="+mn-cs"/>
              </a:rPr>
              <a:t> view and </a:t>
            </a:r>
            <a:r>
              <a:rPr lang="en-US" sz="1200" kern="1200" dirty="0" err="1" smtClean="0">
                <a:solidFill>
                  <a:schemeClr val="tx1"/>
                </a:solidFill>
                <a:effectLst/>
                <a:latin typeface="+mn-lt"/>
                <a:ea typeface="+mn-ea"/>
                <a:cs typeface="+mn-cs"/>
              </a:rPr>
              <a:t>detailedopinionview</a:t>
            </a:r>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Progressbar</a:t>
            </a:r>
            <a:r>
              <a:rPr lang="en-US" sz="1200" kern="1200" dirty="0" smtClean="0">
                <a:solidFill>
                  <a:schemeClr val="tx1"/>
                </a:solidFill>
                <a:effectLst/>
                <a:latin typeface="+mn-lt"/>
                <a:ea typeface="+mn-ea"/>
                <a:cs typeface="+mn-cs"/>
              </a:rPr>
              <a:t> is not showing because it is design time data -&gt; </a:t>
            </a:r>
            <a:r>
              <a:rPr lang="en-US" sz="1200" kern="1200" dirty="0" err="1" smtClean="0">
                <a:solidFill>
                  <a:schemeClr val="tx1"/>
                </a:solidFill>
                <a:effectLst/>
                <a:latin typeface="+mn-lt"/>
                <a:ea typeface="+mn-ea"/>
                <a:cs typeface="+mn-cs"/>
              </a:rPr>
              <a:t>isdataloading</a:t>
            </a:r>
            <a:r>
              <a:rPr lang="en-US" sz="1200" kern="1200" dirty="0" smtClean="0">
                <a:solidFill>
                  <a:schemeClr val="tx1"/>
                </a:solidFill>
                <a:effectLst/>
                <a:latin typeface="+mn-lt"/>
                <a:ea typeface="+mn-ea"/>
                <a:cs typeface="+mn-cs"/>
              </a:rPr>
              <a:t> is false by default and it is not yet consuming a service-&gt; will do it later</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121125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8:35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ttp://msdn.microsoft.com/en-us/library/ff817008(v=VS.92).aspx </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20</a:t>
            </a:fld>
            <a:endParaRPr lang="en-US"/>
          </a:p>
        </p:txBody>
      </p:sp>
    </p:spTree>
    <p:extLst>
      <p:ext uri="{BB962C8B-B14F-4D97-AF65-F5344CB8AC3E}">
        <p14:creationId xmlns:p14="http://schemas.microsoft.com/office/powerpoint/2010/main" val="2115025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00DA239-50B2-4766-8975-F71EEC30C40B}" type="slidenum">
              <a:rPr lang="en-US"/>
              <a:pPr defTabSz="912813" fontAlgn="base">
                <a:spcBef>
                  <a:spcPct val="0"/>
                </a:spcBef>
                <a:spcAft>
                  <a:spcPct val="0"/>
                </a:spcAft>
                <a:defRPr/>
              </a:pPr>
              <a:t>2</a:t>
            </a:fld>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r>
              <a:rPr lang="nl-BE" dirty="0" smtClean="0"/>
              <a:t>Katrien</a:t>
            </a:r>
            <a:endParaRPr lang="en-US" dirty="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mtClean="0">
                <a:latin typeface="Segoe"/>
              </a:rPr>
              <a:t>© 2008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smtClean="0">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latin typeface="Segoe"/>
              </a:rPr>
            </a:br>
            <a:r>
              <a:rPr lang="en-US" smtClean="0">
                <a:latin typeface="Segoe"/>
              </a:rPr>
              <a:t>MICROSOFT MAKES NO WARRANTIES, EXPRESS, IMPLIED OR STATUTORY, AS TO THE INFORMATION IN THIS PRESENTATION.</a:t>
            </a: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093EF9-4CBF-4804-9B06-C2E1D7466A5E}" type="datetime1">
              <a:rPr lang="en-US"/>
              <a:pPr defTabSz="912813" fontAlgn="base">
                <a:spcBef>
                  <a:spcPct val="0"/>
                </a:spcBef>
                <a:spcAft>
                  <a:spcPct val="0"/>
                </a:spcAft>
                <a:defRPr/>
              </a:pPr>
              <a:t>4/27/2011</a:t>
            </a:fld>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21</a:t>
            </a:fld>
            <a:endParaRPr lang="en-US"/>
          </a:p>
        </p:txBody>
      </p:sp>
    </p:spTree>
    <p:extLst>
      <p:ext uri="{BB962C8B-B14F-4D97-AF65-F5344CB8AC3E}">
        <p14:creationId xmlns:p14="http://schemas.microsoft.com/office/powerpoint/2010/main" val="1878558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Tombstoning</a:t>
            </a:r>
          </a:p>
          <a:p>
            <a:r>
              <a:rPr lang="nl-BE" dirty="0" smtClean="0"/>
              <a:t>Camera</a:t>
            </a:r>
            <a:r>
              <a:rPr lang="nl-BE" baseline="0" dirty="0" smtClean="0"/>
              <a:t> task</a:t>
            </a:r>
          </a:p>
          <a:p>
            <a:r>
              <a:rPr lang="nl-BE" baseline="0" dirty="0" smtClean="0"/>
              <a:t>Katrien</a:t>
            </a:r>
            <a:endParaRPr lang="nl-BE" dirty="0" smtClean="0"/>
          </a:p>
        </p:txBody>
      </p:sp>
      <p:sp>
        <p:nvSpPr>
          <p:cNvPr id="4" name="Slide Number Placeholder 3"/>
          <p:cNvSpPr>
            <a:spLocks noGrp="1"/>
          </p:cNvSpPr>
          <p:nvPr>
            <p:ph type="sldNum" sz="quarter" idx="10"/>
          </p:nvPr>
        </p:nvSpPr>
        <p:spPr/>
        <p:txBody>
          <a:bodyPr/>
          <a:lstStyle/>
          <a:p>
            <a:fld id="{CE990E08-5260-8E49-984D-856E681064D2}" type="slidenum">
              <a:rPr lang="en-US" smtClean="0"/>
              <a:pPr/>
              <a:t>22</a:t>
            </a:fld>
            <a:endParaRPr lang="en-US"/>
          </a:p>
        </p:txBody>
      </p:sp>
    </p:spTree>
    <p:extLst>
      <p:ext uri="{BB962C8B-B14F-4D97-AF65-F5344CB8AC3E}">
        <p14:creationId xmlns:p14="http://schemas.microsoft.com/office/powerpoint/2010/main" val="2248825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5113" y="457200"/>
            <a:ext cx="3736975" cy="2801938"/>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Windows 7 | Presenter Mode</a:t>
            </a:r>
            <a:endParaRPr lang="en-US"/>
          </a:p>
        </p:txBody>
      </p:sp>
      <p:sp>
        <p:nvSpPr>
          <p:cNvPr id="5" name="Date Placeholder 4"/>
          <p:cNvSpPr>
            <a:spLocks noGrp="1"/>
          </p:cNvSpPr>
          <p:nvPr>
            <p:ph type="dt" idx="11"/>
          </p:nvPr>
        </p:nvSpPr>
        <p:spPr/>
        <p:txBody>
          <a:bodyPr/>
          <a:lstStyle/>
          <a:p>
            <a:fld id="{C5BBB5DE-F9B9-485E-B8CA-57DDC5ABA486}" type="datetime2">
              <a:rPr lang="en-US" smtClean="0"/>
              <a:pPr/>
              <a:t>Wednesday, April 27, 2011</a:t>
            </a:fld>
            <a:endParaRPr lang="en-US"/>
          </a:p>
        </p:txBody>
      </p:sp>
      <p:sp>
        <p:nvSpPr>
          <p:cNvPr id="6" name="Footer Placeholder 5"/>
          <p:cNvSpPr>
            <a:spLocks noGrp="1"/>
          </p:cNvSpPr>
          <p:nvPr>
            <p:ph type="ftr" sz="quarter" idx="12"/>
          </p:nvPr>
        </p:nvSpPr>
        <p:spPr/>
        <p:txBody>
          <a:bodyPr/>
          <a:lstStyle/>
          <a:p>
            <a:r>
              <a:rPr lang="en-US" smtClean="0"/>
              <a:t>Microsoft Confidential</a:t>
            </a:r>
            <a:endParaRPr lang="en-US"/>
          </a:p>
        </p:txBody>
      </p:sp>
      <p:sp>
        <p:nvSpPr>
          <p:cNvPr id="7" name="Slide Number Placeholder 6"/>
          <p:cNvSpPr>
            <a:spLocks noGrp="1"/>
          </p:cNvSpPr>
          <p:nvPr>
            <p:ph type="sldNum" sz="quarter" idx="13"/>
          </p:nvPr>
        </p:nvSpPr>
        <p:spPr/>
        <p:txBody>
          <a:bodyPr/>
          <a:lstStyle/>
          <a:p>
            <a:fld id="{26921066-999A-4F94-8750-23B55137A9B0}" type="slidenum">
              <a:rPr lang="en-US" smtClean="0"/>
              <a:pPr/>
              <a:t>23</a:t>
            </a:fld>
            <a:endParaRPr lang="en-US"/>
          </a:p>
        </p:txBody>
      </p:sp>
    </p:spTree>
    <p:extLst>
      <p:ext uri="{BB962C8B-B14F-4D97-AF65-F5344CB8AC3E}">
        <p14:creationId xmlns:p14="http://schemas.microsoft.com/office/powerpoint/2010/main" val="2557261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l-BE" dirty="0" smtClean="0"/>
              <a:t>Isabel</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25</a:t>
            </a:fld>
            <a:endParaRPr lang="en-US"/>
          </a:p>
        </p:txBody>
      </p:sp>
    </p:spTree>
    <p:extLst>
      <p:ext uri="{BB962C8B-B14F-4D97-AF65-F5344CB8AC3E}">
        <p14:creationId xmlns:p14="http://schemas.microsoft.com/office/powerpoint/2010/main" val="18785583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Isabel</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26</a:t>
            </a:fld>
            <a:endParaRPr lang="en-US"/>
          </a:p>
        </p:txBody>
      </p:sp>
    </p:spTree>
    <p:extLst>
      <p:ext uri="{BB962C8B-B14F-4D97-AF65-F5344CB8AC3E}">
        <p14:creationId xmlns:p14="http://schemas.microsoft.com/office/powerpoint/2010/main" val="3866849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Isabel</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28</a:t>
            </a:fld>
            <a:endParaRPr lang="en-US"/>
          </a:p>
        </p:txBody>
      </p:sp>
    </p:spTree>
    <p:extLst>
      <p:ext uri="{BB962C8B-B14F-4D97-AF65-F5344CB8AC3E}">
        <p14:creationId xmlns:p14="http://schemas.microsoft.com/office/powerpoint/2010/main" val="3866849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smtClean="0"/>
          </a:p>
          <a:p>
            <a:r>
              <a:rPr lang="es-ES" dirty="0" smtClean="0"/>
              <a:t>Resources:</a:t>
            </a:r>
          </a:p>
          <a:p>
            <a:pPr lvl="1"/>
            <a:r>
              <a:rPr lang="nl-BE" dirty="0" smtClean="0"/>
              <a:t>UI &amp; Design, </a:t>
            </a:r>
            <a:r>
              <a:rPr lang="en-US" dirty="0" smtClean="0"/>
              <a:t>Design templates: </a:t>
            </a:r>
            <a:r>
              <a:rPr lang="en-US" dirty="0" smtClean="0">
                <a:hlinkClick r:id="rId3"/>
              </a:rPr>
              <a:t>http://wp7designtemplates.codeplex.com/</a:t>
            </a:r>
            <a:r>
              <a:rPr lang="en-US" dirty="0" smtClean="0"/>
              <a:t> </a:t>
            </a:r>
          </a:p>
          <a:p>
            <a:pPr lvl="1"/>
            <a:r>
              <a:rPr lang="en-US" dirty="0" smtClean="0"/>
              <a:t>Silverlight Toolkit for Windows Phone</a:t>
            </a:r>
          </a:p>
          <a:p>
            <a:pPr lvl="2"/>
            <a:r>
              <a:rPr lang="en-US" dirty="0" err="1" smtClean="0"/>
              <a:t>GestureService</a:t>
            </a:r>
            <a:r>
              <a:rPr lang="en-US" dirty="0" smtClean="0"/>
              <a:t>/</a:t>
            </a:r>
            <a:r>
              <a:rPr lang="en-US" dirty="0" err="1" smtClean="0"/>
              <a:t>GestureListener</a:t>
            </a:r>
            <a:r>
              <a:rPr lang="en-US" dirty="0" smtClean="0"/>
              <a:t> </a:t>
            </a:r>
          </a:p>
          <a:p>
            <a:pPr lvl="2"/>
            <a:r>
              <a:rPr lang="en-US" dirty="0" err="1" smtClean="0"/>
              <a:t>ContextMenu</a:t>
            </a:r>
            <a:r>
              <a:rPr lang="en-US" dirty="0" smtClean="0"/>
              <a:t> </a:t>
            </a:r>
          </a:p>
          <a:p>
            <a:pPr lvl="2"/>
            <a:r>
              <a:rPr lang="en-US" dirty="0" err="1" smtClean="0"/>
              <a:t>DatePicker</a:t>
            </a:r>
            <a:r>
              <a:rPr lang="en-US" dirty="0" smtClean="0"/>
              <a:t> </a:t>
            </a:r>
          </a:p>
          <a:p>
            <a:pPr lvl="2"/>
            <a:r>
              <a:rPr lang="en-US" dirty="0" err="1" smtClean="0"/>
              <a:t>TimePicker</a:t>
            </a:r>
            <a:r>
              <a:rPr lang="en-US" dirty="0" smtClean="0"/>
              <a:t> </a:t>
            </a:r>
          </a:p>
          <a:p>
            <a:pPr lvl="2"/>
            <a:r>
              <a:rPr lang="en-US" dirty="0" err="1" smtClean="0"/>
              <a:t>ToggleSwitch</a:t>
            </a:r>
            <a:r>
              <a:rPr lang="en-US" dirty="0" smtClean="0"/>
              <a:t> </a:t>
            </a:r>
          </a:p>
          <a:p>
            <a:pPr lvl="2"/>
            <a:r>
              <a:rPr lang="en-US" dirty="0" err="1" smtClean="0"/>
              <a:t>WrapPanel</a:t>
            </a:r>
            <a:endParaRPr lang="en-US" dirty="0" smtClean="0"/>
          </a:p>
          <a:p>
            <a:pPr marL="400050" lvl="1" indent="0">
              <a:buNone/>
            </a:pPr>
            <a:r>
              <a:rPr lang="en-US" sz="1600" dirty="0" smtClean="0">
                <a:hlinkClick r:id="rId4"/>
              </a:rPr>
              <a:t>http://silverlight.codeplex.com/releases/view/52297</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2782894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Isabel</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a:t>
            </a:fld>
            <a:endParaRPr lang="en-US"/>
          </a:p>
        </p:txBody>
      </p:sp>
    </p:spTree>
    <p:extLst>
      <p:ext uri="{BB962C8B-B14F-4D97-AF65-F5344CB8AC3E}">
        <p14:creationId xmlns:p14="http://schemas.microsoft.com/office/powerpoint/2010/main" val="39068243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extLst>
      <p:ext uri="{BB962C8B-B14F-4D97-AF65-F5344CB8AC3E}">
        <p14:creationId xmlns:p14="http://schemas.microsoft.com/office/powerpoint/2010/main" val="24780114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Tip: use “Bing Maps Online Interactive SDK”</a:t>
            </a:r>
          </a:p>
          <a:p>
            <a:pPr lvl="1"/>
            <a:r>
              <a:rPr lang="en-US" dirty="0" smtClean="0">
                <a:hlinkClick r:id="rId3"/>
              </a:rPr>
              <a:t>http://www.microsoft.com/maps/isdk/silverlight/</a:t>
            </a:r>
            <a:r>
              <a:rPr lang="en-US" dirty="0" smtClean="0"/>
              <a:t> </a:t>
            </a:r>
          </a:p>
          <a:p>
            <a:r>
              <a:rPr lang="en-US" dirty="0" smtClean="0"/>
              <a:t>Create your Bing Maps developer key</a:t>
            </a:r>
          </a:p>
          <a:p>
            <a:pPr lvl="1"/>
            <a:r>
              <a:rPr lang="en-US" dirty="0" smtClean="0">
                <a:hlinkClick r:id="rId4"/>
              </a:rPr>
              <a:t>http://msdn.microsoft.com/en-us/library/ff428642.aspx</a:t>
            </a:r>
            <a:endParaRPr lang="en-US" dirty="0" smtClean="0"/>
          </a:p>
          <a:p>
            <a:r>
              <a:rPr lang="nl-BE" dirty="0" smtClean="0"/>
              <a:t>Application lifecycle and tombstoning</a:t>
            </a:r>
          </a:p>
          <a:p>
            <a:pPr lvl="1"/>
            <a:r>
              <a:rPr lang="en-US" dirty="0" smtClean="0">
                <a:hlinkClick r:id="rId5"/>
              </a:rPr>
              <a:t>http://msdn.microsoft.com/en-us/library/ff817008(VS.92).aspx</a:t>
            </a:r>
            <a:r>
              <a:rPr lang="en-US" dirty="0" smtClean="0"/>
              <a:t> </a:t>
            </a:r>
          </a:p>
          <a:p>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34</a:t>
            </a:fld>
            <a:endParaRPr lang="en-US"/>
          </a:p>
        </p:txBody>
      </p:sp>
    </p:spTree>
    <p:extLst>
      <p:ext uri="{BB962C8B-B14F-4D97-AF65-F5344CB8AC3E}">
        <p14:creationId xmlns:p14="http://schemas.microsoft.com/office/powerpoint/2010/main" val="3080932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35</a:t>
            </a:fld>
            <a:endParaRPr lang="en-US"/>
          </a:p>
        </p:txBody>
      </p:sp>
    </p:spTree>
    <p:extLst>
      <p:ext uri="{BB962C8B-B14F-4D97-AF65-F5344CB8AC3E}">
        <p14:creationId xmlns:p14="http://schemas.microsoft.com/office/powerpoint/2010/main" val="3574081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Katrien</a:t>
            </a:r>
            <a:endParaRPr lang="en-US" dirty="0"/>
          </a:p>
        </p:txBody>
      </p:sp>
      <p:sp>
        <p:nvSpPr>
          <p:cNvPr id="4" name="Header Placeholder 3"/>
          <p:cNvSpPr>
            <a:spLocks noGrp="1"/>
          </p:cNvSpPr>
          <p:nvPr>
            <p:ph type="hdr" sz="quarter" idx="10"/>
          </p:nvPr>
        </p:nvSpPr>
        <p:spPr/>
        <p:txBody>
          <a:bodyPr/>
          <a:lstStyle/>
          <a:p>
            <a:r>
              <a:rPr lang="en-US" smtClean="0"/>
              <a:t>Windows 7 | Presenter Mode</a:t>
            </a:r>
            <a:endParaRPr lang="en-US"/>
          </a:p>
        </p:txBody>
      </p:sp>
      <p:sp>
        <p:nvSpPr>
          <p:cNvPr id="5" name="Date Placeholder 4"/>
          <p:cNvSpPr>
            <a:spLocks noGrp="1"/>
          </p:cNvSpPr>
          <p:nvPr>
            <p:ph type="dt" idx="11"/>
          </p:nvPr>
        </p:nvSpPr>
        <p:spPr/>
        <p:txBody>
          <a:bodyPr/>
          <a:lstStyle/>
          <a:p>
            <a:fld id="{C5BBB5DE-F9B9-485E-B8CA-57DDC5ABA486}" type="datetime2">
              <a:rPr lang="en-US" smtClean="0"/>
              <a:pPr/>
              <a:t>Wednesday, April 27, 2011</a:t>
            </a:fld>
            <a:endParaRPr lang="en-US"/>
          </a:p>
        </p:txBody>
      </p:sp>
      <p:sp>
        <p:nvSpPr>
          <p:cNvPr id="6" name="Footer Placeholder 5"/>
          <p:cNvSpPr>
            <a:spLocks noGrp="1"/>
          </p:cNvSpPr>
          <p:nvPr>
            <p:ph type="ftr" sz="quarter" idx="12"/>
          </p:nvPr>
        </p:nvSpPr>
        <p:spPr/>
        <p:txBody>
          <a:bodyPr/>
          <a:lstStyle/>
          <a:p>
            <a:r>
              <a:rPr lang="en-US" smtClean="0"/>
              <a:t>Microsoft Confidential</a:t>
            </a:r>
            <a:endParaRPr lang="en-US"/>
          </a:p>
        </p:txBody>
      </p:sp>
      <p:sp>
        <p:nvSpPr>
          <p:cNvPr id="7" name="Slide Number Placeholder 6"/>
          <p:cNvSpPr>
            <a:spLocks noGrp="1"/>
          </p:cNvSpPr>
          <p:nvPr>
            <p:ph type="sldNum" sz="quarter" idx="13"/>
          </p:nvPr>
        </p:nvSpPr>
        <p:spPr/>
        <p:txBody>
          <a:bodyPr/>
          <a:lstStyle/>
          <a:p>
            <a:fld id="{26921066-999A-4F94-8750-23B55137A9B0}" type="slidenum">
              <a:rPr lang="en-US" smtClean="0"/>
              <a:pPr/>
              <a:t>4</a:t>
            </a:fld>
            <a:endParaRPr lang="en-US"/>
          </a:p>
        </p:txBody>
      </p:sp>
    </p:spTree>
    <p:extLst>
      <p:ext uri="{BB962C8B-B14F-4D97-AF65-F5344CB8AC3E}">
        <p14:creationId xmlns:p14="http://schemas.microsoft.com/office/powerpoint/2010/main" val="29237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Isabel – to finish slide todo (Katrien todo)</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4230306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8:33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TODO katrien</a:t>
            </a:r>
          </a:p>
          <a:p>
            <a:r>
              <a:rPr lang="nl-BE" dirty="0" smtClean="0"/>
              <a:t>Slide for Isabel</a:t>
            </a:r>
            <a:r>
              <a:rPr lang="nl-BE" baseline="0" dirty="0" smtClean="0"/>
              <a:t> </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7</a:t>
            </a:fld>
            <a:endParaRPr lang="en-US"/>
          </a:p>
        </p:txBody>
      </p:sp>
    </p:spTree>
    <p:extLst>
      <p:ext uri="{BB962C8B-B14F-4D97-AF65-F5344CB8AC3E}">
        <p14:creationId xmlns:p14="http://schemas.microsoft.com/office/powerpoint/2010/main" val="3555131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014394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Katrien – todo</a:t>
            </a:r>
            <a:r>
              <a:rPr lang="nl-BE" baseline="0" dirty="0" smtClean="0"/>
              <a:t> animations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937664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05000"/>
            <a:ext cx="704320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8200" y="4343400"/>
            <a:ext cx="3429000" cy="461665"/>
          </a:xfrm>
        </p:spPr>
        <p:txBody>
          <a:bodyPr>
            <a:noAutofit/>
          </a:bodyPr>
          <a:lstStyle>
            <a:lvl1pPr marL="0" indent="0" algn="l" defTabSz="914363" rtl="0" eaLnBrk="1" latinLnBrk="0" hangingPunct="1">
              <a:lnSpc>
                <a:spcPct val="90000"/>
              </a:lnSpc>
              <a:spcBef>
                <a:spcPts val="0"/>
              </a:spcBef>
              <a:buSzPct val="85000"/>
              <a:buFontTx/>
              <a:buNone/>
              <a:defRPr lang="en-US" sz="3200" kern="1200" dirty="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072886" y="228600"/>
            <a:ext cx="7690114" cy="138499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1000" b="1" i="1" u="none" strike="noStrike" kern="1200" cap="none" spc="-642"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351962433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441165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448237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38386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9"/>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60" r:id="rId9"/>
    <p:sldLayoutId id="2147483663" r:id="rId10"/>
    <p:sldLayoutId id="2147483664" r:id="rId11"/>
    <p:sldLayoutId id="2147483666" r:id="rId12"/>
    <p:sldLayoutId id="2147483667" r:id="rId13"/>
    <p:sldLayoutId id="2147483669" r:id="rId14"/>
    <p:sldLayoutId id="2147483670" r:id="rId15"/>
    <p:sldLayoutId id="2147483687" r:id="rId16"/>
    <p:sldLayoutId id="2147483688" r:id="rId17"/>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018" y="1725960"/>
            <a:ext cx="7681913" cy="1523495"/>
          </a:xfrm>
        </p:spPr>
        <p:txBody>
          <a:bodyPr>
            <a:noAutofit/>
          </a:bodyPr>
          <a:lstStyle/>
          <a:p>
            <a:r>
              <a:rPr lang="en-US" sz="4800" dirty="0" smtClean="0"/>
              <a:t>Designing </a:t>
            </a:r>
            <a:r>
              <a:rPr lang="en-US" sz="4800" dirty="0"/>
              <a:t>and Developing a Windows Phone 7 Application in Silverlight </a:t>
            </a:r>
            <a:r>
              <a:rPr lang="en-US" sz="4800" dirty="0" smtClean="0"/>
              <a:t>End-to-End</a:t>
            </a:r>
            <a:endParaRPr lang="en-US" sz="4800" dirty="0"/>
          </a:p>
        </p:txBody>
      </p:sp>
      <p:sp>
        <p:nvSpPr>
          <p:cNvPr id="5" name="Subtitle 2"/>
          <p:cNvSpPr txBox="1">
            <a:spLocks/>
          </p:cNvSpPr>
          <p:nvPr/>
        </p:nvSpPr>
        <p:spPr>
          <a:xfrm>
            <a:off x="491825" y="4343400"/>
            <a:ext cx="4021832" cy="46166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SzPct val="85000"/>
              <a:buFontTx/>
              <a:buNone/>
              <a:defRPr sz="3200" kern="1200">
                <a:gradFill>
                  <a:gsLst>
                    <a:gs pos="0">
                      <a:schemeClr val="accent1">
                        <a:lumMod val="40000"/>
                        <a:lumOff val="60000"/>
                      </a:schemeClr>
                    </a:gs>
                    <a:gs pos="86000">
                      <a:schemeClr val="accent1">
                        <a:lumMod val="40000"/>
                        <a:lumOff val="60000"/>
                      </a:schemeClr>
                    </a:gs>
                  </a:gsLst>
                  <a:lin ang="5400000" scaled="0"/>
                </a:gradFill>
                <a:latin typeface="+mn-lt"/>
                <a:ea typeface="+mn-ea"/>
                <a:cs typeface="+mn-cs"/>
              </a:defRPr>
            </a:lvl1pPr>
            <a:lvl2pPr marL="457182" indent="0" algn="ctr" defTabSz="914363" rtl="0" eaLnBrk="1" latinLnBrk="0" hangingPunct="1">
              <a:lnSpc>
                <a:spcPct val="90000"/>
              </a:lnSpc>
              <a:spcBef>
                <a:spcPct val="20000"/>
              </a:spcBef>
              <a:buSzPct val="85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85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85000"/>
              <a:buFontTx/>
              <a:buNone/>
              <a:defRPr sz="20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85000"/>
              <a:buFontTx/>
              <a:buNone/>
              <a:defRPr sz="20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Isabel Gomez Miragaya</a:t>
            </a:r>
          </a:p>
          <a:p>
            <a:r>
              <a:rPr lang="en-US" dirty="0" smtClean="0"/>
              <a:t>Developer Evangelist</a:t>
            </a:r>
          </a:p>
          <a:p>
            <a:r>
              <a:rPr lang="en-US" dirty="0" smtClean="0"/>
              <a:t>Microsoft Spain</a:t>
            </a:r>
            <a:endParaRPr lang="en-US" dirty="0"/>
          </a:p>
        </p:txBody>
      </p:sp>
      <p:sp>
        <p:nvSpPr>
          <p:cNvPr id="6" name="Subtitle 2"/>
          <p:cNvSpPr>
            <a:spLocks noGrp="1"/>
          </p:cNvSpPr>
          <p:nvPr>
            <p:ph type="subTitle" idx="1"/>
          </p:nvPr>
        </p:nvSpPr>
        <p:spPr>
          <a:xfrm>
            <a:off x="5031432" y="4335487"/>
            <a:ext cx="4077072" cy="469578"/>
          </a:xfrm>
        </p:spPr>
        <p:txBody>
          <a:bodyPr vert="horz" wrap="square" lIns="0" tIns="0" rIns="0" bIns="0" rtlCol="0">
            <a:noAutofit/>
          </a:bodyPr>
          <a:lstStyle/>
          <a:p>
            <a:pPr defTabSz="914363">
              <a:lnSpc>
                <a:spcPct val="90000"/>
              </a:lnSpc>
              <a:spcBef>
                <a:spcPts val="0"/>
              </a:spcBef>
              <a:buSzPct val="85000"/>
              <a:buFontTx/>
            </a:pPr>
            <a:r>
              <a:rPr lang="en-US" dirty="0" err="1">
                <a:gradFill>
                  <a:gsLst>
                    <a:gs pos="0">
                      <a:schemeClr val="accent1">
                        <a:lumMod val="40000"/>
                        <a:lumOff val="60000"/>
                      </a:schemeClr>
                    </a:gs>
                    <a:gs pos="86000">
                      <a:schemeClr val="accent1">
                        <a:lumMod val="40000"/>
                        <a:lumOff val="60000"/>
                      </a:schemeClr>
                    </a:gs>
                  </a:gsLst>
                  <a:lin ang="5400000" scaled="0"/>
                </a:gradFill>
              </a:rPr>
              <a:t>Katrien</a:t>
            </a:r>
            <a:r>
              <a:rPr lang="en-US" dirty="0">
                <a:gradFill>
                  <a:gsLst>
                    <a:gs pos="0">
                      <a:schemeClr val="accent1">
                        <a:lumMod val="40000"/>
                        <a:lumOff val="60000"/>
                      </a:schemeClr>
                    </a:gs>
                    <a:gs pos="86000">
                      <a:schemeClr val="accent1">
                        <a:lumMod val="40000"/>
                        <a:lumOff val="60000"/>
                      </a:schemeClr>
                    </a:gs>
                  </a:gsLst>
                  <a:lin ang="5400000" scaled="0"/>
                </a:gradFill>
              </a:rPr>
              <a:t> De </a:t>
            </a:r>
            <a:r>
              <a:rPr lang="en-US" dirty="0" err="1">
                <a:gradFill>
                  <a:gsLst>
                    <a:gs pos="0">
                      <a:schemeClr val="accent1">
                        <a:lumMod val="40000"/>
                        <a:lumOff val="60000"/>
                      </a:schemeClr>
                    </a:gs>
                    <a:gs pos="86000">
                      <a:schemeClr val="accent1">
                        <a:lumMod val="40000"/>
                        <a:lumOff val="60000"/>
                      </a:schemeClr>
                    </a:gs>
                  </a:gsLst>
                  <a:lin ang="5400000" scaled="0"/>
                </a:gradFill>
              </a:rPr>
              <a:t>Graeve</a:t>
            </a:r>
            <a:endParaRPr lang="en-US" dirty="0">
              <a:gradFill>
                <a:gsLst>
                  <a:gs pos="0">
                    <a:schemeClr val="accent1">
                      <a:lumMod val="40000"/>
                      <a:lumOff val="60000"/>
                    </a:schemeClr>
                  </a:gs>
                  <a:gs pos="86000">
                    <a:schemeClr val="accent1">
                      <a:lumMod val="40000"/>
                      <a:lumOff val="60000"/>
                    </a:schemeClr>
                  </a:gs>
                </a:gsLst>
                <a:lin ang="5400000" scaled="0"/>
              </a:gradFill>
            </a:endParaRPr>
          </a:p>
          <a:p>
            <a:pPr defTabSz="914363">
              <a:lnSpc>
                <a:spcPct val="90000"/>
              </a:lnSpc>
              <a:spcBef>
                <a:spcPts val="0"/>
              </a:spcBef>
              <a:buSzPct val="85000"/>
              <a:buFontTx/>
            </a:pPr>
            <a:r>
              <a:rPr lang="en-US" dirty="0" smtClean="0">
                <a:gradFill>
                  <a:gsLst>
                    <a:gs pos="0">
                      <a:schemeClr val="accent1">
                        <a:lumMod val="40000"/>
                        <a:lumOff val="60000"/>
                      </a:schemeClr>
                    </a:gs>
                    <a:gs pos="86000">
                      <a:schemeClr val="accent1">
                        <a:lumMod val="40000"/>
                        <a:lumOff val="60000"/>
                      </a:schemeClr>
                    </a:gs>
                  </a:gsLst>
                  <a:lin ang="5400000" scaled="0"/>
                </a:gradFill>
              </a:rPr>
              <a:t>Developer </a:t>
            </a:r>
            <a:r>
              <a:rPr lang="en-US" dirty="0">
                <a:gradFill>
                  <a:gsLst>
                    <a:gs pos="0">
                      <a:schemeClr val="accent1">
                        <a:lumMod val="40000"/>
                        <a:lumOff val="60000"/>
                      </a:schemeClr>
                    </a:gs>
                    <a:gs pos="86000">
                      <a:schemeClr val="accent1">
                        <a:lumMod val="40000"/>
                        <a:lumOff val="60000"/>
                      </a:schemeClr>
                    </a:gs>
                  </a:gsLst>
                  <a:lin ang="5400000" scaled="0"/>
                </a:gradFill>
              </a:rPr>
              <a:t>Evangelist</a:t>
            </a:r>
          </a:p>
          <a:p>
            <a:pPr defTabSz="914363">
              <a:lnSpc>
                <a:spcPct val="90000"/>
              </a:lnSpc>
              <a:spcBef>
                <a:spcPts val="0"/>
              </a:spcBef>
              <a:buSzPct val="85000"/>
              <a:buFontTx/>
            </a:pPr>
            <a:r>
              <a:rPr lang="en-US" dirty="0" smtClean="0">
                <a:gradFill>
                  <a:gsLst>
                    <a:gs pos="0">
                      <a:schemeClr val="accent1">
                        <a:lumMod val="40000"/>
                        <a:lumOff val="60000"/>
                      </a:schemeClr>
                    </a:gs>
                    <a:gs pos="86000">
                      <a:schemeClr val="accent1">
                        <a:lumMod val="40000"/>
                        <a:lumOff val="60000"/>
                      </a:schemeClr>
                    </a:gs>
                  </a:gsLst>
                  <a:lin ang="5400000" scaled="0"/>
                </a:gradFill>
              </a:rPr>
              <a:t>Microsoft </a:t>
            </a:r>
            <a:r>
              <a:rPr lang="en-US" dirty="0" err="1" smtClean="0">
                <a:gradFill>
                  <a:gsLst>
                    <a:gs pos="0">
                      <a:schemeClr val="accent1">
                        <a:lumMod val="40000"/>
                        <a:lumOff val="60000"/>
                      </a:schemeClr>
                    </a:gs>
                    <a:gs pos="86000">
                      <a:schemeClr val="accent1">
                        <a:lumMod val="40000"/>
                        <a:lumOff val="60000"/>
                      </a:schemeClr>
                    </a:gs>
                  </a:gsLst>
                  <a:lin ang="5400000" scaled="0"/>
                </a:gradFill>
              </a:rPr>
              <a:t>BeLux</a:t>
            </a:r>
            <a:endParaRPr lang="en-US" dirty="0">
              <a:gradFill>
                <a:gsLst>
                  <a:gs pos="0">
                    <a:schemeClr val="accent1">
                      <a:lumMod val="40000"/>
                      <a:lumOff val="60000"/>
                    </a:schemeClr>
                  </a:gs>
                  <a:gs pos="86000">
                    <a:schemeClr val="accent1">
                      <a:lumMod val="40000"/>
                      <a:lumOff val="60000"/>
                    </a:schemeClr>
                  </a:gs>
                </a:gsLst>
                <a:lin ang="5400000" scaled="0"/>
              </a:gradFill>
            </a:endParaRPr>
          </a:p>
        </p:txBody>
      </p:sp>
    </p:spTree>
    <p:extLst>
      <p:ext uri="{BB962C8B-B14F-4D97-AF65-F5344CB8AC3E}">
        <p14:creationId xmlns:p14="http://schemas.microsoft.com/office/powerpoint/2010/main" val="345184164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MVVM – Main page (Pivot)</a:t>
            </a:r>
            <a:endParaRPr lang="en-US" dirty="0"/>
          </a:p>
        </p:txBody>
      </p:sp>
      <p:grpSp>
        <p:nvGrpSpPr>
          <p:cNvPr id="59" name="Group 58"/>
          <p:cNvGrpSpPr/>
          <p:nvPr/>
        </p:nvGrpSpPr>
        <p:grpSpPr>
          <a:xfrm>
            <a:off x="6695700" y="1331782"/>
            <a:ext cx="2209800" cy="1801354"/>
            <a:chOff x="6695700" y="1331782"/>
            <a:chExt cx="2209800" cy="1801354"/>
          </a:xfrm>
        </p:grpSpPr>
        <p:sp>
          <p:nvSpPr>
            <p:cNvPr id="14" name="Rounded Rectangle 13"/>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p>
          </p:txBody>
        </p:sp>
        <p:sp>
          <p:nvSpPr>
            <p:cNvPr id="15" name="Rounded Rectangle 14"/>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a:solidFill>
                    <a:schemeClr val="tx1">
                      <a:lumMod val="85000"/>
                      <a:lumOff val="15000"/>
                    </a:schemeClr>
                  </a:solidFill>
                </a:rPr>
                <a:t>AggregatedOpinion</a:t>
              </a:r>
              <a:endParaRPr lang="en-US" sz="1600" dirty="0">
                <a:solidFill>
                  <a:schemeClr val="tx1">
                    <a:lumMod val="85000"/>
                    <a:lumOff val="15000"/>
                  </a:schemeClr>
                </a:solidFill>
              </a:endParaRPr>
            </a:p>
          </p:txBody>
        </p:sp>
      </p:grpSp>
      <p:sp>
        <p:nvSpPr>
          <p:cNvPr id="24" name="Left-Right Arrow 23"/>
          <p:cNvSpPr/>
          <p:nvPr/>
        </p:nvSpPr>
        <p:spPr>
          <a:xfrm>
            <a:off x="2500505" y="1742370"/>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5" name="Group 54"/>
          <p:cNvGrpSpPr/>
          <p:nvPr/>
        </p:nvGrpSpPr>
        <p:grpSpPr>
          <a:xfrm>
            <a:off x="290704" y="1351632"/>
            <a:ext cx="2209800" cy="3925201"/>
            <a:chOff x="290704" y="1351632"/>
            <a:chExt cx="2209800" cy="3925201"/>
          </a:xfrm>
        </p:grpSpPr>
        <p:sp>
          <p:nvSpPr>
            <p:cNvPr id="10" name="Rounded Rectangle 9"/>
            <p:cNvSpPr/>
            <p:nvPr/>
          </p:nvSpPr>
          <p:spPr>
            <a:xfrm>
              <a:off x="290704" y="1351632"/>
              <a:ext cx="2209800" cy="39252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a:solidFill>
                    <a:schemeClr val="tx1">
                      <a:lumMod val="85000"/>
                      <a:lumOff val="15000"/>
                    </a:schemeClr>
                  </a:solidFill>
                </a:rPr>
                <a:t>MainPage</a:t>
              </a:r>
              <a:endParaRPr lang="en-US" sz="1600" dirty="0">
                <a:solidFill>
                  <a:schemeClr val="tx1">
                    <a:lumMod val="85000"/>
                    <a:lumOff val="15000"/>
                  </a:schemeClr>
                </a:solidFill>
              </a:endParaRPr>
            </a:p>
          </p:txBody>
        </p:sp>
        <p:sp>
          <p:nvSpPr>
            <p:cNvPr id="21" name="Rectangle 20"/>
            <p:cNvSpPr/>
            <p:nvPr/>
          </p:nvSpPr>
          <p:spPr>
            <a:xfrm>
              <a:off x="310342" y="2079181"/>
              <a:ext cx="2155526" cy="2808000"/>
            </a:xfrm>
            <a:prstGeom prst="rect">
              <a:avLst/>
            </a:prstGeom>
            <a:solidFill>
              <a:schemeClr val="bg2">
                <a:lumMod val="25000"/>
              </a:schemeClr>
            </a:solidFill>
          </p:spPr>
          <p:txBody>
            <a:bodyPr wrap="square" rtlCol="0">
              <a:spAutoFit/>
            </a:bodyPr>
            <a:lstStyle/>
            <a:p>
              <a:r>
                <a:rPr lang="nl-BE" sz="1600" dirty="0" smtClean="0">
                  <a:solidFill>
                    <a:schemeClr val="bg1"/>
                  </a:solidFill>
                </a:rPr>
                <a:t>Pivot</a:t>
              </a: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en-US" sz="1600" dirty="0">
                <a:solidFill>
                  <a:schemeClr val="bg1"/>
                </a:solidFill>
              </a:endParaRPr>
            </a:p>
          </p:txBody>
        </p:sp>
        <p:sp>
          <p:nvSpPr>
            <p:cNvPr id="5" name="Rectangle 4"/>
            <p:cNvSpPr/>
            <p:nvPr/>
          </p:nvSpPr>
          <p:spPr>
            <a:xfrm>
              <a:off x="510644" y="2529444"/>
              <a:ext cx="1739900" cy="580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all</a:t>
              </a:r>
              <a:endParaRPr lang="en-US" dirty="0"/>
            </a:p>
          </p:txBody>
        </p:sp>
        <p:sp>
          <p:nvSpPr>
            <p:cNvPr id="29" name="Rectangle 28"/>
            <p:cNvSpPr/>
            <p:nvPr/>
          </p:nvSpPr>
          <p:spPr>
            <a:xfrm>
              <a:off x="510644" y="3120129"/>
              <a:ext cx="1739900" cy="5807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err="1" smtClean="0"/>
                <a:t>nearby</a:t>
              </a:r>
              <a:endParaRPr lang="en-US" dirty="0"/>
            </a:p>
          </p:txBody>
        </p:sp>
        <p:sp>
          <p:nvSpPr>
            <p:cNvPr id="30" name="Rectangle 29"/>
            <p:cNvSpPr/>
            <p:nvPr/>
          </p:nvSpPr>
          <p:spPr>
            <a:xfrm>
              <a:off x="510644" y="4049486"/>
              <a:ext cx="1739900" cy="724395"/>
            </a:xfrm>
            <a:prstGeom prst="rect">
              <a:avLst/>
            </a:prstGeom>
            <a:gradFill>
              <a:gsLst>
                <a:gs pos="0">
                  <a:srgbClr val="FFEFD1"/>
                </a:gs>
                <a:gs pos="64999">
                  <a:srgbClr val="F0EBD5"/>
                </a:gs>
                <a:gs pos="100000">
                  <a:srgbClr val="D1C39F"/>
                </a:gs>
              </a:gsLst>
              <a:lin ang="16200000" scaled="0"/>
            </a:gradFill>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s-ES" sz="1600" dirty="0" err="1" smtClean="0">
                  <a:solidFill>
                    <a:schemeClr val="tx1"/>
                  </a:solidFill>
                </a:rPr>
                <a:t>Appbar</a:t>
              </a:r>
              <a:endParaRPr lang="en-US" dirty="0">
                <a:solidFill>
                  <a:schemeClr val="tx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1368234" y="4365939"/>
              <a:ext cx="382287" cy="38228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995476" y="4365939"/>
              <a:ext cx="382287" cy="38228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V="1">
              <a:off x="645632" y="4365939"/>
              <a:ext cx="382287" cy="382287"/>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V="1">
              <a:off x="1767152" y="4365939"/>
              <a:ext cx="382287" cy="382287"/>
            </a:xfrm>
            <a:prstGeom prst="rect">
              <a:avLst/>
            </a:prstGeom>
          </p:spPr>
        </p:pic>
      </p:grpSp>
      <p:grpSp>
        <p:nvGrpSpPr>
          <p:cNvPr id="58" name="Group 57"/>
          <p:cNvGrpSpPr/>
          <p:nvPr/>
        </p:nvGrpSpPr>
        <p:grpSpPr>
          <a:xfrm>
            <a:off x="3497474" y="1351781"/>
            <a:ext cx="2220668" cy="3766483"/>
            <a:chOff x="3497474" y="1351781"/>
            <a:chExt cx="2220668" cy="3766483"/>
          </a:xfrm>
        </p:grpSpPr>
        <p:sp>
          <p:nvSpPr>
            <p:cNvPr id="18" name="Rounded Rectangle 17"/>
            <p:cNvSpPr/>
            <p:nvPr/>
          </p:nvSpPr>
          <p:spPr>
            <a:xfrm>
              <a:off x="3501097" y="1351781"/>
              <a:ext cx="2209800" cy="37664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OpinionsViewModel</a:t>
              </a:r>
              <a:endParaRPr lang="en-US" dirty="0">
                <a:solidFill>
                  <a:schemeClr val="tx1">
                    <a:lumMod val="85000"/>
                    <a:lumOff val="15000"/>
                  </a:schemeClr>
                </a:solidFill>
              </a:endParaRPr>
            </a:p>
          </p:txBody>
        </p:sp>
        <p:sp>
          <p:nvSpPr>
            <p:cNvPr id="6" name="TextBox 5"/>
            <p:cNvSpPr txBox="1"/>
            <p:nvPr/>
          </p:nvSpPr>
          <p:spPr>
            <a:xfrm>
              <a:off x="3501097" y="4282793"/>
              <a:ext cx="2217045" cy="307777"/>
            </a:xfrm>
            <a:prstGeom prst="rect">
              <a:avLst/>
            </a:prstGeom>
            <a:solidFill>
              <a:schemeClr val="bg2"/>
            </a:solidFill>
          </p:spPr>
          <p:txBody>
            <a:bodyPr wrap="square" rtlCol="0">
              <a:spAutoFit/>
            </a:bodyPr>
            <a:lstStyle/>
            <a:p>
              <a:r>
                <a:rPr lang="es-ES" sz="1400" dirty="0" err="1" smtClean="0"/>
                <a:t>bool</a:t>
              </a:r>
              <a:r>
                <a:rPr lang="es-ES" sz="1400" dirty="0" smtClean="0"/>
                <a:t> </a:t>
              </a:r>
              <a:r>
                <a:rPr lang="es-ES" sz="1400" dirty="0" err="1" smtClean="0"/>
                <a:t>IsDataLocationLoaded</a:t>
              </a:r>
              <a:r>
                <a:rPr lang="es-ES" sz="1400" dirty="0" smtClean="0"/>
                <a:t> </a:t>
              </a:r>
              <a:endParaRPr lang="en-US" sz="1400" dirty="0"/>
            </a:p>
          </p:txBody>
        </p:sp>
        <p:sp>
          <p:nvSpPr>
            <p:cNvPr id="50" name="TextBox 49"/>
            <p:cNvSpPr txBox="1"/>
            <p:nvPr/>
          </p:nvSpPr>
          <p:spPr>
            <a:xfrm>
              <a:off x="3497474" y="3120129"/>
              <a:ext cx="2217045" cy="307777"/>
            </a:xfrm>
            <a:prstGeom prst="rect">
              <a:avLst/>
            </a:prstGeom>
            <a:solidFill>
              <a:schemeClr val="bg2"/>
            </a:solidFill>
          </p:spPr>
          <p:txBody>
            <a:bodyPr wrap="square" rtlCol="0">
              <a:spAutoFit/>
            </a:bodyPr>
            <a:lstStyle/>
            <a:p>
              <a:r>
                <a:rPr lang="es-ES" sz="1400" dirty="0" err="1" smtClean="0"/>
                <a:t>NearBy</a:t>
              </a:r>
              <a:endParaRPr lang="en-US" sz="1400" dirty="0"/>
            </a:p>
          </p:txBody>
        </p:sp>
        <p:sp>
          <p:nvSpPr>
            <p:cNvPr id="51" name="TextBox 50"/>
            <p:cNvSpPr txBox="1"/>
            <p:nvPr/>
          </p:nvSpPr>
          <p:spPr>
            <a:xfrm>
              <a:off x="3501097" y="2587859"/>
              <a:ext cx="2217045" cy="307777"/>
            </a:xfrm>
            <a:prstGeom prst="rect">
              <a:avLst/>
            </a:prstGeom>
            <a:solidFill>
              <a:schemeClr val="bg2"/>
            </a:solidFill>
          </p:spPr>
          <p:txBody>
            <a:bodyPr wrap="square" rtlCol="0">
              <a:spAutoFit/>
            </a:bodyPr>
            <a:lstStyle/>
            <a:p>
              <a:r>
                <a:rPr lang="es-ES" sz="1400" dirty="0" err="1" smtClean="0"/>
                <a:t>All</a:t>
              </a:r>
              <a:endParaRPr lang="en-US" sz="1400" dirty="0"/>
            </a:p>
          </p:txBody>
        </p:sp>
      </p:grpSp>
      <p:grpSp>
        <p:nvGrpSpPr>
          <p:cNvPr id="57" name="Group 56"/>
          <p:cNvGrpSpPr/>
          <p:nvPr/>
        </p:nvGrpSpPr>
        <p:grpSpPr>
          <a:xfrm>
            <a:off x="661853" y="4388810"/>
            <a:ext cx="3947767" cy="1274077"/>
            <a:chOff x="661853" y="4388810"/>
            <a:chExt cx="3947767" cy="1274077"/>
          </a:xfrm>
        </p:grpSpPr>
        <p:sp>
          <p:nvSpPr>
            <p:cNvPr id="43" name="Oval 42"/>
            <p:cNvSpPr/>
            <p:nvPr/>
          </p:nvSpPr>
          <p:spPr>
            <a:xfrm>
              <a:off x="661853" y="4388810"/>
              <a:ext cx="349844" cy="336543"/>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 name="Straight Connector 44"/>
            <p:cNvCxnSpPr>
              <a:stCxn id="6" idx="2"/>
            </p:cNvCxnSpPr>
            <p:nvPr/>
          </p:nvCxnSpPr>
          <p:spPr>
            <a:xfrm>
              <a:off x="4609620" y="4590570"/>
              <a:ext cx="0" cy="1014583"/>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H="1">
              <a:off x="832429" y="5581403"/>
              <a:ext cx="3773568" cy="10234"/>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endCxn id="43" idx="4"/>
            </p:cNvCxnSpPr>
            <p:nvPr/>
          </p:nvCxnSpPr>
          <p:spPr>
            <a:xfrm flipV="1">
              <a:off x="836775" y="4725353"/>
              <a:ext cx="0" cy="8688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1903752" y="5324333"/>
              <a:ext cx="2003226" cy="338554"/>
            </a:xfrm>
            <a:prstGeom prst="rect">
              <a:avLst/>
            </a:prstGeom>
            <a:noFill/>
          </p:spPr>
          <p:txBody>
            <a:bodyPr wrap="square" rtlCol="0">
              <a:spAutoFit/>
            </a:bodyPr>
            <a:lstStyle/>
            <a:p>
              <a:r>
                <a:rPr lang="es-ES" sz="1600" dirty="0" err="1" smtClean="0">
                  <a:solidFill>
                    <a:schemeClr val="bg1"/>
                  </a:solidFill>
                </a:rPr>
                <a:t>PropertyChanged</a:t>
              </a:r>
              <a:endParaRPr lang="en-US" sz="1600" dirty="0">
                <a:solidFill>
                  <a:schemeClr val="bg1"/>
                </a:solidFill>
              </a:endParaRPr>
            </a:p>
          </p:txBody>
        </p:sp>
      </p:grpSp>
      <p:sp>
        <p:nvSpPr>
          <p:cNvPr id="54" name="Left-Right Arrow 53"/>
          <p:cNvSpPr/>
          <p:nvPr/>
        </p:nvSpPr>
        <p:spPr>
          <a:xfrm>
            <a:off x="5710897" y="1706776"/>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6224372" y="4236707"/>
            <a:ext cx="2364992" cy="818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a:t>GeoCoordinateWatcher</a:t>
            </a:r>
            <a:endParaRPr lang="en-US" sz="1600" dirty="0"/>
          </a:p>
          <a:p>
            <a:pPr algn="ctr"/>
            <a:r>
              <a:rPr lang="nl-BE" sz="1600" dirty="0" smtClean="0"/>
              <a:t>(via GPS Helper)</a:t>
            </a:r>
            <a:endParaRPr lang="en-US" sz="1600" dirty="0"/>
          </a:p>
        </p:txBody>
      </p:sp>
      <p:sp>
        <p:nvSpPr>
          <p:cNvPr id="32" name="Left-Right Arrow 31"/>
          <p:cNvSpPr/>
          <p:nvPr/>
        </p:nvSpPr>
        <p:spPr>
          <a:xfrm>
            <a:off x="5591331" y="4524718"/>
            <a:ext cx="696456"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99543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4" grpId="0" animBg="1"/>
      <p:bldP spid="31" grpId="0" animBg="1"/>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MVVM –Submit opinion control</a:t>
            </a:r>
            <a:endParaRPr lang="en-US" dirty="0"/>
          </a:p>
        </p:txBody>
      </p:sp>
      <p:sp>
        <p:nvSpPr>
          <p:cNvPr id="14" name="Rounded Rectangle 13"/>
          <p:cNvSpPr/>
          <p:nvPr/>
        </p:nvSpPr>
        <p:spPr>
          <a:xfrm>
            <a:off x="6826325" y="1094282"/>
            <a:ext cx="2209800" cy="331007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endParaRPr lang="en-US" sz="1600" dirty="0">
              <a:solidFill>
                <a:schemeClr val="tx1">
                  <a:lumMod val="85000"/>
                  <a:lumOff val="15000"/>
                </a:schemeClr>
              </a:solidFill>
            </a:endParaRPr>
          </a:p>
        </p:txBody>
      </p:sp>
      <p:sp>
        <p:nvSpPr>
          <p:cNvPr id="25" name="Left-Right Arrow 24"/>
          <p:cNvSpPr/>
          <p:nvPr/>
        </p:nvSpPr>
        <p:spPr>
          <a:xfrm>
            <a:off x="2500503" y="1555769"/>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6826529" y="2571938"/>
            <a:ext cx="2209800" cy="133912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a:solidFill>
                  <a:schemeClr val="tx1">
                    <a:lumMod val="85000"/>
                    <a:lumOff val="15000"/>
                  </a:schemeClr>
                </a:solidFill>
              </a:rPr>
              <a:t>Opinion</a:t>
            </a:r>
            <a:endParaRPr lang="en-US" sz="1600" dirty="0">
              <a:solidFill>
                <a:schemeClr val="tx1">
                  <a:lumMod val="85000"/>
                  <a:lumOff val="15000"/>
                </a:schemeClr>
              </a:solidFill>
            </a:endParaRPr>
          </a:p>
        </p:txBody>
      </p:sp>
      <p:sp>
        <p:nvSpPr>
          <p:cNvPr id="32" name="Left-Right Arrow 31"/>
          <p:cNvSpPr/>
          <p:nvPr/>
        </p:nvSpPr>
        <p:spPr>
          <a:xfrm>
            <a:off x="5922551" y="3051317"/>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5" name="Group 54"/>
          <p:cNvGrpSpPr/>
          <p:nvPr/>
        </p:nvGrpSpPr>
        <p:grpSpPr>
          <a:xfrm>
            <a:off x="3406097" y="1197511"/>
            <a:ext cx="2517622" cy="5250790"/>
            <a:chOff x="3406097" y="1197511"/>
            <a:chExt cx="2517622" cy="5250790"/>
          </a:xfrm>
        </p:grpSpPr>
        <p:sp>
          <p:nvSpPr>
            <p:cNvPr id="19" name="Rounded Rectangle 18"/>
            <p:cNvSpPr/>
            <p:nvPr/>
          </p:nvSpPr>
          <p:spPr>
            <a:xfrm>
              <a:off x="3406097" y="1197511"/>
              <a:ext cx="2517622" cy="525079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400" dirty="0" smtClean="0">
                  <a:solidFill>
                    <a:schemeClr val="tx1">
                      <a:lumMod val="85000"/>
                      <a:lumOff val="15000"/>
                    </a:schemeClr>
                  </a:solidFill>
                </a:rPr>
                <a:t>SubmitOpinionViewModel</a:t>
              </a:r>
              <a:endParaRPr lang="en-US" sz="1400" dirty="0">
                <a:solidFill>
                  <a:schemeClr val="tx1">
                    <a:lumMod val="85000"/>
                    <a:lumOff val="15000"/>
                  </a:schemeClr>
                </a:solidFill>
              </a:endParaRPr>
            </a:p>
          </p:txBody>
        </p:sp>
        <p:sp>
          <p:nvSpPr>
            <p:cNvPr id="34" name="TextBox 33"/>
            <p:cNvSpPr txBox="1"/>
            <p:nvPr/>
          </p:nvSpPr>
          <p:spPr>
            <a:xfrm>
              <a:off x="3417972" y="3465726"/>
              <a:ext cx="2505747" cy="492443"/>
            </a:xfrm>
            <a:prstGeom prst="rect">
              <a:avLst/>
            </a:prstGeom>
            <a:solidFill>
              <a:schemeClr val="bg2"/>
            </a:solidFill>
          </p:spPr>
          <p:txBody>
            <a:bodyPr wrap="square" rtlCol="0">
              <a:spAutoFit/>
            </a:bodyPr>
            <a:lstStyle/>
            <a:p>
              <a:r>
                <a:rPr lang="es-ES" sz="1400" dirty="0" err="1" smtClean="0"/>
                <a:t>TakePicture</a:t>
              </a:r>
              <a:r>
                <a:rPr lang="es-ES" sz="1400" dirty="0"/>
                <a:t> </a:t>
              </a:r>
              <a:endParaRPr lang="es-ES" sz="1400" dirty="0" smtClean="0"/>
            </a:p>
            <a:p>
              <a:r>
                <a:rPr lang="es-ES" sz="1200" dirty="0" smtClean="0"/>
                <a:t>(</a:t>
              </a:r>
              <a:r>
                <a:rPr lang="es-ES" sz="1200" dirty="0" err="1" smtClean="0"/>
                <a:t>RelayCommand-MVVMLight</a:t>
              </a:r>
              <a:r>
                <a:rPr lang="es-ES" sz="1200" dirty="0" smtClean="0"/>
                <a:t>)</a:t>
              </a:r>
              <a:endParaRPr lang="en-US" sz="1200" dirty="0"/>
            </a:p>
          </p:txBody>
        </p:sp>
        <p:sp>
          <p:nvSpPr>
            <p:cNvPr id="35" name="TextBox 34"/>
            <p:cNvSpPr txBox="1"/>
            <p:nvPr/>
          </p:nvSpPr>
          <p:spPr>
            <a:xfrm>
              <a:off x="3417972" y="2087512"/>
              <a:ext cx="2505747" cy="307777"/>
            </a:xfrm>
            <a:prstGeom prst="rect">
              <a:avLst/>
            </a:prstGeom>
            <a:solidFill>
              <a:schemeClr val="bg2"/>
            </a:solidFill>
          </p:spPr>
          <p:txBody>
            <a:bodyPr wrap="square" rtlCol="0">
              <a:spAutoFit/>
            </a:bodyPr>
            <a:lstStyle/>
            <a:p>
              <a:r>
                <a:rPr lang="es-ES" sz="1400" dirty="0" err="1" smtClean="0"/>
                <a:t>NewOpinion</a:t>
              </a:r>
              <a:endParaRPr lang="en-US" sz="1200" dirty="0"/>
            </a:p>
          </p:txBody>
        </p:sp>
        <p:sp>
          <p:nvSpPr>
            <p:cNvPr id="36" name="TextBox 35"/>
            <p:cNvSpPr txBox="1"/>
            <p:nvPr/>
          </p:nvSpPr>
          <p:spPr>
            <a:xfrm>
              <a:off x="3417972" y="2482290"/>
              <a:ext cx="2505747" cy="307777"/>
            </a:xfrm>
            <a:prstGeom prst="rect">
              <a:avLst/>
            </a:prstGeom>
            <a:solidFill>
              <a:schemeClr val="bg2"/>
            </a:solidFill>
          </p:spPr>
          <p:txBody>
            <a:bodyPr wrap="square" rtlCol="0">
              <a:spAutoFit/>
            </a:bodyPr>
            <a:lstStyle/>
            <a:p>
              <a:r>
                <a:rPr lang="es-ES" sz="1400" dirty="0" err="1" smtClean="0"/>
                <a:t>ChosenPicture</a:t>
              </a:r>
              <a:endParaRPr lang="en-US" sz="1200" dirty="0"/>
            </a:p>
          </p:txBody>
        </p:sp>
        <p:sp>
          <p:nvSpPr>
            <p:cNvPr id="37" name="TextBox 36"/>
            <p:cNvSpPr txBox="1"/>
            <p:nvPr/>
          </p:nvSpPr>
          <p:spPr>
            <a:xfrm>
              <a:off x="3416804" y="2877564"/>
              <a:ext cx="2505747" cy="307777"/>
            </a:xfrm>
            <a:prstGeom prst="rect">
              <a:avLst/>
            </a:prstGeom>
            <a:solidFill>
              <a:schemeClr val="bg2"/>
            </a:solidFill>
          </p:spPr>
          <p:txBody>
            <a:bodyPr wrap="square" rtlCol="0">
              <a:spAutoFit/>
            </a:bodyPr>
            <a:lstStyle/>
            <a:p>
              <a:r>
                <a:rPr lang="es-ES" sz="1400" dirty="0" err="1" smtClean="0"/>
                <a:t>CurrentGeoCoordinate</a:t>
              </a:r>
              <a:endParaRPr lang="en-US" sz="1200" dirty="0"/>
            </a:p>
          </p:txBody>
        </p:sp>
        <p:sp>
          <p:nvSpPr>
            <p:cNvPr id="38" name="TextBox 37"/>
            <p:cNvSpPr txBox="1"/>
            <p:nvPr/>
          </p:nvSpPr>
          <p:spPr>
            <a:xfrm>
              <a:off x="3416803" y="5728730"/>
              <a:ext cx="2505747" cy="307777"/>
            </a:xfrm>
            <a:prstGeom prst="rect">
              <a:avLst/>
            </a:prstGeom>
            <a:solidFill>
              <a:schemeClr val="bg2"/>
            </a:solidFill>
          </p:spPr>
          <p:txBody>
            <a:bodyPr wrap="square" rtlCol="0">
              <a:spAutoFit/>
            </a:bodyPr>
            <a:lstStyle/>
            <a:p>
              <a:r>
                <a:rPr lang="es-ES" sz="1400" dirty="0" err="1" smtClean="0"/>
                <a:t>IsSubmitting</a:t>
              </a:r>
              <a:endParaRPr lang="en-US" sz="1200" dirty="0"/>
            </a:p>
          </p:txBody>
        </p:sp>
        <p:sp>
          <p:nvSpPr>
            <p:cNvPr id="39" name="TextBox 38"/>
            <p:cNvSpPr txBox="1"/>
            <p:nvPr/>
          </p:nvSpPr>
          <p:spPr>
            <a:xfrm>
              <a:off x="3417972" y="4200572"/>
              <a:ext cx="2505747" cy="492443"/>
            </a:xfrm>
            <a:prstGeom prst="rect">
              <a:avLst/>
            </a:prstGeom>
            <a:solidFill>
              <a:schemeClr val="bg2"/>
            </a:solidFill>
          </p:spPr>
          <p:txBody>
            <a:bodyPr wrap="square" rtlCol="0">
              <a:spAutoFit/>
            </a:bodyPr>
            <a:lstStyle/>
            <a:p>
              <a:r>
                <a:rPr lang="es-ES" sz="1400" dirty="0" err="1" smtClean="0"/>
                <a:t>SubmitOpinion</a:t>
              </a:r>
              <a:endParaRPr lang="es-ES" sz="1400" dirty="0" smtClean="0"/>
            </a:p>
            <a:p>
              <a:r>
                <a:rPr lang="es-ES" sz="1200" dirty="0" smtClean="0"/>
                <a:t>(</a:t>
              </a:r>
              <a:r>
                <a:rPr lang="es-ES" sz="1200" dirty="0" err="1" smtClean="0"/>
                <a:t>RelayCommand-MVVMLight</a:t>
              </a:r>
              <a:r>
                <a:rPr lang="es-ES" sz="1200" dirty="0" smtClean="0"/>
                <a:t>)</a:t>
              </a:r>
              <a:endParaRPr lang="en-US" sz="1200" dirty="0"/>
            </a:p>
          </p:txBody>
        </p:sp>
        <p:sp>
          <p:nvSpPr>
            <p:cNvPr id="40" name="TextBox 39"/>
            <p:cNvSpPr txBox="1"/>
            <p:nvPr/>
          </p:nvSpPr>
          <p:spPr>
            <a:xfrm>
              <a:off x="3417972" y="4873697"/>
              <a:ext cx="2505747" cy="492443"/>
            </a:xfrm>
            <a:prstGeom prst="rect">
              <a:avLst/>
            </a:prstGeom>
            <a:solidFill>
              <a:schemeClr val="bg2"/>
            </a:solidFill>
          </p:spPr>
          <p:txBody>
            <a:bodyPr wrap="square" rtlCol="0">
              <a:spAutoFit/>
            </a:bodyPr>
            <a:lstStyle/>
            <a:p>
              <a:r>
                <a:rPr lang="es-ES" sz="1400" dirty="0" err="1" smtClean="0"/>
                <a:t>CancelOpinion</a:t>
              </a:r>
              <a:endParaRPr lang="es-ES" sz="1400" dirty="0" smtClean="0"/>
            </a:p>
            <a:p>
              <a:r>
                <a:rPr lang="es-ES" sz="1200" dirty="0" smtClean="0"/>
                <a:t>(</a:t>
              </a:r>
              <a:r>
                <a:rPr lang="es-ES" sz="1200" dirty="0" err="1" smtClean="0"/>
                <a:t>RelayCommand-MVVMLight</a:t>
              </a:r>
              <a:r>
                <a:rPr lang="es-ES" sz="1200" dirty="0" smtClean="0"/>
                <a:t>)</a:t>
              </a:r>
              <a:endParaRPr lang="en-US" sz="1200" dirty="0"/>
            </a:p>
          </p:txBody>
        </p:sp>
      </p:grpSp>
      <p:grpSp>
        <p:nvGrpSpPr>
          <p:cNvPr id="54" name="Group 53"/>
          <p:cNvGrpSpPr/>
          <p:nvPr/>
        </p:nvGrpSpPr>
        <p:grpSpPr>
          <a:xfrm>
            <a:off x="290704" y="1242462"/>
            <a:ext cx="2209800" cy="5205839"/>
            <a:chOff x="290704" y="1242462"/>
            <a:chExt cx="2209800" cy="5205839"/>
          </a:xfrm>
        </p:grpSpPr>
        <p:sp>
          <p:nvSpPr>
            <p:cNvPr id="3" name="Rounded Rectangle 2"/>
            <p:cNvSpPr/>
            <p:nvPr/>
          </p:nvSpPr>
          <p:spPr>
            <a:xfrm>
              <a:off x="290704" y="1242462"/>
              <a:ext cx="2209800" cy="52058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SubmitOpinion</a:t>
              </a:r>
              <a:endParaRPr lang="en-US" sz="1600" dirty="0">
                <a:solidFill>
                  <a:schemeClr val="tx1">
                    <a:lumMod val="85000"/>
                    <a:lumOff val="15000"/>
                  </a:schemeClr>
                </a:solidFill>
              </a:endParaRPr>
            </a:p>
          </p:txBody>
        </p:sp>
        <p:sp>
          <p:nvSpPr>
            <p:cNvPr id="7" name="Rectangle 6"/>
            <p:cNvSpPr/>
            <p:nvPr/>
          </p:nvSpPr>
          <p:spPr>
            <a:xfrm>
              <a:off x="353787" y="2024253"/>
              <a:ext cx="2083633" cy="417466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 (control)</a:t>
              </a:r>
              <a:endParaRPr lang="en-US" sz="1600" dirty="0">
                <a:solidFill>
                  <a:schemeClr val="tx1">
                    <a:lumMod val="85000"/>
                    <a:lumOff val="15000"/>
                  </a:schemeClr>
                </a:solidFill>
              </a:endParaRPr>
            </a:p>
          </p:txBody>
        </p:sp>
        <p:sp>
          <p:nvSpPr>
            <p:cNvPr id="23" name="TextBox 22"/>
            <p:cNvSpPr txBox="1"/>
            <p:nvPr/>
          </p:nvSpPr>
          <p:spPr>
            <a:xfrm>
              <a:off x="353787" y="2352760"/>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1</a:t>
              </a:r>
              <a:endParaRPr lang="en-US" sz="1600" dirty="0">
                <a:solidFill>
                  <a:schemeClr val="bg1"/>
                </a:solidFill>
              </a:endParaRPr>
            </a:p>
          </p:txBody>
        </p:sp>
        <p:sp>
          <p:nvSpPr>
            <p:cNvPr id="29" name="TextBox 28"/>
            <p:cNvSpPr txBox="1"/>
            <p:nvPr/>
          </p:nvSpPr>
          <p:spPr>
            <a:xfrm>
              <a:off x="353787" y="2749920"/>
              <a:ext cx="2056420" cy="1368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2</a:t>
              </a:r>
              <a:endParaRPr lang="en-US" sz="1600" dirty="0">
                <a:solidFill>
                  <a:schemeClr val="bg1"/>
                </a:solidFill>
              </a:endParaRPr>
            </a:p>
          </p:txBody>
        </p:sp>
        <p:sp>
          <p:nvSpPr>
            <p:cNvPr id="30" name="TextBox 29"/>
            <p:cNvSpPr txBox="1"/>
            <p:nvPr/>
          </p:nvSpPr>
          <p:spPr>
            <a:xfrm>
              <a:off x="353787" y="4218015"/>
              <a:ext cx="2083634" cy="1476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3</a:t>
              </a:r>
              <a:endParaRPr lang="en-US" sz="1600" dirty="0">
                <a:solidFill>
                  <a:schemeClr val="bg1"/>
                </a:solidFill>
              </a:endParaRPr>
            </a:p>
          </p:txBody>
        </p:sp>
        <p:sp>
          <p:nvSpPr>
            <p:cNvPr id="31" name="TextBox 30"/>
            <p:cNvSpPr txBox="1"/>
            <p:nvPr/>
          </p:nvSpPr>
          <p:spPr>
            <a:xfrm>
              <a:off x="353787" y="5754988"/>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4</a:t>
              </a:r>
              <a:endParaRPr lang="en-US" sz="1600" dirty="0">
                <a:solidFill>
                  <a:schemeClr val="bg1"/>
                </a:solidFill>
              </a:endParaRPr>
            </a:p>
          </p:txBody>
        </p:sp>
        <p:sp>
          <p:nvSpPr>
            <p:cNvPr id="13" name="Rectangle 12"/>
            <p:cNvSpPr/>
            <p:nvPr/>
          </p:nvSpPr>
          <p:spPr>
            <a:xfrm>
              <a:off x="541075" y="3058310"/>
              <a:ext cx="1709058" cy="4603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MoodSelector(control)</a:t>
              </a:r>
              <a:endParaRPr lang="en-US" sz="1200" dirty="0">
                <a:solidFill>
                  <a:schemeClr val="tx1">
                    <a:lumMod val="85000"/>
                    <a:lumOff val="15000"/>
                  </a:schemeClr>
                </a:solidFill>
              </a:endParaRPr>
            </a:p>
          </p:txBody>
        </p:sp>
        <p:sp>
          <p:nvSpPr>
            <p:cNvPr id="33" name="Rectangle 32"/>
            <p:cNvSpPr/>
            <p:nvPr/>
          </p:nvSpPr>
          <p:spPr>
            <a:xfrm>
              <a:off x="541075" y="3601791"/>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ButtonTakePicture</a:t>
              </a:r>
              <a:endParaRPr lang="en-US" sz="1200" dirty="0">
                <a:solidFill>
                  <a:schemeClr val="tx1">
                    <a:lumMod val="85000"/>
                    <a:lumOff val="15000"/>
                  </a:schemeClr>
                </a:solidFill>
              </a:endParaRPr>
            </a:p>
          </p:txBody>
        </p:sp>
        <p:sp>
          <p:nvSpPr>
            <p:cNvPr id="42" name="Rectangle 41"/>
            <p:cNvSpPr/>
            <p:nvPr/>
          </p:nvSpPr>
          <p:spPr>
            <a:xfrm>
              <a:off x="557410" y="449744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Send</a:t>
              </a:r>
              <a:endParaRPr lang="en-US" sz="1200" dirty="0">
                <a:solidFill>
                  <a:schemeClr val="tx1">
                    <a:lumMod val="85000"/>
                    <a:lumOff val="15000"/>
                  </a:schemeClr>
                </a:solidFill>
              </a:endParaRPr>
            </a:p>
          </p:txBody>
        </p:sp>
        <p:sp>
          <p:nvSpPr>
            <p:cNvPr id="43" name="Rectangle 42"/>
            <p:cNvSpPr/>
            <p:nvPr/>
          </p:nvSpPr>
          <p:spPr>
            <a:xfrm>
              <a:off x="557410" y="489726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Cancel</a:t>
              </a:r>
              <a:endParaRPr lang="en-US" sz="1200" dirty="0">
                <a:solidFill>
                  <a:schemeClr val="tx1">
                    <a:lumMod val="85000"/>
                    <a:lumOff val="15000"/>
                  </a:schemeClr>
                </a:solidFill>
              </a:endParaRPr>
            </a:p>
          </p:txBody>
        </p:sp>
        <p:sp>
          <p:nvSpPr>
            <p:cNvPr id="49" name="Rectangle 48"/>
            <p:cNvSpPr/>
            <p:nvPr/>
          </p:nvSpPr>
          <p:spPr>
            <a:xfrm>
              <a:off x="541075" y="5333168"/>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a:endParaRPr lang="en-US" sz="3200" dirty="0">
                <a:solidFill>
                  <a:schemeClr val="tx1">
                    <a:lumMod val="85000"/>
                    <a:lumOff val="15000"/>
                  </a:schemeClr>
                </a:solidFill>
              </a:endParaRPr>
            </a:p>
          </p:txBody>
        </p:sp>
        <p:sp>
          <p:nvSpPr>
            <p:cNvPr id="50" name="TextBox 49"/>
            <p:cNvSpPr txBox="1"/>
            <p:nvPr/>
          </p:nvSpPr>
          <p:spPr>
            <a:xfrm>
              <a:off x="808180" y="5012197"/>
              <a:ext cx="1147634" cy="707886"/>
            </a:xfrm>
            <a:prstGeom prst="rect">
              <a:avLst/>
            </a:prstGeom>
            <a:noFill/>
          </p:spPr>
          <p:txBody>
            <a:bodyPr wrap="square" rtlCol="0">
              <a:spAutoFit/>
            </a:bodyPr>
            <a:lstStyle/>
            <a:p>
              <a:r>
                <a:rPr lang="es-ES" sz="4000" dirty="0" smtClean="0">
                  <a:solidFill>
                    <a:schemeClr val="bg1"/>
                  </a:solidFill>
                </a:rPr>
                <a:t>……..</a:t>
              </a:r>
              <a:endParaRPr lang="en-US" sz="4000" dirty="0">
                <a:solidFill>
                  <a:schemeClr val="bg1"/>
                </a:solidFill>
              </a:endParaRPr>
            </a:p>
          </p:txBody>
        </p:sp>
      </p:grpSp>
      <p:grpSp>
        <p:nvGrpSpPr>
          <p:cNvPr id="59" name="Group 58"/>
          <p:cNvGrpSpPr/>
          <p:nvPr/>
        </p:nvGrpSpPr>
        <p:grpSpPr>
          <a:xfrm>
            <a:off x="2127807" y="5439265"/>
            <a:ext cx="1540806" cy="455229"/>
            <a:chOff x="2127807" y="5439265"/>
            <a:chExt cx="1540806" cy="455229"/>
          </a:xfrm>
        </p:grpSpPr>
        <p:cxnSp>
          <p:nvCxnSpPr>
            <p:cNvPr id="52" name="Straight Arrow Connector 51"/>
            <p:cNvCxnSpPr/>
            <p:nvPr/>
          </p:nvCxnSpPr>
          <p:spPr>
            <a:xfrm>
              <a:off x="2250133" y="5481696"/>
              <a:ext cx="1166670" cy="4127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rot="1247780">
              <a:off x="2127807" y="5439265"/>
              <a:ext cx="1540806" cy="261610"/>
            </a:xfrm>
            <a:prstGeom prst="rect">
              <a:avLst/>
            </a:prstGeom>
          </p:spPr>
          <p:txBody>
            <a:bodyPr wrap="none">
              <a:spAutoFit/>
            </a:bodyPr>
            <a:lstStyle/>
            <a:p>
              <a:r>
                <a:rPr lang="nl-BE" sz="1100" b="1" dirty="0" smtClean="0">
                  <a:solidFill>
                    <a:schemeClr val="bg1"/>
                  </a:solidFill>
                </a:rPr>
                <a:t>BoolVisibilityConverter</a:t>
              </a:r>
              <a:endParaRPr lang="en-US" sz="1100" b="1" dirty="0"/>
            </a:p>
          </p:txBody>
        </p:sp>
      </p:grpSp>
      <p:grpSp>
        <p:nvGrpSpPr>
          <p:cNvPr id="56" name="Group 55"/>
          <p:cNvGrpSpPr/>
          <p:nvPr/>
        </p:nvGrpSpPr>
        <p:grpSpPr>
          <a:xfrm>
            <a:off x="2238813" y="3518666"/>
            <a:ext cx="1263487" cy="261610"/>
            <a:chOff x="2238813" y="3518666"/>
            <a:chExt cx="1263487" cy="261610"/>
          </a:xfrm>
        </p:grpSpPr>
        <p:cxnSp>
          <p:nvCxnSpPr>
            <p:cNvPr id="6" name="Straight Arrow Connector 5"/>
            <p:cNvCxnSpPr/>
            <p:nvPr/>
          </p:nvCxnSpPr>
          <p:spPr>
            <a:xfrm flipV="1">
              <a:off x="2250133" y="3751959"/>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2238813" y="3518666"/>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7" name="Group 56"/>
          <p:cNvGrpSpPr/>
          <p:nvPr/>
        </p:nvGrpSpPr>
        <p:grpSpPr>
          <a:xfrm>
            <a:off x="2223760" y="4404353"/>
            <a:ext cx="1263487" cy="261610"/>
            <a:chOff x="2223760" y="4404353"/>
            <a:chExt cx="1263487" cy="261610"/>
          </a:xfrm>
        </p:grpSpPr>
        <p:cxnSp>
          <p:nvCxnSpPr>
            <p:cNvPr id="44" name="Straight Arrow Connector 43"/>
            <p:cNvCxnSpPr/>
            <p:nvPr/>
          </p:nvCxnSpPr>
          <p:spPr>
            <a:xfrm flipV="1">
              <a:off x="2306330" y="4637646"/>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2223760" y="4404353"/>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8" name="Group 57"/>
          <p:cNvGrpSpPr/>
          <p:nvPr/>
        </p:nvGrpSpPr>
        <p:grpSpPr>
          <a:xfrm>
            <a:off x="2266468" y="4912648"/>
            <a:ext cx="1263487" cy="261610"/>
            <a:chOff x="2266468" y="4912648"/>
            <a:chExt cx="1263487" cy="261610"/>
          </a:xfrm>
        </p:grpSpPr>
        <p:cxnSp>
          <p:nvCxnSpPr>
            <p:cNvPr id="46" name="Straight Arrow Connector 45"/>
            <p:cNvCxnSpPr/>
            <p:nvPr/>
          </p:nvCxnSpPr>
          <p:spPr>
            <a:xfrm flipV="1">
              <a:off x="2277788" y="5145941"/>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2266468" y="4912648"/>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spTree>
    <p:extLst>
      <p:ext uri="{BB962C8B-B14F-4D97-AF65-F5344CB8AC3E}">
        <p14:creationId xmlns:p14="http://schemas.microsoft.com/office/powerpoint/2010/main" val="4587399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animBg="1"/>
      <p:bldP spid="27"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dirty="0" smtClean="0"/>
              <a:t>Main page and a user control</a:t>
            </a:r>
            <a:r>
              <a:rPr lang="en-US" dirty="0"/>
              <a:t/>
            </a:r>
            <a:br>
              <a:rPr lang="en-US" dirty="0"/>
            </a:br>
            <a:endParaRPr lang="en-US" dirty="0"/>
          </a:p>
        </p:txBody>
      </p:sp>
    </p:spTree>
    <p:extLst>
      <p:ext uri="{BB962C8B-B14F-4D97-AF65-F5344CB8AC3E}">
        <p14:creationId xmlns:p14="http://schemas.microsoft.com/office/powerpoint/2010/main" val="27671242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MVVM – Main page and Submit opinion</a:t>
            </a:r>
            <a:endParaRPr lang="en-US" dirty="0"/>
          </a:p>
        </p:txBody>
      </p:sp>
      <p:sp>
        <p:nvSpPr>
          <p:cNvPr id="3" name="Rounded Rectangle 2"/>
          <p:cNvSpPr/>
          <p:nvPr/>
        </p:nvSpPr>
        <p:spPr>
          <a:xfrm>
            <a:off x="1501804" y="3622499"/>
            <a:ext cx="1525632" cy="9119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dirty="0" smtClean="0">
                <a:solidFill>
                  <a:schemeClr val="tx1">
                    <a:lumMod val="85000"/>
                    <a:lumOff val="15000"/>
                  </a:schemeClr>
                </a:solidFill>
              </a:rPr>
              <a:t>SubmitOpinion</a:t>
            </a:r>
            <a:endParaRPr lang="en-US" dirty="0">
              <a:solidFill>
                <a:schemeClr val="tx1">
                  <a:lumMod val="85000"/>
                  <a:lumOff val="15000"/>
                </a:schemeClr>
              </a:solidFill>
            </a:endParaRPr>
          </a:p>
        </p:txBody>
      </p:sp>
      <p:sp>
        <p:nvSpPr>
          <p:cNvPr id="10" name="Rounded Rectangle 9"/>
          <p:cNvSpPr/>
          <p:nvPr/>
        </p:nvSpPr>
        <p:spPr>
          <a:xfrm>
            <a:off x="1501804" y="1351782"/>
            <a:ext cx="1525632" cy="91175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dirty="0" smtClean="0">
                <a:solidFill>
                  <a:schemeClr val="tx1">
                    <a:lumMod val="85000"/>
                    <a:lumOff val="15000"/>
                  </a:schemeClr>
                </a:solidFill>
              </a:rPr>
              <a:t>MainPage</a:t>
            </a:r>
            <a:endParaRPr lang="en-US" dirty="0">
              <a:solidFill>
                <a:schemeClr val="tx1">
                  <a:lumMod val="85000"/>
                  <a:lumOff val="15000"/>
                </a:schemeClr>
              </a:solidFill>
            </a:endParaRPr>
          </a:p>
        </p:txBody>
      </p:sp>
      <p:sp>
        <p:nvSpPr>
          <p:cNvPr id="14" name="Rounded Rectangle 13"/>
          <p:cNvSpPr/>
          <p:nvPr/>
        </p:nvSpPr>
        <p:spPr>
          <a:xfrm>
            <a:off x="6661686" y="10942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i="1" dirty="0" smtClean="0">
                <a:solidFill>
                  <a:schemeClr val="tx1">
                    <a:lumMod val="85000"/>
                    <a:lumOff val="15000"/>
                  </a:schemeClr>
                </a:solidFill>
              </a:rPr>
              <a:t>OutloudoDataclient</a:t>
            </a:r>
            <a:endParaRPr lang="en-US" i="1" dirty="0">
              <a:solidFill>
                <a:schemeClr val="tx1">
                  <a:lumMod val="85000"/>
                  <a:lumOff val="15000"/>
                </a:schemeClr>
              </a:solidFill>
            </a:endParaRPr>
          </a:p>
        </p:txBody>
      </p:sp>
      <p:sp>
        <p:nvSpPr>
          <p:cNvPr id="15" name="Rounded Rectangle 14"/>
          <p:cNvSpPr/>
          <p:nvPr/>
        </p:nvSpPr>
        <p:spPr>
          <a:xfrm>
            <a:off x="6661686" y="16578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dirty="0" smtClean="0">
                <a:solidFill>
                  <a:schemeClr val="tx1">
                    <a:lumMod val="85000"/>
                    <a:lumOff val="15000"/>
                  </a:schemeClr>
                </a:solidFill>
              </a:rPr>
              <a:t>AggregatedOpinion</a:t>
            </a:r>
            <a:endParaRPr lang="en-US" dirty="0">
              <a:solidFill>
                <a:schemeClr val="tx1">
                  <a:lumMod val="85000"/>
                  <a:lumOff val="15000"/>
                </a:schemeClr>
              </a:solidFill>
            </a:endParaRPr>
          </a:p>
        </p:txBody>
      </p:sp>
      <p:sp>
        <p:nvSpPr>
          <p:cNvPr id="18" name="Rounded Rectangle 17"/>
          <p:cNvSpPr/>
          <p:nvPr/>
        </p:nvSpPr>
        <p:spPr>
          <a:xfrm>
            <a:off x="3983063" y="1351782"/>
            <a:ext cx="1836319" cy="9119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solidFill>
                  <a:schemeClr val="tx1">
                    <a:lumMod val="85000"/>
                    <a:lumOff val="15000"/>
                  </a:schemeClr>
                </a:solidFill>
              </a:rPr>
              <a:t>OpinionsViewModel</a:t>
            </a:r>
            <a:endParaRPr lang="en-US" sz="1600" dirty="0">
              <a:solidFill>
                <a:schemeClr val="tx1">
                  <a:lumMod val="85000"/>
                  <a:lumOff val="15000"/>
                </a:schemeClr>
              </a:solidFill>
            </a:endParaRPr>
          </a:p>
        </p:txBody>
      </p:sp>
      <p:sp>
        <p:nvSpPr>
          <p:cNvPr id="19" name="Rounded Rectangle 18"/>
          <p:cNvSpPr/>
          <p:nvPr/>
        </p:nvSpPr>
        <p:spPr>
          <a:xfrm>
            <a:off x="3983063" y="3577548"/>
            <a:ext cx="1836320" cy="9119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solidFill>
                  <a:schemeClr val="tx1">
                    <a:lumMod val="85000"/>
                    <a:lumOff val="15000"/>
                  </a:schemeClr>
                </a:solidFill>
              </a:rPr>
              <a:t>SubmitOpinionViewModel</a:t>
            </a:r>
            <a:endParaRPr lang="en-US" sz="1600" dirty="0">
              <a:solidFill>
                <a:schemeClr val="tx1">
                  <a:lumMod val="85000"/>
                  <a:lumOff val="15000"/>
                </a:schemeClr>
              </a:solidFill>
            </a:endParaRPr>
          </a:p>
        </p:txBody>
      </p:sp>
      <p:sp>
        <p:nvSpPr>
          <p:cNvPr id="20" name="TextBox 19"/>
          <p:cNvSpPr txBox="1"/>
          <p:nvPr/>
        </p:nvSpPr>
        <p:spPr>
          <a:xfrm>
            <a:off x="4107050" y="4349397"/>
            <a:ext cx="1922552" cy="738664"/>
          </a:xfrm>
          <a:prstGeom prst="rect">
            <a:avLst/>
          </a:prstGeom>
          <a:solidFill>
            <a:schemeClr val="bg2">
              <a:lumMod val="25000"/>
            </a:schemeClr>
          </a:solidFill>
        </p:spPr>
        <p:txBody>
          <a:bodyPr wrap="square" rtlCol="0">
            <a:spAutoFit/>
          </a:bodyPr>
          <a:lstStyle/>
          <a:p>
            <a:r>
              <a:rPr lang="nl-BE" sz="1400" dirty="0" smtClean="0">
                <a:solidFill>
                  <a:schemeClr val="bg1"/>
                </a:solidFill>
              </a:rPr>
              <a:t>RelayCommand (MVVMLight</a:t>
            </a:r>
            <a:r>
              <a:rPr lang="nl-BE" sz="1400" dirty="0">
                <a:solidFill>
                  <a:schemeClr val="bg1"/>
                </a:solidFill>
              </a:rPr>
              <a:t> </a:t>
            </a:r>
            <a:r>
              <a:rPr lang="nl-BE" sz="1400" dirty="0" smtClean="0">
                <a:solidFill>
                  <a:schemeClr val="bg1"/>
                </a:solidFill>
              </a:rPr>
              <a:t>ICommand)</a:t>
            </a:r>
            <a:endParaRPr lang="en-US" sz="1400" dirty="0">
              <a:solidFill>
                <a:schemeClr val="bg1"/>
              </a:solidFill>
            </a:endParaRPr>
          </a:p>
        </p:txBody>
      </p:sp>
      <p:sp>
        <p:nvSpPr>
          <p:cNvPr id="22" name="Rectangle 21"/>
          <p:cNvSpPr/>
          <p:nvPr/>
        </p:nvSpPr>
        <p:spPr>
          <a:xfrm>
            <a:off x="1676258" y="4471511"/>
            <a:ext cx="1817415" cy="738664"/>
          </a:xfrm>
          <a:prstGeom prst="rect">
            <a:avLst/>
          </a:prstGeom>
          <a:solidFill>
            <a:schemeClr val="bg2">
              <a:lumMod val="25000"/>
            </a:schemeClr>
          </a:solidFill>
        </p:spPr>
        <p:txBody>
          <a:bodyPr wrap="square">
            <a:spAutoFit/>
          </a:bodyPr>
          <a:lstStyle/>
          <a:p>
            <a:r>
              <a:rPr lang="nl-BE" sz="1400" dirty="0">
                <a:solidFill>
                  <a:schemeClr val="bg1"/>
                </a:solidFill>
              </a:rPr>
              <a:t>EventToCommand (MVVMLight behavior)</a:t>
            </a:r>
            <a:endParaRPr lang="en-US" sz="1400" dirty="0"/>
          </a:p>
        </p:txBody>
      </p:sp>
      <p:sp>
        <p:nvSpPr>
          <p:cNvPr id="24" name="Left-Right Arrow 23"/>
          <p:cNvSpPr/>
          <p:nvPr/>
        </p:nvSpPr>
        <p:spPr>
          <a:xfrm>
            <a:off x="2920982" y="1717642"/>
            <a:ext cx="1115403" cy="22536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Left-Right Arrow 24"/>
          <p:cNvSpPr/>
          <p:nvPr/>
        </p:nvSpPr>
        <p:spPr>
          <a:xfrm>
            <a:off x="2935972" y="3935806"/>
            <a:ext cx="1115403" cy="22536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Left-Right Arrow 25"/>
          <p:cNvSpPr/>
          <p:nvPr/>
        </p:nvSpPr>
        <p:spPr>
          <a:xfrm>
            <a:off x="5717630" y="1742370"/>
            <a:ext cx="1115403" cy="22536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6661686" y="3307707"/>
            <a:ext cx="2209800" cy="133912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dirty="0" smtClean="0">
                <a:solidFill>
                  <a:schemeClr val="tx1">
                    <a:lumMod val="85000"/>
                    <a:lumOff val="15000"/>
                  </a:schemeClr>
                </a:solidFill>
              </a:rPr>
              <a:t>Opinion</a:t>
            </a:r>
            <a:endParaRPr lang="en-US" dirty="0">
              <a:solidFill>
                <a:schemeClr val="tx1">
                  <a:lumMod val="85000"/>
                  <a:lumOff val="15000"/>
                </a:schemeClr>
              </a:solidFill>
            </a:endParaRPr>
          </a:p>
        </p:txBody>
      </p:sp>
      <p:sp>
        <p:nvSpPr>
          <p:cNvPr id="28" name="Left-Right Arrow 27"/>
          <p:cNvSpPr/>
          <p:nvPr/>
        </p:nvSpPr>
        <p:spPr>
          <a:xfrm>
            <a:off x="5699462" y="3862359"/>
            <a:ext cx="1115403" cy="22536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4107050" y="2072663"/>
            <a:ext cx="1787749" cy="738664"/>
          </a:xfrm>
          <a:prstGeom prst="rect">
            <a:avLst/>
          </a:prstGeom>
          <a:solidFill>
            <a:schemeClr val="bg2">
              <a:lumMod val="25000"/>
            </a:schemeClr>
          </a:solidFill>
        </p:spPr>
        <p:txBody>
          <a:bodyPr wrap="square" rtlCol="0">
            <a:spAutoFit/>
          </a:bodyPr>
          <a:lstStyle/>
          <a:p>
            <a:r>
              <a:rPr lang="en-US" sz="1400" dirty="0" smtClean="0">
                <a:solidFill>
                  <a:schemeClr val="bg1"/>
                </a:solidFill>
              </a:rPr>
              <a:t>Location with </a:t>
            </a:r>
            <a:r>
              <a:rPr lang="en-US" sz="1400" dirty="0" err="1" smtClean="0">
                <a:solidFill>
                  <a:schemeClr val="bg1"/>
                </a:solidFill>
              </a:rPr>
              <a:t>GeoCoordinateWatcher</a:t>
            </a:r>
            <a:endParaRPr lang="en-US" sz="1400" dirty="0">
              <a:solidFill>
                <a:schemeClr val="bg1"/>
              </a:solidFill>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577"/>
          <a:stretch/>
        </p:blipFill>
        <p:spPr bwMode="auto">
          <a:xfrm>
            <a:off x="187141" y="1126937"/>
            <a:ext cx="1390964" cy="224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141" y="3467613"/>
            <a:ext cx="1390964" cy="2324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Rectangle 22"/>
          <p:cNvSpPr/>
          <p:nvPr/>
        </p:nvSpPr>
        <p:spPr>
          <a:xfrm>
            <a:off x="1676259" y="2072663"/>
            <a:ext cx="1351178" cy="523220"/>
          </a:xfrm>
          <a:prstGeom prst="rect">
            <a:avLst/>
          </a:prstGeom>
          <a:solidFill>
            <a:schemeClr val="bg2">
              <a:lumMod val="25000"/>
            </a:schemeClr>
          </a:solidFill>
        </p:spPr>
        <p:txBody>
          <a:bodyPr wrap="square">
            <a:spAutoFit/>
          </a:bodyPr>
          <a:lstStyle/>
          <a:p>
            <a:r>
              <a:rPr lang="nl-BE" sz="1400" dirty="0" smtClean="0">
                <a:solidFill>
                  <a:schemeClr val="bg1"/>
                </a:solidFill>
              </a:rPr>
              <a:t>Pivot</a:t>
            </a:r>
          </a:p>
          <a:p>
            <a:r>
              <a:rPr lang="nl-BE" sz="1400" dirty="0" smtClean="0">
                <a:solidFill>
                  <a:schemeClr val="bg1"/>
                </a:solidFill>
              </a:rPr>
              <a:t>AppBar</a:t>
            </a:r>
            <a:endParaRPr lang="en-US" sz="1400" dirty="0"/>
          </a:p>
        </p:txBody>
      </p:sp>
    </p:spTree>
    <p:extLst>
      <p:ext uri="{BB962C8B-B14F-4D97-AF65-F5344CB8AC3E}">
        <p14:creationId xmlns:p14="http://schemas.microsoft.com/office/powerpoint/2010/main" val="27559146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outVertical)">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37"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5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37"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Vertical)">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37"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4" grpId="0" animBg="1"/>
      <p:bldP spid="15" grpId="0" animBg="1"/>
      <p:bldP spid="18" grpId="0" animBg="1"/>
      <p:bldP spid="19" grpId="0" animBg="1"/>
      <p:bldP spid="20" grpId="0" animBg="1"/>
      <p:bldP spid="22" grpId="0" animBg="1"/>
      <p:bldP spid="24" grpId="0" animBg="1"/>
      <p:bldP spid="25" grpId="0" animBg="1"/>
      <p:bldP spid="26" grpId="0" animBg="1"/>
      <p:bldP spid="27" grpId="0" animBg="1"/>
      <p:bldP spid="28" grpId="0" animBg="1"/>
      <p:bldP spid="4"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MVVM Design data</a:t>
            </a:r>
            <a:endParaRPr lang="en-US" dirty="0"/>
          </a:p>
        </p:txBody>
      </p:sp>
      <p:grpSp>
        <p:nvGrpSpPr>
          <p:cNvPr id="5" name="Group 4"/>
          <p:cNvGrpSpPr/>
          <p:nvPr/>
        </p:nvGrpSpPr>
        <p:grpSpPr>
          <a:xfrm>
            <a:off x="6695700" y="1797613"/>
            <a:ext cx="2209800" cy="1801354"/>
            <a:chOff x="6695700" y="1331782"/>
            <a:chExt cx="2209800" cy="1801354"/>
          </a:xfrm>
        </p:grpSpPr>
        <p:sp>
          <p:nvSpPr>
            <p:cNvPr id="6" name="Rounded Rectangle 5"/>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defTabSz="457200"/>
              <a:r>
                <a:rPr lang="nl-BE" sz="1600" dirty="0">
                  <a:solidFill>
                    <a:prstClr val="black">
                      <a:lumMod val="85000"/>
                      <a:lumOff val="15000"/>
                    </a:prstClr>
                  </a:solidFill>
                </a:rPr>
                <a:t>Model</a:t>
              </a:r>
            </a:p>
          </p:txBody>
        </p:sp>
        <p:sp>
          <p:nvSpPr>
            <p:cNvPr id="7" name="Rounded Rectangle 6"/>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nl-BE" sz="1600" dirty="0">
                  <a:solidFill>
                    <a:prstClr val="black">
                      <a:lumMod val="85000"/>
                      <a:lumOff val="15000"/>
                    </a:prstClr>
                  </a:solidFill>
                </a:rPr>
                <a:t>AggregatedOpinion</a:t>
              </a:r>
              <a:endParaRPr lang="en-US" sz="1600" dirty="0">
                <a:solidFill>
                  <a:prstClr val="black">
                    <a:lumMod val="85000"/>
                    <a:lumOff val="15000"/>
                  </a:prstClr>
                </a:solidFill>
              </a:endParaRPr>
            </a:p>
          </p:txBody>
        </p:sp>
      </p:grpSp>
      <p:sp>
        <p:nvSpPr>
          <p:cNvPr id="8" name="Left-Right Arrow 7"/>
          <p:cNvSpPr/>
          <p:nvPr/>
        </p:nvSpPr>
        <p:spPr>
          <a:xfrm>
            <a:off x="2500505" y="2208201"/>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0" name="Left-Right Arrow 29"/>
          <p:cNvSpPr/>
          <p:nvPr/>
        </p:nvSpPr>
        <p:spPr>
          <a:xfrm>
            <a:off x="5710897" y="2172607"/>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4" name="Rounded Rectangle 33"/>
          <p:cNvSpPr/>
          <p:nvPr/>
        </p:nvSpPr>
        <p:spPr>
          <a:xfrm>
            <a:off x="3501097" y="1817612"/>
            <a:ext cx="2209800" cy="37664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OpinionsViewModel</a:t>
            </a:r>
            <a:endParaRPr lang="en-US" dirty="0">
              <a:solidFill>
                <a:prstClr val="black">
                  <a:lumMod val="85000"/>
                  <a:lumOff val="15000"/>
                </a:prstClr>
              </a:solidFill>
            </a:endParaRPr>
          </a:p>
        </p:txBody>
      </p:sp>
      <p:grpSp>
        <p:nvGrpSpPr>
          <p:cNvPr id="63" name="Group 62"/>
          <p:cNvGrpSpPr/>
          <p:nvPr/>
        </p:nvGrpSpPr>
        <p:grpSpPr>
          <a:xfrm>
            <a:off x="3493853" y="2291906"/>
            <a:ext cx="2217044" cy="1296835"/>
            <a:chOff x="3493853" y="2291906"/>
            <a:chExt cx="2217044" cy="1296835"/>
          </a:xfrm>
        </p:grpSpPr>
        <p:grpSp>
          <p:nvGrpSpPr>
            <p:cNvPr id="37" name="Group 36"/>
            <p:cNvGrpSpPr/>
            <p:nvPr/>
          </p:nvGrpSpPr>
          <p:grpSpPr>
            <a:xfrm>
              <a:off x="3508341" y="2291906"/>
              <a:ext cx="2202556" cy="1296835"/>
              <a:chOff x="3501096" y="1351781"/>
              <a:chExt cx="2344307" cy="2151363"/>
            </a:xfrm>
          </p:grpSpPr>
          <p:sp>
            <p:nvSpPr>
              <p:cNvPr id="38" name="Rounded Rectangle 37"/>
              <p:cNvSpPr/>
              <p:nvPr/>
            </p:nvSpPr>
            <p:spPr>
              <a:xfrm>
                <a:off x="3501096" y="1351781"/>
                <a:ext cx="2336645" cy="21513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AllOpinionsViewModel</a:t>
                </a:r>
                <a:endParaRPr lang="en-US" sz="1300" dirty="0">
                  <a:solidFill>
                    <a:prstClr val="black">
                      <a:lumMod val="85000"/>
                      <a:lumOff val="15000"/>
                    </a:prstClr>
                  </a:solidFill>
                </a:endParaRPr>
              </a:p>
            </p:txBody>
          </p:sp>
          <p:sp>
            <p:nvSpPr>
              <p:cNvPr id="39" name="TextBox 38"/>
              <p:cNvSpPr txBox="1"/>
              <p:nvPr/>
            </p:nvSpPr>
            <p:spPr>
              <a:xfrm>
                <a:off x="3501097" y="2100233"/>
                <a:ext cx="2344306" cy="389723"/>
              </a:xfrm>
              <a:prstGeom prst="rect">
                <a:avLst/>
              </a:prstGeom>
              <a:solidFill>
                <a:schemeClr val="bg2"/>
              </a:solidFill>
            </p:spPr>
            <p:txBody>
              <a:bodyPr wrap="square" rtlCol="0">
                <a:spAutoFit/>
              </a:bodyPr>
              <a:lstStyle/>
              <a:p>
                <a:pPr defTabSz="457200"/>
                <a:r>
                  <a:rPr lang="es-ES" sz="1200" dirty="0" err="1">
                    <a:solidFill>
                      <a:prstClr val="black"/>
                    </a:solidFill>
                  </a:rPr>
                  <a:t>AllAggregatedOpinions</a:t>
                </a:r>
                <a:endParaRPr lang="en-US" sz="1400" dirty="0">
                  <a:solidFill>
                    <a:prstClr val="black"/>
                  </a:solidFill>
                </a:endParaRPr>
              </a:p>
            </p:txBody>
          </p:sp>
        </p:grpSp>
        <p:sp>
          <p:nvSpPr>
            <p:cNvPr id="41" name="TextBox 40"/>
            <p:cNvSpPr txBox="1"/>
            <p:nvPr/>
          </p:nvSpPr>
          <p:spPr>
            <a:xfrm>
              <a:off x="3493853" y="3121893"/>
              <a:ext cx="2217044" cy="276999"/>
            </a:xfrm>
            <a:prstGeom prst="rect">
              <a:avLst/>
            </a:prstGeom>
            <a:solidFill>
              <a:schemeClr val="bg2"/>
            </a:solidFill>
          </p:spPr>
          <p:txBody>
            <a:bodyPr wrap="square" rtlCol="0">
              <a:spAutoFit/>
            </a:bodyPr>
            <a:lstStyle/>
            <a:p>
              <a:pPr defTabSz="457200"/>
              <a:r>
                <a:rPr lang="es-ES" sz="1200" dirty="0" err="1">
                  <a:solidFill>
                    <a:prstClr val="black"/>
                  </a:solidFill>
                </a:rPr>
                <a:t>IsDataLoading</a:t>
              </a:r>
              <a:endParaRPr lang="en-US" sz="1400" dirty="0">
                <a:solidFill>
                  <a:prstClr val="black"/>
                </a:solidFill>
              </a:endParaRPr>
            </a:p>
          </p:txBody>
        </p:sp>
      </p:grpSp>
      <p:grpSp>
        <p:nvGrpSpPr>
          <p:cNvPr id="64" name="Group 63"/>
          <p:cNvGrpSpPr/>
          <p:nvPr/>
        </p:nvGrpSpPr>
        <p:grpSpPr>
          <a:xfrm>
            <a:off x="3501097" y="3918514"/>
            <a:ext cx="2209800" cy="1296000"/>
            <a:chOff x="3501097" y="3918514"/>
            <a:chExt cx="2209800" cy="1296000"/>
          </a:xfrm>
        </p:grpSpPr>
        <p:grpSp>
          <p:nvGrpSpPr>
            <p:cNvPr id="43" name="Group 42"/>
            <p:cNvGrpSpPr/>
            <p:nvPr/>
          </p:nvGrpSpPr>
          <p:grpSpPr>
            <a:xfrm>
              <a:off x="3508343" y="3918514"/>
              <a:ext cx="2202554" cy="1296000"/>
              <a:chOff x="3501097" y="1351781"/>
              <a:chExt cx="2351991" cy="2151363"/>
            </a:xfrm>
          </p:grpSpPr>
          <p:sp>
            <p:nvSpPr>
              <p:cNvPr id="44" name="Rounded Rectangle 43"/>
              <p:cNvSpPr/>
              <p:nvPr/>
            </p:nvSpPr>
            <p:spPr>
              <a:xfrm>
                <a:off x="3501097" y="1351781"/>
                <a:ext cx="2351991" cy="21513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NearByOpinionsViewModel</a:t>
                </a:r>
                <a:endParaRPr lang="en-US" sz="1300" dirty="0">
                  <a:solidFill>
                    <a:prstClr val="black">
                      <a:lumMod val="85000"/>
                      <a:lumOff val="15000"/>
                    </a:prstClr>
                  </a:solidFill>
                </a:endParaRPr>
              </a:p>
            </p:txBody>
          </p:sp>
          <p:sp>
            <p:nvSpPr>
              <p:cNvPr id="45" name="TextBox 44"/>
              <p:cNvSpPr txBox="1"/>
              <p:nvPr/>
            </p:nvSpPr>
            <p:spPr>
              <a:xfrm>
                <a:off x="3501097" y="2100233"/>
                <a:ext cx="2351991" cy="389723"/>
              </a:xfrm>
              <a:prstGeom prst="rect">
                <a:avLst/>
              </a:prstGeom>
              <a:solidFill>
                <a:schemeClr val="bg2"/>
              </a:solidFill>
            </p:spPr>
            <p:txBody>
              <a:bodyPr wrap="square" rtlCol="0">
                <a:spAutoFit/>
              </a:bodyPr>
              <a:lstStyle/>
              <a:p>
                <a:pPr defTabSz="457200"/>
                <a:r>
                  <a:rPr lang="es-ES" sz="1200" dirty="0" err="1">
                    <a:solidFill>
                      <a:prstClr val="black"/>
                    </a:solidFill>
                  </a:rPr>
                  <a:t>NearByAggregatedOpinions</a:t>
                </a:r>
                <a:endParaRPr lang="en-US" sz="1400" dirty="0">
                  <a:solidFill>
                    <a:prstClr val="black"/>
                  </a:solidFill>
                </a:endParaRPr>
              </a:p>
            </p:txBody>
          </p:sp>
        </p:grpSp>
        <p:sp>
          <p:nvSpPr>
            <p:cNvPr id="46" name="TextBox 45"/>
            <p:cNvSpPr txBox="1"/>
            <p:nvPr/>
          </p:nvSpPr>
          <p:spPr>
            <a:xfrm>
              <a:off x="3501097" y="4700071"/>
              <a:ext cx="2209800" cy="276999"/>
            </a:xfrm>
            <a:prstGeom prst="rect">
              <a:avLst/>
            </a:prstGeom>
            <a:solidFill>
              <a:schemeClr val="bg2"/>
            </a:solidFill>
          </p:spPr>
          <p:txBody>
            <a:bodyPr wrap="square" rtlCol="0">
              <a:spAutoFit/>
            </a:bodyPr>
            <a:lstStyle/>
            <a:p>
              <a:pPr defTabSz="457200"/>
              <a:r>
                <a:rPr lang="es-ES" sz="1200" dirty="0" err="1">
                  <a:solidFill>
                    <a:prstClr val="black"/>
                  </a:solidFill>
                </a:rPr>
                <a:t>IsDataLoading</a:t>
              </a:r>
              <a:endParaRPr lang="en-US" sz="1400" dirty="0">
                <a:solidFill>
                  <a:prstClr val="black"/>
                </a:solidFill>
              </a:endParaRPr>
            </a:p>
          </p:txBody>
        </p:sp>
      </p:grpSp>
      <p:sp>
        <p:nvSpPr>
          <p:cNvPr id="47" name="Left-Right Arrow 46"/>
          <p:cNvSpPr/>
          <p:nvPr/>
        </p:nvSpPr>
        <p:spPr>
          <a:xfrm>
            <a:off x="2504127" y="2818588"/>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8" name="Left-Right Arrow 47"/>
          <p:cNvSpPr/>
          <p:nvPr/>
        </p:nvSpPr>
        <p:spPr>
          <a:xfrm>
            <a:off x="2504127" y="4365372"/>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grpSp>
        <p:nvGrpSpPr>
          <p:cNvPr id="54" name="Group 53"/>
          <p:cNvGrpSpPr/>
          <p:nvPr/>
        </p:nvGrpSpPr>
        <p:grpSpPr>
          <a:xfrm>
            <a:off x="2419510" y="3082690"/>
            <a:ext cx="1155964" cy="261610"/>
            <a:chOff x="2291077" y="3464074"/>
            <a:chExt cx="1155964" cy="261610"/>
          </a:xfrm>
        </p:grpSpPr>
        <p:cxnSp>
          <p:nvCxnSpPr>
            <p:cNvPr id="55" name="Straight Arrow Connector 54"/>
            <p:cNvCxnSpPr/>
            <p:nvPr/>
          </p:nvCxnSpPr>
          <p:spPr>
            <a:xfrm flipV="1">
              <a:off x="2291077" y="3697367"/>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2293405" y="3464074"/>
              <a:ext cx="1067921" cy="261610"/>
            </a:xfrm>
            <a:prstGeom prst="rect">
              <a:avLst/>
            </a:prstGeom>
          </p:spPr>
          <p:txBody>
            <a:bodyPr wrap="none">
              <a:spAutoFit/>
            </a:bodyPr>
            <a:lstStyle/>
            <a:p>
              <a:pPr defTabSz="457200"/>
              <a:r>
                <a:rPr lang="nl-BE" sz="1100" b="1" dirty="0">
                  <a:solidFill>
                    <a:prstClr val="white"/>
                  </a:solidFill>
                </a:rPr>
                <a:t>BoolToVisbility</a:t>
              </a:r>
              <a:endParaRPr lang="en-US" sz="1100" b="1" dirty="0">
                <a:solidFill>
                  <a:prstClr val="black"/>
                </a:solidFill>
              </a:endParaRPr>
            </a:p>
          </p:txBody>
        </p:sp>
      </p:grpSp>
      <p:grpSp>
        <p:nvGrpSpPr>
          <p:cNvPr id="62" name="Group 61"/>
          <p:cNvGrpSpPr/>
          <p:nvPr/>
        </p:nvGrpSpPr>
        <p:grpSpPr>
          <a:xfrm>
            <a:off x="290704" y="1817463"/>
            <a:ext cx="2209800" cy="3925201"/>
            <a:chOff x="290704" y="1817463"/>
            <a:chExt cx="2209800" cy="3925201"/>
          </a:xfrm>
        </p:grpSpPr>
        <p:grpSp>
          <p:nvGrpSpPr>
            <p:cNvPr id="9" name="Group 8"/>
            <p:cNvGrpSpPr/>
            <p:nvPr/>
          </p:nvGrpSpPr>
          <p:grpSpPr>
            <a:xfrm>
              <a:off x="290704" y="1817463"/>
              <a:ext cx="2209800" cy="3925201"/>
              <a:chOff x="290704" y="1351632"/>
              <a:chExt cx="2209800" cy="3925201"/>
            </a:xfrm>
          </p:grpSpPr>
          <p:sp>
            <p:nvSpPr>
              <p:cNvPr id="10" name="Rounded Rectangle 9"/>
              <p:cNvSpPr/>
              <p:nvPr/>
            </p:nvSpPr>
            <p:spPr>
              <a:xfrm>
                <a:off x="290704" y="1351632"/>
                <a:ext cx="2209800" cy="39252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MainPage</a:t>
                </a:r>
                <a:endParaRPr lang="en-US" sz="1600" dirty="0">
                  <a:solidFill>
                    <a:prstClr val="black">
                      <a:lumMod val="85000"/>
                      <a:lumOff val="15000"/>
                    </a:prstClr>
                  </a:solidFill>
                </a:endParaRPr>
              </a:p>
            </p:txBody>
          </p:sp>
          <p:sp>
            <p:nvSpPr>
              <p:cNvPr id="11" name="Rectangle 10"/>
              <p:cNvSpPr/>
              <p:nvPr/>
            </p:nvSpPr>
            <p:spPr>
              <a:xfrm>
                <a:off x="310342" y="1874461"/>
                <a:ext cx="2155526" cy="3204000"/>
              </a:xfrm>
              <a:prstGeom prst="rect">
                <a:avLst/>
              </a:prstGeom>
              <a:solidFill>
                <a:schemeClr val="bg2">
                  <a:lumMod val="25000"/>
                </a:schemeClr>
              </a:solidFill>
            </p:spPr>
            <p:txBody>
              <a:bodyPr wrap="square" rtlCol="0">
                <a:spAutoFit/>
              </a:bodyPr>
              <a:lstStyle/>
              <a:p>
                <a:pPr defTabSz="457200"/>
                <a:r>
                  <a:rPr lang="nl-BE" sz="1600" dirty="0">
                    <a:solidFill>
                      <a:prstClr val="white"/>
                    </a:solidFill>
                  </a:rPr>
                  <a:t>Pivot</a:t>
                </a: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en-US" sz="1600" dirty="0">
                  <a:solidFill>
                    <a:prstClr val="white"/>
                  </a:solidFill>
                </a:endParaRPr>
              </a:p>
            </p:txBody>
          </p:sp>
          <p:sp>
            <p:nvSpPr>
              <p:cNvPr id="12" name="Rectangle 11"/>
              <p:cNvSpPr/>
              <p:nvPr/>
            </p:nvSpPr>
            <p:spPr>
              <a:xfrm>
                <a:off x="510644" y="2324724"/>
                <a:ext cx="1739900" cy="953737"/>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all</a:t>
                </a:r>
                <a:endParaRPr lang="en-US" dirty="0">
                  <a:solidFill>
                    <a:prstClr val="white"/>
                  </a:solidFill>
                </a:endParaRPr>
              </a:p>
            </p:txBody>
          </p:sp>
          <p:sp>
            <p:nvSpPr>
              <p:cNvPr id="13" name="Rectangle 12"/>
              <p:cNvSpPr/>
              <p:nvPr/>
            </p:nvSpPr>
            <p:spPr>
              <a:xfrm>
                <a:off x="510644" y="3714566"/>
                <a:ext cx="1739900" cy="1001393"/>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nearby</a:t>
                </a:r>
                <a:endParaRPr lang="en-US" dirty="0">
                  <a:solidFill>
                    <a:prstClr val="white"/>
                  </a:solidFill>
                </a:endParaRPr>
              </a:p>
            </p:txBody>
          </p:sp>
        </p:grpSp>
        <p:sp>
          <p:nvSpPr>
            <p:cNvPr id="50" name="Rectangle 49"/>
            <p:cNvSpPr/>
            <p:nvPr/>
          </p:nvSpPr>
          <p:spPr>
            <a:xfrm>
              <a:off x="510644" y="3201827"/>
              <a:ext cx="1739900" cy="238010"/>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defTabSz="457200"/>
              <a:endParaRPr lang="en-US" sz="3200" dirty="0">
                <a:solidFill>
                  <a:prstClr val="black">
                    <a:lumMod val="85000"/>
                    <a:lumOff val="15000"/>
                  </a:prstClr>
                </a:solidFill>
              </a:endParaRPr>
            </a:p>
          </p:txBody>
        </p:sp>
        <p:sp>
          <p:nvSpPr>
            <p:cNvPr id="51" name="TextBox 50"/>
            <p:cNvSpPr txBox="1"/>
            <p:nvPr/>
          </p:nvSpPr>
          <p:spPr>
            <a:xfrm>
              <a:off x="821787" y="2880855"/>
              <a:ext cx="1147634" cy="707886"/>
            </a:xfrm>
            <a:prstGeom prst="rect">
              <a:avLst/>
            </a:prstGeom>
            <a:noFill/>
          </p:spPr>
          <p:txBody>
            <a:bodyPr wrap="square" rtlCol="0">
              <a:spAutoFit/>
            </a:bodyPr>
            <a:lstStyle/>
            <a:p>
              <a:pPr defTabSz="457200"/>
              <a:r>
                <a:rPr lang="es-ES" sz="4000" dirty="0">
                  <a:solidFill>
                    <a:prstClr val="white"/>
                  </a:solidFill>
                </a:rPr>
                <a:t>……..</a:t>
              </a:r>
              <a:endParaRPr lang="en-US" sz="4000" dirty="0">
                <a:solidFill>
                  <a:prstClr val="white"/>
                </a:solidFill>
              </a:endParaRPr>
            </a:p>
          </p:txBody>
        </p:sp>
        <p:sp>
          <p:nvSpPr>
            <p:cNvPr id="57" name="Rectangle 56"/>
            <p:cNvSpPr/>
            <p:nvPr/>
          </p:nvSpPr>
          <p:spPr>
            <a:xfrm>
              <a:off x="499268" y="4650787"/>
              <a:ext cx="1751276" cy="238010"/>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defTabSz="457200"/>
              <a:endParaRPr lang="en-US" sz="3200" dirty="0">
                <a:solidFill>
                  <a:prstClr val="black">
                    <a:lumMod val="85000"/>
                    <a:lumOff val="15000"/>
                  </a:prstClr>
                </a:solidFill>
              </a:endParaRPr>
            </a:p>
          </p:txBody>
        </p:sp>
        <p:sp>
          <p:nvSpPr>
            <p:cNvPr id="58" name="TextBox 57"/>
            <p:cNvSpPr txBox="1"/>
            <p:nvPr/>
          </p:nvSpPr>
          <p:spPr>
            <a:xfrm>
              <a:off x="810411" y="4329815"/>
              <a:ext cx="1147634" cy="707886"/>
            </a:xfrm>
            <a:prstGeom prst="rect">
              <a:avLst/>
            </a:prstGeom>
            <a:noFill/>
          </p:spPr>
          <p:txBody>
            <a:bodyPr wrap="square" rtlCol="0">
              <a:spAutoFit/>
            </a:bodyPr>
            <a:lstStyle/>
            <a:p>
              <a:pPr defTabSz="457200"/>
              <a:r>
                <a:rPr lang="es-ES" sz="4000" dirty="0">
                  <a:solidFill>
                    <a:prstClr val="white"/>
                  </a:solidFill>
                </a:rPr>
                <a:t>……..</a:t>
              </a:r>
              <a:endParaRPr lang="en-US" sz="4000" dirty="0">
                <a:solidFill>
                  <a:prstClr val="white"/>
                </a:solidFill>
              </a:endParaRPr>
            </a:p>
          </p:txBody>
        </p:sp>
      </p:grpSp>
      <p:grpSp>
        <p:nvGrpSpPr>
          <p:cNvPr id="65" name="Group 64"/>
          <p:cNvGrpSpPr/>
          <p:nvPr/>
        </p:nvGrpSpPr>
        <p:grpSpPr>
          <a:xfrm>
            <a:off x="2500504" y="4681777"/>
            <a:ext cx="1077242" cy="369571"/>
            <a:chOff x="2500504" y="4681777"/>
            <a:chExt cx="1077242" cy="369571"/>
          </a:xfrm>
        </p:grpSpPr>
        <p:cxnSp>
          <p:nvCxnSpPr>
            <p:cNvPr id="60" name="Straight Arrow Connector 59"/>
            <p:cNvCxnSpPr/>
            <p:nvPr/>
          </p:nvCxnSpPr>
          <p:spPr>
            <a:xfrm flipV="1">
              <a:off x="2500504" y="4896529"/>
              <a:ext cx="1077242"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1" name="Rectangle 60"/>
            <p:cNvSpPr/>
            <p:nvPr/>
          </p:nvSpPr>
          <p:spPr>
            <a:xfrm>
              <a:off x="2540829" y="4681777"/>
              <a:ext cx="995195" cy="369571"/>
            </a:xfrm>
            <a:prstGeom prst="rect">
              <a:avLst/>
            </a:prstGeom>
          </p:spPr>
          <p:txBody>
            <a:bodyPr wrap="none">
              <a:spAutoFit/>
            </a:bodyPr>
            <a:lstStyle/>
            <a:p>
              <a:pPr defTabSz="457200"/>
              <a:r>
                <a:rPr lang="nl-BE" sz="1100" b="1" dirty="0">
                  <a:solidFill>
                    <a:prstClr val="white"/>
                  </a:solidFill>
                </a:rPr>
                <a:t>BoolToVisbility</a:t>
              </a:r>
              <a:endParaRPr lang="en-US" sz="1100" b="1" dirty="0">
                <a:solidFill>
                  <a:prstClr val="black"/>
                </a:solidFill>
              </a:endParaRPr>
            </a:p>
          </p:txBody>
        </p:sp>
      </p:grpSp>
    </p:spTree>
    <p:extLst>
      <p:ext uri="{BB962C8B-B14F-4D97-AF65-F5344CB8AC3E}">
        <p14:creationId xmlns:p14="http://schemas.microsoft.com/office/powerpoint/2010/main" val="19065858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500"/>
                                        <p:tgtEl>
                                          <p:spTgt spid="4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fade">
                                      <p:cBhvr>
                                        <p:cTn id="44" dur="500"/>
                                        <p:tgtEl>
                                          <p:spTgt spid="6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animBg="1"/>
      <p:bldP spid="34" grpId="0" animBg="1"/>
      <p:bldP spid="47" grpId="0" animBg="1"/>
      <p:bldP spid="4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dirty="0" smtClean="0"/>
              <a:t>Design Data</a:t>
            </a:r>
            <a:endParaRPr lang="en-US" dirty="0" smtClean="0"/>
          </a:p>
        </p:txBody>
      </p:sp>
      <p:sp>
        <p:nvSpPr>
          <p:cNvPr id="2" name="Title 1"/>
          <p:cNvSpPr>
            <a:spLocks noGrp="1"/>
          </p:cNvSpPr>
          <p:nvPr>
            <p:ph type="ctrTitle" idx="4294967295"/>
          </p:nvPr>
        </p:nvSpPr>
        <p:spPr>
          <a:xfrm>
            <a:off x="514350" y="1905000"/>
            <a:ext cx="8629650" cy="1524000"/>
          </a:xfrm>
        </p:spPr>
        <p:txBody>
          <a:bodyPr/>
          <a:lstStyle/>
          <a:p>
            <a:endParaRPr lang="en-US" dirty="0"/>
          </a:p>
        </p:txBody>
      </p:sp>
    </p:spTree>
    <p:extLst>
      <p:ext uri="{BB962C8B-B14F-4D97-AF65-F5344CB8AC3E}">
        <p14:creationId xmlns:p14="http://schemas.microsoft.com/office/powerpoint/2010/main" val="252679743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MVVM Getting Real Data</a:t>
            </a:r>
            <a:endParaRPr lang="en-US" dirty="0"/>
          </a:p>
        </p:txBody>
      </p:sp>
      <p:grpSp>
        <p:nvGrpSpPr>
          <p:cNvPr id="5" name="Group 4"/>
          <p:cNvGrpSpPr/>
          <p:nvPr/>
        </p:nvGrpSpPr>
        <p:grpSpPr>
          <a:xfrm>
            <a:off x="6695700" y="1797613"/>
            <a:ext cx="2209800" cy="1801354"/>
            <a:chOff x="6695700" y="1331782"/>
            <a:chExt cx="2209800" cy="1801354"/>
          </a:xfrm>
        </p:grpSpPr>
        <p:sp>
          <p:nvSpPr>
            <p:cNvPr id="6" name="Rounded Rectangle 5"/>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defTabSz="457200"/>
              <a:r>
                <a:rPr lang="nl-BE" sz="1600" dirty="0">
                  <a:solidFill>
                    <a:prstClr val="black">
                      <a:lumMod val="85000"/>
                      <a:lumOff val="15000"/>
                    </a:prstClr>
                  </a:solidFill>
                </a:rPr>
                <a:t>Model</a:t>
              </a:r>
            </a:p>
          </p:txBody>
        </p:sp>
        <p:sp>
          <p:nvSpPr>
            <p:cNvPr id="7" name="Rounded Rectangle 6"/>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nl-BE" sz="1600" dirty="0">
                  <a:solidFill>
                    <a:prstClr val="black">
                      <a:lumMod val="85000"/>
                      <a:lumOff val="15000"/>
                    </a:prstClr>
                  </a:solidFill>
                </a:rPr>
                <a:t>AggregatedOpinion</a:t>
              </a:r>
              <a:endParaRPr lang="en-US" sz="1600" dirty="0">
                <a:solidFill>
                  <a:prstClr val="black">
                    <a:lumMod val="85000"/>
                    <a:lumOff val="15000"/>
                  </a:prstClr>
                </a:solidFill>
              </a:endParaRPr>
            </a:p>
          </p:txBody>
        </p:sp>
      </p:grpSp>
      <p:sp>
        <p:nvSpPr>
          <p:cNvPr id="8" name="Left-Right Arrow 7"/>
          <p:cNvSpPr/>
          <p:nvPr/>
        </p:nvSpPr>
        <p:spPr>
          <a:xfrm>
            <a:off x="2500505" y="2208201"/>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0" name="Left-Right Arrow 29"/>
          <p:cNvSpPr/>
          <p:nvPr/>
        </p:nvSpPr>
        <p:spPr>
          <a:xfrm>
            <a:off x="5710897" y="2172607"/>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4" name="Rounded Rectangle 33"/>
          <p:cNvSpPr/>
          <p:nvPr/>
        </p:nvSpPr>
        <p:spPr>
          <a:xfrm>
            <a:off x="3501097" y="1817612"/>
            <a:ext cx="2209800" cy="37664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OpinionsViewModel</a:t>
            </a:r>
            <a:endParaRPr lang="en-US" dirty="0">
              <a:solidFill>
                <a:prstClr val="black">
                  <a:lumMod val="85000"/>
                  <a:lumOff val="15000"/>
                </a:prstClr>
              </a:solidFill>
            </a:endParaRPr>
          </a:p>
        </p:txBody>
      </p:sp>
      <p:grpSp>
        <p:nvGrpSpPr>
          <p:cNvPr id="63" name="Group 62"/>
          <p:cNvGrpSpPr/>
          <p:nvPr/>
        </p:nvGrpSpPr>
        <p:grpSpPr>
          <a:xfrm>
            <a:off x="3493853" y="2291906"/>
            <a:ext cx="2217044" cy="1296835"/>
            <a:chOff x="3493853" y="2291906"/>
            <a:chExt cx="2217044" cy="1296835"/>
          </a:xfrm>
        </p:grpSpPr>
        <p:grpSp>
          <p:nvGrpSpPr>
            <p:cNvPr id="37" name="Group 36"/>
            <p:cNvGrpSpPr/>
            <p:nvPr/>
          </p:nvGrpSpPr>
          <p:grpSpPr>
            <a:xfrm>
              <a:off x="3508341" y="2291906"/>
              <a:ext cx="2202556" cy="1296835"/>
              <a:chOff x="3501096" y="1351781"/>
              <a:chExt cx="2344307" cy="2151363"/>
            </a:xfrm>
          </p:grpSpPr>
          <p:sp>
            <p:nvSpPr>
              <p:cNvPr id="38" name="Rounded Rectangle 37"/>
              <p:cNvSpPr/>
              <p:nvPr/>
            </p:nvSpPr>
            <p:spPr>
              <a:xfrm>
                <a:off x="3501096" y="1351781"/>
                <a:ext cx="2336645" cy="21513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AllOpinionsViewModel</a:t>
                </a:r>
                <a:endParaRPr lang="en-US" sz="1300" dirty="0">
                  <a:solidFill>
                    <a:prstClr val="black">
                      <a:lumMod val="85000"/>
                      <a:lumOff val="15000"/>
                    </a:prstClr>
                  </a:solidFill>
                </a:endParaRPr>
              </a:p>
            </p:txBody>
          </p:sp>
          <p:sp>
            <p:nvSpPr>
              <p:cNvPr id="39" name="TextBox 38"/>
              <p:cNvSpPr txBox="1"/>
              <p:nvPr/>
            </p:nvSpPr>
            <p:spPr>
              <a:xfrm>
                <a:off x="3501097" y="2100233"/>
                <a:ext cx="2344306" cy="389723"/>
              </a:xfrm>
              <a:prstGeom prst="rect">
                <a:avLst/>
              </a:prstGeom>
              <a:solidFill>
                <a:schemeClr val="bg2"/>
              </a:solidFill>
            </p:spPr>
            <p:txBody>
              <a:bodyPr wrap="square" rtlCol="0">
                <a:spAutoFit/>
              </a:bodyPr>
              <a:lstStyle/>
              <a:p>
                <a:pPr defTabSz="457200"/>
                <a:r>
                  <a:rPr lang="es-ES" sz="1200" dirty="0" err="1">
                    <a:solidFill>
                      <a:prstClr val="black"/>
                    </a:solidFill>
                  </a:rPr>
                  <a:t>AllAggregatedOpinions</a:t>
                </a:r>
                <a:endParaRPr lang="en-US" sz="1400" dirty="0">
                  <a:solidFill>
                    <a:prstClr val="black"/>
                  </a:solidFill>
                </a:endParaRPr>
              </a:p>
            </p:txBody>
          </p:sp>
        </p:grpSp>
        <p:sp>
          <p:nvSpPr>
            <p:cNvPr id="41" name="TextBox 40"/>
            <p:cNvSpPr txBox="1"/>
            <p:nvPr/>
          </p:nvSpPr>
          <p:spPr>
            <a:xfrm>
              <a:off x="3493853" y="3121893"/>
              <a:ext cx="2217044" cy="276999"/>
            </a:xfrm>
            <a:prstGeom prst="rect">
              <a:avLst/>
            </a:prstGeom>
            <a:solidFill>
              <a:schemeClr val="bg2"/>
            </a:solidFill>
          </p:spPr>
          <p:txBody>
            <a:bodyPr wrap="square" rtlCol="0">
              <a:spAutoFit/>
            </a:bodyPr>
            <a:lstStyle/>
            <a:p>
              <a:pPr defTabSz="457200"/>
              <a:r>
                <a:rPr lang="es-ES" sz="1200" dirty="0" err="1">
                  <a:solidFill>
                    <a:prstClr val="black"/>
                  </a:solidFill>
                </a:rPr>
                <a:t>IsDataLoaded</a:t>
              </a:r>
              <a:endParaRPr lang="en-US" sz="1400" dirty="0">
                <a:solidFill>
                  <a:prstClr val="black"/>
                </a:solidFill>
              </a:endParaRPr>
            </a:p>
          </p:txBody>
        </p:sp>
      </p:grpSp>
      <p:grpSp>
        <p:nvGrpSpPr>
          <p:cNvPr id="64" name="Group 63"/>
          <p:cNvGrpSpPr/>
          <p:nvPr/>
        </p:nvGrpSpPr>
        <p:grpSpPr>
          <a:xfrm>
            <a:off x="3501097" y="3918514"/>
            <a:ext cx="2209800" cy="1296000"/>
            <a:chOff x="3501097" y="3918514"/>
            <a:chExt cx="2209800" cy="1296000"/>
          </a:xfrm>
        </p:grpSpPr>
        <p:grpSp>
          <p:nvGrpSpPr>
            <p:cNvPr id="43" name="Group 42"/>
            <p:cNvGrpSpPr/>
            <p:nvPr/>
          </p:nvGrpSpPr>
          <p:grpSpPr>
            <a:xfrm>
              <a:off x="3508343" y="3918514"/>
              <a:ext cx="2202554" cy="1296000"/>
              <a:chOff x="3501097" y="1351781"/>
              <a:chExt cx="2351991" cy="2151363"/>
            </a:xfrm>
          </p:grpSpPr>
          <p:sp>
            <p:nvSpPr>
              <p:cNvPr id="44" name="Rounded Rectangle 43"/>
              <p:cNvSpPr/>
              <p:nvPr/>
            </p:nvSpPr>
            <p:spPr>
              <a:xfrm>
                <a:off x="3501097" y="1351781"/>
                <a:ext cx="2351991" cy="21513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NearByOpinionsViewModel</a:t>
                </a:r>
                <a:endParaRPr lang="en-US" sz="1300" dirty="0">
                  <a:solidFill>
                    <a:prstClr val="black">
                      <a:lumMod val="85000"/>
                      <a:lumOff val="15000"/>
                    </a:prstClr>
                  </a:solidFill>
                </a:endParaRPr>
              </a:p>
            </p:txBody>
          </p:sp>
          <p:sp>
            <p:nvSpPr>
              <p:cNvPr id="45" name="TextBox 44"/>
              <p:cNvSpPr txBox="1"/>
              <p:nvPr/>
            </p:nvSpPr>
            <p:spPr>
              <a:xfrm>
                <a:off x="3501097" y="2100233"/>
                <a:ext cx="2351991" cy="389723"/>
              </a:xfrm>
              <a:prstGeom prst="rect">
                <a:avLst/>
              </a:prstGeom>
              <a:solidFill>
                <a:schemeClr val="bg2"/>
              </a:solidFill>
            </p:spPr>
            <p:txBody>
              <a:bodyPr wrap="square" rtlCol="0">
                <a:spAutoFit/>
              </a:bodyPr>
              <a:lstStyle/>
              <a:p>
                <a:pPr defTabSz="457200"/>
                <a:r>
                  <a:rPr lang="es-ES" sz="1200" dirty="0" err="1">
                    <a:solidFill>
                      <a:prstClr val="black"/>
                    </a:solidFill>
                  </a:rPr>
                  <a:t>NearByAggregatedOpinions</a:t>
                </a:r>
                <a:endParaRPr lang="en-US" sz="1400" dirty="0">
                  <a:solidFill>
                    <a:prstClr val="black"/>
                  </a:solidFill>
                </a:endParaRPr>
              </a:p>
            </p:txBody>
          </p:sp>
        </p:grpSp>
        <p:sp>
          <p:nvSpPr>
            <p:cNvPr id="46" name="TextBox 45"/>
            <p:cNvSpPr txBox="1"/>
            <p:nvPr/>
          </p:nvSpPr>
          <p:spPr>
            <a:xfrm>
              <a:off x="3501097" y="4700071"/>
              <a:ext cx="2209800" cy="276999"/>
            </a:xfrm>
            <a:prstGeom prst="rect">
              <a:avLst/>
            </a:prstGeom>
            <a:solidFill>
              <a:schemeClr val="bg2"/>
            </a:solidFill>
          </p:spPr>
          <p:txBody>
            <a:bodyPr wrap="square" rtlCol="0">
              <a:spAutoFit/>
            </a:bodyPr>
            <a:lstStyle/>
            <a:p>
              <a:pPr defTabSz="457200"/>
              <a:r>
                <a:rPr lang="es-ES" sz="1200" dirty="0" err="1">
                  <a:solidFill>
                    <a:prstClr val="black"/>
                  </a:solidFill>
                </a:rPr>
                <a:t>IsDataLoaded</a:t>
              </a:r>
              <a:endParaRPr lang="en-US" sz="1400" dirty="0">
                <a:solidFill>
                  <a:prstClr val="black"/>
                </a:solidFill>
              </a:endParaRPr>
            </a:p>
          </p:txBody>
        </p:sp>
      </p:grpSp>
      <p:sp>
        <p:nvSpPr>
          <p:cNvPr id="47" name="Left-Right Arrow 46"/>
          <p:cNvSpPr/>
          <p:nvPr/>
        </p:nvSpPr>
        <p:spPr>
          <a:xfrm>
            <a:off x="2504127" y="2818588"/>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48" name="Left-Right Arrow 47"/>
          <p:cNvSpPr/>
          <p:nvPr/>
        </p:nvSpPr>
        <p:spPr>
          <a:xfrm>
            <a:off x="2504127" y="4365372"/>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grpSp>
        <p:nvGrpSpPr>
          <p:cNvPr id="54" name="Group 53"/>
          <p:cNvGrpSpPr/>
          <p:nvPr/>
        </p:nvGrpSpPr>
        <p:grpSpPr>
          <a:xfrm>
            <a:off x="2419510" y="3082690"/>
            <a:ext cx="1155964" cy="261610"/>
            <a:chOff x="2291077" y="3464074"/>
            <a:chExt cx="1155964" cy="261610"/>
          </a:xfrm>
        </p:grpSpPr>
        <p:cxnSp>
          <p:nvCxnSpPr>
            <p:cNvPr id="55" name="Straight Arrow Connector 54"/>
            <p:cNvCxnSpPr/>
            <p:nvPr/>
          </p:nvCxnSpPr>
          <p:spPr>
            <a:xfrm flipV="1">
              <a:off x="2291077" y="3697367"/>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2293405" y="3464074"/>
              <a:ext cx="1067921" cy="261610"/>
            </a:xfrm>
            <a:prstGeom prst="rect">
              <a:avLst/>
            </a:prstGeom>
          </p:spPr>
          <p:txBody>
            <a:bodyPr wrap="none">
              <a:spAutoFit/>
            </a:bodyPr>
            <a:lstStyle/>
            <a:p>
              <a:pPr defTabSz="457200"/>
              <a:r>
                <a:rPr lang="nl-BE" sz="1100" b="1" dirty="0">
                  <a:solidFill>
                    <a:prstClr val="white"/>
                  </a:solidFill>
                </a:rPr>
                <a:t>BoolToVisbility</a:t>
              </a:r>
              <a:endParaRPr lang="en-US" sz="1100" b="1" dirty="0">
                <a:solidFill>
                  <a:prstClr val="black"/>
                </a:solidFill>
              </a:endParaRPr>
            </a:p>
          </p:txBody>
        </p:sp>
      </p:grpSp>
      <p:grpSp>
        <p:nvGrpSpPr>
          <p:cNvPr id="62" name="Group 61"/>
          <p:cNvGrpSpPr/>
          <p:nvPr/>
        </p:nvGrpSpPr>
        <p:grpSpPr>
          <a:xfrm>
            <a:off x="290704" y="1817463"/>
            <a:ext cx="2209800" cy="3925201"/>
            <a:chOff x="290704" y="1817463"/>
            <a:chExt cx="2209800" cy="3925201"/>
          </a:xfrm>
        </p:grpSpPr>
        <p:grpSp>
          <p:nvGrpSpPr>
            <p:cNvPr id="9" name="Group 8"/>
            <p:cNvGrpSpPr/>
            <p:nvPr/>
          </p:nvGrpSpPr>
          <p:grpSpPr>
            <a:xfrm>
              <a:off x="290704" y="1817463"/>
              <a:ext cx="2209800" cy="3925201"/>
              <a:chOff x="290704" y="1351632"/>
              <a:chExt cx="2209800" cy="3925201"/>
            </a:xfrm>
          </p:grpSpPr>
          <p:sp>
            <p:nvSpPr>
              <p:cNvPr id="10" name="Rounded Rectangle 9"/>
              <p:cNvSpPr/>
              <p:nvPr/>
            </p:nvSpPr>
            <p:spPr>
              <a:xfrm>
                <a:off x="290704" y="1351632"/>
                <a:ext cx="2209800" cy="39252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MainPage</a:t>
                </a:r>
                <a:endParaRPr lang="en-US" sz="1600" dirty="0">
                  <a:solidFill>
                    <a:prstClr val="black">
                      <a:lumMod val="85000"/>
                      <a:lumOff val="15000"/>
                    </a:prstClr>
                  </a:solidFill>
                </a:endParaRPr>
              </a:p>
            </p:txBody>
          </p:sp>
          <p:sp>
            <p:nvSpPr>
              <p:cNvPr id="11" name="Rectangle 10"/>
              <p:cNvSpPr/>
              <p:nvPr/>
            </p:nvSpPr>
            <p:spPr>
              <a:xfrm>
                <a:off x="310342" y="1874461"/>
                <a:ext cx="2155526" cy="3204000"/>
              </a:xfrm>
              <a:prstGeom prst="rect">
                <a:avLst/>
              </a:prstGeom>
              <a:solidFill>
                <a:schemeClr val="bg2">
                  <a:lumMod val="25000"/>
                </a:schemeClr>
              </a:solidFill>
            </p:spPr>
            <p:txBody>
              <a:bodyPr wrap="square" rtlCol="0">
                <a:spAutoFit/>
              </a:bodyPr>
              <a:lstStyle/>
              <a:p>
                <a:pPr defTabSz="457200"/>
                <a:r>
                  <a:rPr lang="nl-BE" sz="1600" dirty="0">
                    <a:solidFill>
                      <a:prstClr val="white"/>
                    </a:solidFill>
                  </a:rPr>
                  <a:t>Pivot</a:t>
                </a: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en-US" sz="1600" dirty="0">
                  <a:solidFill>
                    <a:prstClr val="white"/>
                  </a:solidFill>
                </a:endParaRPr>
              </a:p>
            </p:txBody>
          </p:sp>
          <p:sp>
            <p:nvSpPr>
              <p:cNvPr id="12" name="Rectangle 11"/>
              <p:cNvSpPr/>
              <p:nvPr/>
            </p:nvSpPr>
            <p:spPr>
              <a:xfrm>
                <a:off x="510644" y="2324724"/>
                <a:ext cx="1739900" cy="953737"/>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all</a:t>
                </a:r>
                <a:endParaRPr lang="en-US" dirty="0">
                  <a:solidFill>
                    <a:prstClr val="white"/>
                  </a:solidFill>
                </a:endParaRPr>
              </a:p>
            </p:txBody>
          </p:sp>
          <p:sp>
            <p:nvSpPr>
              <p:cNvPr id="13" name="Rectangle 12"/>
              <p:cNvSpPr/>
              <p:nvPr/>
            </p:nvSpPr>
            <p:spPr>
              <a:xfrm>
                <a:off x="510644" y="3714566"/>
                <a:ext cx="1739900" cy="1001393"/>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nearby</a:t>
                </a:r>
                <a:endParaRPr lang="en-US" dirty="0">
                  <a:solidFill>
                    <a:prstClr val="white"/>
                  </a:solidFill>
                </a:endParaRPr>
              </a:p>
            </p:txBody>
          </p:sp>
        </p:grpSp>
        <p:sp>
          <p:nvSpPr>
            <p:cNvPr id="50" name="Rectangle 49"/>
            <p:cNvSpPr/>
            <p:nvPr/>
          </p:nvSpPr>
          <p:spPr>
            <a:xfrm>
              <a:off x="510644" y="3201827"/>
              <a:ext cx="1739900" cy="238010"/>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defTabSz="457200"/>
              <a:endParaRPr lang="en-US" sz="3200" dirty="0">
                <a:solidFill>
                  <a:prstClr val="black">
                    <a:lumMod val="85000"/>
                    <a:lumOff val="15000"/>
                  </a:prstClr>
                </a:solidFill>
              </a:endParaRPr>
            </a:p>
          </p:txBody>
        </p:sp>
        <p:sp>
          <p:nvSpPr>
            <p:cNvPr id="51" name="TextBox 50"/>
            <p:cNvSpPr txBox="1"/>
            <p:nvPr/>
          </p:nvSpPr>
          <p:spPr>
            <a:xfrm>
              <a:off x="821787" y="2880855"/>
              <a:ext cx="1147634" cy="707886"/>
            </a:xfrm>
            <a:prstGeom prst="rect">
              <a:avLst/>
            </a:prstGeom>
            <a:noFill/>
          </p:spPr>
          <p:txBody>
            <a:bodyPr wrap="square" rtlCol="0">
              <a:spAutoFit/>
            </a:bodyPr>
            <a:lstStyle/>
            <a:p>
              <a:pPr defTabSz="457200"/>
              <a:r>
                <a:rPr lang="es-ES" sz="4000" dirty="0">
                  <a:solidFill>
                    <a:prstClr val="white"/>
                  </a:solidFill>
                </a:rPr>
                <a:t>……..</a:t>
              </a:r>
              <a:endParaRPr lang="en-US" sz="4000" dirty="0">
                <a:solidFill>
                  <a:prstClr val="white"/>
                </a:solidFill>
              </a:endParaRPr>
            </a:p>
          </p:txBody>
        </p:sp>
        <p:sp>
          <p:nvSpPr>
            <p:cNvPr id="57" name="Rectangle 56"/>
            <p:cNvSpPr/>
            <p:nvPr/>
          </p:nvSpPr>
          <p:spPr>
            <a:xfrm>
              <a:off x="499268" y="4650787"/>
              <a:ext cx="1751276" cy="238010"/>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defTabSz="457200"/>
              <a:endParaRPr lang="en-US" sz="3200" dirty="0">
                <a:solidFill>
                  <a:prstClr val="black">
                    <a:lumMod val="85000"/>
                    <a:lumOff val="15000"/>
                  </a:prstClr>
                </a:solidFill>
              </a:endParaRPr>
            </a:p>
          </p:txBody>
        </p:sp>
        <p:sp>
          <p:nvSpPr>
            <p:cNvPr id="58" name="TextBox 57"/>
            <p:cNvSpPr txBox="1"/>
            <p:nvPr/>
          </p:nvSpPr>
          <p:spPr>
            <a:xfrm>
              <a:off x="810411" y="4329815"/>
              <a:ext cx="1147634" cy="707886"/>
            </a:xfrm>
            <a:prstGeom prst="rect">
              <a:avLst/>
            </a:prstGeom>
            <a:noFill/>
          </p:spPr>
          <p:txBody>
            <a:bodyPr wrap="square" rtlCol="0">
              <a:spAutoFit/>
            </a:bodyPr>
            <a:lstStyle/>
            <a:p>
              <a:pPr defTabSz="457200"/>
              <a:r>
                <a:rPr lang="es-ES" sz="4000" dirty="0">
                  <a:solidFill>
                    <a:prstClr val="white"/>
                  </a:solidFill>
                </a:rPr>
                <a:t>……..</a:t>
              </a:r>
              <a:endParaRPr lang="en-US" sz="4000" dirty="0">
                <a:solidFill>
                  <a:prstClr val="white"/>
                </a:solidFill>
              </a:endParaRPr>
            </a:p>
          </p:txBody>
        </p:sp>
      </p:grpSp>
      <p:grpSp>
        <p:nvGrpSpPr>
          <p:cNvPr id="65" name="Group 64"/>
          <p:cNvGrpSpPr/>
          <p:nvPr/>
        </p:nvGrpSpPr>
        <p:grpSpPr>
          <a:xfrm>
            <a:off x="2500504" y="4681777"/>
            <a:ext cx="1077242" cy="369571"/>
            <a:chOff x="2500504" y="4681777"/>
            <a:chExt cx="1077242" cy="369571"/>
          </a:xfrm>
        </p:grpSpPr>
        <p:cxnSp>
          <p:nvCxnSpPr>
            <p:cNvPr id="60" name="Straight Arrow Connector 59"/>
            <p:cNvCxnSpPr/>
            <p:nvPr/>
          </p:nvCxnSpPr>
          <p:spPr>
            <a:xfrm flipV="1">
              <a:off x="2500504" y="4896529"/>
              <a:ext cx="1077242"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1" name="Rectangle 60"/>
            <p:cNvSpPr/>
            <p:nvPr/>
          </p:nvSpPr>
          <p:spPr>
            <a:xfrm>
              <a:off x="2540829" y="4681777"/>
              <a:ext cx="995195" cy="369571"/>
            </a:xfrm>
            <a:prstGeom prst="rect">
              <a:avLst/>
            </a:prstGeom>
          </p:spPr>
          <p:txBody>
            <a:bodyPr wrap="none">
              <a:spAutoFit/>
            </a:bodyPr>
            <a:lstStyle/>
            <a:p>
              <a:pPr defTabSz="457200"/>
              <a:r>
                <a:rPr lang="nl-BE" sz="1100" b="1" dirty="0">
                  <a:solidFill>
                    <a:prstClr val="white"/>
                  </a:solidFill>
                </a:rPr>
                <a:t>BoolToVisbility</a:t>
              </a:r>
              <a:endParaRPr lang="en-US" sz="1100" b="1" dirty="0">
                <a:solidFill>
                  <a:prstClr val="black"/>
                </a:solidFill>
              </a:endParaRPr>
            </a:p>
          </p:txBody>
        </p:sp>
      </p:grpSp>
      <p:grpSp>
        <p:nvGrpSpPr>
          <p:cNvPr id="40" name="Group 39"/>
          <p:cNvGrpSpPr/>
          <p:nvPr/>
        </p:nvGrpSpPr>
        <p:grpSpPr>
          <a:xfrm>
            <a:off x="7432960" y="4016508"/>
            <a:ext cx="1090824" cy="1034354"/>
            <a:chOff x="6714540" y="4252336"/>
            <a:chExt cx="1987879" cy="2397196"/>
          </a:xfrm>
        </p:grpSpPr>
        <p:sp>
          <p:nvSpPr>
            <p:cNvPr id="42" name="Rectangle 41"/>
            <p:cNvSpPr/>
            <p:nvPr/>
          </p:nvSpPr>
          <p:spPr>
            <a:xfrm>
              <a:off x="6714540" y="4252336"/>
              <a:ext cx="1987879" cy="23971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800" dirty="0">
                <a:solidFill>
                  <a:prstClr val="white"/>
                </a:solidFill>
              </a:endParaRPr>
            </a:p>
          </p:txBody>
        </p:sp>
        <p:grpSp>
          <p:nvGrpSpPr>
            <p:cNvPr id="49" name="Group 48"/>
            <p:cNvGrpSpPr/>
            <p:nvPr/>
          </p:nvGrpSpPr>
          <p:grpSpPr>
            <a:xfrm>
              <a:off x="6752213" y="4341455"/>
              <a:ext cx="1756287" cy="2165190"/>
              <a:chOff x="4231952" y="1832589"/>
              <a:chExt cx="1756287" cy="2165190"/>
            </a:xfrm>
          </p:grpSpPr>
          <p:grpSp>
            <p:nvGrpSpPr>
              <p:cNvPr id="52" name="Group 51"/>
              <p:cNvGrpSpPr/>
              <p:nvPr/>
            </p:nvGrpSpPr>
            <p:grpSpPr>
              <a:xfrm>
                <a:off x="4231952" y="1832589"/>
                <a:ext cx="1756287" cy="2165190"/>
                <a:chOff x="4231952" y="1832589"/>
                <a:chExt cx="1756287" cy="2165190"/>
              </a:xfrm>
            </p:grpSpPr>
            <p:pic>
              <p:nvPicPr>
                <p:cNvPr id="59" name="Picture 6" descr="winAzure"/>
                <p:cNvPicPr>
                  <a:picLocks noChangeAspect="1" noChangeArrowheads="1"/>
                </p:cNvPicPr>
                <p:nvPr/>
              </p:nvPicPr>
              <p:blipFill>
                <a:blip r:embed="rId3"/>
                <a:srcRect/>
                <a:stretch>
                  <a:fillRect/>
                </a:stretch>
              </p:blipFill>
              <p:spPr bwMode="auto">
                <a:xfrm>
                  <a:off x="4231952" y="1832589"/>
                  <a:ext cx="1756287" cy="329838"/>
                </a:xfrm>
                <a:prstGeom prst="rect">
                  <a:avLst/>
                </a:prstGeom>
                <a:noFill/>
              </p:spPr>
            </p:pic>
            <p:grpSp>
              <p:nvGrpSpPr>
                <p:cNvPr id="66" name="Group 54"/>
                <p:cNvGrpSpPr>
                  <a:grpSpLocks/>
                </p:cNvGrpSpPr>
                <p:nvPr/>
              </p:nvGrpSpPr>
              <p:grpSpPr bwMode="auto">
                <a:xfrm>
                  <a:off x="4954306" y="3142591"/>
                  <a:ext cx="536864" cy="505514"/>
                  <a:chOff x="390073" y="1835772"/>
                  <a:chExt cx="754438" cy="711272"/>
                </a:xfrm>
              </p:grpSpPr>
              <p:sp>
                <p:nvSpPr>
                  <p:cNvPr id="72" name="Rectangle 71"/>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3" name="Rectangle 72"/>
                  <p:cNvSpPr/>
                  <p:nvPr/>
                </p:nvSpPr>
                <p:spPr>
                  <a:xfrm>
                    <a:off x="390073" y="1835772"/>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7" name="TextBox 66"/>
                <p:cNvSpPr txBox="1"/>
                <p:nvPr/>
              </p:nvSpPr>
              <p:spPr>
                <a:xfrm>
                  <a:off x="4688635" y="2842923"/>
                  <a:ext cx="1068203" cy="427978"/>
                </a:xfrm>
                <a:prstGeom prst="rect">
                  <a:avLst/>
                </a:prstGeom>
                <a:noFill/>
              </p:spPr>
              <p:txBody>
                <a:bodyPr wrap="square" lIns="0" tIns="0" rIns="0" bIns="0" rtlCol="0">
                  <a:spAutoFit/>
                </a:bodyPr>
                <a:lstStyle/>
                <a:p>
                  <a:pPr defTabSz="457200"/>
                  <a:r>
                    <a:rPr lang="es-ES" sz="600" dirty="0" err="1">
                      <a:solidFill>
                        <a:prstClr val="white"/>
                      </a:solidFill>
                      <a:latin typeface="Segoe WP Semibold" pitchFamily="34" charset="0"/>
                    </a:rPr>
                    <a:t>OutloudoData</a:t>
                  </a:r>
                  <a:endParaRPr lang="en-US" sz="600" dirty="0" err="1">
                    <a:solidFill>
                      <a:prstClr val="white"/>
                    </a:solidFill>
                    <a:latin typeface="Segoe WP Semibold" pitchFamily="34" charset="0"/>
                  </a:endParaRPr>
                </a:p>
              </p:txBody>
            </p:sp>
            <p:grpSp>
              <p:nvGrpSpPr>
                <p:cNvPr id="68" name="Group 54"/>
                <p:cNvGrpSpPr>
                  <a:grpSpLocks/>
                </p:cNvGrpSpPr>
                <p:nvPr/>
              </p:nvGrpSpPr>
              <p:grpSpPr bwMode="auto">
                <a:xfrm>
                  <a:off x="4940629" y="2281291"/>
                  <a:ext cx="564218" cy="579396"/>
                  <a:chOff x="351633" y="1731818"/>
                  <a:chExt cx="792878" cy="815226"/>
                </a:xfrm>
              </p:grpSpPr>
              <p:sp>
                <p:nvSpPr>
                  <p:cNvPr id="70" name="Rectangle 69"/>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1" name="Rectangle 70"/>
                  <p:cNvSpPr/>
                  <p:nvPr/>
                </p:nvSpPr>
                <p:spPr>
                  <a:xfrm>
                    <a:off x="351633" y="1731818"/>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9" name="Rounded Rectangle 68"/>
                <p:cNvSpPr/>
                <p:nvPr/>
              </p:nvSpPr>
              <p:spPr bwMode="auto">
                <a:xfrm>
                  <a:off x="4583480" y="2229609"/>
                  <a:ext cx="1278517" cy="1768170"/>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a:solidFill>
                      <a:prstClr val="white"/>
                    </a:solidFill>
                  </a:endParaRPr>
                </a:p>
              </p:txBody>
            </p:sp>
          </p:grpSp>
          <p:sp>
            <p:nvSpPr>
              <p:cNvPr id="53" name="TextBox 52"/>
              <p:cNvSpPr txBox="1"/>
              <p:nvPr/>
            </p:nvSpPr>
            <p:spPr>
              <a:xfrm>
                <a:off x="4824167" y="3621667"/>
                <a:ext cx="797142" cy="178324"/>
              </a:xfrm>
              <a:prstGeom prst="rect">
                <a:avLst/>
              </a:prstGeom>
              <a:noFill/>
            </p:spPr>
            <p:txBody>
              <a:bodyPr wrap="square" lIns="0" tIns="0" rIns="0" bIns="0" rtlCol="0">
                <a:spAutoFit/>
              </a:bodyPr>
              <a:lstStyle/>
              <a:p>
                <a:pPr defTabSz="457200"/>
                <a:r>
                  <a:rPr lang="es-ES" sz="500" dirty="0">
                    <a:solidFill>
                      <a:prstClr val="white"/>
                    </a:solidFill>
                    <a:latin typeface="Segoe WP Semibold" pitchFamily="34" charset="0"/>
                  </a:rPr>
                  <a:t>SA Storage</a:t>
                </a:r>
                <a:endParaRPr lang="en-US" sz="500" dirty="0" err="1">
                  <a:solidFill>
                    <a:prstClr val="white"/>
                  </a:solidFill>
                  <a:latin typeface="Segoe WP Semibold" pitchFamily="34" charset="0"/>
                </a:endParaRPr>
              </a:p>
            </p:txBody>
          </p:sp>
        </p:grpSp>
      </p:grpSp>
      <p:grpSp>
        <p:nvGrpSpPr>
          <p:cNvPr id="16" name="Group 15"/>
          <p:cNvGrpSpPr/>
          <p:nvPr/>
        </p:nvGrpSpPr>
        <p:grpSpPr>
          <a:xfrm>
            <a:off x="5710897" y="3121893"/>
            <a:ext cx="1860954" cy="1411792"/>
            <a:chOff x="5710897" y="3121893"/>
            <a:chExt cx="1860954" cy="1411792"/>
          </a:xfrm>
        </p:grpSpPr>
        <p:cxnSp>
          <p:nvCxnSpPr>
            <p:cNvPr id="74" name="Straight Arrow Connector 73"/>
            <p:cNvCxnSpPr>
              <a:endCxn id="42" idx="1"/>
            </p:cNvCxnSpPr>
            <p:nvPr/>
          </p:nvCxnSpPr>
          <p:spPr>
            <a:xfrm>
              <a:off x="5710897" y="3121893"/>
              <a:ext cx="1722063" cy="1411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2362820">
              <a:off x="5900816" y="3622446"/>
              <a:ext cx="1671035" cy="307777"/>
            </a:xfrm>
            <a:prstGeom prst="rect">
              <a:avLst/>
            </a:prstGeom>
            <a:noFill/>
          </p:spPr>
          <p:txBody>
            <a:bodyPr wrap="none" rtlCol="0">
              <a:spAutoFit/>
            </a:bodyPr>
            <a:lstStyle/>
            <a:p>
              <a:pPr defTabSz="457200"/>
              <a:r>
                <a:rPr lang="es-ES" sz="1400" dirty="0" err="1">
                  <a:solidFill>
                    <a:prstClr val="white"/>
                  </a:solidFill>
                </a:rPr>
                <a:t>AggregatedOpinions</a:t>
              </a:r>
              <a:endParaRPr lang="en-US" sz="1400" dirty="0">
                <a:solidFill>
                  <a:prstClr val="white"/>
                </a:solidFill>
              </a:endParaRPr>
            </a:p>
          </p:txBody>
        </p:sp>
      </p:grpSp>
      <p:grpSp>
        <p:nvGrpSpPr>
          <p:cNvPr id="17" name="Group 16"/>
          <p:cNvGrpSpPr/>
          <p:nvPr/>
        </p:nvGrpSpPr>
        <p:grpSpPr>
          <a:xfrm>
            <a:off x="5685848" y="4450272"/>
            <a:ext cx="1747112" cy="319520"/>
            <a:chOff x="5685848" y="4450272"/>
            <a:chExt cx="1747112" cy="319520"/>
          </a:xfrm>
        </p:grpSpPr>
        <p:cxnSp>
          <p:nvCxnSpPr>
            <p:cNvPr id="14" name="Straight Arrow Connector 13"/>
            <p:cNvCxnSpPr/>
            <p:nvPr/>
          </p:nvCxnSpPr>
          <p:spPr>
            <a:xfrm flipV="1">
              <a:off x="5710897" y="4681093"/>
              <a:ext cx="1722063" cy="886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rot="21313063">
              <a:off x="5685848" y="4450272"/>
              <a:ext cx="1631088" cy="307777"/>
            </a:xfrm>
            <a:prstGeom prst="rect">
              <a:avLst/>
            </a:prstGeom>
            <a:noFill/>
          </p:spPr>
          <p:txBody>
            <a:bodyPr wrap="none" rtlCol="0">
              <a:spAutoFit/>
            </a:bodyPr>
            <a:lstStyle/>
            <a:p>
              <a:pPr defTabSz="457200"/>
              <a:r>
                <a:rPr lang="es-ES" sz="1400" dirty="0" err="1">
                  <a:solidFill>
                    <a:prstClr val="white"/>
                  </a:solidFill>
                </a:rPr>
                <a:t>GetNearByOpinions</a:t>
              </a:r>
              <a:endParaRPr lang="en-US" sz="1400" dirty="0">
                <a:solidFill>
                  <a:prstClr val="white"/>
                </a:solidFill>
              </a:endParaRPr>
            </a:p>
          </p:txBody>
        </p:sp>
      </p:grpSp>
    </p:spTree>
    <p:extLst>
      <p:ext uri="{BB962C8B-B14F-4D97-AF65-F5344CB8AC3E}">
        <p14:creationId xmlns:p14="http://schemas.microsoft.com/office/powerpoint/2010/main" val="7776431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err="1" smtClean="0"/>
              <a:t>Navigating</a:t>
            </a:r>
            <a:r>
              <a:rPr lang="es-ES" dirty="0" smtClean="0"/>
              <a:t> master-</a:t>
            </a:r>
            <a:r>
              <a:rPr lang="es-ES" dirty="0" err="1" smtClean="0"/>
              <a:t>detail</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76" y="1327354"/>
            <a:ext cx="2149577" cy="35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0746" y="2125140"/>
            <a:ext cx="2149577" cy="350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2359" y="3051071"/>
            <a:ext cx="2115779" cy="3569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2394053" y="2890684"/>
            <a:ext cx="596693" cy="6046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5140323" y="3657600"/>
            <a:ext cx="662036" cy="5890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20576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fade">
                                      <p:cBhvr>
                                        <p:cTn id="16" dur="500"/>
                                        <p:tgtEl>
                                          <p:spTgt spid="10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029"/>
                                        </p:tgtEl>
                                        <p:attrNameLst>
                                          <p:attrName>style.visibility</p:attrName>
                                        </p:attrNameLst>
                                      </p:cBhvr>
                                      <p:to>
                                        <p:strVal val="visible"/>
                                      </p:to>
                                    </p:set>
                                    <p:animEffect transition="in" filter="fade">
                                      <p:cBhvr>
                                        <p:cTn id="25" dur="3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MVVM Master-Detail View</a:t>
            </a:r>
            <a:endParaRPr lang="en-US" dirty="0"/>
          </a:p>
        </p:txBody>
      </p:sp>
      <p:grpSp>
        <p:nvGrpSpPr>
          <p:cNvPr id="5" name="Group 4"/>
          <p:cNvGrpSpPr/>
          <p:nvPr/>
        </p:nvGrpSpPr>
        <p:grpSpPr>
          <a:xfrm>
            <a:off x="6695700" y="1797613"/>
            <a:ext cx="2209800" cy="1801354"/>
            <a:chOff x="6695700" y="1331782"/>
            <a:chExt cx="2209800" cy="1801354"/>
          </a:xfrm>
        </p:grpSpPr>
        <p:sp>
          <p:nvSpPr>
            <p:cNvPr id="6" name="Rounded Rectangle 5"/>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defTabSz="457200"/>
              <a:r>
                <a:rPr lang="nl-BE" sz="1600" dirty="0">
                  <a:solidFill>
                    <a:prstClr val="black">
                      <a:lumMod val="85000"/>
                      <a:lumOff val="15000"/>
                    </a:prstClr>
                  </a:solidFill>
                </a:rPr>
                <a:t>Model</a:t>
              </a:r>
            </a:p>
          </p:txBody>
        </p:sp>
        <p:sp>
          <p:nvSpPr>
            <p:cNvPr id="7" name="Rounded Rectangle 6"/>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nl-BE" sz="1600" dirty="0">
                  <a:solidFill>
                    <a:prstClr val="black">
                      <a:lumMod val="85000"/>
                      <a:lumOff val="15000"/>
                    </a:prstClr>
                  </a:solidFill>
                </a:rPr>
                <a:t>AggregatedOpinion</a:t>
              </a:r>
              <a:endParaRPr lang="en-US" sz="1600" dirty="0">
                <a:solidFill>
                  <a:prstClr val="black">
                    <a:lumMod val="85000"/>
                    <a:lumOff val="15000"/>
                  </a:prstClr>
                </a:solidFill>
              </a:endParaRPr>
            </a:p>
          </p:txBody>
        </p:sp>
      </p:grpSp>
      <p:sp>
        <p:nvSpPr>
          <p:cNvPr id="8" name="Left-Right Arrow 7"/>
          <p:cNvSpPr/>
          <p:nvPr/>
        </p:nvSpPr>
        <p:spPr>
          <a:xfrm>
            <a:off x="2500505" y="2208201"/>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0" name="Left-Right Arrow 29"/>
          <p:cNvSpPr/>
          <p:nvPr/>
        </p:nvSpPr>
        <p:spPr>
          <a:xfrm>
            <a:off x="5710897" y="2172607"/>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34" name="Rounded Rectangle 33"/>
          <p:cNvSpPr/>
          <p:nvPr/>
        </p:nvSpPr>
        <p:spPr>
          <a:xfrm>
            <a:off x="3501097" y="1817612"/>
            <a:ext cx="2209800" cy="2362785"/>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OpinionsViewModel</a:t>
            </a:r>
            <a:endParaRPr lang="en-US" dirty="0">
              <a:solidFill>
                <a:prstClr val="black">
                  <a:lumMod val="85000"/>
                  <a:lumOff val="15000"/>
                </a:prstClr>
              </a:solidFill>
            </a:endParaRPr>
          </a:p>
        </p:txBody>
      </p:sp>
      <p:grpSp>
        <p:nvGrpSpPr>
          <p:cNvPr id="63" name="Group 62"/>
          <p:cNvGrpSpPr/>
          <p:nvPr/>
        </p:nvGrpSpPr>
        <p:grpSpPr>
          <a:xfrm>
            <a:off x="3501097" y="2418518"/>
            <a:ext cx="2209800" cy="814771"/>
            <a:chOff x="3501097" y="2545130"/>
            <a:chExt cx="2209800" cy="814771"/>
          </a:xfrm>
        </p:grpSpPr>
        <p:sp>
          <p:nvSpPr>
            <p:cNvPr id="38" name="Rounded Rectangle 37"/>
            <p:cNvSpPr/>
            <p:nvPr/>
          </p:nvSpPr>
          <p:spPr>
            <a:xfrm>
              <a:off x="3508341" y="2545130"/>
              <a:ext cx="2195357" cy="81477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AllOpinionsViewModel</a:t>
              </a:r>
              <a:endParaRPr lang="en-US" sz="1300" dirty="0">
                <a:solidFill>
                  <a:prstClr val="black">
                    <a:lumMod val="85000"/>
                    <a:lumOff val="15000"/>
                  </a:prstClr>
                </a:solidFill>
              </a:endParaRPr>
            </a:p>
          </p:txBody>
        </p:sp>
        <p:sp>
          <p:nvSpPr>
            <p:cNvPr id="41" name="TextBox 40"/>
            <p:cNvSpPr txBox="1"/>
            <p:nvPr/>
          </p:nvSpPr>
          <p:spPr>
            <a:xfrm>
              <a:off x="3501097" y="2910873"/>
              <a:ext cx="2209800" cy="276999"/>
            </a:xfrm>
            <a:prstGeom prst="rect">
              <a:avLst/>
            </a:prstGeom>
            <a:solidFill>
              <a:schemeClr val="bg2"/>
            </a:solidFill>
          </p:spPr>
          <p:txBody>
            <a:bodyPr wrap="square" rtlCol="0">
              <a:spAutoFit/>
            </a:bodyPr>
            <a:lstStyle/>
            <a:p>
              <a:pPr defTabSz="457200"/>
              <a:r>
                <a:rPr lang="es-ES" sz="1200" dirty="0" err="1">
                  <a:solidFill>
                    <a:prstClr val="black"/>
                  </a:solidFill>
                </a:rPr>
                <a:t>SelectedAggregatedOpinion</a:t>
              </a:r>
              <a:endParaRPr lang="en-US" sz="1400" dirty="0">
                <a:solidFill>
                  <a:prstClr val="black"/>
                </a:solidFill>
              </a:endParaRPr>
            </a:p>
          </p:txBody>
        </p:sp>
      </p:grpSp>
      <p:grpSp>
        <p:nvGrpSpPr>
          <p:cNvPr id="43" name="Group 42"/>
          <p:cNvGrpSpPr/>
          <p:nvPr/>
        </p:nvGrpSpPr>
        <p:grpSpPr>
          <a:xfrm>
            <a:off x="3508343" y="3327658"/>
            <a:ext cx="2202554" cy="730594"/>
            <a:chOff x="3501097" y="370955"/>
            <a:chExt cx="2351991" cy="1212788"/>
          </a:xfrm>
        </p:grpSpPr>
        <p:sp>
          <p:nvSpPr>
            <p:cNvPr id="44" name="Rounded Rectangle 43"/>
            <p:cNvSpPr/>
            <p:nvPr/>
          </p:nvSpPr>
          <p:spPr>
            <a:xfrm>
              <a:off x="3501097" y="370955"/>
              <a:ext cx="2351991" cy="1212788"/>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300" dirty="0">
                  <a:solidFill>
                    <a:prstClr val="black">
                      <a:lumMod val="85000"/>
                      <a:lumOff val="15000"/>
                    </a:prstClr>
                  </a:solidFill>
                </a:rPr>
                <a:t>NearByOpinionsViewModel</a:t>
              </a:r>
              <a:endParaRPr lang="en-US" sz="1300" dirty="0">
                <a:solidFill>
                  <a:prstClr val="black">
                    <a:lumMod val="85000"/>
                    <a:lumOff val="15000"/>
                  </a:prstClr>
                </a:solidFill>
              </a:endParaRPr>
            </a:p>
          </p:txBody>
        </p:sp>
        <p:sp>
          <p:nvSpPr>
            <p:cNvPr id="45" name="TextBox 44"/>
            <p:cNvSpPr txBox="1"/>
            <p:nvPr/>
          </p:nvSpPr>
          <p:spPr>
            <a:xfrm>
              <a:off x="3501097" y="932584"/>
              <a:ext cx="2351991" cy="459819"/>
            </a:xfrm>
            <a:prstGeom prst="rect">
              <a:avLst/>
            </a:prstGeom>
            <a:solidFill>
              <a:schemeClr val="bg2"/>
            </a:solidFill>
          </p:spPr>
          <p:txBody>
            <a:bodyPr wrap="square" rtlCol="0">
              <a:spAutoFit/>
            </a:bodyPr>
            <a:lstStyle/>
            <a:p>
              <a:pPr defTabSz="457200"/>
              <a:r>
                <a:rPr lang="es-ES" sz="1200" dirty="0" err="1">
                  <a:solidFill>
                    <a:prstClr val="black"/>
                  </a:solidFill>
                </a:rPr>
                <a:t>SelectedAggregatedOpinion</a:t>
              </a:r>
              <a:endParaRPr lang="en-US" sz="1400" dirty="0">
                <a:solidFill>
                  <a:prstClr val="black"/>
                </a:solidFill>
              </a:endParaRPr>
            </a:p>
          </p:txBody>
        </p:sp>
      </p:grpSp>
      <p:grpSp>
        <p:nvGrpSpPr>
          <p:cNvPr id="54" name="Group 53"/>
          <p:cNvGrpSpPr/>
          <p:nvPr/>
        </p:nvGrpSpPr>
        <p:grpSpPr>
          <a:xfrm>
            <a:off x="2419510" y="2716922"/>
            <a:ext cx="1155964" cy="261610"/>
            <a:chOff x="2291077" y="3224918"/>
            <a:chExt cx="1155964" cy="261610"/>
          </a:xfrm>
        </p:grpSpPr>
        <p:cxnSp>
          <p:nvCxnSpPr>
            <p:cNvPr id="55" name="Straight Arrow Connector 54"/>
            <p:cNvCxnSpPr/>
            <p:nvPr/>
          </p:nvCxnSpPr>
          <p:spPr>
            <a:xfrm flipV="1">
              <a:off x="2291077" y="3472279"/>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2293405" y="3224918"/>
              <a:ext cx="955711" cy="261610"/>
            </a:xfrm>
            <a:prstGeom prst="rect">
              <a:avLst/>
            </a:prstGeom>
          </p:spPr>
          <p:txBody>
            <a:bodyPr wrap="none">
              <a:spAutoFit/>
            </a:bodyPr>
            <a:lstStyle/>
            <a:p>
              <a:pPr defTabSz="457200"/>
              <a:r>
                <a:rPr lang="nl-BE" sz="1100" b="1" dirty="0">
                  <a:solidFill>
                    <a:prstClr val="white"/>
                  </a:solidFill>
                </a:rPr>
                <a:t>SelectedItem</a:t>
              </a:r>
              <a:endParaRPr lang="en-US" sz="1100" b="1" dirty="0">
                <a:solidFill>
                  <a:prstClr val="black"/>
                </a:solidFill>
              </a:endParaRPr>
            </a:p>
          </p:txBody>
        </p:sp>
      </p:grpSp>
      <p:grpSp>
        <p:nvGrpSpPr>
          <p:cNvPr id="9" name="Group 8"/>
          <p:cNvGrpSpPr/>
          <p:nvPr/>
        </p:nvGrpSpPr>
        <p:grpSpPr>
          <a:xfrm>
            <a:off x="290704" y="1817464"/>
            <a:ext cx="2209800" cy="2362934"/>
            <a:chOff x="290704" y="1351633"/>
            <a:chExt cx="2209800" cy="2362934"/>
          </a:xfrm>
        </p:grpSpPr>
        <p:sp>
          <p:nvSpPr>
            <p:cNvPr id="10" name="Rounded Rectangle 9"/>
            <p:cNvSpPr/>
            <p:nvPr/>
          </p:nvSpPr>
          <p:spPr>
            <a:xfrm>
              <a:off x="290704" y="1351633"/>
              <a:ext cx="2209800" cy="2362934"/>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MainPage</a:t>
              </a:r>
              <a:endParaRPr lang="en-US" sz="1600" dirty="0">
                <a:solidFill>
                  <a:prstClr val="black">
                    <a:lumMod val="85000"/>
                    <a:lumOff val="15000"/>
                  </a:prstClr>
                </a:solidFill>
              </a:endParaRPr>
            </a:p>
          </p:txBody>
        </p:sp>
        <p:sp>
          <p:nvSpPr>
            <p:cNvPr id="11" name="Rectangle 10"/>
            <p:cNvSpPr/>
            <p:nvPr/>
          </p:nvSpPr>
          <p:spPr>
            <a:xfrm>
              <a:off x="310342" y="1860393"/>
              <a:ext cx="2190162" cy="1620000"/>
            </a:xfrm>
            <a:prstGeom prst="rect">
              <a:avLst/>
            </a:prstGeom>
            <a:solidFill>
              <a:schemeClr val="bg2">
                <a:lumMod val="25000"/>
              </a:schemeClr>
            </a:solidFill>
          </p:spPr>
          <p:txBody>
            <a:bodyPr wrap="square" rtlCol="0">
              <a:spAutoFit/>
            </a:bodyPr>
            <a:lstStyle/>
            <a:p>
              <a:pPr defTabSz="457200"/>
              <a:r>
                <a:rPr lang="nl-BE" sz="1600" dirty="0">
                  <a:solidFill>
                    <a:prstClr val="white"/>
                  </a:solidFill>
                </a:rPr>
                <a:t>Pivot</a:t>
              </a: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nl-BE" sz="1600" dirty="0">
                <a:solidFill>
                  <a:prstClr val="white"/>
                </a:solidFill>
              </a:endParaRPr>
            </a:p>
            <a:p>
              <a:pPr defTabSz="457200"/>
              <a:endParaRPr lang="en-US" sz="1600" dirty="0">
                <a:solidFill>
                  <a:prstClr val="white"/>
                </a:solidFill>
              </a:endParaRPr>
            </a:p>
          </p:txBody>
        </p:sp>
        <p:sp>
          <p:nvSpPr>
            <p:cNvPr id="12" name="Rectangle 11"/>
            <p:cNvSpPr/>
            <p:nvPr/>
          </p:nvSpPr>
          <p:spPr>
            <a:xfrm>
              <a:off x="510644" y="2324725"/>
              <a:ext cx="1739900" cy="39881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all</a:t>
              </a:r>
              <a:endParaRPr lang="en-US" dirty="0">
                <a:solidFill>
                  <a:prstClr val="white"/>
                </a:solidFill>
              </a:endParaRPr>
            </a:p>
          </p:txBody>
        </p:sp>
        <p:sp>
          <p:nvSpPr>
            <p:cNvPr id="13" name="Rectangle 12"/>
            <p:cNvSpPr/>
            <p:nvPr/>
          </p:nvSpPr>
          <p:spPr>
            <a:xfrm>
              <a:off x="510644" y="2926759"/>
              <a:ext cx="1739900" cy="385610"/>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es-ES" dirty="0" err="1">
                  <a:solidFill>
                    <a:prstClr val="white"/>
                  </a:solidFill>
                </a:rPr>
                <a:t>nearby</a:t>
              </a:r>
              <a:endParaRPr lang="en-US" dirty="0">
                <a:solidFill>
                  <a:prstClr val="white"/>
                </a:solidFill>
              </a:endParaRPr>
            </a:p>
          </p:txBody>
        </p:sp>
      </p:grpSp>
      <p:grpSp>
        <p:nvGrpSpPr>
          <p:cNvPr id="65" name="Group 64"/>
          <p:cNvGrpSpPr/>
          <p:nvPr/>
        </p:nvGrpSpPr>
        <p:grpSpPr>
          <a:xfrm>
            <a:off x="2465868" y="3392590"/>
            <a:ext cx="1042475" cy="411898"/>
            <a:chOff x="2465868" y="3392590"/>
            <a:chExt cx="1042475" cy="411898"/>
          </a:xfrm>
        </p:grpSpPr>
        <p:cxnSp>
          <p:nvCxnSpPr>
            <p:cNvPr id="60" name="Straight Arrow Connector 59"/>
            <p:cNvCxnSpPr>
              <a:endCxn id="45" idx="1"/>
            </p:cNvCxnSpPr>
            <p:nvPr/>
          </p:nvCxnSpPr>
          <p:spPr>
            <a:xfrm>
              <a:off x="2518698" y="3585874"/>
              <a:ext cx="989645" cy="2186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1" name="Rectangle 60"/>
            <p:cNvSpPr/>
            <p:nvPr/>
          </p:nvSpPr>
          <p:spPr>
            <a:xfrm>
              <a:off x="2465868" y="3392590"/>
              <a:ext cx="955711" cy="261610"/>
            </a:xfrm>
            <a:prstGeom prst="rect">
              <a:avLst/>
            </a:prstGeom>
          </p:spPr>
          <p:txBody>
            <a:bodyPr wrap="none">
              <a:spAutoFit/>
            </a:bodyPr>
            <a:lstStyle/>
            <a:p>
              <a:pPr defTabSz="457200"/>
              <a:r>
                <a:rPr lang="nl-BE" sz="1100" b="1" dirty="0">
                  <a:solidFill>
                    <a:prstClr val="white"/>
                  </a:solidFill>
                </a:rPr>
                <a:t>SelectedItem</a:t>
              </a:r>
              <a:endParaRPr lang="en-US" sz="1100" b="1" dirty="0">
                <a:solidFill>
                  <a:prstClr val="black"/>
                </a:solidFill>
              </a:endParaRPr>
            </a:p>
          </p:txBody>
        </p:sp>
      </p:grpSp>
      <p:pic>
        <p:nvPicPr>
          <p:cNvPr id="1029" name="Picture 5" descr="C:\Users\isabelg\AppData\Local\Microsoft\Windows\Temporary Internet Files\Content.IE5\CT333KHN\MC90044212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67285" y="4040892"/>
            <a:ext cx="559441" cy="55944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15026" y="4649108"/>
            <a:ext cx="2119234" cy="830997"/>
          </a:xfrm>
          <a:prstGeom prst="rect">
            <a:avLst/>
          </a:prstGeom>
          <a:noFill/>
        </p:spPr>
        <p:txBody>
          <a:bodyPr wrap="none" rtlCol="0">
            <a:spAutoFit/>
          </a:bodyPr>
          <a:lstStyle/>
          <a:p>
            <a:pPr defTabSz="457200"/>
            <a:r>
              <a:rPr lang="es-ES" sz="1600" dirty="0">
                <a:solidFill>
                  <a:prstClr val="white"/>
                </a:solidFill>
              </a:rPr>
              <a:t>WP7Contrib</a:t>
            </a:r>
          </a:p>
          <a:p>
            <a:pPr defTabSz="457200"/>
            <a:r>
              <a:rPr lang="es-ES" sz="1600" dirty="0" err="1">
                <a:solidFill>
                  <a:prstClr val="white"/>
                </a:solidFill>
              </a:rPr>
              <a:t>LastReplayMessenger</a:t>
            </a:r>
            <a:endParaRPr lang="es-ES" dirty="0">
              <a:solidFill>
                <a:prstClr val="white"/>
              </a:solidFill>
            </a:endParaRPr>
          </a:p>
          <a:p>
            <a:pPr defTabSz="457200"/>
            <a:r>
              <a:rPr lang="es-ES" sz="1600" dirty="0">
                <a:solidFill>
                  <a:prstClr val="white"/>
                </a:solidFill>
              </a:rPr>
              <a:t>&lt;</a:t>
            </a:r>
            <a:r>
              <a:rPr lang="es-ES" sz="1600" dirty="0" err="1">
                <a:solidFill>
                  <a:prstClr val="white"/>
                </a:solidFill>
              </a:rPr>
              <a:t>Selected</a:t>
            </a:r>
            <a:r>
              <a:rPr lang="es-ES" sz="1600" dirty="0">
                <a:solidFill>
                  <a:prstClr val="white"/>
                </a:solidFill>
              </a:rPr>
              <a:t> </a:t>
            </a:r>
            <a:r>
              <a:rPr lang="es-ES" sz="1600" dirty="0" err="1">
                <a:solidFill>
                  <a:prstClr val="white"/>
                </a:solidFill>
              </a:rPr>
              <a:t>AggOpinion</a:t>
            </a:r>
            <a:r>
              <a:rPr lang="es-ES" sz="1600" dirty="0">
                <a:solidFill>
                  <a:prstClr val="white"/>
                </a:solidFill>
              </a:rPr>
              <a:t>&gt;</a:t>
            </a:r>
            <a:endParaRPr lang="en-US" sz="1600" dirty="0">
              <a:solidFill>
                <a:prstClr val="white"/>
              </a:solidFill>
            </a:endParaRPr>
          </a:p>
        </p:txBody>
      </p:sp>
      <p:cxnSp>
        <p:nvCxnSpPr>
          <p:cNvPr id="52" name="Straight Arrow Connector 51"/>
          <p:cNvCxnSpPr/>
          <p:nvPr/>
        </p:nvCxnSpPr>
        <p:spPr>
          <a:xfrm>
            <a:off x="5710897" y="2998931"/>
            <a:ext cx="1631599" cy="10593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9" name="Rounded Rectangle 68"/>
          <p:cNvSpPr/>
          <p:nvPr/>
        </p:nvSpPr>
        <p:spPr>
          <a:xfrm>
            <a:off x="1019117" y="4425659"/>
            <a:ext cx="2209800" cy="1818104"/>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600" dirty="0">
                <a:solidFill>
                  <a:prstClr val="black">
                    <a:lumMod val="85000"/>
                    <a:lumOff val="15000"/>
                  </a:prstClr>
                </a:solidFill>
              </a:rPr>
              <a:t>AggregatedOpinion</a:t>
            </a:r>
          </a:p>
          <a:p>
            <a:pPr algn="ctr" defTabSz="457200"/>
            <a:endParaRPr lang="nl-BE" sz="1600" dirty="0">
              <a:solidFill>
                <a:prstClr val="black">
                  <a:lumMod val="85000"/>
                  <a:lumOff val="15000"/>
                </a:prstClr>
              </a:solidFill>
            </a:endParaRPr>
          </a:p>
          <a:p>
            <a:pPr algn="ctr" defTabSz="457200"/>
            <a:r>
              <a:rPr lang="nl-BE" sz="1600" dirty="0">
                <a:solidFill>
                  <a:prstClr val="black">
                    <a:lumMod val="85000"/>
                    <a:lumOff val="15000"/>
                  </a:prstClr>
                </a:solidFill>
              </a:rPr>
              <a:t>Name</a:t>
            </a:r>
          </a:p>
          <a:p>
            <a:pPr algn="ctr" defTabSz="457200"/>
            <a:r>
              <a:rPr lang="nl-BE" sz="1600" dirty="0">
                <a:solidFill>
                  <a:prstClr val="black">
                    <a:lumMod val="85000"/>
                    <a:lumOff val="15000"/>
                  </a:prstClr>
                </a:solidFill>
              </a:rPr>
              <a:t>AverageMood</a:t>
            </a:r>
          </a:p>
          <a:p>
            <a:pPr algn="ctr" defTabSz="457200"/>
            <a:r>
              <a:rPr lang="nl-BE" sz="1600" dirty="0">
                <a:solidFill>
                  <a:prstClr val="black">
                    <a:lumMod val="85000"/>
                    <a:lumOff val="15000"/>
                  </a:prstClr>
                </a:solidFill>
              </a:rPr>
              <a:t>List of Opinions</a:t>
            </a:r>
            <a:endParaRPr lang="en-US" sz="1600" dirty="0">
              <a:solidFill>
                <a:prstClr val="black">
                  <a:lumMod val="85000"/>
                  <a:lumOff val="15000"/>
                </a:prstClr>
              </a:solidFill>
            </a:endParaRPr>
          </a:p>
        </p:txBody>
      </p:sp>
      <p:sp>
        <p:nvSpPr>
          <p:cNvPr id="73" name="Left-Right Arrow 72"/>
          <p:cNvSpPr/>
          <p:nvPr/>
        </p:nvSpPr>
        <p:spPr>
          <a:xfrm>
            <a:off x="3216598" y="4994764"/>
            <a:ext cx="358876"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74" name="Rounded Rectangle 73"/>
          <p:cNvSpPr/>
          <p:nvPr/>
        </p:nvSpPr>
        <p:spPr>
          <a:xfrm>
            <a:off x="3575474" y="4369387"/>
            <a:ext cx="2209800" cy="213933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defTabSz="457200"/>
            <a:r>
              <a:rPr lang="nl-BE" sz="1400" dirty="0">
                <a:solidFill>
                  <a:prstClr val="black">
                    <a:lumMod val="85000"/>
                    <a:lumOff val="15000"/>
                  </a:prstClr>
                </a:solidFill>
              </a:rPr>
              <a:t>AggregatedOpinionVM</a:t>
            </a:r>
            <a:endParaRPr lang="en-US" dirty="0">
              <a:solidFill>
                <a:prstClr val="black">
                  <a:lumMod val="85000"/>
                  <a:lumOff val="15000"/>
                </a:prstClr>
              </a:solidFill>
            </a:endParaRPr>
          </a:p>
        </p:txBody>
      </p:sp>
      <p:sp>
        <p:nvSpPr>
          <p:cNvPr id="75" name="TextBox 74"/>
          <p:cNvSpPr txBox="1"/>
          <p:nvPr/>
        </p:nvSpPr>
        <p:spPr>
          <a:xfrm>
            <a:off x="3575474" y="4956884"/>
            <a:ext cx="2202554" cy="276999"/>
          </a:xfrm>
          <a:prstGeom prst="rect">
            <a:avLst/>
          </a:prstGeom>
          <a:solidFill>
            <a:schemeClr val="bg2"/>
          </a:solidFill>
        </p:spPr>
        <p:txBody>
          <a:bodyPr wrap="square" rtlCol="0">
            <a:spAutoFit/>
          </a:bodyPr>
          <a:lstStyle/>
          <a:p>
            <a:pPr defTabSz="457200"/>
            <a:r>
              <a:rPr lang="es-ES" sz="1200" dirty="0" err="1">
                <a:solidFill>
                  <a:prstClr val="black"/>
                </a:solidFill>
              </a:rPr>
              <a:t>AggregatedOpinion</a:t>
            </a:r>
            <a:endParaRPr lang="en-US" sz="1400" dirty="0">
              <a:solidFill>
                <a:prstClr val="black"/>
              </a:solidFill>
            </a:endParaRPr>
          </a:p>
        </p:txBody>
      </p:sp>
      <p:sp>
        <p:nvSpPr>
          <p:cNvPr id="76" name="TextBox 75"/>
          <p:cNvSpPr txBox="1"/>
          <p:nvPr/>
        </p:nvSpPr>
        <p:spPr>
          <a:xfrm>
            <a:off x="3582720" y="5615721"/>
            <a:ext cx="2202554" cy="276999"/>
          </a:xfrm>
          <a:prstGeom prst="rect">
            <a:avLst/>
          </a:prstGeom>
          <a:solidFill>
            <a:schemeClr val="bg2"/>
          </a:solidFill>
        </p:spPr>
        <p:txBody>
          <a:bodyPr wrap="square" rtlCol="0">
            <a:spAutoFit/>
          </a:bodyPr>
          <a:lstStyle/>
          <a:p>
            <a:pPr defTabSz="457200"/>
            <a:r>
              <a:rPr lang="es-ES" sz="1200" dirty="0" err="1">
                <a:solidFill>
                  <a:prstClr val="black"/>
                </a:solidFill>
              </a:rPr>
              <a:t>IsDataLoading</a:t>
            </a:r>
            <a:endParaRPr lang="en-US" sz="1400" dirty="0">
              <a:solidFill>
                <a:prstClr val="black"/>
              </a:solidFill>
            </a:endParaRPr>
          </a:p>
        </p:txBody>
      </p:sp>
      <p:sp>
        <p:nvSpPr>
          <p:cNvPr id="77" name="Rectangle 76"/>
          <p:cNvSpPr/>
          <p:nvPr/>
        </p:nvSpPr>
        <p:spPr>
          <a:xfrm>
            <a:off x="1262244" y="5879366"/>
            <a:ext cx="1751276" cy="238010"/>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defTabSz="457200"/>
            <a:endParaRPr lang="en-US" sz="3200" dirty="0">
              <a:solidFill>
                <a:prstClr val="black">
                  <a:lumMod val="85000"/>
                  <a:lumOff val="15000"/>
                </a:prstClr>
              </a:solidFill>
            </a:endParaRPr>
          </a:p>
        </p:txBody>
      </p:sp>
      <p:sp>
        <p:nvSpPr>
          <p:cNvPr id="78" name="TextBox 77"/>
          <p:cNvSpPr txBox="1"/>
          <p:nvPr/>
        </p:nvSpPr>
        <p:spPr>
          <a:xfrm>
            <a:off x="1573387" y="5558394"/>
            <a:ext cx="1147634" cy="707886"/>
          </a:xfrm>
          <a:prstGeom prst="rect">
            <a:avLst/>
          </a:prstGeom>
          <a:noFill/>
        </p:spPr>
        <p:txBody>
          <a:bodyPr wrap="square" rtlCol="0">
            <a:spAutoFit/>
          </a:bodyPr>
          <a:lstStyle/>
          <a:p>
            <a:pPr defTabSz="457200"/>
            <a:r>
              <a:rPr lang="es-ES" sz="4000" dirty="0">
                <a:solidFill>
                  <a:prstClr val="white"/>
                </a:solidFill>
              </a:rPr>
              <a:t>……..</a:t>
            </a:r>
            <a:endParaRPr lang="en-US" sz="4000" dirty="0">
              <a:solidFill>
                <a:prstClr val="white"/>
              </a:solidFill>
            </a:endParaRPr>
          </a:p>
        </p:txBody>
      </p:sp>
      <p:sp>
        <p:nvSpPr>
          <p:cNvPr id="79" name="Rectangle 78"/>
          <p:cNvSpPr/>
          <p:nvPr/>
        </p:nvSpPr>
        <p:spPr>
          <a:xfrm>
            <a:off x="2879951" y="5968220"/>
            <a:ext cx="995195" cy="369571"/>
          </a:xfrm>
          <a:prstGeom prst="rect">
            <a:avLst/>
          </a:prstGeom>
        </p:spPr>
        <p:txBody>
          <a:bodyPr wrap="none">
            <a:spAutoFit/>
          </a:bodyPr>
          <a:lstStyle/>
          <a:p>
            <a:pPr defTabSz="457200"/>
            <a:r>
              <a:rPr lang="nl-BE" sz="1100" b="1" dirty="0">
                <a:solidFill>
                  <a:prstClr val="white"/>
                </a:solidFill>
              </a:rPr>
              <a:t>BoolToVisbility</a:t>
            </a:r>
            <a:endParaRPr lang="en-US" sz="1100" b="1" dirty="0">
              <a:solidFill>
                <a:prstClr val="black"/>
              </a:solidFill>
            </a:endParaRPr>
          </a:p>
        </p:txBody>
      </p:sp>
      <p:cxnSp>
        <p:nvCxnSpPr>
          <p:cNvPr id="80" name="Straight Arrow Connector 79"/>
          <p:cNvCxnSpPr/>
          <p:nvPr/>
        </p:nvCxnSpPr>
        <p:spPr>
          <a:xfrm flipV="1">
            <a:off x="3047183" y="5892720"/>
            <a:ext cx="538621" cy="1026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5785275" y="4520361"/>
            <a:ext cx="1448038" cy="1287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Elbow Connector 81"/>
          <p:cNvCxnSpPr>
            <a:stCxn id="12" idx="1"/>
          </p:cNvCxnSpPr>
          <p:nvPr/>
        </p:nvCxnSpPr>
        <p:spPr>
          <a:xfrm rot="10800000" flipH="1" flipV="1">
            <a:off x="510643" y="2989964"/>
            <a:ext cx="508473" cy="2344746"/>
          </a:xfrm>
          <a:prstGeom prst="bentConnector4">
            <a:avLst>
              <a:gd name="adj1" fmla="val -44958"/>
              <a:gd name="adj2" fmla="val 99652"/>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67" name="Rectangle 66"/>
          <p:cNvSpPr/>
          <p:nvPr/>
        </p:nvSpPr>
        <p:spPr>
          <a:xfrm>
            <a:off x="310342" y="2600479"/>
            <a:ext cx="1231427" cy="261610"/>
          </a:xfrm>
          <a:prstGeom prst="rect">
            <a:avLst/>
          </a:prstGeom>
        </p:spPr>
        <p:txBody>
          <a:bodyPr wrap="none">
            <a:spAutoFit/>
          </a:bodyPr>
          <a:lstStyle/>
          <a:p>
            <a:pPr defTabSz="457200"/>
            <a:r>
              <a:rPr lang="nl-BE" sz="1100" b="1" dirty="0">
                <a:solidFill>
                  <a:srgbClr val="FFFF00"/>
                </a:solidFill>
              </a:rPr>
              <a:t>SelectionChanged</a:t>
            </a:r>
            <a:endParaRPr lang="en-US" sz="1100" b="1" dirty="0">
              <a:solidFill>
                <a:srgbClr val="FFFF00"/>
              </a:solidFill>
            </a:endParaRPr>
          </a:p>
        </p:txBody>
      </p:sp>
      <p:sp>
        <p:nvSpPr>
          <p:cNvPr id="83" name="Left-Right Arrow 82"/>
          <p:cNvSpPr/>
          <p:nvPr/>
        </p:nvSpPr>
        <p:spPr>
          <a:xfrm rot="19160542">
            <a:off x="5570713" y="3941397"/>
            <a:ext cx="1412797" cy="19899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grpSp>
        <p:nvGrpSpPr>
          <p:cNvPr id="84" name="Group 83"/>
          <p:cNvGrpSpPr/>
          <p:nvPr/>
        </p:nvGrpSpPr>
        <p:grpSpPr>
          <a:xfrm>
            <a:off x="6838525" y="5615177"/>
            <a:ext cx="1090824" cy="1034354"/>
            <a:chOff x="6714540" y="4252336"/>
            <a:chExt cx="1987879" cy="2397196"/>
          </a:xfrm>
        </p:grpSpPr>
        <p:sp>
          <p:nvSpPr>
            <p:cNvPr id="85" name="Rectangle 84"/>
            <p:cNvSpPr/>
            <p:nvPr/>
          </p:nvSpPr>
          <p:spPr>
            <a:xfrm>
              <a:off x="6714540" y="4252336"/>
              <a:ext cx="1987879" cy="23971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800" dirty="0">
                <a:solidFill>
                  <a:prstClr val="white"/>
                </a:solidFill>
              </a:endParaRPr>
            </a:p>
          </p:txBody>
        </p:sp>
        <p:grpSp>
          <p:nvGrpSpPr>
            <p:cNvPr id="86" name="Group 85"/>
            <p:cNvGrpSpPr/>
            <p:nvPr/>
          </p:nvGrpSpPr>
          <p:grpSpPr>
            <a:xfrm>
              <a:off x="6752213" y="4341455"/>
              <a:ext cx="1756287" cy="2165190"/>
              <a:chOff x="4231952" y="1832589"/>
              <a:chExt cx="1756287" cy="2165190"/>
            </a:xfrm>
          </p:grpSpPr>
          <p:grpSp>
            <p:nvGrpSpPr>
              <p:cNvPr id="87" name="Group 86"/>
              <p:cNvGrpSpPr/>
              <p:nvPr/>
            </p:nvGrpSpPr>
            <p:grpSpPr>
              <a:xfrm>
                <a:off x="4231952" y="1832589"/>
                <a:ext cx="1756287" cy="2165190"/>
                <a:chOff x="4231952" y="1832589"/>
                <a:chExt cx="1756287" cy="2165190"/>
              </a:xfrm>
            </p:grpSpPr>
            <p:pic>
              <p:nvPicPr>
                <p:cNvPr id="89" name="Picture 6" descr="winAzure"/>
                <p:cNvPicPr>
                  <a:picLocks noChangeAspect="1" noChangeArrowheads="1"/>
                </p:cNvPicPr>
                <p:nvPr/>
              </p:nvPicPr>
              <p:blipFill>
                <a:blip r:embed="rId4"/>
                <a:srcRect/>
                <a:stretch>
                  <a:fillRect/>
                </a:stretch>
              </p:blipFill>
              <p:spPr bwMode="auto">
                <a:xfrm>
                  <a:off x="4231952" y="1832589"/>
                  <a:ext cx="1756287" cy="329838"/>
                </a:xfrm>
                <a:prstGeom prst="rect">
                  <a:avLst/>
                </a:prstGeom>
                <a:noFill/>
              </p:spPr>
            </p:pic>
            <p:grpSp>
              <p:nvGrpSpPr>
                <p:cNvPr id="90" name="Group 54"/>
                <p:cNvGrpSpPr>
                  <a:grpSpLocks/>
                </p:cNvGrpSpPr>
                <p:nvPr/>
              </p:nvGrpSpPr>
              <p:grpSpPr bwMode="auto">
                <a:xfrm>
                  <a:off x="4954306" y="3142591"/>
                  <a:ext cx="536864" cy="505514"/>
                  <a:chOff x="390073" y="1835772"/>
                  <a:chExt cx="754438" cy="711272"/>
                </a:xfrm>
              </p:grpSpPr>
              <p:sp>
                <p:nvSpPr>
                  <p:cNvPr id="96" name="Rectangle 95"/>
                  <p:cNvSpPr/>
                  <p:nvPr/>
                </p:nvSpPr>
                <p:spPr>
                  <a:xfrm>
                    <a:off x="544138" y="1933196"/>
                    <a:ext cx="600373" cy="613848"/>
                  </a:xfrm>
                  <a:prstGeom prst="rect">
                    <a:avLst/>
                  </a:prstGeom>
                  <a:blipFill rotWithShape="0">
                    <a:blip r:embed="rId5"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7" name="Rectangle 96"/>
                  <p:cNvSpPr/>
                  <p:nvPr/>
                </p:nvSpPr>
                <p:spPr>
                  <a:xfrm>
                    <a:off x="390073" y="1835772"/>
                    <a:ext cx="600373" cy="613848"/>
                  </a:xfrm>
                  <a:prstGeom prst="rect">
                    <a:avLst/>
                  </a:prstGeom>
                  <a:blipFill rotWithShape="0">
                    <a:blip r:embed="rId5"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91" name="TextBox 90"/>
                <p:cNvSpPr txBox="1"/>
                <p:nvPr/>
              </p:nvSpPr>
              <p:spPr>
                <a:xfrm>
                  <a:off x="4688635" y="2842923"/>
                  <a:ext cx="1068203" cy="427978"/>
                </a:xfrm>
                <a:prstGeom prst="rect">
                  <a:avLst/>
                </a:prstGeom>
                <a:noFill/>
              </p:spPr>
              <p:txBody>
                <a:bodyPr wrap="square" lIns="0" tIns="0" rIns="0" bIns="0" rtlCol="0">
                  <a:spAutoFit/>
                </a:bodyPr>
                <a:lstStyle/>
                <a:p>
                  <a:pPr defTabSz="457200"/>
                  <a:r>
                    <a:rPr lang="es-ES" sz="600" dirty="0" err="1">
                      <a:solidFill>
                        <a:prstClr val="white"/>
                      </a:solidFill>
                      <a:latin typeface="Segoe WP Semibold" pitchFamily="34" charset="0"/>
                    </a:rPr>
                    <a:t>OutloudoData</a:t>
                  </a:r>
                  <a:endParaRPr lang="en-US" sz="600" dirty="0" err="1">
                    <a:solidFill>
                      <a:prstClr val="white"/>
                    </a:solidFill>
                    <a:latin typeface="Segoe WP Semibold" pitchFamily="34" charset="0"/>
                  </a:endParaRPr>
                </a:p>
              </p:txBody>
            </p:sp>
            <p:grpSp>
              <p:nvGrpSpPr>
                <p:cNvPr id="92" name="Group 54"/>
                <p:cNvGrpSpPr>
                  <a:grpSpLocks/>
                </p:cNvGrpSpPr>
                <p:nvPr/>
              </p:nvGrpSpPr>
              <p:grpSpPr bwMode="auto">
                <a:xfrm>
                  <a:off x="4940629" y="2281291"/>
                  <a:ext cx="564218" cy="579396"/>
                  <a:chOff x="351633" y="1731818"/>
                  <a:chExt cx="792878" cy="815226"/>
                </a:xfrm>
              </p:grpSpPr>
              <p:sp>
                <p:nvSpPr>
                  <p:cNvPr id="94" name="Rectangle 93"/>
                  <p:cNvSpPr/>
                  <p:nvPr/>
                </p:nvSpPr>
                <p:spPr>
                  <a:xfrm>
                    <a:off x="544138" y="1933196"/>
                    <a:ext cx="600373" cy="613848"/>
                  </a:xfrm>
                  <a:prstGeom prst="rect">
                    <a:avLst/>
                  </a:prstGeom>
                  <a:blipFill rotWithShape="0">
                    <a:blip r:embed="rId5"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5" name="Rectangle 94"/>
                  <p:cNvSpPr/>
                  <p:nvPr/>
                </p:nvSpPr>
                <p:spPr>
                  <a:xfrm>
                    <a:off x="351633" y="1731818"/>
                    <a:ext cx="600373" cy="613848"/>
                  </a:xfrm>
                  <a:prstGeom prst="rect">
                    <a:avLst/>
                  </a:prstGeom>
                  <a:blipFill rotWithShape="0">
                    <a:blip r:embed="rId5"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93" name="Rounded Rectangle 92"/>
                <p:cNvSpPr/>
                <p:nvPr/>
              </p:nvSpPr>
              <p:spPr bwMode="auto">
                <a:xfrm>
                  <a:off x="4583480" y="2229609"/>
                  <a:ext cx="1278517" cy="1768170"/>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000" dirty="0">
                    <a:solidFill>
                      <a:prstClr val="white"/>
                    </a:solidFill>
                  </a:endParaRPr>
                </a:p>
              </p:txBody>
            </p:sp>
          </p:grpSp>
          <p:sp>
            <p:nvSpPr>
              <p:cNvPr id="88" name="TextBox 87"/>
              <p:cNvSpPr txBox="1"/>
              <p:nvPr/>
            </p:nvSpPr>
            <p:spPr>
              <a:xfrm>
                <a:off x="4824167" y="3621667"/>
                <a:ext cx="797142" cy="178324"/>
              </a:xfrm>
              <a:prstGeom prst="rect">
                <a:avLst/>
              </a:prstGeom>
              <a:noFill/>
            </p:spPr>
            <p:txBody>
              <a:bodyPr wrap="square" lIns="0" tIns="0" rIns="0" bIns="0" rtlCol="0">
                <a:spAutoFit/>
              </a:bodyPr>
              <a:lstStyle/>
              <a:p>
                <a:pPr defTabSz="457200"/>
                <a:r>
                  <a:rPr lang="es-ES" sz="500" dirty="0">
                    <a:solidFill>
                      <a:prstClr val="white"/>
                    </a:solidFill>
                    <a:latin typeface="Segoe WP Semibold" pitchFamily="34" charset="0"/>
                  </a:rPr>
                  <a:t>SA Storage</a:t>
                </a:r>
                <a:endParaRPr lang="en-US" sz="500" dirty="0" err="1">
                  <a:solidFill>
                    <a:prstClr val="white"/>
                  </a:solidFill>
                  <a:latin typeface="Segoe WP Semibold" pitchFamily="34" charset="0"/>
                </a:endParaRPr>
              </a:p>
            </p:txBody>
          </p:sp>
        </p:grpSp>
      </p:grpSp>
      <p:cxnSp>
        <p:nvCxnSpPr>
          <p:cNvPr id="35" name="Straight Arrow Connector 34"/>
          <p:cNvCxnSpPr>
            <a:stCxn id="76" idx="3"/>
            <a:endCxn id="85" idx="1"/>
          </p:cNvCxnSpPr>
          <p:nvPr/>
        </p:nvCxnSpPr>
        <p:spPr>
          <a:xfrm>
            <a:off x="5785274" y="5754221"/>
            <a:ext cx="1053251" cy="3781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98480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500"/>
                                        <p:tgtEl>
                                          <p:spTgt spid="6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029"/>
                                        </p:tgtEl>
                                        <p:attrNameLst>
                                          <p:attrName>style.visibility</p:attrName>
                                        </p:attrNameLst>
                                      </p:cBhvr>
                                      <p:to>
                                        <p:strVal val="visible"/>
                                      </p:to>
                                    </p:set>
                                    <p:animEffect transition="in" filter="fade">
                                      <p:cBhvr>
                                        <p:cTn id="55" dur="500"/>
                                        <p:tgtEl>
                                          <p:spTgt spid="102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fade">
                                      <p:cBhvr>
                                        <p:cTn id="63" dur="500"/>
                                        <p:tgtEl>
                                          <p:spTgt spid="67"/>
                                        </p:tgtEl>
                                      </p:cBhvr>
                                    </p:animEffect>
                                  </p:childTnLst>
                                </p:cTn>
                              </p:par>
                              <p:par>
                                <p:cTn id="64" presetID="10" presetClass="entr" presetSubtype="0" fill="hold" nodeType="withEffect">
                                  <p:stCondLst>
                                    <p:cond delay="0"/>
                                  </p:stCondLst>
                                  <p:childTnLst>
                                    <p:set>
                                      <p:cBhvr>
                                        <p:cTn id="65" dur="1" fill="hold">
                                          <p:stCondLst>
                                            <p:cond delay="0"/>
                                          </p:stCondLst>
                                        </p:cTn>
                                        <p:tgtEl>
                                          <p:spTgt spid="82"/>
                                        </p:tgtEl>
                                        <p:attrNameLst>
                                          <p:attrName>style.visibility</p:attrName>
                                        </p:attrNameLst>
                                      </p:cBhvr>
                                      <p:to>
                                        <p:strVal val="visible"/>
                                      </p:to>
                                    </p:set>
                                    <p:animEffect transition="in" filter="fade">
                                      <p:cBhvr>
                                        <p:cTn id="66" dur="500"/>
                                        <p:tgtEl>
                                          <p:spTgt spid="82"/>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500"/>
                                        <p:tgtEl>
                                          <p:spTgt spid="6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8"/>
                                        </p:tgtEl>
                                        <p:attrNameLst>
                                          <p:attrName>style.visibility</p:attrName>
                                        </p:attrNameLst>
                                      </p:cBhvr>
                                      <p:to>
                                        <p:strVal val="visible"/>
                                      </p:to>
                                    </p:set>
                                    <p:animEffect transition="in" filter="fade">
                                      <p:cBhvr>
                                        <p:cTn id="74" dur="500"/>
                                        <p:tgtEl>
                                          <p:spTgt spid="7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animEffect transition="in" filter="fade">
                                      <p:cBhvr>
                                        <p:cTn id="77" dur="500"/>
                                        <p:tgtEl>
                                          <p:spTgt spid="7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73"/>
                                        </p:tgtEl>
                                        <p:attrNameLst>
                                          <p:attrName>style.visibility</p:attrName>
                                        </p:attrNameLst>
                                      </p:cBhvr>
                                      <p:to>
                                        <p:strVal val="visible"/>
                                      </p:to>
                                    </p:set>
                                    <p:animEffect transition="in" filter="fade">
                                      <p:cBhvr>
                                        <p:cTn id="82" dur="500"/>
                                        <p:tgtEl>
                                          <p:spTgt spid="7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500"/>
                                        <p:tgtEl>
                                          <p:spTgt spid="7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fade">
                                      <p:cBhvr>
                                        <p:cTn id="90" dur="500"/>
                                        <p:tgtEl>
                                          <p:spTgt spid="7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6"/>
                                        </p:tgtEl>
                                        <p:attrNameLst>
                                          <p:attrName>style.visibility</p:attrName>
                                        </p:attrNameLst>
                                      </p:cBhvr>
                                      <p:to>
                                        <p:strVal val="visible"/>
                                      </p:to>
                                    </p:set>
                                    <p:animEffect transition="in" filter="fade">
                                      <p:cBhvr>
                                        <p:cTn id="93" dur="500"/>
                                        <p:tgtEl>
                                          <p:spTgt spid="76"/>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3"/>
                                        </p:tgtEl>
                                        <p:attrNameLst>
                                          <p:attrName>style.visibility</p:attrName>
                                        </p:attrNameLst>
                                      </p:cBhvr>
                                      <p:to>
                                        <p:strVal val="visible"/>
                                      </p:to>
                                    </p:set>
                                    <p:animEffect transition="in" filter="fade">
                                      <p:cBhvr>
                                        <p:cTn id="103" dur="500"/>
                                        <p:tgtEl>
                                          <p:spTgt spid="83"/>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500"/>
                                        <p:tgtEl>
                                          <p:spTgt spid="35"/>
                                        </p:tgtEl>
                                      </p:cBhvr>
                                    </p:animEffect>
                                  </p:childTnLst>
                                </p:cTn>
                              </p:par>
                            </p:childTnLst>
                          </p:cTn>
                        </p:par>
                        <p:par>
                          <p:cTn id="109" fill="hold">
                            <p:stCondLst>
                              <p:cond delay="500"/>
                            </p:stCondLst>
                            <p:childTnLst>
                              <p:par>
                                <p:cTn id="110" presetID="10" presetClass="entr" presetSubtype="0" fill="hold" nodeType="afterEffect">
                                  <p:stCondLst>
                                    <p:cond delay="0"/>
                                  </p:stCondLst>
                                  <p:childTnLst>
                                    <p:set>
                                      <p:cBhvr>
                                        <p:cTn id="111" dur="1" fill="hold">
                                          <p:stCondLst>
                                            <p:cond delay="0"/>
                                          </p:stCondLst>
                                        </p:cTn>
                                        <p:tgtEl>
                                          <p:spTgt spid="84"/>
                                        </p:tgtEl>
                                        <p:attrNameLst>
                                          <p:attrName>style.visibility</p:attrName>
                                        </p:attrNameLst>
                                      </p:cBhvr>
                                      <p:to>
                                        <p:strVal val="visible"/>
                                      </p:to>
                                    </p:set>
                                    <p:animEffect transition="in" filter="fade">
                                      <p:cBhvr>
                                        <p:cTn id="112" dur="500"/>
                                        <p:tgtEl>
                                          <p:spTgt spid="84"/>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80"/>
                                        </p:tgtEl>
                                        <p:attrNameLst>
                                          <p:attrName>style.visibility</p:attrName>
                                        </p:attrNameLst>
                                      </p:cBhvr>
                                      <p:to>
                                        <p:strVal val="visible"/>
                                      </p:to>
                                    </p:set>
                                    <p:animEffect transition="in" filter="fade">
                                      <p:cBhvr>
                                        <p:cTn id="117" dur="500"/>
                                        <p:tgtEl>
                                          <p:spTgt spid="8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9"/>
                                        </p:tgtEl>
                                        <p:attrNameLst>
                                          <p:attrName>style.visibility</p:attrName>
                                        </p:attrNameLst>
                                      </p:cBhvr>
                                      <p:to>
                                        <p:strVal val="visible"/>
                                      </p:to>
                                    </p:set>
                                    <p:animEffect transition="in" filter="fade">
                                      <p:cBhvr>
                                        <p:cTn id="12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0" grpId="0" animBg="1"/>
      <p:bldP spid="34" grpId="0" animBg="1"/>
      <p:bldP spid="4" grpId="0"/>
      <p:bldP spid="69" grpId="0" animBg="1"/>
      <p:bldP spid="73" grpId="0" animBg="1"/>
      <p:bldP spid="74" grpId="0" animBg="1"/>
      <p:bldP spid="75" grpId="0" animBg="1"/>
      <p:bldP spid="76" grpId="0" animBg="1"/>
      <p:bldP spid="77" grpId="0" animBg="1"/>
      <p:bldP spid="78" grpId="0"/>
      <p:bldP spid="79" grpId="0"/>
      <p:bldP spid="67" grpId="0"/>
      <p:bldP spid="8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dirty="0" smtClean="0"/>
              <a:t>Real data and navigation</a:t>
            </a:r>
            <a:endParaRPr lang="en-US" dirty="0" smtClean="0"/>
          </a:p>
        </p:txBody>
      </p:sp>
      <p:sp>
        <p:nvSpPr>
          <p:cNvPr id="2" name="Title 1"/>
          <p:cNvSpPr>
            <a:spLocks noGrp="1"/>
          </p:cNvSpPr>
          <p:nvPr>
            <p:ph type="ctrTitle" idx="4294967295"/>
          </p:nvPr>
        </p:nvSpPr>
        <p:spPr>
          <a:xfrm>
            <a:off x="514350" y="1905000"/>
            <a:ext cx="8629650" cy="1524000"/>
          </a:xfrm>
        </p:spPr>
        <p:txBody>
          <a:bodyPr/>
          <a:lstStyle/>
          <a:p>
            <a:endParaRPr lang="en-US" dirty="0"/>
          </a:p>
        </p:txBody>
      </p:sp>
    </p:spTree>
    <p:extLst>
      <p:ext uri="{BB962C8B-B14F-4D97-AF65-F5344CB8AC3E}">
        <p14:creationId xmlns:p14="http://schemas.microsoft.com/office/powerpoint/2010/main" val="272489289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lstStyle/>
          <a:p>
            <a:r>
              <a:rPr lang="en-US" sz="4400" dirty="0" smtClean="0"/>
              <a:t>Contents</a:t>
            </a:r>
            <a:endParaRPr lang="en-US" sz="4400" dirty="0"/>
          </a:p>
        </p:txBody>
      </p:sp>
      <p:sp>
        <p:nvSpPr>
          <p:cNvPr id="29698" name="Rectangle 9"/>
          <p:cNvSpPr>
            <a:spLocks noGrp="1" noChangeArrowheads="1"/>
          </p:cNvSpPr>
          <p:nvPr>
            <p:ph type="body" sz="quarter" idx="10"/>
          </p:nvPr>
        </p:nvSpPr>
        <p:spPr>
          <a:xfrm>
            <a:off x="381000" y="1447799"/>
            <a:ext cx="8382000" cy="5724644"/>
          </a:xfrm>
        </p:spPr>
        <p:txBody>
          <a:bodyPr/>
          <a:lstStyle/>
          <a:p>
            <a:r>
              <a:rPr lang="nl-BE" dirty="0" smtClean="0"/>
              <a:t>Seeing it all come together</a:t>
            </a:r>
          </a:p>
          <a:p>
            <a:pPr lvl="1"/>
            <a:r>
              <a:rPr lang="nl-BE" dirty="0" smtClean="0"/>
              <a:t>Cloud service and SQL Azure</a:t>
            </a:r>
          </a:p>
          <a:p>
            <a:pPr lvl="1"/>
            <a:r>
              <a:rPr lang="nl-BE" dirty="0" smtClean="0"/>
              <a:t>OData</a:t>
            </a:r>
          </a:p>
          <a:p>
            <a:pPr lvl="1"/>
            <a:r>
              <a:rPr lang="nl-BE" dirty="0" smtClean="0"/>
              <a:t>MVVM</a:t>
            </a:r>
          </a:p>
          <a:p>
            <a:pPr lvl="1"/>
            <a:r>
              <a:rPr lang="nl-BE" dirty="0"/>
              <a:t>Using Expression Blend for UI</a:t>
            </a:r>
          </a:p>
          <a:p>
            <a:pPr lvl="1"/>
            <a:r>
              <a:rPr lang="nl-BE" dirty="0" smtClean="0"/>
              <a:t>Phone integration</a:t>
            </a:r>
          </a:p>
          <a:p>
            <a:pPr lvl="2"/>
            <a:r>
              <a:rPr lang="nl-BE" dirty="0" smtClean="0"/>
              <a:t>Location services</a:t>
            </a:r>
          </a:p>
          <a:p>
            <a:pPr lvl="2"/>
            <a:r>
              <a:rPr lang="nl-BE" dirty="0" smtClean="0"/>
              <a:t>Choosers &amp; Launchers</a:t>
            </a:r>
          </a:p>
          <a:p>
            <a:pPr lvl="2"/>
            <a:r>
              <a:rPr lang="nl-BE" dirty="0"/>
              <a:t>Application Bar</a:t>
            </a:r>
          </a:p>
          <a:p>
            <a:pPr lvl="2"/>
            <a:r>
              <a:rPr lang="nl-BE" dirty="0"/>
              <a:t>Page Navigation</a:t>
            </a:r>
            <a:endParaRPr lang="en-US" dirty="0"/>
          </a:p>
          <a:p>
            <a:pPr lvl="1"/>
            <a:r>
              <a:rPr lang="nl-BE" dirty="0" smtClean="0"/>
              <a:t>Databinding</a:t>
            </a:r>
          </a:p>
          <a:p>
            <a:pPr lvl="1"/>
            <a:r>
              <a:rPr lang="nl-BE" dirty="0" smtClean="0"/>
              <a:t>Custom user controls</a:t>
            </a:r>
          </a:p>
        </p:txBody>
      </p:sp>
    </p:spTree>
    <p:extLst>
      <p:ext uri="{BB962C8B-B14F-4D97-AF65-F5344CB8AC3E}">
        <p14:creationId xmlns:p14="http://schemas.microsoft.com/office/powerpoint/2010/main" val="37588541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Tombstoning</a:t>
            </a:r>
            <a:endParaRPr lang="en-US" dirty="0"/>
          </a:p>
        </p:txBody>
      </p:sp>
      <p:sp>
        <p:nvSpPr>
          <p:cNvPr id="3" name="Text Placeholder 2"/>
          <p:cNvSpPr>
            <a:spLocks noGrp="1"/>
          </p:cNvSpPr>
          <p:nvPr>
            <p:ph type="body" sz="quarter" idx="10"/>
          </p:nvPr>
        </p:nvSpPr>
        <p:spPr>
          <a:xfrm>
            <a:off x="381000" y="1447799"/>
            <a:ext cx="8382000" cy="3498955"/>
          </a:xfrm>
        </p:spPr>
        <p:txBody>
          <a:bodyPr>
            <a:normAutofit/>
          </a:bodyPr>
          <a:lstStyle/>
          <a:p>
            <a:r>
              <a:rPr lang="nl-BE" dirty="0"/>
              <a:t>PhoneApplicationPage.State</a:t>
            </a:r>
            <a:endParaRPr lang="en-US" dirty="0"/>
          </a:p>
          <a:p>
            <a:r>
              <a:rPr lang="en-US" dirty="0" err="1" smtClean="0"/>
              <a:t>PhoneApplicationService.State</a:t>
            </a:r>
            <a:endParaRPr lang="en-US" dirty="0"/>
          </a:p>
          <a:p>
            <a:r>
              <a:rPr lang="en-US" dirty="0" smtClean="0"/>
              <a:t>App </a:t>
            </a:r>
            <a:r>
              <a:rPr lang="en-US" dirty="0"/>
              <a:t>events</a:t>
            </a:r>
          </a:p>
          <a:p>
            <a:pPr lvl="1"/>
            <a:r>
              <a:rPr lang="en-US" dirty="0" err="1"/>
              <a:t>Application_</a:t>
            </a:r>
            <a:r>
              <a:rPr lang="en-US" b="1" dirty="0" err="1"/>
              <a:t>Launching</a:t>
            </a:r>
            <a:endParaRPr lang="en-US" dirty="0"/>
          </a:p>
          <a:p>
            <a:pPr lvl="1"/>
            <a:r>
              <a:rPr lang="en-US" dirty="0" err="1"/>
              <a:t>Application_</a:t>
            </a:r>
            <a:r>
              <a:rPr lang="en-US" b="1" dirty="0" err="1"/>
              <a:t>Activated</a:t>
            </a:r>
            <a:endParaRPr lang="en-US" dirty="0"/>
          </a:p>
          <a:p>
            <a:pPr lvl="1"/>
            <a:r>
              <a:rPr lang="en-US" dirty="0" err="1"/>
              <a:t>Application_</a:t>
            </a:r>
            <a:r>
              <a:rPr lang="en-US" b="1" dirty="0" err="1"/>
              <a:t>Deactivated</a:t>
            </a:r>
            <a:endParaRPr lang="en-US" dirty="0"/>
          </a:p>
          <a:p>
            <a:pPr lvl="1"/>
            <a:r>
              <a:rPr lang="en-US" dirty="0" err="1"/>
              <a:t>Application_</a:t>
            </a:r>
            <a:r>
              <a:rPr lang="en-US" b="1" dirty="0" err="1"/>
              <a:t>Closing</a:t>
            </a:r>
            <a:endParaRPr lang="en-US" dirty="0"/>
          </a:p>
          <a:p>
            <a:endParaRPr lang="en-US" dirty="0"/>
          </a:p>
        </p:txBody>
      </p:sp>
    </p:spTree>
    <p:extLst>
      <p:ext uri="{BB962C8B-B14F-4D97-AF65-F5344CB8AC3E}">
        <p14:creationId xmlns:p14="http://schemas.microsoft.com/office/powerpoint/2010/main" val="279980897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MVVM - CameraTask</a:t>
            </a:r>
            <a:r>
              <a:rPr lang="nl-BE" dirty="0"/>
              <a:t>, Tombstoning and save real data</a:t>
            </a:r>
            <a:endParaRPr lang="en-US" dirty="0"/>
          </a:p>
        </p:txBody>
      </p:sp>
      <p:sp>
        <p:nvSpPr>
          <p:cNvPr id="14" name="Rounded Rectangle 13"/>
          <p:cNvSpPr/>
          <p:nvPr/>
        </p:nvSpPr>
        <p:spPr>
          <a:xfrm>
            <a:off x="6826325" y="1094283"/>
            <a:ext cx="2209800" cy="196402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endParaRPr lang="en-US" sz="1600" dirty="0">
              <a:solidFill>
                <a:schemeClr val="tx1">
                  <a:lumMod val="85000"/>
                  <a:lumOff val="15000"/>
                </a:schemeClr>
              </a:solidFill>
            </a:endParaRPr>
          </a:p>
        </p:txBody>
      </p:sp>
      <p:sp>
        <p:nvSpPr>
          <p:cNvPr id="25" name="Left-Right Arrow 24"/>
          <p:cNvSpPr/>
          <p:nvPr/>
        </p:nvSpPr>
        <p:spPr>
          <a:xfrm>
            <a:off x="2500503" y="1555769"/>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6826529" y="1702518"/>
            <a:ext cx="2209800" cy="133912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a:solidFill>
                  <a:schemeClr val="tx1">
                    <a:lumMod val="85000"/>
                    <a:lumOff val="15000"/>
                  </a:schemeClr>
                </a:solidFill>
              </a:rPr>
              <a:t>Opinion</a:t>
            </a:r>
            <a:endParaRPr lang="en-US" sz="1600" dirty="0">
              <a:solidFill>
                <a:schemeClr val="tx1">
                  <a:lumMod val="85000"/>
                  <a:lumOff val="15000"/>
                </a:schemeClr>
              </a:solidFill>
            </a:endParaRPr>
          </a:p>
        </p:txBody>
      </p:sp>
      <p:sp>
        <p:nvSpPr>
          <p:cNvPr id="32" name="Left-Right Arrow 31"/>
          <p:cNvSpPr/>
          <p:nvPr/>
        </p:nvSpPr>
        <p:spPr>
          <a:xfrm>
            <a:off x="5922551" y="1702217"/>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5" name="Group 54"/>
          <p:cNvGrpSpPr/>
          <p:nvPr/>
        </p:nvGrpSpPr>
        <p:grpSpPr>
          <a:xfrm>
            <a:off x="3406097" y="1197511"/>
            <a:ext cx="2517622" cy="5250790"/>
            <a:chOff x="3406097" y="1197511"/>
            <a:chExt cx="2517622" cy="5250790"/>
          </a:xfrm>
        </p:grpSpPr>
        <p:sp>
          <p:nvSpPr>
            <p:cNvPr id="19" name="Rounded Rectangle 18"/>
            <p:cNvSpPr/>
            <p:nvPr/>
          </p:nvSpPr>
          <p:spPr>
            <a:xfrm>
              <a:off x="3406097" y="1197511"/>
              <a:ext cx="2517622" cy="525079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400" dirty="0" smtClean="0">
                  <a:solidFill>
                    <a:schemeClr val="tx1">
                      <a:lumMod val="85000"/>
                      <a:lumOff val="15000"/>
                    </a:schemeClr>
                  </a:solidFill>
                </a:rPr>
                <a:t>SubmitOpinionViewModel</a:t>
              </a:r>
              <a:endParaRPr lang="en-US" sz="1400" dirty="0">
                <a:solidFill>
                  <a:schemeClr val="tx1">
                    <a:lumMod val="85000"/>
                    <a:lumOff val="15000"/>
                  </a:schemeClr>
                </a:solidFill>
              </a:endParaRPr>
            </a:p>
          </p:txBody>
        </p:sp>
        <p:sp>
          <p:nvSpPr>
            <p:cNvPr id="34" name="TextBox 33"/>
            <p:cNvSpPr txBox="1"/>
            <p:nvPr/>
          </p:nvSpPr>
          <p:spPr>
            <a:xfrm>
              <a:off x="3417972" y="3465726"/>
              <a:ext cx="2505747" cy="492443"/>
            </a:xfrm>
            <a:prstGeom prst="rect">
              <a:avLst/>
            </a:prstGeom>
            <a:solidFill>
              <a:schemeClr val="bg2"/>
            </a:solidFill>
          </p:spPr>
          <p:txBody>
            <a:bodyPr wrap="square" rtlCol="0">
              <a:spAutoFit/>
            </a:bodyPr>
            <a:lstStyle/>
            <a:p>
              <a:r>
                <a:rPr lang="es-ES" sz="1400" b="1" dirty="0" err="1" smtClean="0"/>
                <a:t>TakePicture</a:t>
              </a:r>
              <a:r>
                <a:rPr lang="es-ES" sz="1400" b="1" dirty="0"/>
                <a:t> </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sp>
          <p:nvSpPr>
            <p:cNvPr id="35" name="TextBox 34"/>
            <p:cNvSpPr txBox="1"/>
            <p:nvPr/>
          </p:nvSpPr>
          <p:spPr>
            <a:xfrm>
              <a:off x="3417972" y="2087512"/>
              <a:ext cx="2505747" cy="307777"/>
            </a:xfrm>
            <a:prstGeom prst="rect">
              <a:avLst/>
            </a:prstGeom>
            <a:solidFill>
              <a:schemeClr val="bg2"/>
            </a:solidFill>
          </p:spPr>
          <p:txBody>
            <a:bodyPr wrap="square" rtlCol="0">
              <a:spAutoFit/>
            </a:bodyPr>
            <a:lstStyle/>
            <a:p>
              <a:r>
                <a:rPr lang="es-ES" sz="1400" dirty="0" err="1" smtClean="0"/>
                <a:t>NewOpinion</a:t>
              </a:r>
              <a:endParaRPr lang="en-US" sz="1200" dirty="0"/>
            </a:p>
          </p:txBody>
        </p:sp>
        <p:sp>
          <p:nvSpPr>
            <p:cNvPr id="36" name="TextBox 35"/>
            <p:cNvSpPr txBox="1"/>
            <p:nvPr/>
          </p:nvSpPr>
          <p:spPr>
            <a:xfrm>
              <a:off x="3417972" y="2482290"/>
              <a:ext cx="2505747" cy="307777"/>
            </a:xfrm>
            <a:prstGeom prst="rect">
              <a:avLst/>
            </a:prstGeom>
            <a:solidFill>
              <a:schemeClr val="bg2"/>
            </a:solidFill>
          </p:spPr>
          <p:txBody>
            <a:bodyPr wrap="square" rtlCol="0">
              <a:spAutoFit/>
            </a:bodyPr>
            <a:lstStyle/>
            <a:p>
              <a:r>
                <a:rPr lang="es-ES" sz="1400" dirty="0" err="1" smtClean="0"/>
                <a:t>ChosenPicture</a:t>
              </a:r>
              <a:endParaRPr lang="en-US" sz="1200" dirty="0"/>
            </a:p>
          </p:txBody>
        </p:sp>
        <p:sp>
          <p:nvSpPr>
            <p:cNvPr id="37" name="TextBox 36"/>
            <p:cNvSpPr txBox="1"/>
            <p:nvPr/>
          </p:nvSpPr>
          <p:spPr>
            <a:xfrm>
              <a:off x="3416804" y="2877564"/>
              <a:ext cx="2505747" cy="307777"/>
            </a:xfrm>
            <a:prstGeom prst="rect">
              <a:avLst/>
            </a:prstGeom>
            <a:solidFill>
              <a:schemeClr val="bg2"/>
            </a:solidFill>
          </p:spPr>
          <p:txBody>
            <a:bodyPr wrap="square" rtlCol="0">
              <a:spAutoFit/>
            </a:bodyPr>
            <a:lstStyle/>
            <a:p>
              <a:r>
                <a:rPr lang="es-ES" sz="1400" dirty="0" err="1" smtClean="0"/>
                <a:t>CurrentGeoCoordinate</a:t>
              </a:r>
              <a:endParaRPr lang="en-US" sz="1200" dirty="0"/>
            </a:p>
          </p:txBody>
        </p:sp>
        <p:sp>
          <p:nvSpPr>
            <p:cNvPr id="38" name="TextBox 37"/>
            <p:cNvSpPr txBox="1"/>
            <p:nvPr/>
          </p:nvSpPr>
          <p:spPr>
            <a:xfrm>
              <a:off x="3416803" y="5728730"/>
              <a:ext cx="2505747" cy="307777"/>
            </a:xfrm>
            <a:prstGeom prst="rect">
              <a:avLst/>
            </a:prstGeom>
            <a:solidFill>
              <a:schemeClr val="bg2"/>
            </a:solidFill>
          </p:spPr>
          <p:txBody>
            <a:bodyPr wrap="square" rtlCol="0">
              <a:spAutoFit/>
            </a:bodyPr>
            <a:lstStyle/>
            <a:p>
              <a:r>
                <a:rPr lang="es-ES" sz="1400" b="1" dirty="0" err="1" smtClean="0"/>
                <a:t>IsSubmitting</a:t>
              </a:r>
              <a:endParaRPr lang="en-US" sz="1200" b="1" dirty="0"/>
            </a:p>
          </p:txBody>
        </p:sp>
        <p:sp>
          <p:nvSpPr>
            <p:cNvPr id="39" name="TextBox 38"/>
            <p:cNvSpPr txBox="1"/>
            <p:nvPr/>
          </p:nvSpPr>
          <p:spPr>
            <a:xfrm>
              <a:off x="3417972" y="4200572"/>
              <a:ext cx="2505747" cy="492443"/>
            </a:xfrm>
            <a:prstGeom prst="rect">
              <a:avLst/>
            </a:prstGeom>
            <a:solidFill>
              <a:schemeClr val="bg2"/>
            </a:solidFill>
          </p:spPr>
          <p:txBody>
            <a:bodyPr wrap="square" rtlCol="0">
              <a:spAutoFit/>
            </a:bodyPr>
            <a:lstStyle/>
            <a:p>
              <a:r>
                <a:rPr lang="es-ES" sz="1400" b="1" dirty="0" err="1" smtClean="0"/>
                <a:t>SubmitOpinion</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sp>
          <p:nvSpPr>
            <p:cNvPr id="40" name="TextBox 39"/>
            <p:cNvSpPr txBox="1"/>
            <p:nvPr/>
          </p:nvSpPr>
          <p:spPr>
            <a:xfrm>
              <a:off x="3417972" y="4873697"/>
              <a:ext cx="2505747" cy="492443"/>
            </a:xfrm>
            <a:prstGeom prst="rect">
              <a:avLst/>
            </a:prstGeom>
            <a:solidFill>
              <a:schemeClr val="bg2"/>
            </a:solidFill>
          </p:spPr>
          <p:txBody>
            <a:bodyPr wrap="square" rtlCol="0">
              <a:spAutoFit/>
            </a:bodyPr>
            <a:lstStyle/>
            <a:p>
              <a:r>
                <a:rPr lang="es-ES" sz="1400" b="1" dirty="0" err="1" smtClean="0"/>
                <a:t>CancelOpinion</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grpSp>
      <p:grpSp>
        <p:nvGrpSpPr>
          <p:cNvPr id="54" name="Group 53"/>
          <p:cNvGrpSpPr/>
          <p:nvPr/>
        </p:nvGrpSpPr>
        <p:grpSpPr>
          <a:xfrm>
            <a:off x="290704" y="1242462"/>
            <a:ext cx="2209800" cy="5205839"/>
            <a:chOff x="290704" y="1242462"/>
            <a:chExt cx="2209800" cy="5205839"/>
          </a:xfrm>
        </p:grpSpPr>
        <p:sp>
          <p:nvSpPr>
            <p:cNvPr id="3" name="Rounded Rectangle 2"/>
            <p:cNvSpPr/>
            <p:nvPr/>
          </p:nvSpPr>
          <p:spPr>
            <a:xfrm>
              <a:off x="290704" y="1242462"/>
              <a:ext cx="2209800" cy="52058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SubmitOpinion</a:t>
              </a:r>
              <a:endParaRPr lang="en-US" sz="1600" dirty="0">
                <a:solidFill>
                  <a:schemeClr val="tx1">
                    <a:lumMod val="85000"/>
                    <a:lumOff val="15000"/>
                  </a:schemeClr>
                </a:solidFill>
              </a:endParaRPr>
            </a:p>
          </p:txBody>
        </p:sp>
        <p:sp>
          <p:nvSpPr>
            <p:cNvPr id="7" name="Rectangle 6"/>
            <p:cNvSpPr/>
            <p:nvPr/>
          </p:nvSpPr>
          <p:spPr>
            <a:xfrm>
              <a:off x="353787" y="2024253"/>
              <a:ext cx="2083633" cy="417466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 (control)</a:t>
              </a:r>
              <a:endParaRPr lang="en-US" sz="1600" dirty="0">
                <a:solidFill>
                  <a:schemeClr val="tx1">
                    <a:lumMod val="85000"/>
                    <a:lumOff val="15000"/>
                  </a:schemeClr>
                </a:solidFill>
              </a:endParaRPr>
            </a:p>
          </p:txBody>
        </p:sp>
        <p:sp>
          <p:nvSpPr>
            <p:cNvPr id="23" name="TextBox 22"/>
            <p:cNvSpPr txBox="1"/>
            <p:nvPr/>
          </p:nvSpPr>
          <p:spPr>
            <a:xfrm>
              <a:off x="353787" y="2352760"/>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1</a:t>
              </a:r>
              <a:endParaRPr lang="en-US" sz="1600" dirty="0">
                <a:solidFill>
                  <a:schemeClr val="bg1"/>
                </a:solidFill>
              </a:endParaRPr>
            </a:p>
          </p:txBody>
        </p:sp>
        <p:sp>
          <p:nvSpPr>
            <p:cNvPr id="29" name="TextBox 28"/>
            <p:cNvSpPr txBox="1"/>
            <p:nvPr/>
          </p:nvSpPr>
          <p:spPr>
            <a:xfrm>
              <a:off x="353787" y="2749920"/>
              <a:ext cx="2056420" cy="1368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2</a:t>
              </a:r>
              <a:endParaRPr lang="en-US" sz="1600" dirty="0">
                <a:solidFill>
                  <a:schemeClr val="bg1"/>
                </a:solidFill>
              </a:endParaRPr>
            </a:p>
          </p:txBody>
        </p:sp>
        <p:sp>
          <p:nvSpPr>
            <p:cNvPr id="30" name="TextBox 29"/>
            <p:cNvSpPr txBox="1"/>
            <p:nvPr/>
          </p:nvSpPr>
          <p:spPr>
            <a:xfrm>
              <a:off x="353787" y="4218015"/>
              <a:ext cx="2083634" cy="1476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3</a:t>
              </a:r>
              <a:endParaRPr lang="en-US" sz="1600" dirty="0">
                <a:solidFill>
                  <a:schemeClr val="bg1"/>
                </a:solidFill>
              </a:endParaRPr>
            </a:p>
          </p:txBody>
        </p:sp>
        <p:sp>
          <p:nvSpPr>
            <p:cNvPr id="31" name="TextBox 30"/>
            <p:cNvSpPr txBox="1"/>
            <p:nvPr/>
          </p:nvSpPr>
          <p:spPr>
            <a:xfrm>
              <a:off x="353787" y="5754988"/>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4</a:t>
              </a:r>
              <a:endParaRPr lang="en-US" sz="1600" dirty="0">
                <a:solidFill>
                  <a:schemeClr val="bg1"/>
                </a:solidFill>
              </a:endParaRPr>
            </a:p>
          </p:txBody>
        </p:sp>
        <p:sp>
          <p:nvSpPr>
            <p:cNvPr id="13" name="Rectangle 12"/>
            <p:cNvSpPr/>
            <p:nvPr/>
          </p:nvSpPr>
          <p:spPr>
            <a:xfrm>
              <a:off x="541075" y="3058310"/>
              <a:ext cx="1709058" cy="4603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MoodSelector(control)</a:t>
              </a:r>
              <a:endParaRPr lang="en-US" sz="1200" dirty="0">
                <a:solidFill>
                  <a:schemeClr val="tx1">
                    <a:lumMod val="85000"/>
                    <a:lumOff val="15000"/>
                  </a:schemeClr>
                </a:solidFill>
              </a:endParaRPr>
            </a:p>
          </p:txBody>
        </p:sp>
        <p:sp>
          <p:nvSpPr>
            <p:cNvPr id="33" name="Rectangle 32"/>
            <p:cNvSpPr/>
            <p:nvPr/>
          </p:nvSpPr>
          <p:spPr>
            <a:xfrm>
              <a:off x="541075" y="3601791"/>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ButtonTakePicture</a:t>
              </a:r>
              <a:endParaRPr lang="en-US" sz="1200" b="1" dirty="0">
                <a:solidFill>
                  <a:schemeClr val="tx1">
                    <a:lumMod val="85000"/>
                    <a:lumOff val="15000"/>
                  </a:schemeClr>
                </a:solidFill>
              </a:endParaRPr>
            </a:p>
          </p:txBody>
        </p:sp>
        <p:sp>
          <p:nvSpPr>
            <p:cNvPr id="42" name="Rectangle 41"/>
            <p:cNvSpPr/>
            <p:nvPr/>
          </p:nvSpPr>
          <p:spPr>
            <a:xfrm>
              <a:off x="557410" y="449744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Send</a:t>
              </a:r>
              <a:endParaRPr lang="en-US" sz="1200" b="1" dirty="0">
                <a:solidFill>
                  <a:schemeClr val="tx1">
                    <a:lumMod val="85000"/>
                    <a:lumOff val="15000"/>
                  </a:schemeClr>
                </a:solidFill>
              </a:endParaRPr>
            </a:p>
          </p:txBody>
        </p:sp>
        <p:sp>
          <p:nvSpPr>
            <p:cNvPr id="43" name="Rectangle 42"/>
            <p:cNvSpPr/>
            <p:nvPr/>
          </p:nvSpPr>
          <p:spPr>
            <a:xfrm>
              <a:off x="557410" y="489726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Cancel</a:t>
              </a:r>
              <a:endParaRPr lang="en-US" sz="1200" b="1" dirty="0">
                <a:solidFill>
                  <a:schemeClr val="tx1">
                    <a:lumMod val="85000"/>
                    <a:lumOff val="15000"/>
                  </a:schemeClr>
                </a:solidFill>
              </a:endParaRPr>
            </a:p>
          </p:txBody>
        </p:sp>
        <p:sp>
          <p:nvSpPr>
            <p:cNvPr id="49" name="Rectangle 48"/>
            <p:cNvSpPr/>
            <p:nvPr/>
          </p:nvSpPr>
          <p:spPr>
            <a:xfrm>
              <a:off x="541075" y="5333168"/>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a:endParaRPr lang="en-US" sz="3200" dirty="0">
                <a:solidFill>
                  <a:schemeClr val="tx1">
                    <a:lumMod val="85000"/>
                    <a:lumOff val="15000"/>
                  </a:schemeClr>
                </a:solidFill>
              </a:endParaRPr>
            </a:p>
          </p:txBody>
        </p:sp>
        <p:sp>
          <p:nvSpPr>
            <p:cNvPr id="50" name="TextBox 49"/>
            <p:cNvSpPr txBox="1"/>
            <p:nvPr/>
          </p:nvSpPr>
          <p:spPr>
            <a:xfrm>
              <a:off x="557410" y="5012197"/>
              <a:ext cx="1398404" cy="707886"/>
            </a:xfrm>
            <a:prstGeom prst="rect">
              <a:avLst/>
            </a:prstGeom>
            <a:noFill/>
          </p:spPr>
          <p:txBody>
            <a:bodyPr wrap="square" rtlCol="0">
              <a:spAutoFit/>
            </a:bodyPr>
            <a:lstStyle/>
            <a:p>
              <a:r>
                <a:rPr lang="es-ES" sz="4000" b="1" dirty="0" smtClean="0">
                  <a:solidFill>
                    <a:schemeClr val="bg1"/>
                  </a:solidFill>
                </a:rPr>
                <a:t>……..</a:t>
              </a:r>
              <a:endParaRPr lang="en-US" sz="4000" b="1" dirty="0">
                <a:solidFill>
                  <a:schemeClr val="bg1"/>
                </a:solidFill>
              </a:endParaRPr>
            </a:p>
          </p:txBody>
        </p:sp>
      </p:grpSp>
      <p:grpSp>
        <p:nvGrpSpPr>
          <p:cNvPr id="59" name="Group 58"/>
          <p:cNvGrpSpPr/>
          <p:nvPr/>
        </p:nvGrpSpPr>
        <p:grpSpPr>
          <a:xfrm>
            <a:off x="2127807" y="5439265"/>
            <a:ext cx="1540806" cy="455229"/>
            <a:chOff x="2127807" y="5439265"/>
            <a:chExt cx="1540806" cy="455229"/>
          </a:xfrm>
        </p:grpSpPr>
        <p:cxnSp>
          <p:nvCxnSpPr>
            <p:cNvPr id="52" name="Straight Arrow Connector 51"/>
            <p:cNvCxnSpPr/>
            <p:nvPr/>
          </p:nvCxnSpPr>
          <p:spPr>
            <a:xfrm>
              <a:off x="2250133" y="5481696"/>
              <a:ext cx="1166670" cy="4127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rot="1247780">
              <a:off x="2127807" y="5439265"/>
              <a:ext cx="1540806" cy="261610"/>
            </a:xfrm>
            <a:prstGeom prst="rect">
              <a:avLst/>
            </a:prstGeom>
          </p:spPr>
          <p:txBody>
            <a:bodyPr wrap="none">
              <a:spAutoFit/>
            </a:bodyPr>
            <a:lstStyle/>
            <a:p>
              <a:r>
                <a:rPr lang="nl-BE" sz="1100" b="1" dirty="0" smtClean="0">
                  <a:solidFill>
                    <a:schemeClr val="bg1"/>
                  </a:solidFill>
                </a:rPr>
                <a:t>BoolVisibilityConverter</a:t>
              </a:r>
              <a:endParaRPr lang="en-US" sz="1100" b="1" dirty="0"/>
            </a:p>
          </p:txBody>
        </p:sp>
      </p:grpSp>
      <p:grpSp>
        <p:nvGrpSpPr>
          <p:cNvPr id="56" name="Group 55"/>
          <p:cNvGrpSpPr/>
          <p:nvPr/>
        </p:nvGrpSpPr>
        <p:grpSpPr>
          <a:xfrm>
            <a:off x="2238813" y="3518666"/>
            <a:ext cx="1263487" cy="261610"/>
            <a:chOff x="2238813" y="3518666"/>
            <a:chExt cx="1263487" cy="261610"/>
          </a:xfrm>
        </p:grpSpPr>
        <p:cxnSp>
          <p:nvCxnSpPr>
            <p:cNvPr id="6" name="Straight Arrow Connector 5"/>
            <p:cNvCxnSpPr/>
            <p:nvPr/>
          </p:nvCxnSpPr>
          <p:spPr>
            <a:xfrm flipV="1">
              <a:off x="2250133" y="3751959"/>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2238813" y="3518666"/>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7" name="Group 56"/>
          <p:cNvGrpSpPr/>
          <p:nvPr/>
        </p:nvGrpSpPr>
        <p:grpSpPr>
          <a:xfrm>
            <a:off x="2223760" y="4404353"/>
            <a:ext cx="1263487" cy="261610"/>
            <a:chOff x="2223760" y="4404353"/>
            <a:chExt cx="1263487" cy="261610"/>
          </a:xfrm>
        </p:grpSpPr>
        <p:cxnSp>
          <p:nvCxnSpPr>
            <p:cNvPr id="44" name="Straight Arrow Connector 43"/>
            <p:cNvCxnSpPr/>
            <p:nvPr/>
          </p:nvCxnSpPr>
          <p:spPr>
            <a:xfrm flipV="1">
              <a:off x="2306330" y="4637646"/>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2223760" y="4404353"/>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8" name="Group 57"/>
          <p:cNvGrpSpPr/>
          <p:nvPr/>
        </p:nvGrpSpPr>
        <p:grpSpPr>
          <a:xfrm>
            <a:off x="2266468" y="4912648"/>
            <a:ext cx="1263487" cy="261610"/>
            <a:chOff x="2266468" y="4912648"/>
            <a:chExt cx="1263487" cy="261610"/>
          </a:xfrm>
        </p:grpSpPr>
        <p:cxnSp>
          <p:nvCxnSpPr>
            <p:cNvPr id="46" name="Straight Arrow Connector 45"/>
            <p:cNvCxnSpPr/>
            <p:nvPr/>
          </p:nvCxnSpPr>
          <p:spPr>
            <a:xfrm flipV="1">
              <a:off x="2277788" y="5145941"/>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2266468" y="4912648"/>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sp>
        <p:nvSpPr>
          <p:cNvPr id="41" name="Rectangle 40"/>
          <p:cNvSpPr/>
          <p:nvPr/>
        </p:nvSpPr>
        <p:spPr>
          <a:xfrm>
            <a:off x="6826324" y="3353766"/>
            <a:ext cx="2209801" cy="818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t>Tombstone</a:t>
            </a:r>
            <a:endParaRPr lang="en-US" sz="1600" dirty="0"/>
          </a:p>
        </p:txBody>
      </p:sp>
      <p:sp>
        <p:nvSpPr>
          <p:cNvPr id="48" name="Left-Right Arrow 47"/>
          <p:cNvSpPr/>
          <p:nvPr/>
        </p:nvSpPr>
        <p:spPr>
          <a:xfrm>
            <a:off x="5923719" y="3724895"/>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2216258" y="3733721"/>
            <a:ext cx="2021765" cy="818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t>Tombstone</a:t>
            </a:r>
          </a:p>
          <a:p>
            <a:pPr algn="ctr"/>
            <a:r>
              <a:rPr lang="nl-BE" sz="1600" dirty="0" smtClean="0"/>
              <a:t>(Visual State Manager)</a:t>
            </a:r>
            <a:endParaRPr lang="en-US" sz="1600" dirty="0"/>
          </a:p>
        </p:txBody>
      </p:sp>
      <p:sp>
        <p:nvSpPr>
          <p:cNvPr id="60" name="Left-Right Arrow 59"/>
          <p:cNvSpPr/>
          <p:nvPr/>
        </p:nvSpPr>
        <p:spPr>
          <a:xfrm>
            <a:off x="1959729" y="4049478"/>
            <a:ext cx="740705"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6838524" y="4404352"/>
            <a:ext cx="1861819" cy="2245179"/>
            <a:chOff x="6714540" y="4252336"/>
            <a:chExt cx="1987879" cy="2397196"/>
          </a:xfrm>
        </p:grpSpPr>
        <p:sp>
          <p:nvSpPr>
            <p:cNvPr id="73" name="Rectangle 72"/>
            <p:cNvSpPr/>
            <p:nvPr/>
          </p:nvSpPr>
          <p:spPr>
            <a:xfrm>
              <a:off x="6714540" y="4252336"/>
              <a:ext cx="1987879" cy="23971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p>
          </p:txBody>
        </p:sp>
        <p:grpSp>
          <p:nvGrpSpPr>
            <p:cNvPr id="61" name="Group 60"/>
            <p:cNvGrpSpPr/>
            <p:nvPr/>
          </p:nvGrpSpPr>
          <p:grpSpPr>
            <a:xfrm>
              <a:off x="6752213" y="4341455"/>
              <a:ext cx="1756287" cy="2165190"/>
              <a:chOff x="4231952" y="1832589"/>
              <a:chExt cx="1756287" cy="2165190"/>
            </a:xfrm>
          </p:grpSpPr>
          <p:grpSp>
            <p:nvGrpSpPr>
              <p:cNvPr id="62" name="Group 61"/>
              <p:cNvGrpSpPr/>
              <p:nvPr/>
            </p:nvGrpSpPr>
            <p:grpSpPr>
              <a:xfrm>
                <a:off x="4231952" y="1832589"/>
                <a:ext cx="1756287" cy="2165190"/>
                <a:chOff x="4231952" y="1832589"/>
                <a:chExt cx="1756287" cy="2165190"/>
              </a:xfrm>
            </p:grpSpPr>
            <p:pic>
              <p:nvPicPr>
                <p:cNvPr id="64" name="Picture 6" descr="winAzure"/>
                <p:cNvPicPr>
                  <a:picLocks noChangeAspect="1" noChangeArrowheads="1"/>
                </p:cNvPicPr>
                <p:nvPr/>
              </p:nvPicPr>
              <p:blipFill>
                <a:blip r:embed="rId3"/>
                <a:srcRect/>
                <a:stretch>
                  <a:fillRect/>
                </a:stretch>
              </p:blipFill>
              <p:spPr bwMode="auto">
                <a:xfrm>
                  <a:off x="4231952" y="1832589"/>
                  <a:ext cx="1756287" cy="329838"/>
                </a:xfrm>
                <a:prstGeom prst="rect">
                  <a:avLst/>
                </a:prstGeom>
                <a:noFill/>
              </p:spPr>
            </p:pic>
            <p:grpSp>
              <p:nvGrpSpPr>
                <p:cNvPr id="65" name="Group 54"/>
                <p:cNvGrpSpPr>
                  <a:grpSpLocks/>
                </p:cNvGrpSpPr>
                <p:nvPr/>
              </p:nvGrpSpPr>
              <p:grpSpPr bwMode="auto">
                <a:xfrm>
                  <a:off x="4954306" y="3142591"/>
                  <a:ext cx="536864" cy="505514"/>
                  <a:chOff x="390073" y="1835772"/>
                  <a:chExt cx="754438" cy="711272"/>
                </a:xfrm>
              </p:grpSpPr>
              <p:sp>
                <p:nvSpPr>
                  <p:cNvPr id="71" name="Rectangle 70"/>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2" name="Rectangle 71"/>
                  <p:cNvSpPr/>
                  <p:nvPr/>
                </p:nvSpPr>
                <p:spPr>
                  <a:xfrm>
                    <a:off x="390073" y="1835772"/>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6" name="TextBox 65"/>
                <p:cNvSpPr txBox="1"/>
                <p:nvPr/>
              </p:nvSpPr>
              <p:spPr>
                <a:xfrm>
                  <a:off x="4688636" y="2842925"/>
                  <a:ext cx="1068204" cy="184666"/>
                </a:xfrm>
                <a:prstGeom prst="rect">
                  <a:avLst/>
                </a:prstGeom>
                <a:noFill/>
              </p:spPr>
              <p:txBody>
                <a:bodyPr wrap="square" lIns="0" tIns="0" rIns="0" bIns="0" rtlCol="0">
                  <a:spAutoFit/>
                </a:bodyPr>
                <a:lstStyle/>
                <a:p>
                  <a:r>
                    <a:rPr lang="es-ES" sz="1200" dirty="0" err="1" smtClean="0">
                      <a:solidFill>
                        <a:schemeClr val="bg1"/>
                      </a:solidFill>
                      <a:latin typeface="Segoe WP Semibold" pitchFamily="34" charset="0"/>
                    </a:rPr>
                    <a:t>OutloudoData</a:t>
                  </a:r>
                  <a:endParaRPr lang="en-US" sz="1200" dirty="0" err="1" smtClean="0">
                    <a:solidFill>
                      <a:schemeClr val="bg1"/>
                    </a:solidFill>
                    <a:latin typeface="Segoe WP Semibold" pitchFamily="34" charset="0"/>
                  </a:endParaRPr>
                </a:p>
              </p:txBody>
            </p:sp>
            <p:grpSp>
              <p:nvGrpSpPr>
                <p:cNvPr id="67" name="Group 54"/>
                <p:cNvGrpSpPr>
                  <a:grpSpLocks/>
                </p:cNvGrpSpPr>
                <p:nvPr/>
              </p:nvGrpSpPr>
              <p:grpSpPr bwMode="auto">
                <a:xfrm>
                  <a:off x="4940629" y="2281291"/>
                  <a:ext cx="564218" cy="579396"/>
                  <a:chOff x="351633" y="1731818"/>
                  <a:chExt cx="792878" cy="815226"/>
                </a:xfrm>
              </p:grpSpPr>
              <p:sp>
                <p:nvSpPr>
                  <p:cNvPr id="69" name="Rectangle 68"/>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0" name="Rectangle 69"/>
                  <p:cNvSpPr/>
                  <p:nvPr/>
                </p:nvSpPr>
                <p:spPr>
                  <a:xfrm>
                    <a:off x="351633" y="1731818"/>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8" name="Rounded Rectangle 67"/>
                <p:cNvSpPr/>
                <p:nvPr/>
              </p:nvSpPr>
              <p:spPr bwMode="auto">
                <a:xfrm>
                  <a:off x="4583480" y="2229609"/>
                  <a:ext cx="1278517" cy="1768170"/>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ndParaRPr>
                </a:p>
              </p:txBody>
            </p:sp>
          </p:grpSp>
          <p:sp>
            <p:nvSpPr>
              <p:cNvPr id="63" name="TextBox 62"/>
              <p:cNvSpPr txBox="1"/>
              <p:nvPr/>
            </p:nvSpPr>
            <p:spPr>
              <a:xfrm>
                <a:off x="4824168" y="3621668"/>
                <a:ext cx="797141" cy="184666"/>
              </a:xfrm>
              <a:prstGeom prst="rect">
                <a:avLst/>
              </a:prstGeom>
              <a:noFill/>
            </p:spPr>
            <p:txBody>
              <a:bodyPr wrap="square" lIns="0" tIns="0" rIns="0" bIns="0" rtlCol="0">
                <a:spAutoFit/>
              </a:bodyPr>
              <a:lstStyle/>
              <a:p>
                <a:r>
                  <a:rPr lang="es-ES" sz="1100" dirty="0" smtClean="0">
                    <a:solidFill>
                      <a:schemeClr val="bg1"/>
                    </a:solidFill>
                    <a:latin typeface="Segoe WP Semibold" pitchFamily="34" charset="0"/>
                  </a:rPr>
                  <a:t>SA Storage</a:t>
                </a:r>
                <a:endParaRPr lang="en-US" sz="1100" dirty="0" err="1" smtClean="0">
                  <a:solidFill>
                    <a:schemeClr val="bg1"/>
                  </a:solidFill>
                  <a:latin typeface="Segoe WP Semibold" pitchFamily="34" charset="0"/>
                </a:endParaRPr>
              </a:p>
            </p:txBody>
          </p:sp>
        </p:grpSp>
      </p:grpSp>
      <p:sp>
        <p:nvSpPr>
          <p:cNvPr id="74" name="Left-Right Arrow 73"/>
          <p:cNvSpPr/>
          <p:nvPr/>
        </p:nvSpPr>
        <p:spPr>
          <a:xfrm>
            <a:off x="5922550" y="4643572"/>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06000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par>
                                <p:cTn id="26" presetID="10" presetClass="entr" presetSubtype="0" fill="hold"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10" presetClass="entr" presetSubtype="0" fill="hold" nodeType="with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0" presetClass="entr" presetSubtype="0" fill="hold" grpId="0" nodeType="with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par>
                          <p:cTn id="47" fill="hold">
                            <p:stCondLst>
                              <p:cond delay="500"/>
                            </p:stCondLst>
                            <p:childTnLst>
                              <p:par>
                                <p:cTn id="48" presetID="1"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63" presetClass="path" presetSubtype="0" accel="50000" decel="50000" fill="hold" nodeType="clickEffect">
                                  <p:stCondLst>
                                    <p:cond delay="0"/>
                                  </p:stCondLst>
                                  <p:childTnLst>
                                    <p:animMotion origin="layout" path="M 0 0 L 0.25 0 E" pathEditMode="relative" ptsTypes="">
                                      <p:cBhvr>
                                        <p:cTn id="53" dur="2000" fill="hold"/>
                                        <p:tgtEl>
                                          <p:spTgt spid="54"/>
                                        </p:tgtEl>
                                        <p:attrNameLst>
                                          <p:attrName>ppt_x</p:attrName>
                                          <p:attrName>ppt_y</p:attrName>
                                        </p:attrNameLst>
                                      </p:cBhvr>
                                    </p:animMotion>
                                  </p:childTnLst>
                                </p:cTn>
                              </p:par>
                              <p:par>
                                <p:cTn id="54" presetID="63" presetClass="path" presetSubtype="0" accel="50000" decel="50000" fill="hold" grpId="1" nodeType="withEffect">
                                  <p:stCondLst>
                                    <p:cond delay="0"/>
                                  </p:stCondLst>
                                  <p:childTnLst>
                                    <p:animMotion origin="layout" path="M 0 0 L 0.25 0 E" pathEditMode="relative" ptsTypes="">
                                      <p:cBhvr>
                                        <p:cTn id="55" dur="2000" fill="hold"/>
                                        <p:tgtEl>
                                          <p:spTgt spid="25"/>
                                        </p:tgtEl>
                                        <p:attrNameLst>
                                          <p:attrName>ppt_x</p:attrName>
                                          <p:attrName>ppt_y</p:attrName>
                                        </p:attrNameLst>
                                      </p:cBhvr>
                                    </p:animMotion>
                                  </p:childTnLst>
                                </p:cTn>
                              </p:par>
                              <p:par>
                                <p:cTn id="56" presetID="63" presetClass="path" presetSubtype="0" accel="50000" decel="50000" fill="hold" nodeType="withEffect">
                                  <p:stCondLst>
                                    <p:cond delay="0"/>
                                  </p:stCondLst>
                                  <p:childTnLst>
                                    <p:animMotion origin="layout" path="M 0 0 L 0.25 0 E" pathEditMode="relative" ptsTypes="">
                                      <p:cBhvr>
                                        <p:cTn id="57" dur="2000" fill="hold"/>
                                        <p:tgtEl>
                                          <p:spTgt spid="55"/>
                                        </p:tgtEl>
                                        <p:attrNameLst>
                                          <p:attrName>ppt_x</p:attrName>
                                          <p:attrName>ppt_y</p:attrName>
                                        </p:attrNameLst>
                                      </p:cBhvr>
                                    </p:animMotion>
                                  </p:childTnLst>
                                </p:cTn>
                              </p:par>
                              <p:par>
                                <p:cTn id="58" presetID="63" presetClass="path" presetSubtype="0" accel="50000" decel="50000" fill="hold" grpId="1" nodeType="withEffect">
                                  <p:stCondLst>
                                    <p:cond delay="0"/>
                                  </p:stCondLst>
                                  <p:childTnLst>
                                    <p:animMotion origin="layout" path="M 0 0 L 0.25 0 E" pathEditMode="relative" ptsTypes="">
                                      <p:cBhvr>
                                        <p:cTn id="59" dur="2000" fill="hold"/>
                                        <p:tgtEl>
                                          <p:spTgt spid="32"/>
                                        </p:tgtEl>
                                        <p:attrNameLst>
                                          <p:attrName>ppt_x</p:attrName>
                                          <p:attrName>ppt_y</p:attrName>
                                        </p:attrNameLst>
                                      </p:cBhvr>
                                    </p:animMotion>
                                  </p:childTnLst>
                                </p:cTn>
                              </p:par>
                              <p:par>
                                <p:cTn id="60" presetID="63" presetClass="path" presetSubtype="0" accel="50000" decel="50000" fill="hold" grpId="1" nodeType="withEffect">
                                  <p:stCondLst>
                                    <p:cond delay="0"/>
                                  </p:stCondLst>
                                  <p:childTnLst>
                                    <p:animMotion origin="layout" path="M 0 0 L 0.25 0 E" pathEditMode="relative" ptsTypes="">
                                      <p:cBhvr>
                                        <p:cTn id="61" dur="2000" fill="hold"/>
                                        <p:tgtEl>
                                          <p:spTgt spid="14"/>
                                        </p:tgtEl>
                                        <p:attrNameLst>
                                          <p:attrName>ppt_x</p:attrName>
                                          <p:attrName>ppt_y</p:attrName>
                                        </p:attrNameLst>
                                      </p:cBhvr>
                                    </p:animMotion>
                                  </p:childTnLst>
                                </p:cTn>
                              </p:par>
                              <p:par>
                                <p:cTn id="62" presetID="63" presetClass="path" presetSubtype="0" accel="50000" decel="50000" fill="hold" grpId="1" nodeType="withEffect">
                                  <p:stCondLst>
                                    <p:cond delay="0"/>
                                  </p:stCondLst>
                                  <p:childTnLst>
                                    <p:animMotion origin="layout" path="M 0 0 L 0.25 0 E" pathEditMode="relative" ptsTypes="">
                                      <p:cBhvr>
                                        <p:cTn id="63" dur="2000" fill="hold"/>
                                        <p:tgtEl>
                                          <p:spTgt spid="27"/>
                                        </p:tgtEl>
                                        <p:attrNameLst>
                                          <p:attrName>ppt_x</p:attrName>
                                          <p:attrName>ppt_y</p:attrName>
                                        </p:attrNameLst>
                                      </p:cBhvr>
                                    </p:animMotion>
                                  </p:childTnLst>
                                </p:cTn>
                              </p:par>
                              <p:par>
                                <p:cTn id="64" presetID="63" presetClass="path" presetSubtype="0" accel="50000" decel="50000" fill="hold" nodeType="withEffect">
                                  <p:stCondLst>
                                    <p:cond delay="0"/>
                                  </p:stCondLst>
                                  <p:childTnLst>
                                    <p:animMotion origin="layout" path="M 0 0 L 0.25 0 E" pathEditMode="relative" ptsTypes="">
                                      <p:cBhvr>
                                        <p:cTn id="65" dur="2000" fill="hold"/>
                                        <p:tgtEl>
                                          <p:spTgt spid="56"/>
                                        </p:tgtEl>
                                        <p:attrNameLst>
                                          <p:attrName>ppt_x</p:attrName>
                                          <p:attrName>ppt_y</p:attrName>
                                        </p:attrNameLst>
                                      </p:cBhvr>
                                    </p:animMotion>
                                  </p:childTnLst>
                                </p:cTn>
                              </p:par>
                              <p:par>
                                <p:cTn id="66" presetID="63" presetClass="path" presetSubtype="0" accel="50000" decel="50000" fill="hold" nodeType="withEffect">
                                  <p:stCondLst>
                                    <p:cond delay="0"/>
                                  </p:stCondLst>
                                  <p:childTnLst>
                                    <p:animMotion origin="layout" path="M 0 0 L 0.25 0 E" pathEditMode="relative" ptsTypes="">
                                      <p:cBhvr>
                                        <p:cTn id="67" dur="2000" fill="hold"/>
                                        <p:tgtEl>
                                          <p:spTgt spid="57"/>
                                        </p:tgtEl>
                                        <p:attrNameLst>
                                          <p:attrName>ppt_x</p:attrName>
                                          <p:attrName>ppt_y</p:attrName>
                                        </p:attrNameLst>
                                      </p:cBhvr>
                                    </p:animMotion>
                                  </p:childTnLst>
                                </p:cTn>
                              </p:par>
                              <p:par>
                                <p:cTn id="68" presetID="63" presetClass="path" presetSubtype="0" accel="50000" decel="50000" fill="hold" nodeType="withEffect">
                                  <p:stCondLst>
                                    <p:cond delay="0"/>
                                  </p:stCondLst>
                                  <p:childTnLst>
                                    <p:animMotion origin="layout" path="M 0 0 L 0.25 0 E" pathEditMode="relative" ptsTypes="">
                                      <p:cBhvr>
                                        <p:cTn id="69" dur="2000" fill="hold"/>
                                        <p:tgtEl>
                                          <p:spTgt spid="58"/>
                                        </p:tgtEl>
                                        <p:attrNameLst>
                                          <p:attrName>ppt_x</p:attrName>
                                          <p:attrName>ppt_y</p:attrName>
                                        </p:attrNameLst>
                                      </p:cBhvr>
                                    </p:animMotion>
                                  </p:childTnLst>
                                </p:cTn>
                              </p:par>
                              <p:par>
                                <p:cTn id="70" presetID="63" presetClass="path" presetSubtype="0" accel="50000" decel="50000" fill="hold" nodeType="withEffect">
                                  <p:stCondLst>
                                    <p:cond delay="0"/>
                                  </p:stCondLst>
                                  <p:childTnLst>
                                    <p:animMotion origin="layout" path="M 0 0 L 0.25 0 E" pathEditMode="relative" ptsTypes="">
                                      <p:cBhvr>
                                        <p:cTn id="71" dur="2000" fill="hold"/>
                                        <p:tgtEl>
                                          <p:spTgt spid="59"/>
                                        </p:tgtEl>
                                        <p:attrNameLst>
                                          <p:attrName>ppt_x</p:attrName>
                                          <p:attrName>ppt_y</p:attrName>
                                        </p:attrNameLst>
                                      </p:cBhvr>
                                    </p:animMotion>
                                  </p:childTnLst>
                                </p:cTn>
                              </p:par>
                              <p:par>
                                <p:cTn id="72" presetID="63" presetClass="path" presetSubtype="0" accel="50000" decel="50000" fill="hold" grpId="1" nodeType="withEffect">
                                  <p:stCondLst>
                                    <p:cond delay="0"/>
                                  </p:stCondLst>
                                  <p:childTnLst>
                                    <p:animMotion origin="layout" path="M 0 0 L 0.25 0 E" pathEditMode="relative" ptsTypes="">
                                      <p:cBhvr>
                                        <p:cTn id="73" dur="2000" fill="hold"/>
                                        <p:tgtEl>
                                          <p:spTgt spid="41"/>
                                        </p:tgtEl>
                                        <p:attrNameLst>
                                          <p:attrName>ppt_x</p:attrName>
                                          <p:attrName>ppt_y</p:attrName>
                                        </p:attrNameLst>
                                      </p:cBhvr>
                                    </p:animMotion>
                                  </p:childTnLst>
                                </p:cTn>
                              </p:par>
                              <p:par>
                                <p:cTn id="74" presetID="63" presetClass="path" presetSubtype="0" accel="50000" decel="50000" fill="hold" grpId="1" nodeType="withEffect">
                                  <p:stCondLst>
                                    <p:cond delay="0"/>
                                  </p:stCondLst>
                                  <p:childTnLst>
                                    <p:animMotion origin="layout" path="M 0 0 L 0.25 0 E" pathEditMode="relative" ptsTypes="">
                                      <p:cBhvr>
                                        <p:cTn id="75" dur="2000" fill="hold"/>
                                        <p:tgtEl>
                                          <p:spTgt spid="48"/>
                                        </p:tgtEl>
                                        <p:attrNameLst>
                                          <p:attrName>ppt_x</p:attrName>
                                          <p:attrName>ppt_y</p:attrName>
                                        </p:attrNameLst>
                                      </p:cBhvr>
                                    </p:animMotion>
                                  </p:childTnLst>
                                </p:cTn>
                              </p:par>
                              <p:par>
                                <p:cTn id="76" presetID="63" presetClass="path" presetSubtype="0" accel="50000" decel="50000" fill="hold" grpId="1" nodeType="withEffect">
                                  <p:stCondLst>
                                    <p:cond delay="0"/>
                                  </p:stCondLst>
                                  <p:childTnLst>
                                    <p:animMotion origin="layout" path="M 0 0 L 0.25 0 E" pathEditMode="relative" ptsTypes="">
                                      <p:cBhvr>
                                        <p:cTn id="77" dur="2000" fill="hold"/>
                                        <p:tgtEl>
                                          <p:spTgt spid="51"/>
                                        </p:tgtEl>
                                        <p:attrNameLst>
                                          <p:attrName>ppt_x</p:attrName>
                                          <p:attrName>ppt_y</p:attrName>
                                        </p:attrNameLst>
                                      </p:cBhvr>
                                    </p:animMotion>
                                  </p:childTnLst>
                                </p:cTn>
                              </p:par>
                              <p:par>
                                <p:cTn id="78" presetID="63" presetClass="path" presetSubtype="0" accel="50000" decel="50000" fill="hold" grpId="1" nodeType="withEffect">
                                  <p:stCondLst>
                                    <p:cond delay="0"/>
                                  </p:stCondLst>
                                  <p:childTnLst>
                                    <p:animMotion origin="layout" path="M 0 0 L 0.25 0 E" pathEditMode="relative" ptsTypes="">
                                      <p:cBhvr>
                                        <p:cTn id="79" dur="2000" fill="hold"/>
                                        <p:tgtEl>
                                          <p:spTgt spid="74"/>
                                        </p:tgtEl>
                                        <p:attrNameLst>
                                          <p:attrName>ppt_x</p:attrName>
                                          <p:attrName>ppt_y</p:attrName>
                                        </p:attrNameLst>
                                      </p:cBhvr>
                                    </p:animMotion>
                                  </p:childTnLst>
                                </p:cTn>
                              </p:par>
                              <p:par>
                                <p:cTn id="80" presetID="63" presetClass="path" presetSubtype="0" accel="50000" decel="50000" fill="hold" nodeType="withEffect">
                                  <p:stCondLst>
                                    <p:cond delay="0"/>
                                  </p:stCondLst>
                                  <p:childTnLst>
                                    <p:animMotion origin="layout" path="M 0 0 L 0.25 0 E" pathEditMode="relative" ptsTypes="">
                                      <p:cBhvr>
                                        <p:cTn id="81" dur="2000" fill="hold"/>
                                        <p:tgtEl>
                                          <p:spTgt spid="4"/>
                                        </p:tgtEl>
                                        <p:attrNameLst>
                                          <p:attrName>ppt_x</p:attrName>
                                          <p:attrName>ppt_y</p:attrName>
                                        </p:attrNameLst>
                                      </p:cBhvr>
                                    </p:animMotion>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25" grpId="0" animBg="1"/>
      <p:bldP spid="25" grpId="1" animBg="1"/>
      <p:bldP spid="27" grpId="0" animBg="1"/>
      <p:bldP spid="27" grpId="1" animBg="1"/>
      <p:bldP spid="32" grpId="0" animBg="1"/>
      <p:bldP spid="32" grpId="1" animBg="1"/>
      <p:bldP spid="41" grpId="0" animBg="1"/>
      <p:bldP spid="41" grpId="1" animBg="1"/>
      <p:bldP spid="48" grpId="0" animBg="1"/>
      <p:bldP spid="48" grpId="1" animBg="1"/>
      <p:bldP spid="51" grpId="0" animBg="1"/>
      <p:bldP spid="51" grpId="1" animBg="1"/>
      <p:bldP spid="60" grpId="0" animBg="1"/>
      <p:bldP spid="74" grpId="0" animBg="1"/>
      <p:bldP spid="74"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nl-BE" dirty="0" smtClean="0"/>
              <a:t>Camera integration and tombstoning</a:t>
            </a:r>
          </a:p>
          <a:p>
            <a:r>
              <a:rPr lang="nl-BE" dirty="0" smtClean="0"/>
              <a:t>Saving real data</a:t>
            </a:r>
            <a:endParaRPr lang="en-US" dirty="0"/>
          </a:p>
        </p:txBody>
      </p:sp>
    </p:spTree>
    <p:extLst>
      <p:ext uri="{BB962C8B-B14F-4D97-AF65-F5344CB8AC3E}">
        <p14:creationId xmlns:p14="http://schemas.microsoft.com/office/powerpoint/2010/main" val="216230314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List of choosers and launchers</a:t>
            </a:r>
            <a:endParaRPr lang="en-US" dirty="0"/>
          </a:p>
        </p:txBody>
      </p:sp>
      <p:sp>
        <p:nvSpPr>
          <p:cNvPr id="9" name="Content Placeholder 8"/>
          <p:cNvSpPr>
            <a:spLocks noGrp="1"/>
          </p:cNvSpPr>
          <p:nvPr>
            <p:ph sz="half" idx="1"/>
          </p:nvPr>
        </p:nvSpPr>
        <p:spPr>
          <a:xfrm>
            <a:off x="384693" y="1302327"/>
            <a:ext cx="4114800" cy="5005065"/>
          </a:xfrm>
        </p:spPr>
        <p:txBody>
          <a:bodyPr/>
          <a:lstStyle/>
          <a:p>
            <a:pPr marL="0" indent="0">
              <a:buNone/>
            </a:pPr>
            <a:r>
              <a:rPr lang="en-US" b="1" dirty="0" smtClean="0"/>
              <a:t>Launchers</a:t>
            </a:r>
            <a:endParaRPr lang="en-US" sz="2000" dirty="0" smtClean="0"/>
          </a:p>
          <a:p>
            <a:r>
              <a:rPr lang="en-US" dirty="0" err="1" smtClean="0"/>
              <a:t>BingMapsTask</a:t>
            </a:r>
            <a:endParaRPr lang="en-US" dirty="0"/>
          </a:p>
          <a:p>
            <a:r>
              <a:rPr lang="en-US" dirty="0" err="1" smtClean="0"/>
              <a:t>MarketplaceDetailTask</a:t>
            </a:r>
            <a:endParaRPr lang="en-US" dirty="0"/>
          </a:p>
          <a:p>
            <a:r>
              <a:rPr lang="en-US" dirty="0" err="1"/>
              <a:t>MarketplaceHubTask</a:t>
            </a:r>
            <a:endParaRPr lang="en-US" dirty="0"/>
          </a:p>
          <a:p>
            <a:r>
              <a:rPr lang="en-US" dirty="0" err="1"/>
              <a:t>MarketplaceReviewTask</a:t>
            </a:r>
            <a:endParaRPr lang="en-US" dirty="0"/>
          </a:p>
          <a:p>
            <a:r>
              <a:rPr lang="en-US" dirty="0" err="1"/>
              <a:t>MarketplaceSearchTask</a:t>
            </a:r>
            <a:endParaRPr lang="en-US" dirty="0"/>
          </a:p>
          <a:p>
            <a:r>
              <a:rPr lang="en-US" dirty="0" err="1" smtClean="0"/>
              <a:t>MediaPlayerLauncher</a:t>
            </a:r>
            <a:endParaRPr lang="en-US" dirty="0"/>
          </a:p>
          <a:p>
            <a:r>
              <a:rPr lang="en-US" dirty="0" err="1"/>
              <a:t>PhoneCallTask</a:t>
            </a:r>
            <a:endParaRPr lang="en-US" dirty="0"/>
          </a:p>
          <a:p>
            <a:r>
              <a:rPr lang="en-US" dirty="0" err="1"/>
              <a:t>SaveEmailAddressTask</a:t>
            </a:r>
            <a:endParaRPr lang="en-US" dirty="0"/>
          </a:p>
          <a:p>
            <a:r>
              <a:rPr lang="en-US" dirty="0" err="1" smtClean="0"/>
              <a:t>SavePhoneNumberTask</a:t>
            </a:r>
            <a:endParaRPr lang="en-US" dirty="0"/>
          </a:p>
        </p:txBody>
      </p:sp>
      <p:sp>
        <p:nvSpPr>
          <p:cNvPr id="10" name="Content Placeholder 9"/>
          <p:cNvSpPr>
            <a:spLocks noGrp="1"/>
          </p:cNvSpPr>
          <p:nvPr>
            <p:ph sz="half" idx="2"/>
          </p:nvPr>
        </p:nvSpPr>
        <p:spPr>
          <a:xfrm>
            <a:off x="4497973" y="1302327"/>
            <a:ext cx="4114800" cy="5005065"/>
          </a:xfrm>
        </p:spPr>
        <p:txBody>
          <a:bodyPr/>
          <a:lstStyle/>
          <a:p>
            <a:pPr marL="0" indent="0">
              <a:buNone/>
            </a:pPr>
            <a:r>
              <a:rPr lang="nl-BE" b="1" dirty="0" smtClean="0"/>
              <a:t>(cont’d)</a:t>
            </a:r>
          </a:p>
          <a:p>
            <a:pPr lvl="1"/>
            <a:r>
              <a:rPr lang="en-US" dirty="0" err="1"/>
              <a:t>SearchTask</a:t>
            </a:r>
            <a:endParaRPr lang="en-US" dirty="0"/>
          </a:p>
          <a:p>
            <a:pPr lvl="1"/>
            <a:r>
              <a:rPr lang="en-US" dirty="0" err="1"/>
              <a:t>EmailComposeTask</a:t>
            </a:r>
            <a:endParaRPr lang="en-US" dirty="0"/>
          </a:p>
          <a:p>
            <a:pPr lvl="1"/>
            <a:r>
              <a:rPr lang="en-US" dirty="0" err="1"/>
              <a:t>SMSComposeTask</a:t>
            </a:r>
            <a:endParaRPr lang="en-US" dirty="0"/>
          </a:p>
          <a:p>
            <a:pPr lvl="1"/>
            <a:r>
              <a:rPr lang="en-US" dirty="0" err="1"/>
              <a:t>WebBrowserTask</a:t>
            </a:r>
            <a:endParaRPr lang="en-US" dirty="0"/>
          </a:p>
          <a:p>
            <a:pPr marL="0" indent="0">
              <a:buNone/>
            </a:pPr>
            <a:r>
              <a:rPr lang="en-US" b="1" dirty="0" smtClean="0"/>
              <a:t>Choosers</a:t>
            </a:r>
            <a:endParaRPr lang="en-US" b="1" dirty="0"/>
          </a:p>
          <a:p>
            <a:r>
              <a:rPr lang="en-US" dirty="0" err="1" smtClean="0"/>
              <a:t>CameraCaptureTask</a:t>
            </a:r>
            <a:endParaRPr lang="en-US" dirty="0"/>
          </a:p>
          <a:p>
            <a:r>
              <a:rPr lang="en-US" dirty="0" err="1"/>
              <a:t>PhoneNumberChooserTask</a:t>
            </a:r>
            <a:endParaRPr lang="en-US" dirty="0"/>
          </a:p>
          <a:p>
            <a:r>
              <a:rPr lang="en-US" dirty="0" err="1"/>
              <a:t>PhotoChooserTask</a:t>
            </a:r>
            <a:endParaRPr lang="en-US" dirty="0"/>
          </a:p>
          <a:p>
            <a:r>
              <a:rPr lang="en-US" dirty="0" err="1" smtClean="0"/>
              <a:t>EmailAddressChooserTask</a:t>
            </a:r>
            <a:endParaRPr lang="en-US" dirty="0"/>
          </a:p>
        </p:txBody>
      </p:sp>
      <p:sp>
        <p:nvSpPr>
          <p:cNvPr id="6" name="Content Placeholder 4"/>
          <p:cNvSpPr txBox="1">
            <a:spLocks/>
          </p:cNvSpPr>
          <p:nvPr/>
        </p:nvSpPr>
        <p:spPr>
          <a:xfrm>
            <a:off x="457200" y="2174875"/>
            <a:ext cx="4040188" cy="3951288"/>
          </a:xfrm>
          <a:prstGeom prst="rect">
            <a:avLst/>
          </a:prstGeom>
        </p:spPr>
        <p:txBody>
          <a:bodyPr lIns="68589" tIns="34295" rIns="68589" bIns="34295">
            <a:normAutofit/>
          </a:bodyPr>
          <a:lstStyle>
            <a:lvl1pPr marL="282575" indent="-282575" algn="l" defTabSz="457200" rtl="0" eaLnBrk="1" latinLnBrk="0" hangingPunct="1">
              <a:spcBef>
                <a:spcPct val="20000"/>
              </a:spcBef>
              <a:buClr>
                <a:srgbClr val="557EB9"/>
              </a:buClr>
              <a:buFont typeface="Wingdings" pitchFamily="2" charset="2"/>
              <a:buChar char="§"/>
              <a:defRPr sz="2400" kern="1200" baseline="0">
                <a:solidFill>
                  <a:schemeClr val="tx1"/>
                </a:solidFill>
                <a:latin typeface="+mn-lt"/>
                <a:ea typeface="+mn-ea"/>
                <a:cs typeface="+mn-cs"/>
              </a:defRPr>
            </a:lvl1pPr>
            <a:lvl2pPr marL="577850" indent="-295275" algn="l" defTabSz="457200" rtl="0" eaLnBrk="1" latinLnBrk="0" hangingPunct="1">
              <a:spcBef>
                <a:spcPct val="20000"/>
              </a:spcBef>
              <a:buClr>
                <a:srgbClr val="557EB9"/>
              </a:buClr>
              <a:buFont typeface="Wingdings" pitchFamily="2" charset="2"/>
              <a:buChar char="§"/>
              <a:defRPr sz="2000" kern="1200" baseline="0">
                <a:solidFill>
                  <a:schemeClr val="tx1"/>
                </a:solidFill>
                <a:latin typeface="+mn-lt"/>
                <a:ea typeface="+mn-ea"/>
                <a:cs typeface="+mn-cs"/>
              </a:defRPr>
            </a:lvl2pPr>
            <a:lvl3pPr marL="860425" indent="-282575" algn="l" defTabSz="457200" rtl="0" eaLnBrk="1" latinLnBrk="0" hangingPunct="1">
              <a:spcBef>
                <a:spcPct val="20000"/>
              </a:spcBef>
              <a:buClr>
                <a:srgbClr val="557EB9"/>
              </a:buClr>
              <a:buFont typeface="Wingdings" pitchFamily="2" charset="2"/>
              <a:buChar char="§"/>
              <a:defRPr sz="1800" kern="1200" baseline="0">
                <a:solidFill>
                  <a:schemeClr val="tx1"/>
                </a:solidFill>
                <a:latin typeface="+mn-lt"/>
                <a:ea typeface="+mn-ea"/>
                <a:cs typeface="+mn-cs"/>
              </a:defRPr>
            </a:lvl3pPr>
            <a:lvl4pPr marL="10890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4pPr>
            <a:lvl5pPr marL="13176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a:latin typeface="Segoe WP Light" pitchFamily="34" charset="0"/>
            </a:endParaRPr>
          </a:p>
        </p:txBody>
      </p:sp>
      <p:sp>
        <p:nvSpPr>
          <p:cNvPr id="8" name="Content Placeholder 6"/>
          <p:cNvSpPr txBox="1">
            <a:spLocks/>
          </p:cNvSpPr>
          <p:nvPr/>
        </p:nvSpPr>
        <p:spPr>
          <a:xfrm>
            <a:off x="4645029" y="2174875"/>
            <a:ext cx="4381955" cy="3951288"/>
          </a:xfrm>
          <a:prstGeom prst="rect">
            <a:avLst/>
          </a:prstGeom>
        </p:spPr>
        <p:txBody>
          <a:bodyPr lIns="68589" tIns="34295" rIns="68589" bIns="34295"/>
          <a:lstStyle>
            <a:lvl1pPr marL="282575" indent="-282575" algn="l" defTabSz="457200" rtl="0" eaLnBrk="1" latinLnBrk="0" hangingPunct="1">
              <a:spcBef>
                <a:spcPct val="20000"/>
              </a:spcBef>
              <a:buClr>
                <a:srgbClr val="557EB9"/>
              </a:buClr>
              <a:buFont typeface="Wingdings" pitchFamily="2" charset="2"/>
              <a:buChar char="§"/>
              <a:defRPr sz="2400" kern="1200" baseline="0">
                <a:solidFill>
                  <a:schemeClr val="tx1"/>
                </a:solidFill>
                <a:latin typeface="+mn-lt"/>
                <a:ea typeface="+mn-ea"/>
                <a:cs typeface="+mn-cs"/>
              </a:defRPr>
            </a:lvl1pPr>
            <a:lvl2pPr marL="577850" indent="-295275" algn="l" defTabSz="457200" rtl="0" eaLnBrk="1" latinLnBrk="0" hangingPunct="1">
              <a:spcBef>
                <a:spcPct val="20000"/>
              </a:spcBef>
              <a:buClr>
                <a:srgbClr val="557EB9"/>
              </a:buClr>
              <a:buFont typeface="Wingdings" pitchFamily="2" charset="2"/>
              <a:buChar char="§"/>
              <a:defRPr sz="2000" kern="1200" baseline="0">
                <a:solidFill>
                  <a:schemeClr val="tx1"/>
                </a:solidFill>
                <a:latin typeface="+mn-lt"/>
                <a:ea typeface="+mn-ea"/>
                <a:cs typeface="+mn-cs"/>
              </a:defRPr>
            </a:lvl2pPr>
            <a:lvl3pPr marL="860425" indent="-282575" algn="l" defTabSz="457200" rtl="0" eaLnBrk="1" latinLnBrk="0" hangingPunct="1">
              <a:spcBef>
                <a:spcPct val="20000"/>
              </a:spcBef>
              <a:buClr>
                <a:srgbClr val="557EB9"/>
              </a:buClr>
              <a:buFont typeface="Wingdings" pitchFamily="2" charset="2"/>
              <a:buChar char="§"/>
              <a:defRPr sz="1800" kern="1200" baseline="0">
                <a:solidFill>
                  <a:schemeClr val="tx1"/>
                </a:solidFill>
                <a:latin typeface="+mn-lt"/>
                <a:ea typeface="+mn-ea"/>
                <a:cs typeface="+mn-cs"/>
              </a:defRPr>
            </a:lvl3pPr>
            <a:lvl4pPr marL="10890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4pPr>
            <a:lvl5pPr marL="1317625" indent="-228600" algn="l" defTabSz="457200" rtl="0" eaLnBrk="1" latinLnBrk="0" hangingPunct="1">
              <a:spcBef>
                <a:spcPct val="20000"/>
              </a:spcBef>
              <a:buClr>
                <a:srgbClr val="557EB9"/>
              </a:buClr>
              <a:buFont typeface="Wingdings" pitchFamily="2" charset="2"/>
              <a:buChar char="§"/>
              <a:defRPr sz="1600" kern="1200" baseline="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mtClean="0">
              <a:latin typeface="Segoe WP Light" pitchFamily="34" charset="0"/>
            </a:endParaRPr>
          </a:p>
          <a:p>
            <a:pPr marL="0" indent="0">
              <a:buNone/>
            </a:pPr>
            <a:endParaRPr lang="en-US">
              <a:latin typeface="Segoe WP Light" pitchFamily="34" charset="0"/>
            </a:endParaRPr>
          </a:p>
        </p:txBody>
      </p:sp>
    </p:spTree>
    <p:extLst>
      <p:ext uri="{BB962C8B-B14F-4D97-AF65-F5344CB8AC3E}">
        <p14:creationId xmlns:p14="http://schemas.microsoft.com/office/powerpoint/2010/main" val="319428350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dirty="0" smtClean="0"/>
              <a:t>Saving real data</a:t>
            </a:r>
            <a:endParaRPr lang="en-US" dirty="0"/>
          </a:p>
        </p:txBody>
      </p:sp>
    </p:spTree>
    <p:extLst>
      <p:ext uri="{BB962C8B-B14F-4D97-AF65-F5344CB8AC3E}">
        <p14:creationId xmlns:p14="http://schemas.microsoft.com/office/powerpoint/2010/main" val="405479535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MVVM - CameraTask</a:t>
            </a:r>
            <a:r>
              <a:rPr lang="nl-BE" dirty="0"/>
              <a:t>, Tombstoning and save real data</a:t>
            </a:r>
            <a:endParaRPr lang="en-US" dirty="0"/>
          </a:p>
        </p:txBody>
      </p:sp>
      <p:sp>
        <p:nvSpPr>
          <p:cNvPr id="14" name="Rounded Rectangle 13"/>
          <p:cNvSpPr/>
          <p:nvPr/>
        </p:nvSpPr>
        <p:spPr>
          <a:xfrm>
            <a:off x="6826325" y="1094283"/>
            <a:ext cx="2209800" cy="196402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endParaRPr lang="en-US" sz="1600" dirty="0">
              <a:solidFill>
                <a:schemeClr val="tx1">
                  <a:lumMod val="85000"/>
                  <a:lumOff val="15000"/>
                </a:schemeClr>
              </a:solidFill>
            </a:endParaRPr>
          </a:p>
        </p:txBody>
      </p:sp>
      <p:sp>
        <p:nvSpPr>
          <p:cNvPr id="25" name="Left-Right Arrow 24"/>
          <p:cNvSpPr/>
          <p:nvPr/>
        </p:nvSpPr>
        <p:spPr>
          <a:xfrm>
            <a:off x="2500503" y="1555769"/>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ounded Rectangle 26"/>
          <p:cNvSpPr/>
          <p:nvPr/>
        </p:nvSpPr>
        <p:spPr>
          <a:xfrm>
            <a:off x="6826529" y="1702518"/>
            <a:ext cx="2209800" cy="133912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a:solidFill>
                  <a:schemeClr val="tx1">
                    <a:lumMod val="85000"/>
                    <a:lumOff val="15000"/>
                  </a:schemeClr>
                </a:solidFill>
              </a:rPr>
              <a:t>Opinion</a:t>
            </a:r>
            <a:endParaRPr lang="en-US" sz="1600" dirty="0">
              <a:solidFill>
                <a:schemeClr val="tx1">
                  <a:lumMod val="85000"/>
                  <a:lumOff val="15000"/>
                </a:schemeClr>
              </a:solidFill>
            </a:endParaRPr>
          </a:p>
        </p:txBody>
      </p:sp>
      <p:sp>
        <p:nvSpPr>
          <p:cNvPr id="32" name="Left-Right Arrow 31"/>
          <p:cNvSpPr/>
          <p:nvPr/>
        </p:nvSpPr>
        <p:spPr>
          <a:xfrm>
            <a:off x="5922551" y="1702217"/>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5" name="Group 54"/>
          <p:cNvGrpSpPr/>
          <p:nvPr/>
        </p:nvGrpSpPr>
        <p:grpSpPr>
          <a:xfrm>
            <a:off x="3406097" y="1197511"/>
            <a:ext cx="2517622" cy="5250790"/>
            <a:chOff x="3406097" y="1197511"/>
            <a:chExt cx="2517622" cy="5250790"/>
          </a:xfrm>
        </p:grpSpPr>
        <p:sp>
          <p:nvSpPr>
            <p:cNvPr id="19" name="Rounded Rectangle 18"/>
            <p:cNvSpPr/>
            <p:nvPr/>
          </p:nvSpPr>
          <p:spPr>
            <a:xfrm>
              <a:off x="3406097" y="1197511"/>
              <a:ext cx="2517622" cy="5250790"/>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400" dirty="0" smtClean="0">
                  <a:solidFill>
                    <a:schemeClr val="tx1">
                      <a:lumMod val="85000"/>
                      <a:lumOff val="15000"/>
                    </a:schemeClr>
                  </a:solidFill>
                </a:rPr>
                <a:t>SubmitOpinionViewModel</a:t>
              </a:r>
              <a:endParaRPr lang="en-US" sz="1400" dirty="0">
                <a:solidFill>
                  <a:schemeClr val="tx1">
                    <a:lumMod val="85000"/>
                    <a:lumOff val="15000"/>
                  </a:schemeClr>
                </a:solidFill>
              </a:endParaRPr>
            </a:p>
          </p:txBody>
        </p:sp>
        <p:sp>
          <p:nvSpPr>
            <p:cNvPr id="34" name="TextBox 33"/>
            <p:cNvSpPr txBox="1"/>
            <p:nvPr/>
          </p:nvSpPr>
          <p:spPr>
            <a:xfrm>
              <a:off x="3417972" y="3465726"/>
              <a:ext cx="2505747" cy="492443"/>
            </a:xfrm>
            <a:prstGeom prst="rect">
              <a:avLst/>
            </a:prstGeom>
            <a:solidFill>
              <a:schemeClr val="bg2"/>
            </a:solidFill>
          </p:spPr>
          <p:txBody>
            <a:bodyPr wrap="square" rtlCol="0">
              <a:spAutoFit/>
            </a:bodyPr>
            <a:lstStyle/>
            <a:p>
              <a:r>
                <a:rPr lang="es-ES" sz="1400" b="1" dirty="0" err="1" smtClean="0"/>
                <a:t>TakePicture</a:t>
              </a:r>
              <a:r>
                <a:rPr lang="es-ES" sz="1400" b="1" dirty="0"/>
                <a:t> </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sp>
          <p:nvSpPr>
            <p:cNvPr id="35" name="TextBox 34"/>
            <p:cNvSpPr txBox="1"/>
            <p:nvPr/>
          </p:nvSpPr>
          <p:spPr>
            <a:xfrm>
              <a:off x="3417972" y="2087512"/>
              <a:ext cx="2505747" cy="307777"/>
            </a:xfrm>
            <a:prstGeom prst="rect">
              <a:avLst/>
            </a:prstGeom>
            <a:solidFill>
              <a:schemeClr val="bg2"/>
            </a:solidFill>
          </p:spPr>
          <p:txBody>
            <a:bodyPr wrap="square" rtlCol="0">
              <a:spAutoFit/>
            </a:bodyPr>
            <a:lstStyle/>
            <a:p>
              <a:r>
                <a:rPr lang="es-ES" sz="1400" dirty="0" err="1" smtClean="0"/>
                <a:t>NewOpinion</a:t>
              </a:r>
              <a:endParaRPr lang="en-US" sz="1200" dirty="0"/>
            </a:p>
          </p:txBody>
        </p:sp>
        <p:sp>
          <p:nvSpPr>
            <p:cNvPr id="36" name="TextBox 35"/>
            <p:cNvSpPr txBox="1"/>
            <p:nvPr/>
          </p:nvSpPr>
          <p:spPr>
            <a:xfrm>
              <a:off x="3417972" y="2482290"/>
              <a:ext cx="2505747" cy="307777"/>
            </a:xfrm>
            <a:prstGeom prst="rect">
              <a:avLst/>
            </a:prstGeom>
            <a:solidFill>
              <a:schemeClr val="bg2"/>
            </a:solidFill>
          </p:spPr>
          <p:txBody>
            <a:bodyPr wrap="square" rtlCol="0">
              <a:spAutoFit/>
            </a:bodyPr>
            <a:lstStyle/>
            <a:p>
              <a:r>
                <a:rPr lang="es-ES" sz="1400" dirty="0" err="1" smtClean="0"/>
                <a:t>ChosenPicture</a:t>
              </a:r>
              <a:endParaRPr lang="en-US" sz="1200" dirty="0"/>
            </a:p>
          </p:txBody>
        </p:sp>
        <p:sp>
          <p:nvSpPr>
            <p:cNvPr id="37" name="TextBox 36"/>
            <p:cNvSpPr txBox="1"/>
            <p:nvPr/>
          </p:nvSpPr>
          <p:spPr>
            <a:xfrm>
              <a:off x="3416804" y="2877564"/>
              <a:ext cx="2505747" cy="307777"/>
            </a:xfrm>
            <a:prstGeom prst="rect">
              <a:avLst/>
            </a:prstGeom>
            <a:solidFill>
              <a:schemeClr val="bg2"/>
            </a:solidFill>
          </p:spPr>
          <p:txBody>
            <a:bodyPr wrap="square" rtlCol="0">
              <a:spAutoFit/>
            </a:bodyPr>
            <a:lstStyle/>
            <a:p>
              <a:r>
                <a:rPr lang="es-ES" sz="1400" dirty="0" err="1" smtClean="0"/>
                <a:t>CurrentGeoCoordinate</a:t>
              </a:r>
              <a:endParaRPr lang="en-US" sz="1200" dirty="0"/>
            </a:p>
          </p:txBody>
        </p:sp>
        <p:sp>
          <p:nvSpPr>
            <p:cNvPr id="38" name="TextBox 37"/>
            <p:cNvSpPr txBox="1"/>
            <p:nvPr/>
          </p:nvSpPr>
          <p:spPr>
            <a:xfrm>
              <a:off x="3416803" y="5728730"/>
              <a:ext cx="2505747" cy="307777"/>
            </a:xfrm>
            <a:prstGeom prst="rect">
              <a:avLst/>
            </a:prstGeom>
            <a:solidFill>
              <a:schemeClr val="bg2"/>
            </a:solidFill>
          </p:spPr>
          <p:txBody>
            <a:bodyPr wrap="square" rtlCol="0">
              <a:spAutoFit/>
            </a:bodyPr>
            <a:lstStyle/>
            <a:p>
              <a:r>
                <a:rPr lang="es-ES" sz="1400" b="1" dirty="0" err="1" smtClean="0"/>
                <a:t>IsSubmitting</a:t>
              </a:r>
              <a:endParaRPr lang="en-US" sz="1200" b="1" dirty="0"/>
            </a:p>
          </p:txBody>
        </p:sp>
        <p:sp>
          <p:nvSpPr>
            <p:cNvPr id="39" name="TextBox 38"/>
            <p:cNvSpPr txBox="1"/>
            <p:nvPr/>
          </p:nvSpPr>
          <p:spPr>
            <a:xfrm>
              <a:off x="3417972" y="4200572"/>
              <a:ext cx="2505747" cy="492443"/>
            </a:xfrm>
            <a:prstGeom prst="rect">
              <a:avLst/>
            </a:prstGeom>
            <a:solidFill>
              <a:schemeClr val="bg2"/>
            </a:solidFill>
          </p:spPr>
          <p:txBody>
            <a:bodyPr wrap="square" rtlCol="0">
              <a:spAutoFit/>
            </a:bodyPr>
            <a:lstStyle/>
            <a:p>
              <a:r>
                <a:rPr lang="es-ES" sz="1400" b="1" dirty="0" err="1" smtClean="0"/>
                <a:t>SubmitOpinion</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sp>
          <p:nvSpPr>
            <p:cNvPr id="40" name="TextBox 39"/>
            <p:cNvSpPr txBox="1"/>
            <p:nvPr/>
          </p:nvSpPr>
          <p:spPr>
            <a:xfrm>
              <a:off x="3417972" y="4873697"/>
              <a:ext cx="2505747" cy="492443"/>
            </a:xfrm>
            <a:prstGeom prst="rect">
              <a:avLst/>
            </a:prstGeom>
            <a:solidFill>
              <a:schemeClr val="bg2"/>
            </a:solidFill>
          </p:spPr>
          <p:txBody>
            <a:bodyPr wrap="square" rtlCol="0">
              <a:spAutoFit/>
            </a:bodyPr>
            <a:lstStyle/>
            <a:p>
              <a:r>
                <a:rPr lang="es-ES" sz="1400" b="1" dirty="0" err="1" smtClean="0"/>
                <a:t>CancelOpinion</a:t>
              </a:r>
              <a:endParaRPr lang="es-ES" sz="1400" b="1" dirty="0" smtClean="0"/>
            </a:p>
            <a:p>
              <a:r>
                <a:rPr lang="es-ES" sz="1200" b="1" dirty="0" smtClean="0"/>
                <a:t>(</a:t>
              </a:r>
              <a:r>
                <a:rPr lang="es-ES" sz="1200" b="1" dirty="0" err="1" smtClean="0"/>
                <a:t>RelayCommand-MVVMLight</a:t>
              </a:r>
              <a:r>
                <a:rPr lang="es-ES" sz="1200" b="1" dirty="0" smtClean="0"/>
                <a:t>)</a:t>
              </a:r>
              <a:endParaRPr lang="en-US" sz="1200" b="1" dirty="0"/>
            </a:p>
          </p:txBody>
        </p:sp>
      </p:grpSp>
      <p:grpSp>
        <p:nvGrpSpPr>
          <p:cNvPr id="54" name="Group 53"/>
          <p:cNvGrpSpPr/>
          <p:nvPr/>
        </p:nvGrpSpPr>
        <p:grpSpPr>
          <a:xfrm>
            <a:off x="290704" y="1242462"/>
            <a:ext cx="2209800" cy="5205839"/>
            <a:chOff x="290704" y="1242462"/>
            <a:chExt cx="2209800" cy="5205839"/>
          </a:xfrm>
        </p:grpSpPr>
        <p:sp>
          <p:nvSpPr>
            <p:cNvPr id="3" name="Rounded Rectangle 2"/>
            <p:cNvSpPr/>
            <p:nvPr/>
          </p:nvSpPr>
          <p:spPr>
            <a:xfrm>
              <a:off x="290704" y="1242462"/>
              <a:ext cx="2209800" cy="5205839"/>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SubmitOpinion</a:t>
              </a:r>
              <a:endParaRPr lang="en-US" sz="1600" dirty="0">
                <a:solidFill>
                  <a:schemeClr val="tx1">
                    <a:lumMod val="85000"/>
                    <a:lumOff val="15000"/>
                  </a:schemeClr>
                </a:solidFill>
              </a:endParaRPr>
            </a:p>
          </p:txBody>
        </p:sp>
        <p:sp>
          <p:nvSpPr>
            <p:cNvPr id="7" name="Rectangle 6"/>
            <p:cNvSpPr/>
            <p:nvPr/>
          </p:nvSpPr>
          <p:spPr>
            <a:xfrm>
              <a:off x="353787" y="2024253"/>
              <a:ext cx="2083633" cy="417466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Submit (control)</a:t>
              </a:r>
              <a:endParaRPr lang="en-US" sz="1600" dirty="0">
                <a:solidFill>
                  <a:schemeClr val="tx1">
                    <a:lumMod val="85000"/>
                    <a:lumOff val="15000"/>
                  </a:schemeClr>
                </a:solidFill>
              </a:endParaRPr>
            </a:p>
          </p:txBody>
        </p:sp>
        <p:sp>
          <p:nvSpPr>
            <p:cNvPr id="23" name="TextBox 22"/>
            <p:cNvSpPr txBox="1"/>
            <p:nvPr/>
          </p:nvSpPr>
          <p:spPr>
            <a:xfrm>
              <a:off x="353787" y="2352760"/>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1</a:t>
              </a:r>
              <a:endParaRPr lang="en-US" sz="1600" dirty="0">
                <a:solidFill>
                  <a:schemeClr val="bg1"/>
                </a:solidFill>
              </a:endParaRPr>
            </a:p>
          </p:txBody>
        </p:sp>
        <p:sp>
          <p:nvSpPr>
            <p:cNvPr id="29" name="TextBox 28"/>
            <p:cNvSpPr txBox="1"/>
            <p:nvPr/>
          </p:nvSpPr>
          <p:spPr>
            <a:xfrm>
              <a:off x="353787" y="2749920"/>
              <a:ext cx="2056420" cy="1368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2</a:t>
              </a:r>
              <a:endParaRPr lang="en-US" sz="1600" dirty="0">
                <a:solidFill>
                  <a:schemeClr val="bg1"/>
                </a:solidFill>
              </a:endParaRPr>
            </a:p>
          </p:txBody>
        </p:sp>
        <p:sp>
          <p:nvSpPr>
            <p:cNvPr id="30" name="TextBox 29"/>
            <p:cNvSpPr txBox="1"/>
            <p:nvPr/>
          </p:nvSpPr>
          <p:spPr>
            <a:xfrm>
              <a:off x="353787" y="4218015"/>
              <a:ext cx="2083634" cy="1476000"/>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3</a:t>
              </a:r>
              <a:endParaRPr lang="en-US" sz="1600" dirty="0">
                <a:solidFill>
                  <a:schemeClr val="bg1"/>
                </a:solidFill>
              </a:endParaRPr>
            </a:p>
          </p:txBody>
        </p:sp>
        <p:sp>
          <p:nvSpPr>
            <p:cNvPr id="31" name="TextBox 30"/>
            <p:cNvSpPr txBox="1"/>
            <p:nvPr/>
          </p:nvSpPr>
          <p:spPr>
            <a:xfrm>
              <a:off x="353787" y="5754988"/>
              <a:ext cx="2083634" cy="338554"/>
            </a:xfrm>
            <a:prstGeom prst="rect">
              <a:avLst/>
            </a:prstGeom>
            <a:solidFill>
              <a:schemeClr val="bg2">
                <a:lumMod val="25000"/>
              </a:schemeClr>
            </a:solidFill>
          </p:spPr>
          <p:txBody>
            <a:bodyPr wrap="square" rtlCol="0">
              <a:spAutoFit/>
            </a:bodyPr>
            <a:lstStyle/>
            <a:p>
              <a:pPr algn="ctr"/>
              <a:r>
                <a:rPr lang="nl-BE" sz="1600" dirty="0" smtClean="0">
                  <a:solidFill>
                    <a:schemeClr val="bg1"/>
                  </a:solidFill>
                </a:rPr>
                <a:t>Step 4</a:t>
              </a:r>
              <a:endParaRPr lang="en-US" sz="1600" dirty="0">
                <a:solidFill>
                  <a:schemeClr val="bg1"/>
                </a:solidFill>
              </a:endParaRPr>
            </a:p>
          </p:txBody>
        </p:sp>
        <p:sp>
          <p:nvSpPr>
            <p:cNvPr id="13" name="Rectangle 12"/>
            <p:cNvSpPr/>
            <p:nvPr/>
          </p:nvSpPr>
          <p:spPr>
            <a:xfrm>
              <a:off x="541075" y="3058310"/>
              <a:ext cx="1709058" cy="4603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smtClean="0">
                  <a:solidFill>
                    <a:schemeClr val="tx1">
                      <a:lumMod val="85000"/>
                      <a:lumOff val="15000"/>
                    </a:schemeClr>
                  </a:solidFill>
                </a:rPr>
                <a:t>MoodSelector(control)</a:t>
              </a:r>
              <a:endParaRPr lang="en-US" sz="1200" dirty="0">
                <a:solidFill>
                  <a:schemeClr val="tx1">
                    <a:lumMod val="85000"/>
                    <a:lumOff val="15000"/>
                  </a:schemeClr>
                </a:solidFill>
              </a:endParaRPr>
            </a:p>
          </p:txBody>
        </p:sp>
        <p:sp>
          <p:nvSpPr>
            <p:cNvPr id="33" name="Rectangle 32"/>
            <p:cNvSpPr/>
            <p:nvPr/>
          </p:nvSpPr>
          <p:spPr>
            <a:xfrm>
              <a:off x="541075" y="3601791"/>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ButtonTakePicture</a:t>
              </a:r>
              <a:endParaRPr lang="en-US" sz="1200" b="1" dirty="0">
                <a:solidFill>
                  <a:schemeClr val="tx1">
                    <a:lumMod val="85000"/>
                    <a:lumOff val="15000"/>
                  </a:schemeClr>
                </a:solidFill>
              </a:endParaRPr>
            </a:p>
          </p:txBody>
        </p:sp>
        <p:sp>
          <p:nvSpPr>
            <p:cNvPr id="42" name="Rectangle 41"/>
            <p:cNvSpPr/>
            <p:nvPr/>
          </p:nvSpPr>
          <p:spPr>
            <a:xfrm>
              <a:off x="557410" y="449744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Send</a:t>
              </a:r>
              <a:endParaRPr lang="en-US" sz="1200" b="1" dirty="0">
                <a:solidFill>
                  <a:schemeClr val="tx1">
                    <a:lumMod val="85000"/>
                    <a:lumOff val="15000"/>
                  </a:schemeClr>
                </a:solidFill>
              </a:endParaRPr>
            </a:p>
          </p:txBody>
        </p:sp>
        <p:sp>
          <p:nvSpPr>
            <p:cNvPr id="43" name="Rectangle 42"/>
            <p:cNvSpPr/>
            <p:nvPr/>
          </p:nvSpPr>
          <p:spPr>
            <a:xfrm>
              <a:off x="557410" y="4897267"/>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b="1" dirty="0" smtClean="0">
                  <a:solidFill>
                    <a:schemeClr val="tx1">
                      <a:lumMod val="85000"/>
                      <a:lumOff val="15000"/>
                    </a:schemeClr>
                  </a:solidFill>
                </a:rPr>
                <a:t>Cancel</a:t>
              </a:r>
              <a:endParaRPr lang="en-US" sz="1200" b="1" dirty="0">
                <a:solidFill>
                  <a:schemeClr val="tx1">
                    <a:lumMod val="85000"/>
                    <a:lumOff val="15000"/>
                  </a:schemeClr>
                </a:solidFill>
              </a:endParaRPr>
            </a:p>
          </p:txBody>
        </p:sp>
        <p:sp>
          <p:nvSpPr>
            <p:cNvPr id="49" name="Rectangle 48"/>
            <p:cNvSpPr/>
            <p:nvPr/>
          </p:nvSpPr>
          <p:spPr>
            <a:xfrm>
              <a:off x="541075" y="5333168"/>
              <a:ext cx="1709058" cy="273305"/>
            </a:xfrm>
            <a:prstGeom prst="rect">
              <a:avLst/>
            </a:prstGeom>
          </p:spPr>
          <p:style>
            <a:lnRef idx="1">
              <a:schemeClr val="accent1"/>
            </a:lnRef>
            <a:fillRef idx="3">
              <a:schemeClr val="accent1"/>
            </a:fillRef>
            <a:effectRef idx="2">
              <a:schemeClr val="accent1"/>
            </a:effectRef>
            <a:fontRef idx="minor">
              <a:schemeClr val="lt1"/>
            </a:fontRef>
          </p:style>
          <p:txBody>
            <a:bodyPr tIns="46800" rtlCol="0" anchor="t" anchorCtr="0"/>
            <a:lstStyle/>
            <a:p>
              <a:pPr algn="ctr"/>
              <a:endParaRPr lang="en-US" sz="3200" dirty="0">
                <a:solidFill>
                  <a:schemeClr val="tx1">
                    <a:lumMod val="85000"/>
                    <a:lumOff val="15000"/>
                  </a:schemeClr>
                </a:solidFill>
              </a:endParaRPr>
            </a:p>
          </p:txBody>
        </p:sp>
        <p:sp>
          <p:nvSpPr>
            <p:cNvPr id="50" name="TextBox 49"/>
            <p:cNvSpPr txBox="1"/>
            <p:nvPr/>
          </p:nvSpPr>
          <p:spPr>
            <a:xfrm>
              <a:off x="808180" y="5012197"/>
              <a:ext cx="1147634" cy="1323439"/>
            </a:xfrm>
            <a:prstGeom prst="rect">
              <a:avLst/>
            </a:prstGeom>
            <a:noFill/>
          </p:spPr>
          <p:txBody>
            <a:bodyPr wrap="square" rtlCol="0">
              <a:spAutoFit/>
            </a:bodyPr>
            <a:lstStyle/>
            <a:p>
              <a:r>
                <a:rPr lang="es-ES" sz="4000" b="1" dirty="0" smtClean="0">
                  <a:solidFill>
                    <a:schemeClr val="bg1"/>
                  </a:solidFill>
                </a:rPr>
                <a:t>……..</a:t>
              </a:r>
              <a:endParaRPr lang="en-US" sz="4000" b="1" dirty="0">
                <a:solidFill>
                  <a:schemeClr val="bg1"/>
                </a:solidFill>
              </a:endParaRPr>
            </a:p>
          </p:txBody>
        </p:sp>
      </p:grpSp>
      <p:grpSp>
        <p:nvGrpSpPr>
          <p:cNvPr id="59" name="Group 58"/>
          <p:cNvGrpSpPr/>
          <p:nvPr/>
        </p:nvGrpSpPr>
        <p:grpSpPr>
          <a:xfrm>
            <a:off x="2127807" y="5439265"/>
            <a:ext cx="1540806" cy="455229"/>
            <a:chOff x="2127807" y="5439265"/>
            <a:chExt cx="1540806" cy="455229"/>
          </a:xfrm>
        </p:grpSpPr>
        <p:cxnSp>
          <p:nvCxnSpPr>
            <p:cNvPr id="52" name="Straight Arrow Connector 51"/>
            <p:cNvCxnSpPr/>
            <p:nvPr/>
          </p:nvCxnSpPr>
          <p:spPr>
            <a:xfrm>
              <a:off x="2250133" y="5481696"/>
              <a:ext cx="1166670" cy="4127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rot="1247780">
              <a:off x="2127807" y="5439265"/>
              <a:ext cx="1540806" cy="261610"/>
            </a:xfrm>
            <a:prstGeom prst="rect">
              <a:avLst/>
            </a:prstGeom>
          </p:spPr>
          <p:txBody>
            <a:bodyPr wrap="none">
              <a:spAutoFit/>
            </a:bodyPr>
            <a:lstStyle/>
            <a:p>
              <a:r>
                <a:rPr lang="nl-BE" sz="1100" b="1" dirty="0" smtClean="0">
                  <a:solidFill>
                    <a:schemeClr val="bg1"/>
                  </a:solidFill>
                </a:rPr>
                <a:t>BoolVisibilityConverter</a:t>
              </a:r>
              <a:endParaRPr lang="en-US" sz="1100" b="1" dirty="0"/>
            </a:p>
          </p:txBody>
        </p:sp>
      </p:grpSp>
      <p:grpSp>
        <p:nvGrpSpPr>
          <p:cNvPr id="56" name="Group 55"/>
          <p:cNvGrpSpPr/>
          <p:nvPr/>
        </p:nvGrpSpPr>
        <p:grpSpPr>
          <a:xfrm>
            <a:off x="2238813" y="3518666"/>
            <a:ext cx="1263487" cy="261610"/>
            <a:chOff x="2238813" y="3518666"/>
            <a:chExt cx="1263487" cy="261610"/>
          </a:xfrm>
        </p:grpSpPr>
        <p:cxnSp>
          <p:nvCxnSpPr>
            <p:cNvPr id="6" name="Straight Arrow Connector 5"/>
            <p:cNvCxnSpPr/>
            <p:nvPr/>
          </p:nvCxnSpPr>
          <p:spPr>
            <a:xfrm flipV="1">
              <a:off x="2250133" y="3751959"/>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2238813" y="3518666"/>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7" name="Group 56"/>
          <p:cNvGrpSpPr/>
          <p:nvPr/>
        </p:nvGrpSpPr>
        <p:grpSpPr>
          <a:xfrm>
            <a:off x="2223760" y="4404353"/>
            <a:ext cx="1263487" cy="261610"/>
            <a:chOff x="2223760" y="4404353"/>
            <a:chExt cx="1263487" cy="261610"/>
          </a:xfrm>
        </p:grpSpPr>
        <p:cxnSp>
          <p:nvCxnSpPr>
            <p:cNvPr id="44" name="Straight Arrow Connector 43"/>
            <p:cNvCxnSpPr/>
            <p:nvPr/>
          </p:nvCxnSpPr>
          <p:spPr>
            <a:xfrm flipV="1">
              <a:off x="2306330" y="4637646"/>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2223760" y="4404353"/>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grpSp>
        <p:nvGrpSpPr>
          <p:cNvPr id="58" name="Group 57"/>
          <p:cNvGrpSpPr/>
          <p:nvPr/>
        </p:nvGrpSpPr>
        <p:grpSpPr>
          <a:xfrm>
            <a:off x="2266468" y="4912648"/>
            <a:ext cx="1263487" cy="261610"/>
            <a:chOff x="2266468" y="4912648"/>
            <a:chExt cx="1263487" cy="261610"/>
          </a:xfrm>
        </p:grpSpPr>
        <p:cxnSp>
          <p:nvCxnSpPr>
            <p:cNvPr id="46" name="Straight Arrow Connector 45"/>
            <p:cNvCxnSpPr/>
            <p:nvPr/>
          </p:nvCxnSpPr>
          <p:spPr>
            <a:xfrm flipV="1">
              <a:off x="2277788" y="5145941"/>
              <a:ext cx="1155964"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2266468" y="4912648"/>
              <a:ext cx="1263487" cy="261610"/>
            </a:xfrm>
            <a:prstGeom prst="rect">
              <a:avLst/>
            </a:prstGeom>
          </p:spPr>
          <p:txBody>
            <a:bodyPr wrap="none">
              <a:spAutoFit/>
            </a:bodyPr>
            <a:lstStyle/>
            <a:p>
              <a:r>
                <a:rPr lang="nl-BE" sz="1100" b="1" dirty="0">
                  <a:solidFill>
                    <a:schemeClr val="bg1"/>
                  </a:solidFill>
                </a:rPr>
                <a:t>EventToCommand</a:t>
              </a:r>
              <a:endParaRPr lang="en-US" sz="1100" b="1" dirty="0"/>
            </a:p>
          </p:txBody>
        </p:sp>
      </p:grpSp>
      <p:sp>
        <p:nvSpPr>
          <p:cNvPr id="41" name="Rectangle 40"/>
          <p:cNvSpPr/>
          <p:nvPr/>
        </p:nvSpPr>
        <p:spPr>
          <a:xfrm>
            <a:off x="6826324" y="3353766"/>
            <a:ext cx="2209801" cy="818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t>Tombstone</a:t>
            </a:r>
            <a:endParaRPr lang="en-US" sz="1600" dirty="0"/>
          </a:p>
        </p:txBody>
      </p:sp>
      <p:sp>
        <p:nvSpPr>
          <p:cNvPr id="48" name="Left-Right Arrow 47"/>
          <p:cNvSpPr/>
          <p:nvPr/>
        </p:nvSpPr>
        <p:spPr>
          <a:xfrm>
            <a:off x="5923719" y="3724895"/>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2216258" y="3733721"/>
            <a:ext cx="2021765" cy="8181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t>Tombstone</a:t>
            </a:r>
          </a:p>
          <a:p>
            <a:pPr algn="ctr"/>
            <a:r>
              <a:rPr lang="nl-BE" sz="1600" dirty="0" smtClean="0"/>
              <a:t>(Visual State Manager)</a:t>
            </a:r>
            <a:endParaRPr lang="en-US" sz="1600" dirty="0"/>
          </a:p>
        </p:txBody>
      </p:sp>
      <p:sp>
        <p:nvSpPr>
          <p:cNvPr id="60" name="Left-Right Arrow 59"/>
          <p:cNvSpPr/>
          <p:nvPr/>
        </p:nvSpPr>
        <p:spPr>
          <a:xfrm>
            <a:off x="1959729" y="4049478"/>
            <a:ext cx="740705"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6838524" y="4404352"/>
            <a:ext cx="1861819" cy="2245179"/>
            <a:chOff x="6714540" y="4252336"/>
            <a:chExt cx="1987879" cy="2397196"/>
          </a:xfrm>
        </p:grpSpPr>
        <p:sp>
          <p:nvSpPr>
            <p:cNvPr id="73" name="Rectangle 72"/>
            <p:cNvSpPr/>
            <p:nvPr/>
          </p:nvSpPr>
          <p:spPr>
            <a:xfrm>
              <a:off x="6714540" y="4252336"/>
              <a:ext cx="1987879" cy="23971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p>
          </p:txBody>
        </p:sp>
        <p:grpSp>
          <p:nvGrpSpPr>
            <p:cNvPr id="61" name="Group 60"/>
            <p:cNvGrpSpPr/>
            <p:nvPr/>
          </p:nvGrpSpPr>
          <p:grpSpPr>
            <a:xfrm>
              <a:off x="6752213" y="4341455"/>
              <a:ext cx="1756287" cy="2165190"/>
              <a:chOff x="4231952" y="1832589"/>
              <a:chExt cx="1756287" cy="2165190"/>
            </a:xfrm>
          </p:grpSpPr>
          <p:grpSp>
            <p:nvGrpSpPr>
              <p:cNvPr id="62" name="Group 61"/>
              <p:cNvGrpSpPr/>
              <p:nvPr/>
            </p:nvGrpSpPr>
            <p:grpSpPr>
              <a:xfrm>
                <a:off x="4231952" y="1832589"/>
                <a:ext cx="1756287" cy="2165190"/>
                <a:chOff x="4231952" y="1832589"/>
                <a:chExt cx="1756287" cy="2165190"/>
              </a:xfrm>
            </p:grpSpPr>
            <p:pic>
              <p:nvPicPr>
                <p:cNvPr id="64" name="Picture 6" descr="winAzure"/>
                <p:cNvPicPr>
                  <a:picLocks noChangeAspect="1" noChangeArrowheads="1"/>
                </p:cNvPicPr>
                <p:nvPr/>
              </p:nvPicPr>
              <p:blipFill>
                <a:blip r:embed="rId3"/>
                <a:srcRect/>
                <a:stretch>
                  <a:fillRect/>
                </a:stretch>
              </p:blipFill>
              <p:spPr bwMode="auto">
                <a:xfrm>
                  <a:off x="4231952" y="1832589"/>
                  <a:ext cx="1756287" cy="329838"/>
                </a:xfrm>
                <a:prstGeom prst="rect">
                  <a:avLst/>
                </a:prstGeom>
                <a:noFill/>
              </p:spPr>
            </p:pic>
            <p:grpSp>
              <p:nvGrpSpPr>
                <p:cNvPr id="65" name="Group 54"/>
                <p:cNvGrpSpPr>
                  <a:grpSpLocks/>
                </p:cNvGrpSpPr>
                <p:nvPr/>
              </p:nvGrpSpPr>
              <p:grpSpPr bwMode="auto">
                <a:xfrm>
                  <a:off x="4954306" y="3142591"/>
                  <a:ext cx="536864" cy="505514"/>
                  <a:chOff x="390073" y="1835772"/>
                  <a:chExt cx="754438" cy="711272"/>
                </a:xfrm>
              </p:grpSpPr>
              <p:sp>
                <p:nvSpPr>
                  <p:cNvPr id="71" name="Rectangle 70"/>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2" name="Rectangle 71"/>
                  <p:cNvSpPr/>
                  <p:nvPr/>
                </p:nvSpPr>
                <p:spPr>
                  <a:xfrm>
                    <a:off x="390073" y="1835772"/>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6" name="TextBox 65"/>
                <p:cNvSpPr txBox="1"/>
                <p:nvPr/>
              </p:nvSpPr>
              <p:spPr>
                <a:xfrm>
                  <a:off x="4688636" y="2842925"/>
                  <a:ext cx="1068204" cy="184666"/>
                </a:xfrm>
                <a:prstGeom prst="rect">
                  <a:avLst/>
                </a:prstGeom>
                <a:noFill/>
              </p:spPr>
              <p:txBody>
                <a:bodyPr wrap="square" lIns="0" tIns="0" rIns="0" bIns="0" rtlCol="0">
                  <a:spAutoFit/>
                </a:bodyPr>
                <a:lstStyle/>
                <a:p>
                  <a:r>
                    <a:rPr lang="es-ES" sz="1200" dirty="0" err="1" smtClean="0">
                      <a:solidFill>
                        <a:schemeClr val="bg1"/>
                      </a:solidFill>
                      <a:latin typeface="Segoe WP Semibold" pitchFamily="34" charset="0"/>
                    </a:rPr>
                    <a:t>OutloudoData</a:t>
                  </a:r>
                  <a:endParaRPr lang="en-US" sz="1200" dirty="0" err="1" smtClean="0">
                    <a:solidFill>
                      <a:schemeClr val="bg1"/>
                    </a:solidFill>
                    <a:latin typeface="Segoe WP Semibold" pitchFamily="34" charset="0"/>
                  </a:endParaRPr>
                </a:p>
              </p:txBody>
            </p:sp>
            <p:grpSp>
              <p:nvGrpSpPr>
                <p:cNvPr id="67" name="Group 54"/>
                <p:cNvGrpSpPr>
                  <a:grpSpLocks/>
                </p:cNvGrpSpPr>
                <p:nvPr/>
              </p:nvGrpSpPr>
              <p:grpSpPr bwMode="auto">
                <a:xfrm>
                  <a:off x="4940629" y="2281291"/>
                  <a:ext cx="564218" cy="579396"/>
                  <a:chOff x="351633" y="1731818"/>
                  <a:chExt cx="792878" cy="815226"/>
                </a:xfrm>
              </p:grpSpPr>
              <p:sp>
                <p:nvSpPr>
                  <p:cNvPr id="69" name="Rectangle 68"/>
                  <p:cNvSpPr/>
                  <p:nvPr/>
                </p:nvSpPr>
                <p:spPr>
                  <a:xfrm>
                    <a:off x="544138" y="1933196"/>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70" name="Rectangle 69"/>
                  <p:cNvSpPr/>
                  <p:nvPr/>
                </p:nvSpPr>
                <p:spPr>
                  <a:xfrm>
                    <a:off x="351633" y="1731818"/>
                    <a:ext cx="600373" cy="613848"/>
                  </a:xfrm>
                  <a:prstGeom prst="rect">
                    <a:avLst/>
                  </a:prstGeom>
                  <a:blipFill rotWithShape="0">
                    <a:blip r:embed="rId4"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68" name="Rounded Rectangle 67"/>
                <p:cNvSpPr/>
                <p:nvPr/>
              </p:nvSpPr>
              <p:spPr bwMode="auto">
                <a:xfrm>
                  <a:off x="4583480" y="2229609"/>
                  <a:ext cx="1278517" cy="1768170"/>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ndParaRPr>
                </a:p>
              </p:txBody>
            </p:sp>
          </p:grpSp>
          <p:sp>
            <p:nvSpPr>
              <p:cNvPr id="63" name="TextBox 62"/>
              <p:cNvSpPr txBox="1"/>
              <p:nvPr/>
            </p:nvSpPr>
            <p:spPr>
              <a:xfrm>
                <a:off x="4824168" y="3621668"/>
                <a:ext cx="797141" cy="184666"/>
              </a:xfrm>
              <a:prstGeom prst="rect">
                <a:avLst/>
              </a:prstGeom>
              <a:noFill/>
            </p:spPr>
            <p:txBody>
              <a:bodyPr wrap="square" lIns="0" tIns="0" rIns="0" bIns="0" rtlCol="0">
                <a:spAutoFit/>
              </a:bodyPr>
              <a:lstStyle/>
              <a:p>
                <a:r>
                  <a:rPr lang="es-ES" sz="1100" dirty="0" smtClean="0">
                    <a:solidFill>
                      <a:schemeClr val="bg1"/>
                    </a:solidFill>
                    <a:latin typeface="Segoe WP Semibold" pitchFamily="34" charset="0"/>
                  </a:rPr>
                  <a:t>SA Storage</a:t>
                </a:r>
                <a:endParaRPr lang="en-US" sz="1100" dirty="0" err="1" smtClean="0">
                  <a:solidFill>
                    <a:schemeClr val="bg1"/>
                  </a:solidFill>
                  <a:latin typeface="Segoe WP Semibold" pitchFamily="34" charset="0"/>
                </a:endParaRPr>
              </a:p>
            </p:txBody>
          </p:sp>
        </p:grpSp>
      </p:grpSp>
      <p:sp>
        <p:nvSpPr>
          <p:cNvPr id="74" name="Left-Right Arrow 73"/>
          <p:cNvSpPr/>
          <p:nvPr/>
        </p:nvSpPr>
        <p:spPr>
          <a:xfrm>
            <a:off x="5922550" y="4643572"/>
            <a:ext cx="878587" cy="186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68943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par>
                                <p:cTn id="26" presetID="10" presetClass="entr" presetSubtype="0" fill="hold"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10" presetClass="entr" presetSubtype="0" fill="hold" nodeType="with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0" presetClass="entr" presetSubtype="0" fill="hold" grpId="0" nodeType="with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par>
                          <p:cTn id="47" fill="hold">
                            <p:stCondLst>
                              <p:cond delay="500"/>
                            </p:stCondLst>
                            <p:childTnLst>
                              <p:par>
                                <p:cTn id="48" presetID="1"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63" presetClass="path" presetSubtype="0" accel="50000" decel="50000" fill="hold" nodeType="clickEffect">
                                  <p:stCondLst>
                                    <p:cond delay="0"/>
                                  </p:stCondLst>
                                  <p:childTnLst>
                                    <p:animMotion origin="layout" path="M 0 0 L 0.25 0 E" pathEditMode="relative" ptsTypes="">
                                      <p:cBhvr>
                                        <p:cTn id="53" dur="2000" fill="hold"/>
                                        <p:tgtEl>
                                          <p:spTgt spid="54"/>
                                        </p:tgtEl>
                                        <p:attrNameLst>
                                          <p:attrName>ppt_x</p:attrName>
                                          <p:attrName>ppt_y</p:attrName>
                                        </p:attrNameLst>
                                      </p:cBhvr>
                                    </p:animMotion>
                                  </p:childTnLst>
                                </p:cTn>
                              </p:par>
                              <p:par>
                                <p:cTn id="54" presetID="63" presetClass="path" presetSubtype="0" accel="50000" decel="50000" fill="hold" grpId="1" nodeType="withEffect">
                                  <p:stCondLst>
                                    <p:cond delay="0"/>
                                  </p:stCondLst>
                                  <p:childTnLst>
                                    <p:animMotion origin="layout" path="M 0 0 L 0.25 0 E" pathEditMode="relative" ptsTypes="">
                                      <p:cBhvr>
                                        <p:cTn id="55" dur="2000" fill="hold"/>
                                        <p:tgtEl>
                                          <p:spTgt spid="25"/>
                                        </p:tgtEl>
                                        <p:attrNameLst>
                                          <p:attrName>ppt_x</p:attrName>
                                          <p:attrName>ppt_y</p:attrName>
                                        </p:attrNameLst>
                                      </p:cBhvr>
                                    </p:animMotion>
                                  </p:childTnLst>
                                </p:cTn>
                              </p:par>
                              <p:par>
                                <p:cTn id="56" presetID="63" presetClass="path" presetSubtype="0" accel="50000" decel="50000" fill="hold" nodeType="withEffect">
                                  <p:stCondLst>
                                    <p:cond delay="0"/>
                                  </p:stCondLst>
                                  <p:childTnLst>
                                    <p:animMotion origin="layout" path="M 0 0 L 0.25 0 E" pathEditMode="relative" ptsTypes="">
                                      <p:cBhvr>
                                        <p:cTn id="57" dur="2000" fill="hold"/>
                                        <p:tgtEl>
                                          <p:spTgt spid="55"/>
                                        </p:tgtEl>
                                        <p:attrNameLst>
                                          <p:attrName>ppt_x</p:attrName>
                                          <p:attrName>ppt_y</p:attrName>
                                        </p:attrNameLst>
                                      </p:cBhvr>
                                    </p:animMotion>
                                  </p:childTnLst>
                                </p:cTn>
                              </p:par>
                              <p:par>
                                <p:cTn id="58" presetID="63" presetClass="path" presetSubtype="0" accel="50000" decel="50000" fill="hold" grpId="1" nodeType="withEffect">
                                  <p:stCondLst>
                                    <p:cond delay="0"/>
                                  </p:stCondLst>
                                  <p:childTnLst>
                                    <p:animMotion origin="layout" path="M 0 0 L 0.25 0 E" pathEditMode="relative" ptsTypes="">
                                      <p:cBhvr>
                                        <p:cTn id="59" dur="2000" fill="hold"/>
                                        <p:tgtEl>
                                          <p:spTgt spid="32"/>
                                        </p:tgtEl>
                                        <p:attrNameLst>
                                          <p:attrName>ppt_x</p:attrName>
                                          <p:attrName>ppt_y</p:attrName>
                                        </p:attrNameLst>
                                      </p:cBhvr>
                                    </p:animMotion>
                                  </p:childTnLst>
                                </p:cTn>
                              </p:par>
                              <p:par>
                                <p:cTn id="60" presetID="63" presetClass="path" presetSubtype="0" accel="50000" decel="50000" fill="hold" grpId="1" nodeType="withEffect">
                                  <p:stCondLst>
                                    <p:cond delay="0"/>
                                  </p:stCondLst>
                                  <p:childTnLst>
                                    <p:animMotion origin="layout" path="M 0 0 L 0.25 0 E" pathEditMode="relative" ptsTypes="">
                                      <p:cBhvr>
                                        <p:cTn id="61" dur="2000" fill="hold"/>
                                        <p:tgtEl>
                                          <p:spTgt spid="14"/>
                                        </p:tgtEl>
                                        <p:attrNameLst>
                                          <p:attrName>ppt_x</p:attrName>
                                          <p:attrName>ppt_y</p:attrName>
                                        </p:attrNameLst>
                                      </p:cBhvr>
                                    </p:animMotion>
                                  </p:childTnLst>
                                </p:cTn>
                              </p:par>
                              <p:par>
                                <p:cTn id="62" presetID="63" presetClass="path" presetSubtype="0" accel="50000" decel="50000" fill="hold" grpId="1" nodeType="withEffect">
                                  <p:stCondLst>
                                    <p:cond delay="0"/>
                                  </p:stCondLst>
                                  <p:childTnLst>
                                    <p:animMotion origin="layout" path="M 0 0 L 0.25 0 E" pathEditMode="relative" ptsTypes="">
                                      <p:cBhvr>
                                        <p:cTn id="63" dur="2000" fill="hold"/>
                                        <p:tgtEl>
                                          <p:spTgt spid="27"/>
                                        </p:tgtEl>
                                        <p:attrNameLst>
                                          <p:attrName>ppt_x</p:attrName>
                                          <p:attrName>ppt_y</p:attrName>
                                        </p:attrNameLst>
                                      </p:cBhvr>
                                    </p:animMotion>
                                  </p:childTnLst>
                                </p:cTn>
                              </p:par>
                              <p:par>
                                <p:cTn id="64" presetID="63" presetClass="path" presetSubtype="0" accel="50000" decel="50000" fill="hold" nodeType="withEffect">
                                  <p:stCondLst>
                                    <p:cond delay="0"/>
                                  </p:stCondLst>
                                  <p:childTnLst>
                                    <p:animMotion origin="layout" path="M 0 0 L 0.25 0 E" pathEditMode="relative" ptsTypes="">
                                      <p:cBhvr>
                                        <p:cTn id="65" dur="2000" fill="hold"/>
                                        <p:tgtEl>
                                          <p:spTgt spid="56"/>
                                        </p:tgtEl>
                                        <p:attrNameLst>
                                          <p:attrName>ppt_x</p:attrName>
                                          <p:attrName>ppt_y</p:attrName>
                                        </p:attrNameLst>
                                      </p:cBhvr>
                                    </p:animMotion>
                                  </p:childTnLst>
                                </p:cTn>
                              </p:par>
                              <p:par>
                                <p:cTn id="66" presetID="63" presetClass="path" presetSubtype="0" accel="50000" decel="50000" fill="hold" nodeType="withEffect">
                                  <p:stCondLst>
                                    <p:cond delay="0"/>
                                  </p:stCondLst>
                                  <p:childTnLst>
                                    <p:animMotion origin="layout" path="M 0 0 L 0.25 0 E" pathEditMode="relative" ptsTypes="">
                                      <p:cBhvr>
                                        <p:cTn id="67" dur="2000" fill="hold"/>
                                        <p:tgtEl>
                                          <p:spTgt spid="57"/>
                                        </p:tgtEl>
                                        <p:attrNameLst>
                                          <p:attrName>ppt_x</p:attrName>
                                          <p:attrName>ppt_y</p:attrName>
                                        </p:attrNameLst>
                                      </p:cBhvr>
                                    </p:animMotion>
                                  </p:childTnLst>
                                </p:cTn>
                              </p:par>
                              <p:par>
                                <p:cTn id="68" presetID="63" presetClass="path" presetSubtype="0" accel="50000" decel="50000" fill="hold" nodeType="withEffect">
                                  <p:stCondLst>
                                    <p:cond delay="0"/>
                                  </p:stCondLst>
                                  <p:childTnLst>
                                    <p:animMotion origin="layout" path="M 0 0 L 0.25 0 E" pathEditMode="relative" ptsTypes="">
                                      <p:cBhvr>
                                        <p:cTn id="69" dur="2000" fill="hold"/>
                                        <p:tgtEl>
                                          <p:spTgt spid="58"/>
                                        </p:tgtEl>
                                        <p:attrNameLst>
                                          <p:attrName>ppt_x</p:attrName>
                                          <p:attrName>ppt_y</p:attrName>
                                        </p:attrNameLst>
                                      </p:cBhvr>
                                    </p:animMotion>
                                  </p:childTnLst>
                                </p:cTn>
                              </p:par>
                              <p:par>
                                <p:cTn id="70" presetID="63" presetClass="path" presetSubtype="0" accel="50000" decel="50000" fill="hold" nodeType="withEffect">
                                  <p:stCondLst>
                                    <p:cond delay="0"/>
                                  </p:stCondLst>
                                  <p:childTnLst>
                                    <p:animMotion origin="layout" path="M 0 0 L 0.25 0 E" pathEditMode="relative" ptsTypes="">
                                      <p:cBhvr>
                                        <p:cTn id="71" dur="2000" fill="hold"/>
                                        <p:tgtEl>
                                          <p:spTgt spid="59"/>
                                        </p:tgtEl>
                                        <p:attrNameLst>
                                          <p:attrName>ppt_x</p:attrName>
                                          <p:attrName>ppt_y</p:attrName>
                                        </p:attrNameLst>
                                      </p:cBhvr>
                                    </p:animMotion>
                                  </p:childTnLst>
                                </p:cTn>
                              </p:par>
                              <p:par>
                                <p:cTn id="72" presetID="63" presetClass="path" presetSubtype="0" accel="50000" decel="50000" fill="hold" grpId="1" nodeType="withEffect">
                                  <p:stCondLst>
                                    <p:cond delay="0"/>
                                  </p:stCondLst>
                                  <p:childTnLst>
                                    <p:animMotion origin="layout" path="M 0 0 L 0.25 0 E" pathEditMode="relative" ptsTypes="">
                                      <p:cBhvr>
                                        <p:cTn id="73" dur="2000" fill="hold"/>
                                        <p:tgtEl>
                                          <p:spTgt spid="41"/>
                                        </p:tgtEl>
                                        <p:attrNameLst>
                                          <p:attrName>ppt_x</p:attrName>
                                          <p:attrName>ppt_y</p:attrName>
                                        </p:attrNameLst>
                                      </p:cBhvr>
                                    </p:animMotion>
                                  </p:childTnLst>
                                </p:cTn>
                              </p:par>
                              <p:par>
                                <p:cTn id="74" presetID="63" presetClass="path" presetSubtype="0" accel="50000" decel="50000" fill="hold" grpId="1" nodeType="withEffect">
                                  <p:stCondLst>
                                    <p:cond delay="0"/>
                                  </p:stCondLst>
                                  <p:childTnLst>
                                    <p:animMotion origin="layout" path="M 0 0 L 0.25 0 E" pathEditMode="relative" ptsTypes="">
                                      <p:cBhvr>
                                        <p:cTn id="75" dur="2000" fill="hold"/>
                                        <p:tgtEl>
                                          <p:spTgt spid="48"/>
                                        </p:tgtEl>
                                        <p:attrNameLst>
                                          <p:attrName>ppt_x</p:attrName>
                                          <p:attrName>ppt_y</p:attrName>
                                        </p:attrNameLst>
                                      </p:cBhvr>
                                    </p:animMotion>
                                  </p:childTnLst>
                                </p:cTn>
                              </p:par>
                              <p:par>
                                <p:cTn id="76" presetID="63" presetClass="path" presetSubtype="0" accel="50000" decel="50000" fill="hold" grpId="1" nodeType="withEffect">
                                  <p:stCondLst>
                                    <p:cond delay="0"/>
                                  </p:stCondLst>
                                  <p:childTnLst>
                                    <p:animMotion origin="layout" path="M 0 0 L 0.25 0 E" pathEditMode="relative" ptsTypes="">
                                      <p:cBhvr>
                                        <p:cTn id="77" dur="2000" fill="hold"/>
                                        <p:tgtEl>
                                          <p:spTgt spid="51"/>
                                        </p:tgtEl>
                                        <p:attrNameLst>
                                          <p:attrName>ppt_x</p:attrName>
                                          <p:attrName>ppt_y</p:attrName>
                                        </p:attrNameLst>
                                      </p:cBhvr>
                                    </p:animMotion>
                                  </p:childTnLst>
                                </p:cTn>
                              </p:par>
                              <p:par>
                                <p:cTn id="78" presetID="63" presetClass="path" presetSubtype="0" accel="50000" decel="50000" fill="hold" grpId="1" nodeType="withEffect">
                                  <p:stCondLst>
                                    <p:cond delay="0"/>
                                  </p:stCondLst>
                                  <p:childTnLst>
                                    <p:animMotion origin="layout" path="M 0 0 L 0.25 0 E" pathEditMode="relative" ptsTypes="">
                                      <p:cBhvr>
                                        <p:cTn id="79" dur="2000" fill="hold"/>
                                        <p:tgtEl>
                                          <p:spTgt spid="74"/>
                                        </p:tgtEl>
                                        <p:attrNameLst>
                                          <p:attrName>ppt_x</p:attrName>
                                          <p:attrName>ppt_y</p:attrName>
                                        </p:attrNameLst>
                                      </p:cBhvr>
                                    </p:animMotion>
                                  </p:childTnLst>
                                </p:cTn>
                              </p:par>
                              <p:par>
                                <p:cTn id="80" presetID="63" presetClass="path" presetSubtype="0" accel="50000" decel="50000" fill="hold" nodeType="withEffect">
                                  <p:stCondLst>
                                    <p:cond delay="0"/>
                                  </p:stCondLst>
                                  <p:childTnLst>
                                    <p:animMotion origin="layout" path="M 0 0 L 0.25 0 E" pathEditMode="relative" ptsTypes="">
                                      <p:cBhvr>
                                        <p:cTn id="81" dur="2000" fill="hold"/>
                                        <p:tgtEl>
                                          <p:spTgt spid="4"/>
                                        </p:tgtEl>
                                        <p:attrNameLst>
                                          <p:attrName>ppt_x</p:attrName>
                                          <p:attrName>ppt_y</p:attrName>
                                        </p:attrNameLst>
                                      </p:cBhvr>
                                    </p:animMotion>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25" grpId="0" animBg="1"/>
      <p:bldP spid="25" grpId="1" animBg="1"/>
      <p:bldP spid="27" grpId="0" animBg="1"/>
      <p:bldP spid="27" grpId="1" animBg="1"/>
      <p:bldP spid="32" grpId="0" animBg="1"/>
      <p:bldP spid="32" grpId="1" animBg="1"/>
      <p:bldP spid="41" grpId="0" animBg="1"/>
      <p:bldP spid="41" grpId="1" animBg="1"/>
      <p:bldP spid="48" grpId="0" animBg="1"/>
      <p:bldP spid="48" grpId="1" animBg="1"/>
      <p:bldP spid="51" grpId="0" animBg="1"/>
      <p:bldP spid="51" grpId="1" animBg="1"/>
      <p:bldP spid="60" grpId="0" animBg="1"/>
      <p:bldP spid="74" grpId="0" animBg="1"/>
      <p:bldP spid="74"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BE" dirty="0" smtClean="0"/>
              <a:t>Push Notification</a:t>
            </a:r>
            <a:endParaRPr lang="en-US" dirty="0"/>
          </a:p>
        </p:txBody>
      </p:sp>
      <p:grpSp>
        <p:nvGrpSpPr>
          <p:cNvPr id="4" name="Group 3"/>
          <p:cNvGrpSpPr/>
          <p:nvPr/>
        </p:nvGrpSpPr>
        <p:grpSpPr>
          <a:xfrm>
            <a:off x="6695700" y="1797613"/>
            <a:ext cx="2209800" cy="1801354"/>
            <a:chOff x="6695700" y="1331782"/>
            <a:chExt cx="2209800" cy="1801354"/>
          </a:xfrm>
        </p:grpSpPr>
        <p:sp>
          <p:nvSpPr>
            <p:cNvPr id="7" name="Rounded Rectangle 6"/>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p>
          </p:txBody>
        </p:sp>
        <p:sp>
          <p:nvSpPr>
            <p:cNvPr id="8" name="Rounded Rectangle 7"/>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solidFill>
                    <a:schemeClr val="tx1">
                      <a:lumMod val="85000"/>
                      <a:lumOff val="15000"/>
                    </a:schemeClr>
                  </a:solidFill>
                </a:rPr>
                <a:t>Opinion</a:t>
              </a:r>
              <a:endParaRPr lang="en-US" sz="1600" dirty="0">
                <a:solidFill>
                  <a:schemeClr val="tx1">
                    <a:lumMod val="85000"/>
                    <a:lumOff val="15000"/>
                  </a:schemeClr>
                </a:solidFill>
              </a:endParaRPr>
            </a:p>
          </p:txBody>
        </p:sp>
      </p:grpSp>
      <p:sp>
        <p:nvSpPr>
          <p:cNvPr id="9" name="Left-Right Arrow 8"/>
          <p:cNvSpPr/>
          <p:nvPr/>
        </p:nvSpPr>
        <p:spPr>
          <a:xfrm>
            <a:off x="2500505" y="2208201"/>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Right Arrow 9"/>
          <p:cNvSpPr/>
          <p:nvPr/>
        </p:nvSpPr>
        <p:spPr>
          <a:xfrm>
            <a:off x="5710897" y="2172607"/>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3501097" y="1817612"/>
            <a:ext cx="2209800" cy="37664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OpinionsViewModel</a:t>
            </a:r>
            <a:endParaRPr lang="en-US" dirty="0">
              <a:solidFill>
                <a:schemeClr val="tx1">
                  <a:lumMod val="85000"/>
                  <a:lumOff val="15000"/>
                </a:schemeClr>
              </a:solidFill>
            </a:endParaRPr>
          </a:p>
        </p:txBody>
      </p:sp>
      <p:grpSp>
        <p:nvGrpSpPr>
          <p:cNvPr id="28" name="Group 27"/>
          <p:cNvGrpSpPr/>
          <p:nvPr/>
        </p:nvGrpSpPr>
        <p:grpSpPr>
          <a:xfrm>
            <a:off x="290704" y="1817463"/>
            <a:ext cx="2209800" cy="3925201"/>
            <a:chOff x="290704" y="1351632"/>
            <a:chExt cx="2209800" cy="3925201"/>
          </a:xfrm>
        </p:grpSpPr>
        <p:sp>
          <p:nvSpPr>
            <p:cNvPr id="33" name="Rounded Rectangle 32"/>
            <p:cNvSpPr/>
            <p:nvPr/>
          </p:nvSpPr>
          <p:spPr>
            <a:xfrm>
              <a:off x="290704" y="1351632"/>
              <a:ext cx="2209800" cy="39252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a:solidFill>
                    <a:schemeClr val="tx1">
                      <a:lumMod val="85000"/>
                      <a:lumOff val="15000"/>
                    </a:schemeClr>
                  </a:solidFill>
                </a:rPr>
                <a:t>MainPage</a:t>
              </a:r>
              <a:endParaRPr lang="en-US" sz="1600" dirty="0">
                <a:solidFill>
                  <a:schemeClr val="tx1">
                    <a:lumMod val="85000"/>
                    <a:lumOff val="15000"/>
                  </a:schemeClr>
                </a:solidFill>
              </a:endParaRPr>
            </a:p>
          </p:txBody>
        </p:sp>
        <p:sp>
          <p:nvSpPr>
            <p:cNvPr id="34" name="Rectangle 33"/>
            <p:cNvSpPr/>
            <p:nvPr/>
          </p:nvSpPr>
          <p:spPr>
            <a:xfrm>
              <a:off x="310342" y="1874461"/>
              <a:ext cx="2155526" cy="3204000"/>
            </a:xfrm>
            <a:prstGeom prst="rect">
              <a:avLst/>
            </a:prstGeom>
            <a:solidFill>
              <a:schemeClr val="bg2">
                <a:lumMod val="25000"/>
              </a:schemeClr>
            </a:solidFill>
          </p:spPr>
          <p:txBody>
            <a:bodyPr wrap="square" rtlCol="0">
              <a:spAutoFit/>
            </a:bodyPr>
            <a:lstStyle/>
            <a:p>
              <a:r>
                <a:rPr lang="nl-BE" sz="1600" dirty="0" smtClean="0">
                  <a:solidFill>
                    <a:schemeClr val="bg1"/>
                  </a:solidFill>
                </a:rPr>
                <a:t>Pivot</a:t>
              </a: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en-US" sz="1600" dirty="0">
                <a:solidFill>
                  <a:schemeClr val="bg1"/>
                </a:solidFill>
              </a:endParaRPr>
            </a:p>
          </p:txBody>
        </p:sp>
      </p:grpSp>
      <p:sp>
        <p:nvSpPr>
          <p:cNvPr id="2" name="Rectangle 1"/>
          <p:cNvSpPr/>
          <p:nvPr/>
        </p:nvSpPr>
        <p:spPr>
          <a:xfrm>
            <a:off x="310342" y="4940490"/>
            <a:ext cx="2155526" cy="382137"/>
          </a:xfrm>
          <a:prstGeom prst="rect">
            <a:avLst/>
          </a:prstGeom>
          <a:solidFill>
            <a:srgbClr val="F939D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«Hotel A»</a:t>
            </a:r>
            <a:endParaRPr lang="en-US" dirty="0"/>
          </a:p>
        </p:txBody>
      </p:sp>
      <p:sp>
        <p:nvSpPr>
          <p:cNvPr id="51" name="TextBox 50"/>
          <p:cNvSpPr txBox="1"/>
          <p:nvPr/>
        </p:nvSpPr>
        <p:spPr>
          <a:xfrm>
            <a:off x="3501098" y="4626177"/>
            <a:ext cx="2209800" cy="307777"/>
          </a:xfrm>
          <a:prstGeom prst="rect">
            <a:avLst/>
          </a:prstGeom>
          <a:solidFill>
            <a:schemeClr val="bg2"/>
          </a:solidFill>
        </p:spPr>
        <p:txBody>
          <a:bodyPr wrap="square" rtlCol="0">
            <a:spAutoFit/>
          </a:bodyPr>
          <a:lstStyle/>
          <a:p>
            <a:r>
              <a:rPr lang="es-ES" sz="1400" dirty="0" err="1" smtClean="0"/>
              <a:t>NewOpinionArrived</a:t>
            </a:r>
            <a:endParaRPr lang="en-US" sz="1200" dirty="0"/>
          </a:p>
        </p:txBody>
      </p:sp>
      <p:sp>
        <p:nvSpPr>
          <p:cNvPr id="52" name="TextBox 51"/>
          <p:cNvSpPr txBox="1"/>
          <p:nvPr/>
        </p:nvSpPr>
        <p:spPr>
          <a:xfrm>
            <a:off x="3501097" y="2672288"/>
            <a:ext cx="2206177" cy="307777"/>
          </a:xfrm>
          <a:prstGeom prst="rect">
            <a:avLst/>
          </a:prstGeom>
          <a:solidFill>
            <a:schemeClr val="bg2"/>
          </a:solidFill>
        </p:spPr>
        <p:txBody>
          <a:bodyPr wrap="square" rtlCol="0">
            <a:spAutoFit/>
          </a:bodyPr>
          <a:lstStyle/>
          <a:p>
            <a:r>
              <a:rPr lang="es-ES" sz="1400" dirty="0" err="1" smtClean="0"/>
              <a:t>Callback</a:t>
            </a:r>
            <a:r>
              <a:rPr lang="es-ES" sz="1400" dirty="0" smtClean="0"/>
              <a:t> (</a:t>
            </a:r>
            <a:r>
              <a:rPr lang="es-ES" sz="1400" dirty="0" err="1" smtClean="0"/>
              <a:t>Opinion</a:t>
            </a:r>
            <a:r>
              <a:rPr lang="es-ES" sz="1400" dirty="0" smtClean="0"/>
              <a:t>)</a:t>
            </a:r>
            <a:endParaRPr lang="en-US" sz="1200" dirty="0"/>
          </a:p>
        </p:txBody>
      </p:sp>
      <p:cxnSp>
        <p:nvCxnSpPr>
          <p:cNvPr id="6" name="Straight Arrow Connector 5"/>
          <p:cNvCxnSpPr/>
          <p:nvPr/>
        </p:nvCxnSpPr>
        <p:spPr>
          <a:xfrm>
            <a:off x="5733580" y="2672288"/>
            <a:ext cx="608015" cy="10763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Vertical Scroll 15"/>
          <p:cNvSpPr/>
          <p:nvPr/>
        </p:nvSpPr>
        <p:spPr>
          <a:xfrm>
            <a:off x="6267730" y="3748620"/>
            <a:ext cx="511799" cy="777922"/>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Explosion 1 16"/>
          <p:cNvSpPr/>
          <p:nvPr/>
        </p:nvSpPr>
        <p:spPr>
          <a:xfrm>
            <a:off x="7588155" y="5040422"/>
            <a:ext cx="1555845" cy="569905"/>
          </a:xfrm>
          <a:prstGeom prst="irregularSeal1">
            <a:avLst/>
          </a:prstGeom>
          <a:gradFill>
            <a:gsLst>
              <a:gs pos="0">
                <a:srgbClr val="FFF200"/>
              </a:gs>
              <a:gs pos="100000">
                <a:srgbClr val="FF7A00"/>
              </a:gs>
              <a:gs pos="10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000" dirty="0" smtClean="0"/>
              <a:t>New </a:t>
            </a:r>
            <a:r>
              <a:rPr lang="es-ES" sz="1000" dirty="0" err="1" smtClean="0"/>
              <a:t>Opinion</a:t>
            </a:r>
            <a:endParaRPr lang="en-US" sz="1000" dirty="0"/>
          </a:p>
        </p:txBody>
      </p:sp>
      <p:grpSp>
        <p:nvGrpSpPr>
          <p:cNvPr id="24" name="Group 23"/>
          <p:cNvGrpSpPr/>
          <p:nvPr/>
        </p:nvGrpSpPr>
        <p:grpSpPr>
          <a:xfrm>
            <a:off x="7732173" y="5610327"/>
            <a:ext cx="1278517" cy="999888"/>
            <a:chOff x="4583480" y="2229609"/>
            <a:chExt cx="1278517" cy="999888"/>
          </a:xfrm>
        </p:grpSpPr>
        <p:sp>
          <p:nvSpPr>
            <p:cNvPr id="29" name="TextBox 28"/>
            <p:cNvSpPr txBox="1"/>
            <p:nvPr/>
          </p:nvSpPr>
          <p:spPr>
            <a:xfrm>
              <a:off x="4688636" y="2842925"/>
              <a:ext cx="1068204" cy="184666"/>
            </a:xfrm>
            <a:prstGeom prst="rect">
              <a:avLst/>
            </a:prstGeom>
            <a:noFill/>
          </p:spPr>
          <p:txBody>
            <a:bodyPr wrap="square" lIns="0" tIns="0" rIns="0" bIns="0" rtlCol="0">
              <a:spAutoFit/>
            </a:bodyPr>
            <a:lstStyle/>
            <a:p>
              <a:r>
                <a:rPr lang="es-ES" sz="1200" dirty="0" err="1" smtClean="0">
                  <a:solidFill>
                    <a:schemeClr val="bg1"/>
                  </a:solidFill>
                  <a:latin typeface="Segoe WP Semibold" pitchFamily="34" charset="0"/>
                </a:rPr>
                <a:t>OutloudoData</a:t>
              </a:r>
              <a:endParaRPr lang="en-US" sz="1200" dirty="0" err="1" smtClean="0">
                <a:solidFill>
                  <a:schemeClr val="bg1"/>
                </a:solidFill>
                <a:latin typeface="Segoe WP Semibold" pitchFamily="34" charset="0"/>
              </a:endParaRPr>
            </a:p>
          </p:txBody>
        </p:sp>
        <p:grpSp>
          <p:nvGrpSpPr>
            <p:cNvPr id="30" name="Group 54"/>
            <p:cNvGrpSpPr>
              <a:grpSpLocks/>
            </p:cNvGrpSpPr>
            <p:nvPr/>
          </p:nvGrpSpPr>
          <p:grpSpPr bwMode="auto">
            <a:xfrm>
              <a:off x="4940629" y="2281291"/>
              <a:ext cx="564218" cy="579396"/>
              <a:chOff x="351633" y="1731818"/>
              <a:chExt cx="792878" cy="815226"/>
            </a:xfrm>
          </p:grpSpPr>
          <p:sp>
            <p:nvSpPr>
              <p:cNvPr id="32" name="Rectangle 31"/>
              <p:cNvSpPr/>
              <p:nvPr/>
            </p:nvSpPr>
            <p:spPr>
              <a:xfrm>
                <a:off x="544138" y="1933196"/>
                <a:ext cx="600373" cy="613848"/>
              </a:xfrm>
              <a:prstGeom prst="rect">
                <a:avLst/>
              </a:prstGeom>
              <a:blipFill rotWithShape="0">
                <a:blip r:embed="rId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5" name="Rectangle 34"/>
              <p:cNvSpPr/>
              <p:nvPr/>
            </p:nvSpPr>
            <p:spPr>
              <a:xfrm>
                <a:off x="351633" y="1731818"/>
                <a:ext cx="600373" cy="613848"/>
              </a:xfrm>
              <a:prstGeom prst="rect">
                <a:avLst/>
              </a:prstGeom>
              <a:blipFill rotWithShape="0">
                <a:blip r:embed="rId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31" name="Rounded Rectangle 30"/>
            <p:cNvSpPr/>
            <p:nvPr/>
          </p:nvSpPr>
          <p:spPr bwMode="auto">
            <a:xfrm>
              <a:off x="4583480" y="2229609"/>
              <a:ext cx="1278517" cy="999888"/>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ndParaRPr>
            </a:p>
          </p:txBody>
        </p:sp>
      </p:grpSp>
      <p:sp>
        <p:nvSpPr>
          <p:cNvPr id="19" name="TextBox 18"/>
          <p:cNvSpPr txBox="1"/>
          <p:nvPr/>
        </p:nvSpPr>
        <p:spPr>
          <a:xfrm>
            <a:off x="6738585" y="3721324"/>
            <a:ext cx="2052806" cy="523220"/>
          </a:xfrm>
          <a:prstGeom prst="rect">
            <a:avLst/>
          </a:prstGeom>
          <a:noFill/>
        </p:spPr>
        <p:txBody>
          <a:bodyPr wrap="none" rtlCol="0">
            <a:spAutoFit/>
          </a:bodyPr>
          <a:lstStyle/>
          <a:p>
            <a:r>
              <a:rPr lang="es-ES" sz="1400" dirty="0" err="1" smtClean="0">
                <a:solidFill>
                  <a:schemeClr val="bg1"/>
                </a:solidFill>
              </a:rPr>
              <a:t>Register</a:t>
            </a:r>
            <a:r>
              <a:rPr lang="es-ES" sz="1400" dirty="0" smtClean="0">
                <a:solidFill>
                  <a:schemeClr val="bg1"/>
                </a:solidFill>
              </a:rPr>
              <a:t> </a:t>
            </a:r>
            <a:r>
              <a:rPr lang="es-ES" sz="1400" dirty="0" err="1" smtClean="0">
                <a:solidFill>
                  <a:schemeClr val="bg1"/>
                </a:solidFill>
              </a:rPr>
              <a:t>for</a:t>
            </a:r>
            <a:r>
              <a:rPr lang="es-ES" sz="1400" dirty="0" smtClean="0">
                <a:solidFill>
                  <a:schemeClr val="bg1"/>
                </a:solidFill>
              </a:rPr>
              <a:t> </a:t>
            </a:r>
            <a:r>
              <a:rPr lang="es-ES" sz="1400" dirty="0" err="1" smtClean="0">
                <a:solidFill>
                  <a:schemeClr val="bg1"/>
                </a:solidFill>
              </a:rPr>
              <a:t>Notifications</a:t>
            </a:r>
            <a:endParaRPr lang="es-ES" sz="1400" dirty="0" smtClean="0">
              <a:solidFill>
                <a:schemeClr val="bg1"/>
              </a:solidFill>
            </a:endParaRPr>
          </a:p>
          <a:p>
            <a:r>
              <a:rPr lang="es-ES" sz="1400" dirty="0" smtClean="0">
                <a:solidFill>
                  <a:schemeClr val="bg1"/>
                </a:solidFill>
              </a:rPr>
              <a:t>Subscribe </a:t>
            </a:r>
            <a:r>
              <a:rPr lang="es-ES" sz="1400" dirty="0" err="1" smtClean="0">
                <a:solidFill>
                  <a:schemeClr val="bg1"/>
                </a:solidFill>
              </a:rPr>
              <a:t>to</a:t>
            </a:r>
            <a:r>
              <a:rPr lang="es-ES" sz="1400" dirty="0" smtClean="0">
                <a:solidFill>
                  <a:schemeClr val="bg1"/>
                </a:solidFill>
              </a:rPr>
              <a:t> </a:t>
            </a:r>
            <a:r>
              <a:rPr lang="es-ES" sz="1400" dirty="0" err="1" smtClean="0">
                <a:solidFill>
                  <a:schemeClr val="bg1"/>
                </a:solidFill>
              </a:rPr>
              <a:t>Notifications</a:t>
            </a:r>
            <a:endParaRPr lang="en-US" sz="1400" dirty="0">
              <a:solidFill>
                <a:schemeClr val="bg1"/>
              </a:solidFill>
            </a:endParaRPr>
          </a:p>
        </p:txBody>
      </p:sp>
      <p:cxnSp>
        <p:nvCxnSpPr>
          <p:cNvPr id="21" name="Elbow Connector 20"/>
          <p:cNvCxnSpPr>
            <a:stCxn id="31" idx="1"/>
            <a:endCxn id="16" idx="2"/>
          </p:cNvCxnSpPr>
          <p:nvPr/>
        </p:nvCxnSpPr>
        <p:spPr>
          <a:xfrm rot="10800000">
            <a:off x="6523631" y="4526543"/>
            <a:ext cx="1208543" cy="1583729"/>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6" idx="1"/>
          </p:cNvCxnSpPr>
          <p:nvPr/>
        </p:nvCxnSpPr>
        <p:spPr>
          <a:xfrm flipH="1" flipV="1">
            <a:off x="5707274" y="2980065"/>
            <a:ext cx="624431" cy="1157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51" idx="0"/>
          </p:cNvCxnSpPr>
          <p:nvPr/>
        </p:nvCxnSpPr>
        <p:spPr>
          <a:xfrm>
            <a:off x="4604185" y="2980065"/>
            <a:ext cx="1813" cy="1646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Elbow Connector 42"/>
          <p:cNvCxnSpPr>
            <a:endCxn id="33" idx="2"/>
          </p:cNvCxnSpPr>
          <p:nvPr/>
        </p:nvCxnSpPr>
        <p:spPr>
          <a:xfrm rot="10800000" flipV="1">
            <a:off x="1395605" y="4940490"/>
            <a:ext cx="3208581" cy="802174"/>
          </a:xfrm>
          <a:prstGeom prst="bentConnector4">
            <a:avLst>
              <a:gd name="adj1" fmla="val -821"/>
              <a:gd name="adj2" fmla="val 128498"/>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142698" y="5905553"/>
            <a:ext cx="1461106" cy="307777"/>
          </a:xfrm>
          <a:prstGeom prst="rect">
            <a:avLst/>
          </a:prstGeom>
          <a:noFill/>
        </p:spPr>
        <p:txBody>
          <a:bodyPr wrap="none" rtlCol="0">
            <a:spAutoFit/>
          </a:bodyPr>
          <a:lstStyle/>
          <a:p>
            <a:r>
              <a:rPr lang="es-ES" sz="1400" dirty="0" err="1" smtClean="0">
                <a:solidFill>
                  <a:schemeClr val="bg1"/>
                </a:solidFill>
              </a:rPr>
              <a:t>PropertyChanged</a:t>
            </a:r>
            <a:endParaRPr lang="en-US" sz="1400" dirty="0">
              <a:solidFill>
                <a:schemeClr val="bg1"/>
              </a:solidFill>
            </a:endParaRPr>
          </a:p>
        </p:txBody>
      </p:sp>
      <p:sp>
        <p:nvSpPr>
          <p:cNvPr id="48" name="TextBox 47"/>
          <p:cNvSpPr txBox="1"/>
          <p:nvPr/>
        </p:nvSpPr>
        <p:spPr>
          <a:xfrm>
            <a:off x="6400009" y="6093847"/>
            <a:ext cx="1277979" cy="307777"/>
          </a:xfrm>
          <a:prstGeom prst="rect">
            <a:avLst/>
          </a:prstGeom>
          <a:noFill/>
        </p:spPr>
        <p:txBody>
          <a:bodyPr wrap="none" rtlCol="0">
            <a:spAutoFit/>
          </a:bodyPr>
          <a:lstStyle/>
          <a:p>
            <a:r>
              <a:rPr lang="es-ES" sz="1400" dirty="0" err="1" smtClean="0">
                <a:solidFill>
                  <a:schemeClr val="bg1"/>
                </a:solidFill>
              </a:rPr>
              <a:t>Raw</a:t>
            </a:r>
            <a:r>
              <a:rPr lang="es-ES" sz="1400" dirty="0" smtClean="0">
                <a:solidFill>
                  <a:schemeClr val="bg1"/>
                </a:solidFill>
              </a:rPr>
              <a:t>/Tile/</a:t>
            </a:r>
            <a:r>
              <a:rPr lang="es-ES" sz="1400" dirty="0" err="1" smtClean="0">
                <a:solidFill>
                  <a:schemeClr val="bg1"/>
                </a:solidFill>
              </a:rPr>
              <a:t>Toast</a:t>
            </a:r>
            <a:endParaRPr lang="en-US" sz="1400" dirty="0">
              <a:solidFill>
                <a:schemeClr val="bg1"/>
              </a:solidFill>
            </a:endParaRPr>
          </a:p>
        </p:txBody>
      </p:sp>
    </p:spTree>
    <p:extLst>
      <p:ext uri="{BB962C8B-B14F-4D97-AF65-F5344CB8AC3E}">
        <p14:creationId xmlns:p14="http://schemas.microsoft.com/office/powerpoint/2010/main" val="15149565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500"/>
                                        <p:tgtEl>
                                          <p:spTgt spid="5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
                                        </p:tgtEl>
                                        <p:attrNameLst>
                                          <p:attrName>style.visibility</p:attrName>
                                        </p:attrNameLst>
                                      </p:cBhvr>
                                      <p:to>
                                        <p:strVal val="visible"/>
                                      </p:to>
                                    </p:set>
                                    <p:animEffect transition="in" filter="fade">
                                      <p:cBhvr>
                                        <p:cTn id="84" dur="500"/>
                                        <p:tgtEl>
                                          <p:spTgt spid="2"/>
                                        </p:tgtEl>
                                      </p:cBhvr>
                                    </p:animEffect>
                                  </p:childTnLst>
                                </p:cTn>
                              </p:par>
                            </p:childTnLst>
                          </p:cTn>
                        </p:par>
                        <p:par>
                          <p:cTn id="85" fill="hold">
                            <p:stCondLst>
                              <p:cond delay="500"/>
                            </p:stCondLst>
                            <p:childTnLst>
                              <p:par>
                                <p:cTn id="86" presetID="42" presetClass="path" presetSubtype="0" accel="50000" decel="50000" fill="hold" grpId="1" nodeType="afterEffect">
                                  <p:stCondLst>
                                    <p:cond delay="0"/>
                                  </p:stCondLst>
                                  <p:childTnLst>
                                    <p:animMotion origin="layout" path="M 4.16667E-6 3.9408E-6 L 4.16667E-6 -0.13321 " pathEditMode="relative" rAng="0" ptsTypes="AA">
                                      <p:cBhvr>
                                        <p:cTn id="87" dur="2000" fill="hold"/>
                                        <p:tgtEl>
                                          <p:spTgt spid="2"/>
                                        </p:tgtEl>
                                        <p:attrNameLst>
                                          <p:attrName>ppt_x</p:attrName>
                                          <p:attrName>ppt_y</p:attrName>
                                        </p:attrNameLst>
                                      </p:cBhvr>
                                      <p:rCtr x="0" y="-6660"/>
                                    </p:animMotion>
                                  </p:childTnLst>
                                </p:cTn>
                              </p:par>
                            </p:childTnLst>
                          </p:cTn>
                        </p:par>
                        <p:par>
                          <p:cTn id="88" fill="hold">
                            <p:stCondLst>
                              <p:cond delay="2500"/>
                            </p:stCondLst>
                            <p:childTnLst>
                              <p:par>
                                <p:cTn id="89" presetID="42" presetClass="path" presetSubtype="0" accel="50000" decel="50000" fill="hold" grpId="2" nodeType="afterEffect">
                                  <p:stCondLst>
                                    <p:cond delay="0"/>
                                  </p:stCondLst>
                                  <p:childTnLst>
                                    <p:animMotion origin="layout" path="M 3.88889E-6 -0.13321 L 3.88889E-6 3.9408E-6 " pathEditMode="relative" rAng="0" ptsTypes="AA">
                                      <p:cBhvr>
                                        <p:cTn id="90" dur="2000" fill="hold"/>
                                        <p:tgtEl>
                                          <p:spTgt spid="2"/>
                                        </p:tgtEl>
                                        <p:attrNameLst>
                                          <p:attrName>ppt_x</p:attrName>
                                          <p:attrName>ppt_y</p:attrName>
                                        </p:attrNameLst>
                                      </p:cBhvr>
                                      <p:rCtr x="0" y="66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2" grpId="0" animBg="1"/>
      <p:bldP spid="2" grpId="1" animBg="1"/>
      <p:bldP spid="2" grpId="2" animBg="1"/>
      <p:bldP spid="51" grpId="0" animBg="1"/>
      <p:bldP spid="52" grpId="0" animBg="1"/>
      <p:bldP spid="16" grpId="0" animBg="1"/>
      <p:bldP spid="17" grpId="0" animBg="1"/>
      <p:bldP spid="19" grpId="0"/>
      <p:bldP spid="45"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dirty="0" err="1"/>
              <a:t>out.loud</a:t>
            </a:r>
            <a:r>
              <a:rPr lang="en-US" dirty="0"/>
              <a:t> Push Notification</a:t>
            </a:r>
          </a:p>
        </p:txBody>
      </p:sp>
    </p:spTree>
    <p:extLst>
      <p:ext uri="{BB962C8B-B14F-4D97-AF65-F5344CB8AC3E}">
        <p14:creationId xmlns:p14="http://schemas.microsoft.com/office/powerpoint/2010/main" val="911019610"/>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BE" dirty="0" smtClean="0"/>
              <a:t>Recap Push Notification</a:t>
            </a:r>
            <a:endParaRPr lang="en-US" dirty="0"/>
          </a:p>
        </p:txBody>
      </p:sp>
      <p:grpSp>
        <p:nvGrpSpPr>
          <p:cNvPr id="4" name="Group 3"/>
          <p:cNvGrpSpPr/>
          <p:nvPr/>
        </p:nvGrpSpPr>
        <p:grpSpPr>
          <a:xfrm>
            <a:off x="6695700" y="1797613"/>
            <a:ext cx="2209800" cy="1801354"/>
            <a:chOff x="6695700" y="1331782"/>
            <a:chExt cx="2209800" cy="1801354"/>
          </a:xfrm>
        </p:grpSpPr>
        <p:sp>
          <p:nvSpPr>
            <p:cNvPr id="7" name="Rounded Rectangle 6"/>
            <p:cNvSpPr/>
            <p:nvPr/>
          </p:nvSpPr>
          <p:spPr>
            <a:xfrm>
              <a:off x="6695700" y="1331782"/>
              <a:ext cx="2209800" cy="1560017"/>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lstStyle/>
            <a:p>
              <a:pPr algn="ctr"/>
              <a:r>
                <a:rPr lang="nl-BE" sz="1600" dirty="0">
                  <a:solidFill>
                    <a:schemeClr val="tx1">
                      <a:lumMod val="85000"/>
                      <a:lumOff val="15000"/>
                    </a:schemeClr>
                  </a:solidFill>
                </a:rPr>
                <a:t>Model</a:t>
              </a:r>
            </a:p>
          </p:txBody>
        </p:sp>
        <p:sp>
          <p:nvSpPr>
            <p:cNvPr id="8" name="Rounded Rectangle 7"/>
            <p:cNvSpPr/>
            <p:nvPr/>
          </p:nvSpPr>
          <p:spPr>
            <a:xfrm>
              <a:off x="6695700" y="1895333"/>
              <a:ext cx="2209800" cy="12378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600" dirty="0" smtClean="0">
                  <a:solidFill>
                    <a:schemeClr val="tx1">
                      <a:lumMod val="85000"/>
                      <a:lumOff val="15000"/>
                    </a:schemeClr>
                  </a:solidFill>
                </a:rPr>
                <a:t>Opinion</a:t>
              </a:r>
              <a:endParaRPr lang="en-US" sz="1600" dirty="0">
                <a:solidFill>
                  <a:schemeClr val="tx1">
                    <a:lumMod val="85000"/>
                    <a:lumOff val="15000"/>
                  </a:schemeClr>
                </a:solidFill>
              </a:endParaRPr>
            </a:p>
          </p:txBody>
        </p:sp>
      </p:grpSp>
      <p:sp>
        <p:nvSpPr>
          <p:cNvPr id="9" name="Left-Right Arrow 8"/>
          <p:cNvSpPr/>
          <p:nvPr/>
        </p:nvSpPr>
        <p:spPr>
          <a:xfrm>
            <a:off x="2500505" y="2208201"/>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Right Arrow 9"/>
          <p:cNvSpPr/>
          <p:nvPr/>
        </p:nvSpPr>
        <p:spPr>
          <a:xfrm>
            <a:off x="5710897" y="2172607"/>
            <a:ext cx="996970" cy="200635"/>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p:nvSpPr>
        <p:spPr>
          <a:xfrm>
            <a:off x="3501097" y="1817612"/>
            <a:ext cx="2209800" cy="3766483"/>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smtClean="0">
                <a:solidFill>
                  <a:schemeClr val="tx1">
                    <a:lumMod val="85000"/>
                    <a:lumOff val="15000"/>
                  </a:schemeClr>
                </a:solidFill>
              </a:rPr>
              <a:t>OpinionsViewModel</a:t>
            </a:r>
            <a:endParaRPr lang="en-US" dirty="0">
              <a:solidFill>
                <a:schemeClr val="tx1">
                  <a:lumMod val="85000"/>
                  <a:lumOff val="15000"/>
                </a:schemeClr>
              </a:solidFill>
            </a:endParaRPr>
          </a:p>
        </p:txBody>
      </p:sp>
      <p:grpSp>
        <p:nvGrpSpPr>
          <p:cNvPr id="28" name="Group 27"/>
          <p:cNvGrpSpPr/>
          <p:nvPr/>
        </p:nvGrpSpPr>
        <p:grpSpPr>
          <a:xfrm>
            <a:off x="290704" y="1817463"/>
            <a:ext cx="2209800" cy="3925201"/>
            <a:chOff x="290704" y="1351632"/>
            <a:chExt cx="2209800" cy="3925201"/>
          </a:xfrm>
        </p:grpSpPr>
        <p:sp>
          <p:nvSpPr>
            <p:cNvPr id="33" name="Rounded Rectangle 32"/>
            <p:cNvSpPr/>
            <p:nvPr/>
          </p:nvSpPr>
          <p:spPr>
            <a:xfrm>
              <a:off x="290704" y="1351632"/>
              <a:ext cx="2209800" cy="39252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nl-BE" sz="1600" dirty="0">
                  <a:solidFill>
                    <a:schemeClr val="tx1">
                      <a:lumMod val="85000"/>
                      <a:lumOff val="15000"/>
                    </a:schemeClr>
                  </a:solidFill>
                </a:rPr>
                <a:t>MainPage</a:t>
              </a:r>
              <a:endParaRPr lang="en-US" sz="1600" dirty="0">
                <a:solidFill>
                  <a:schemeClr val="tx1">
                    <a:lumMod val="85000"/>
                    <a:lumOff val="15000"/>
                  </a:schemeClr>
                </a:solidFill>
              </a:endParaRPr>
            </a:p>
          </p:txBody>
        </p:sp>
        <p:sp>
          <p:nvSpPr>
            <p:cNvPr id="34" name="Rectangle 33"/>
            <p:cNvSpPr/>
            <p:nvPr/>
          </p:nvSpPr>
          <p:spPr>
            <a:xfrm>
              <a:off x="310342" y="1874461"/>
              <a:ext cx="2155526" cy="3204000"/>
            </a:xfrm>
            <a:prstGeom prst="rect">
              <a:avLst/>
            </a:prstGeom>
            <a:solidFill>
              <a:schemeClr val="bg2">
                <a:lumMod val="25000"/>
              </a:schemeClr>
            </a:solidFill>
          </p:spPr>
          <p:txBody>
            <a:bodyPr wrap="square" rtlCol="0">
              <a:spAutoFit/>
            </a:bodyPr>
            <a:lstStyle/>
            <a:p>
              <a:r>
                <a:rPr lang="nl-BE" sz="1600" dirty="0" smtClean="0">
                  <a:solidFill>
                    <a:schemeClr val="bg1"/>
                  </a:solidFill>
                </a:rPr>
                <a:t>Pivot</a:t>
              </a: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nl-BE" sz="1600" dirty="0">
                <a:solidFill>
                  <a:schemeClr val="bg1"/>
                </a:solidFill>
              </a:endParaRPr>
            </a:p>
            <a:p>
              <a:endParaRPr lang="nl-BE" sz="1600" dirty="0" smtClean="0">
                <a:solidFill>
                  <a:schemeClr val="bg1"/>
                </a:solidFill>
              </a:endParaRPr>
            </a:p>
            <a:p>
              <a:endParaRPr lang="en-US" sz="1600" dirty="0">
                <a:solidFill>
                  <a:schemeClr val="bg1"/>
                </a:solidFill>
              </a:endParaRPr>
            </a:p>
          </p:txBody>
        </p:sp>
      </p:grpSp>
      <p:sp>
        <p:nvSpPr>
          <p:cNvPr id="2" name="Rectangle 1"/>
          <p:cNvSpPr/>
          <p:nvPr/>
        </p:nvSpPr>
        <p:spPr>
          <a:xfrm>
            <a:off x="310342" y="4940490"/>
            <a:ext cx="2155526" cy="382137"/>
          </a:xfrm>
          <a:prstGeom prst="rect">
            <a:avLst/>
          </a:prstGeom>
          <a:solidFill>
            <a:srgbClr val="F939D4"/>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dirty="0" smtClean="0"/>
              <a:t>«Hotel A»</a:t>
            </a:r>
            <a:endParaRPr lang="en-US" dirty="0"/>
          </a:p>
        </p:txBody>
      </p:sp>
      <p:sp>
        <p:nvSpPr>
          <p:cNvPr id="51" name="TextBox 50"/>
          <p:cNvSpPr txBox="1"/>
          <p:nvPr/>
        </p:nvSpPr>
        <p:spPr>
          <a:xfrm>
            <a:off x="3501098" y="4626177"/>
            <a:ext cx="2209800" cy="307777"/>
          </a:xfrm>
          <a:prstGeom prst="rect">
            <a:avLst/>
          </a:prstGeom>
          <a:solidFill>
            <a:schemeClr val="bg2"/>
          </a:solidFill>
        </p:spPr>
        <p:txBody>
          <a:bodyPr wrap="square" rtlCol="0">
            <a:spAutoFit/>
          </a:bodyPr>
          <a:lstStyle/>
          <a:p>
            <a:r>
              <a:rPr lang="es-ES" sz="1400" dirty="0" err="1" smtClean="0"/>
              <a:t>NewOpinionArrived</a:t>
            </a:r>
            <a:endParaRPr lang="en-US" sz="1200" dirty="0"/>
          </a:p>
        </p:txBody>
      </p:sp>
      <p:sp>
        <p:nvSpPr>
          <p:cNvPr id="52" name="TextBox 51"/>
          <p:cNvSpPr txBox="1"/>
          <p:nvPr/>
        </p:nvSpPr>
        <p:spPr>
          <a:xfrm>
            <a:off x="3501097" y="2672288"/>
            <a:ext cx="2206177" cy="307777"/>
          </a:xfrm>
          <a:prstGeom prst="rect">
            <a:avLst/>
          </a:prstGeom>
          <a:solidFill>
            <a:schemeClr val="bg2"/>
          </a:solidFill>
        </p:spPr>
        <p:txBody>
          <a:bodyPr wrap="square" rtlCol="0">
            <a:spAutoFit/>
          </a:bodyPr>
          <a:lstStyle/>
          <a:p>
            <a:r>
              <a:rPr lang="es-ES" sz="1400" dirty="0" err="1" smtClean="0"/>
              <a:t>Callback</a:t>
            </a:r>
            <a:r>
              <a:rPr lang="es-ES" sz="1400" dirty="0" smtClean="0"/>
              <a:t> (</a:t>
            </a:r>
            <a:r>
              <a:rPr lang="es-ES" sz="1400" dirty="0" err="1" smtClean="0"/>
              <a:t>Opinion</a:t>
            </a:r>
            <a:r>
              <a:rPr lang="es-ES" sz="1400" dirty="0" smtClean="0"/>
              <a:t>)</a:t>
            </a:r>
            <a:endParaRPr lang="en-US" sz="1200" dirty="0"/>
          </a:p>
        </p:txBody>
      </p:sp>
      <p:cxnSp>
        <p:nvCxnSpPr>
          <p:cNvPr id="6" name="Straight Arrow Connector 5"/>
          <p:cNvCxnSpPr/>
          <p:nvPr/>
        </p:nvCxnSpPr>
        <p:spPr>
          <a:xfrm>
            <a:off x="5733580" y="2672288"/>
            <a:ext cx="608015" cy="10763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Vertical Scroll 15"/>
          <p:cNvSpPr/>
          <p:nvPr/>
        </p:nvSpPr>
        <p:spPr>
          <a:xfrm>
            <a:off x="6267730" y="3748620"/>
            <a:ext cx="511799" cy="777922"/>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Explosion 1 16"/>
          <p:cNvSpPr/>
          <p:nvPr/>
        </p:nvSpPr>
        <p:spPr>
          <a:xfrm>
            <a:off x="7588155" y="5040422"/>
            <a:ext cx="1555845" cy="569905"/>
          </a:xfrm>
          <a:prstGeom prst="irregularSeal1">
            <a:avLst/>
          </a:prstGeom>
          <a:gradFill>
            <a:gsLst>
              <a:gs pos="0">
                <a:srgbClr val="FFF200"/>
              </a:gs>
              <a:gs pos="100000">
                <a:srgbClr val="FF7A00"/>
              </a:gs>
              <a:gs pos="10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000" dirty="0" smtClean="0"/>
              <a:t>New </a:t>
            </a:r>
            <a:r>
              <a:rPr lang="es-ES" sz="1000" dirty="0" err="1" smtClean="0"/>
              <a:t>Opinion</a:t>
            </a:r>
            <a:endParaRPr lang="en-US" sz="1000" dirty="0"/>
          </a:p>
        </p:txBody>
      </p:sp>
      <p:grpSp>
        <p:nvGrpSpPr>
          <p:cNvPr id="24" name="Group 23"/>
          <p:cNvGrpSpPr/>
          <p:nvPr/>
        </p:nvGrpSpPr>
        <p:grpSpPr>
          <a:xfrm>
            <a:off x="7732173" y="5610327"/>
            <a:ext cx="1278517" cy="999888"/>
            <a:chOff x="4583480" y="2229609"/>
            <a:chExt cx="1278517" cy="999888"/>
          </a:xfrm>
        </p:grpSpPr>
        <p:sp>
          <p:nvSpPr>
            <p:cNvPr id="29" name="TextBox 28"/>
            <p:cNvSpPr txBox="1"/>
            <p:nvPr/>
          </p:nvSpPr>
          <p:spPr>
            <a:xfrm>
              <a:off x="4688636" y="2842925"/>
              <a:ext cx="1068204" cy="184666"/>
            </a:xfrm>
            <a:prstGeom prst="rect">
              <a:avLst/>
            </a:prstGeom>
            <a:noFill/>
          </p:spPr>
          <p:txBody>
            <a:bodyPr wrap="square" lIns="0" tIns="0" rIns="0" bIns="0" rtlCol="0">
              <a:spAutoFit/>
            </a:bodyPr>
            <a:lstStyle/>
            <a:p>
              <a:r>
                <a:rPr lang="es-ES" sz="1200" dirty="0" err="1" smtClean="0">
                  <a:solidFill>
                    <a:schemeClr val="bg1"/>
                  </a:solidFill>
                  <a:latin typeface="Segoe WP Semibold" pitchFamily="34" charset="0"/>
                </a:rPr>
                <a:t>OutloudoData</a:t>
              </a:r>
              <a:endParaRPr lang="en-US" sz="1200" dirty="0" err="1" smtClean="0">
                <a:solidFill>
                  <a:schemeClr val="bg1"/>
                </a:solidFill>
                <a:latin typeface="Segoe WP Semibold" pitchFamily="34" charset="0"/>
              </a:endParaRPr>
            </a:p>
          </p:txBody>
        </p:sp>
        <p:grpSp>
          <p:nvGrpSpPr>
            <p:cNvPr id="30" name="Group 54"/>
            <p:cNvGrpSpPr>
              <a:grpSpLocks/>
            </p:cNvGrpSpPr>
            <p:nvPr/>
          </p:nvGrpSpPr>
          <p:grpSpPr bwMode="auto">
            <a:xfrm>
              <a:off x="4940629" y="2281291"/>
              <a:ext cx="564218" cy="579396"/>
              <a:chOff x="351633" y="1731818"/>
              <a:chExt cx="792878" cy="815226"/>
            </a:xfrm>
          </p:grpSpPr>
          <p:sp>
            <p:nvSpPr>
              <p:cNvPr id="32" name="Rectangle 31"/>
              <p:cNvSpPr/>
              <p:nvPr/>
            </p:nvSpPr>
            <p:spPr>
              <a:xfrm>
                <a:off x="544138" y="1933196"/>
                <a:ext cx="600373" cy="613848"/>
              </a:xfrm>
              <a:prstGeom prst="rect">
                <a:avLst/>
              </a:prstGeom>
              <a:blipFill rotWithShape="0">
                <a:blip r:embed="rId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5" name="Rectangle 34"/>
              <p:cNvSpPr/>
              <p:nvPr/>
            </p:nvSpPr>
            <p:spPr>
              <a:xfrm>
                <a:off x="351633" y="1731818"/>
                <a:ext cx="600373" cy="613848"/>
              </a:xfrm>
              <a:prstGeom prst="rect">
                <a:avLst/>
              </a:prstGeom>
              <a:blipFill rotWithShape="0">
                <a:blip r:embed="rId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31" name="Rounded Rectangle 30"/>
            <p:cNvSpPr/>
            <p:nvPr/>
          </p:nvSpPr>
          <p:spPr bwMode="auto">
            <a:xfrm>
              <a:off x="4583480" y="2229609"/>
              <a:ext cx="1278517" cy="999888"/>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bg1"/>
                </a:solidFill>
              </a:endParaRPr>
            </a:p>
          </p:txBody>
        </p:sp>
      </p:grpSp>
      <p:sp>
        <p:nvSpPr>
          <p:cNvPr id="19" name="TextBox 18"/>
          <p:cNvSpPr txBox="1"/>
          <p:nvPr/>
        </p:nvSpPr>
        <p:spPr>
          <a:xfrm>
            <a:off x="6738585" y="3721324"/>
            <a:ext cx="2052806" cy="523220"/>
          </a:xfrm>
          <a:prstGeom prst="rect">
            <a:avLst/>
          </a:prstGeom>
          <a:noFill/>
        </p:spPr>
        <p:txBody>
          <a:bodyPr wrap="none" rtlCol="0">
            <a:spAutoFit/>
          </a:bodyPr>
          <a:lstStyle/>
          <a:p>
            <a:r>
              <a:rPr lang="es-ES" sz="1400" dirty="0" err="1" smtClean="0">
                <a:solidFill>
                  <a:schemeClr val="bg1"/>
                </a:solidFill>
              </a:rPr>
              <a:t>Register</a:t>
            </a:r>
            <a:r>
              <a:rPr lang="es-ES" sz="1400" dirty="0" smtClean="0">
                <a:solidFill>
                  <a:schemeClr val="bg1"/>
                </a:solidFill>
              </a:rPr>
              <a:t> </a:t>
            </a:r>
            <a:r>
              <a:rPr lang="es-ES" sz="1400" dirty="0" err="1" smtClean="0">
                <a:solidFill>
                  <a:schemeClr val="bg1"/>
                </a:solidFill>
              </a:rPr>
              <a:t>for</a:t>
            </a:r>
            <a:r>
              <a:rPr lang="es-ES" sz="1400" dirty="0" smtClean="0">
                <a:solidFill>
                  <a:schemeClr val="bg1"/>
                </a:solidFill>
              </a:rPr>
              <a:t> </a:t>
            </a:r>
            <a:r>
              <a:rPr lang="es-ES" sz="1400" dirty="0" err="1" smtClean="0">
                <a:solidFill>
                  <a:schemeClr val="bg1"/>
                </a:solidFill>
              </a:rPr>
              <a:t>Notifications</a:t>
            </a:r>
            <a:endParaRPr lang="es-ES" sz="1400" dirty="0" smtClean="0">
              <a:solidFill>
                <a:schemeClr val="bg1"/>
              </a:solidFill>
            </a:endParaRPr>
          </a:p>
          <a:p>
            <a:r>
              <a:rPr lang="es-ES" sz="1400" dirty="0" smtClean="0">
                <a:solidFill>
                  <a:schemeClr val="bg1"/>
                </a:solidFill>
              </a:rPr>
              <a:t>Subscribe </a:t>
            </a:r>
            <a:r>
              <a:rPr lang="es-ES" sz="1400" dirty="0" err="1" smtClean="0">
                <a:solidFill>
                  <a:schemeClr val="bg1"/>
                </a:solidFill>
              </a:rPr>
              <a:t>to</a:t>
            </a:r>
            <a:r>
              <a:rPr lang="es-ES" sz="1400" dirty="0" smtClean="0">
                <a:solidFill>
                  <a:schemeClr val="bg1"/>
                </a:solidFill>
              </a:rPr>
              <a:t> </a:t>
            </a:r>
            <a:r>
              <a:rPr lang="es-ES" sz="1400" dirty="0" err="1" smtClean="0">
                <a:solidFill>
                  <a:schemeClr val="bg1"/>
                </a:solidFill>
              </a:rPr>
              <a:t>Notifications</a:t>
            </a:r>
            <a:endParaRPr lang="en-US" sz="1400" dirty="0">
              <a:solidFill>
                <a:schemeClr val="bg1"/>
              </a:solidFill>
            </a:endParaRPr>
          </a:p>
        </p:txBody>
      </p:sp>
      <p:cxnSp>
        <p:nvCxnSpPr>
          <p:cNvPr id="21" name="Elbow Connector 20"/>
          <p:cNvCxnSpPr>
            <a:stCxn id="31" idx="1"/>
            <a:endCxn id="16" idx="2"/>
          </p:cNvCxnSpPr>
          <p:nvPr/>
        </p:nvCxnSpPr>
        <p:spPr>
          <a:xfrm rot="10800000">
            <a:off x="6523631" y="4526543"/>
            <a:ext cx="1208543" cy="1583729"/>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16" idx="1"/>
          </p:cNvCxnSpPr>
          <p:nvPr/>
        </p:nvCxnSpPr>
        <p:spPr>
          <a:xfrm flipH="1" flipV="1">
            <a:off x="5707274" y="2980065"/>
            <a:ext cx="624431" cy="11575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51" idx="0"/>
          </p:cNvCxnSpPr>
          <p:nvPr/>
        </p:nvCxnSpPr>
        <p:spPr>
          <a:xfrm>
            <a:off x="4604185" y="2980065"/>
            <a:ext cx="1813" cy="1646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Elbow Connector 42"/>
          <p:cNvCxnSpPr>
            <a:endCxn id="33" idx="2"/>
          </p:cNvCxnSpPr>
          <p:nvPr/>
        </p:nvCxnSpPr>
        <p:spPr>
          <a:xfrm rot="10800000" flipV="1">
            <a:off x="1395605" y="4940490"/>
            <a:ext cx="3208581" cy="802174"/>
          </a:xfrm>
          <a:prstGeom prst="bentConnector4">
            <a:avLst>
              <a:gd name="adj1" fmla="val -821"/>
              <a:gd name="adj2" fmla="val 128498"/>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2142698" y="5905553"/>
            <a:ext cx="1461106" cy="307777"/>
          </a:xfrm>
          <a:prstGeom prst="rect">
            <a:avLst/>
          </a:prstGeom>
          <a:noFill/>
        </p:spPr>
        <p:txBody>
          <a:bodyPr wrap="none" rtlCol="0">
            <a:spAutoFit/>
          </a:bodyPr>
          <a:lstStyle/>
          <a:p>
            <a:r>
              <a:rPr lang="es-ES" sz="1400" dirty="0" err="1" smtClean="0">
                <a:solidFill>
                  <a:schemeClr val="bg1"/>
                </a:solidFill>
              </a:rPr>
              <a:t>PropertyChanged</a:t>
            </a:r>
            <a:endParaRPr lang="en-US" sz="1400" dirty="0">
              <a:solidFill>
                <a:schemeClr val="bg1"/>
              </a:solidFill>
            </a:endParaRPr>
          </a:p>
        </p:txBody>
      </p:sp>
      <p:sp>
        <p:nvSpPr>
          <p:cNvPr id="48" name="TextBox 47"/>
          <p:cNvSpPr txBox="1"/>
          <p:nvPr/>
        </p:nvSpPr>
        <p:spPr>
          <a:xfrm>
            <a:off x="6400009" y="6093847"/>
            <a:ext cx="1277979" cy="307777"/>
          </a:xfrm>
          <a:prstGeom prst="rect">
            <a:avLst/>
          </a:prstGeom>
          <a:noFill/>
        </p:spPr>
        <p:txBody>
          <a:bodyPr wrap="none" rtlCol="0">
            <a:spAutoFit/>
          </a:bodyPr>
          <a:lstStyle/>
          <a:p>
            <a:r>
              <a:rPr lang="es-ES" sz="1400" dirty="0" err="1" smtClean="0">
                <a:solidFill>
                  <a:schemeClr val="bg1"/>
                </a:solidFill>
              </a:rPr>
              <a:t>Raw</a:t>
            </a:r>
            <a:r>
              <a:rPr lang="es-ES" sz="1400" dirty="0" smtClean="0">
                <a:solidFill>
                  <a:schemeClr val="bg1"/>
                </a:solidFill>
              </a:rPr>
              <a:t>/Tile/</a:t>
            </a:r>
            <a:r>
              <a:rPr lang="es-ES" sz="1400" dirty="0" err="1" smtClean="0">
                <a:solidFill>
                  <a:schemeClr val="bg1"/>
                </a:solidFill>
              </a:rPr>
              <a:t>Toast</a:t>
            </a:r>
            <a:endParaRPr lang="en-US" sz="1400" dirty="0">
              <a:solidFill>
                <a:schemeClr val="bg1"/>
              </a:solidFill>
            </a:endParaRPr>
          </a:p>
        </p:txBody>
      </p:sp>
    </p:spTree>
    <p:extLst>
      <p:ext uri="{BB962C8B-B14F-4D97-AF65-F5344CB8AC3E}">
        <p14:creationId xmlns:p14="http://schemas.microsoft.com/office/powerpoint/2010/main" val="31566938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500"/>
                                        <p:tgtEl>
                                          <p:spTgt spid="52"/>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1000"/>
                            </p:stCondLst>
                            <p:childTnLst>
                              <p:par>
                                <p:cTn id="60" presetID="10" presetClass="entr" presetSubtype="0"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childTnLst>
                          </p:cTn>
                        </p:par>
                        <p:par>
                          <p:cTn id="68" fill="hold">
                            <p:stCondLst>
                              <p:cond delay="500"/>
                            </p:stCondLst>
                            <p:childTnLst>
                              <p:par>
                                <p:cTn id="69" presetID="10" presetClass="entr" presetSubtype="0"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
                                        </p:tgtEl>
                                        <p:attrNameLst>
                                          <p:attrName>style.visibility</p:attrName>
                                        </p:attrNameLst>
                                      </p:cBhvr>
                                      <p:to>
                                        <p:strVal val="visible"/>
                                      </p:to>
                                    </p:set>
                                    <p:animEffect transition="in" filter="fade">
                                      <p:cBhvr>
                                        <p:cTn id="84" dur="500"/>
                                        <p:tgtEl>
                                          <p:spTgt spid="2"/>
                                        </p:tgtEl>
                                      </p:cBhvr>
                                    </p:animEffect>
                                  </p:childTnLst>
                                </p:cTn>
                              </p:par>
                            </p:childTnLst>
                          </p:cTn>
                        </p:par>
                        <p:par>
                          <p:cTn id="85" fill="hold">
                            <p:stCondLst>
                              <p:cond delay="500"/>
                            </p:stCondLst>
                            <p:childTnLst>
                              <p:par>
                                <p:cTn id="86" presetID="42" presetClass="path" presetSubtype="0" accel="50000" decel="50000" fill="hold" grpId="1" nodeType="afterEffect">
                                  <p:stCondLst>
                                    <p:cond delay="0"/>
                                  </p:stCondLst>
                                  <p:childTnLst>
                                    <p:animMotion origin="layout" path="M 4.16667E-6 3.9408E-6 L 4.16667E-6 -0.13321 " pathEditMode="relative" rAng="0" ptsTypes="AA">
                                      <p:cBhvr>
                                        <p:cTn id="87" dur="2000" fill="hold"/>
                                        <p:tgtEl>
                                          <p:spTgt spid="2"/>
                                        </p:tgtEl>
                                        <p:attrNameLst>
                                          <p:attrName>ppt_x</p:attrName>
                                          <p:attrName>ppt_y</p:attrName>
                                        </p:attrNameLst>
                                      </p:cBhvr>
                                      <p:rCtr x="0" y="-6660"/>
                                    </p:animMotion>
                                  </p:childTnLst>
                                </p:cTn>
                              </p:par>
                            </p:childTnLst>
                          </p:cTn>
                        </p:par>
                        <p:par>
                          <p:cTn id="88" fill="hold">
                            <p:stCondLst>
                              <p:cond delay="2500"/>
                            </p:stCondLst>
                            <p:childTnLst>
                              <p:par>
                                <p:cTn id="89" presetID="42" presetClass="path" presetSubtype="0" accel="50000" decel="50000" fill="hold" grpId="2" nodeType="afterEffect">
                                  <p:stCondLst>
                                    <p:cond delay="0"/>
                                  </p:stCondLst>
                                  <p:childTnLst>
                                    <p:animMotion origin="layout" path="M 3.88889E-6 -0.13321 L 3.88889E-6 3.9408E-6 " pathEditMode="relative" rAng="0" ptsTypes="AA">
                                      <p:cBhvr>
                                        <p:cTn id="90" dur="2000" fill="hold"/>
                                        <p:tgtEl>
                                          <p:spTgt spid="2"/>
                                        </p:tgtEl>
                                        <p:attrNameLst>
                                          <p:attrName>ppt_x</p:attrName>
                                          <p:attrName>ppt_y</p:attrName>
                                        </p:attrNameLst>
                                      </p:cBhvr>
                                      <p:rCtr x="0" y="66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2" grpId="0" animBg="1"/>
      <p:bldP spid="2" grpId="1" animBg="1"/>
      <p:bldP spid="2" grpId="2" animBg="1"/>
      <p:bldP spid="51" grpId="0" animBg="1"/>
      <p:bldP spid="52" grpId="0" animBg="1"/>
      <p:bldP spid="16" grpId="0" animBg="1"/>
      <p:bldP spid="17" grpId="0" animBg="1"/>
      <p:bldP spid="19" grpId="0"/>
      <p:bldP spid="45" grpId="0"/>
      <p:bldP spid="4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dirty="0" smtClean="0"/>
              <a:t>What’s missing?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20922403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7000" b="-7000"/>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84" y="-13855"/>
            <a:ext cx="9393383" cy="7987660"/>
          </a:xfrm>
          <a:prstGeom prst="rect">
            <a:avLst/>
          </a:prstGeom>
        </p:spPr>
      </p:pic>
    </p:spTree>
    <p:extLst>
      <p:ext uri="{BB962C8B-B14F-4D97-AF65-F5344CB8AC3E}">
        <p14:creationId xmlns:p14="http://schemas.microsoft.com/office/powerpoint/2010/main" val="263291778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nl-BE" dirty="0" smtClean="0"/>
              <a:t>Back key press</a:t>
            </a:r>
            <a:endParaRPr lang="en-US" dirty="0"/>
          </a:p>
        </p:txBody>
      </p:sp>
      <p:sp>
        <p:nvSpPr>
          <p:cNvPr id="2" name="Title 1"/>
          <p:cNvSpPr>
            <a:spLocks noGrp="1"/>
          </p:cNvSpPr>
          <p:nvPr>
            <p:ph type="ctrTitle" idx="4294967295"/>
          </p:nvPr>
        </p:nvSpPr>
        <p:spPr>
          <a:xfrm>
            <a:off x="0" y="1905000"/>
            <a:ext cx="7043738" cy="1524000"/>
          </a:xfrm>
        </p:spPr>
        <p:txBody>
          <a:bodyPr/>
          <a:lstStyle/>
          <a:p>
            <a:endParaRPr lang="en-US" sz="4800" dirty="0"/>
          </a:p>
        </p:txBody>
      </p:sp>
    </p:spTree>
    <p:extLst>
      <p:ext uri="{BB962C8B-B14F-4D97-AF65-F5344CB8AC3E}">
        <p14:creationId xmlns:p14="http://schemas.microsoft.com/office/powerpoint/2010/main" val="202982768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Possible improvements for demo</a:t>
            </a:r>
            <a:endParaRPr lang="en-US" dirty="0"/>
          </a:p>
        </p:txBody>
      </p:sp>
      <p:sp>
        <p:nvSpPr>
          <p:cNvPr id="3" name="Text Placeholder 2"/>
          <p:cNvSpPr>
            <a:spLocks noGrp="1"/>
          </p:cNvSpPr>
          <p:nvPr>
            <p:ph type="body" sz="quarter" idx="10"/>
          </p:nvPr>
        </p:nvSpPr>
        <p:spPr>
          <a:xfrm>
            <a:off x="381000" y="1447799"/>
            <a:ext cx="8382000" cy="4678204"/>
          </a:xfrm>
        </p:spPr>
        <p:txBody>
          <a:bodyPr/>
          <a:lstStyle/>
          <a:p>
            <a:r>
              <a:rPr lang="nl-BE" dirty="0" smtClean="0"/>
              <a:t>Categories of opinions</a:t>
            </a:r>
          </a:p>
          <a:p>
            <a:r>
              <a:rPr lang="nl-BE" dirty="0"/>
              <a:t>S</a:t>
            </a:r>
            <a:r>
              <a:rPr lang="nl-BE" dirty="0" smtClean="0"/>
              <a:t>ubscribing to categories for push notification</a:t>
            </a:r>
          </a:p>
          <a:p>
            <a:r>
              <a:rPr lang="nl-BE" dirty="0" smtClean="0"/>
              <a:t>Settings page for push notification</a:t>
            </a:r>
          </a:p>
          <a:p>
            <a:r>
              <a:rPr lang="nl-BE" dirty="0" smtClean="0"/>
              <a:t>Saving state for current opinions</a:t>
            </a:r>
          </a:p>
          <a:p>
            <a:r>
              <a:rPr lang="nl-BE" dirty="0" smtClean="0"/>
              <a:t>Orientation support</a:t>
            </a:r>
          </a:p>
          <a:p>
            <a:r>
              <a:rPr lang="nl-BE" dirty="0" smtClean="0"/>
              <a:t>Integration </a:t>
            </a:r>
            <a:r>
              <a:rPr lang="nl-BE" dirty="0"/>
              <a:t>with authentication &amp; membership</a:t>
            </a:r>
          </a:p>
          <a:p>
            <a:r>
              <a:rPr lang="nl-BE" dirty="0"/>
              <a:t>Integration with Twitter</a:t>
            </a:r>
          </a:p>
          <a:p>
            <a:r>
              <a:rPr lang="nl-BE" dirty="0" smtClean="0"/>
              <a:t>Error </a:t>
            </a:r>
            <a:r>
              <a:rPr lang="nl-BE" dirty="0"/>
              <a:t>handling </a:t>
            </a:r>
            <a:r>
              <a:rPr lang="nl-BE" dirty="0" smtClean="0">
                <a:sym typeface="Wingdings" pitchFamily="2" charset="2"/>
              </a:rPr>
              <a:t></a:t>
            </a:r>
          </a:p>
          <a:p>
            <a:r>
              <a:rPr lang="nl-BE" dirty="0" smtClean="0">
                <a:sym typeface="Wingdings" pitchFamily="2" charset="2"/>
              </a:rPr>
              <a:t>...</a:t>
            </a:r>
          </a:p>
          <a:p>
            <a:endParaRPr lang="nl-BE" dirty="0"/>
          </a:p>
          <a:p>
            <a:endParaRPr lang="nl-BE" i="1" dirty="0" smtClean="0"/>
          </a:p>
          <a:p>
            <a:endParaRPr lang="nl-BE" dirty="0" smtClean="0"/>
          </a:p>
          <a:p>
            <a:endParaRPr lang="en-US" dirty="0"/>
          </a:p>
        </p:txBody>
      </p:sp>
    </p:spTree>
    <p:extLst>
      <p:ext uri="{BB962C8B-B14F-4D97-AF65-F5344CB8AC3E}">
        <p14:creationId xmlns:p14="http://schemas.microsoft.com/office/powerpoint/2010/main" val="98779731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BE" dirty="0" smtClean="0"/>
              <a:t>Tips, Tricks and Lessons Learned</a:t>
            </a:r>
            <a:endParaRPr lang="en-US" dirty="0"/>
          </a:p>
        </p:txBody>
      </p:sp>
      <p:sp>
        <p:nvSpPr>
          <p:cNvPr id="6" name="Text Placeholder 5"/>
          <p:cNvSpPr>
            <a:spLocks noGrp="1"/>
          </p:cNvSpPr>
          <p:nvPr>
            <p:ph type="body" sz="quarter" idx="10"/>
          </p:nvPr>
        </p:nvSpPr>
        <p:spPr>
          <a:xfrm>
            <a:off x="381000" y="1447799"/>
            <a:ext cx="8382000" cy="4869874"/>
          </a:xfrm>
        </p:spPr>
        <p:txBody>
          <a:bodyPr>
            <a:normAutofit/>
          </a:bodyPr>
          <a:lstStyle/>
          <a:p>
            <a:r>
              <a:rPr lang="nl-BE" dirty="0" smtClean="0"/>
              <a:t>Using behaviors and create your own</a:t>
            </a:r>
          </a:p>
          <a:p>
            <a:r>
              <a:rPr lang="es-ES" dirty="0" err="1" smtClean="0"/>
              <a:t>Create</a:t>
            </a:r>
            <a:r>
              <a:rPr lang="es-ES" dirty="0" smtClean="0"/>
              <a:t> </a:t>
            </a:r>
            <a:r>
              <a:rPr lang="es-ES" dirty="0" err="1" smtClean="0"/>
              <a:t>design</a:t>
            </a:r>
            <a:r>
              <a:rPr lang="es-ES" dirty="0" smtClean="0"/>
              <a:t> time data</a:t>
            </a:r>
          </a:p>
          <a:p>
            <a:r>
              <a:rPr lang="nl-BE" dirty="0"/>
              <a:t>Application execution lifecycle and tombstoning</a:t>
            </a:r>
          </a:p>
          <a:p>
            <a:r>
              <a:rPr lang="en-US" dirty="0"/>
              <a:t>Accessing location consumes battery: store </a:t>
            </a:r>
            <a:r>
              <a:rPr lang="en-US" dirty="0" smtClean="0"/>
              <a:t>location</a:t>
            </a:r>
          </a:p>
          <a:p>
            <a:r>
              <a:rPr lang="nl-BE" dirty="0"/>
              <a:t>CameraCaptureTask and testing on device: WPConnect </a:t>
            </a:r>
            <a:r>
              <a:rPr lang="nl-BE" dirty="0" smtClean="0"/>
              <a:t>tool</a:t>
            </a:r>
          </a:p>
          <a:p>
            <a:r>
              <a:rPr lang="nl-BE" dirty="0" smtClean="0"/>
              <a:t>Push notification, for raw notification make sure to notifiy user visually</a:t>
            </a:r>
          </a:p>
          <a:p>
            <a:endParaRPr lang="en-US" dirty="0"/>
          </a:p>
          <a:p>
            <a:endParaRPr lang="es-ES" dirty="0"/>
          </a:p>
          <a:p>
            <a:pPr lvl="0"/>
            <a:endParaRPr lang="nl-BE" dirty="0"/>
          </a:p>
          <a:p>
            <a:endParaRPr lang="nl-BE" dirty="0" smtClean="0"/>
          </a:p>
        </p:txBody>
      </p:sp>
    </p:spTree>
    <p:extLst>
      <p:ext uri="{BB962C8B-B14F-4D97-AF65-F5344CB8AC3E}">
        <p14:creationId xmlns:p14="http://schemas.microsoft.com/office/powerpoint/2010/main" val="248385063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How things will be easier with “Mango”</a:t>
            </a:r>
            <a:endParaRPr lang="en-US" dirty="0"/>
          </a:p>
        </p:txBody>
      </p:sp>
      <p:sp>
        <p:nvSpPr>
          <p:cNvPr id="3" name="Text Placeholder 2"/>
          <p:cNvSpPr>
            <a:spLocks noGrp="1"/>
          </p:cNvSpPr>
          <p:nvPr>
            <p:ph type="body" sz="quarter" idx="10"/>
          </p:nvPr>
        </p:nvSpPr>
        <p:spPr>
          <a:xfrm>
            <a:off x="381000" y="1447799"/>
            <a:ext cx="8382000" cy="4203493"/>
          </a:xfrm>
        </p:spPr>
        <p:txBody>
          <a:bodyPr>
            <a:normAutofit lnSpcReduction="10000"/>
          </a:bodyPr>
          <a:lstStyle/>
          <a:p>
            <a:r>
              <a:rPr lang="nl-BE" dirty="0" smtClean="0"/>
              <a:t>Tooling</a:t>
            </a:r>
          </a:p>
          <a:p>
            <a:pPr lvl="1"/>
            <a:r>
              <a:rPr lang="nl-BE" dirty="0" smtClean="0"/>
              <a:t>Visual Studio tooling for Location</a:t>
            </a:r>
          </a:p>
          <a:p>
            <a:pPr lvl="1"/>
            <a:r>
              <a:rPr lang="nl-BE" dirty="0" smtClean="0"/>
              <a:t>Profiler</a:t>
            </a:r>
          </a:p>
          <a:p>
            <a:r>
              <a:rPr lang="nl-BE" dirty="0" smtClean="0"/>
              <a:t>Tombstoning changes</a:t>
            </a:r>
          </a:p>
          <a:p>
            <a:r>
              <a:rPr lang="nl-BE" dirty="0" smtClean="0"/>
              <a:t>Silverlight 4</a:t>
            </a:r>
          </a:p>
          <a:p>
            <a:r>
              <a:rPr lang="nl-BE" dirty="0" smtClean="0"/>
              <a:t>Tile improvements for resetting tile</a:t>
            </a:r>
          </a:p>
          <a:p>
            <a:r>
              <a:rPr lang="nl-BE" dirty="0" smtClean="0"/>
              <a:t>Tile and toast deep linking to a detailed opinion</a:t>
            </a:r>
          </a:p>
          <a:p>
            <a:r>
              <a:rPr lang="nl-BE" dirty="0" smtClean="0"/>
              <a:t>Performance improvements</a:t>
            </a:r>
          </a:p>
          <a:p>
            <a:endParaRPr lang="nl-BE" dirty="0" smtClean="0"/>
          </a:p>
          <a:p>
            <a:r>
              <a:rPr lang="nl-BE" dirty="0" smtClean="0"/>
              <a:t>More at </a:t>
            </a:r>
            <a:r>
              <a:rPr lang="nl-BE" u="sng" dirty="0" smtClean="0"/>
              <a:t>http://live.visitmix.com</a:t>
            </a:r>
          </a:p>
          <a:p>
            <a:pPr lvl="1"/>
            <a:endParaRPr lang="en-US" dirty="0"/>
          </a:p>
        </p:txBody>
      </p:sp>
    </p:spTree>
    <p:extLst>
      <p:ext uri="{BB962C8B-B14F-4D97-AF65-F5344CB8AC3E}">
        <p14:creationId xmlns:p14="http://schemas.microsoft.com/office/powerpoint/2010/main" val="164462130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Resources</a:t>
            </a:r>
            <a:endParaRPr lang="en-US" dirty="0"/>
          </a:p>
        </p:txBody>
      </p:sp>
      <p:sp>
        <p:nvSpPr>
          <p:cNvPr id="3" name="Text Placeholder 2"/>
          <p:cNvSpPr>
            <a:spLocks noGrp="1"/>
          </p:cNvSpPr>
          <p:nvPr>
            <p:ph type="body" sz="quarter" idx="10"/>
          </p:nvPr>
        </p:nvSpPr>
        <p:spPr>
          <a:xfrm>
            <a:off x="381000" y="1447799"/>
            <a:ext cx="8382000" cy="4891008"/>
          </a:xfrm>
        </p:spPr>
        <p:txBody>
          <a:bodyPr>
            <a:normAutofit lnSpcReduction="10000"/>
          </a:bodyPr>
          <a:lstStyle/>
          <a:p>
            <a:r>
              <a:rPr lang="nl-BE" dirty="0" smtClean="0"/>
              <a:t>Windows Phone Training Kit</a:t>
            </a:r>
          </a:p>
          <a:p>
            <a:pPr lvl="1"/>
            <a:r>
              <a:rPr lang="nl-BE" dirty="0"/>
              <a:t>http://</a:t>
            </a:r>
            <a:r>
              <a:rPr lang="nl-BE" dirty="0" smtClean="0"/>
              <a:t>www.microsoft.com/downloads/en/details.aspx?displaylang=en&amp;FamilyID=ca23285f-bab8-47fa-b364-11553e076a9a </a:t>
            </a:r>
          </a:p>
          <a:p>
            <a:r>
              <a:rPr lang="nl-BE" dirty="0" smtClean="0"/>
              <a:t>Windows Azure Toolkit for Windows Phone 7</a:t>
            </a:r>
          </a:p>
          <a:p>
            <a:pPr lvl="1"/>
            <a:r>
              <a:rPr lang="nl-BE" dirty="0"/>
              <a:t>http://watoolkitwp7.codeplex.com</a:t>
            </a:r>
            <a:endParaRPr lang="nl-BE" dirty="0" smtClean="0"/>
          </a:p>
          <a:p>
            <a:r>
              <a:rPr lang="nl-BE" dirty="0" smtClean="0"/>
              <a:t>OData for Windows Phone</a:t>
            </a:r>
          </a:p>
          <a:p>
            <a:pPr lvl="1"/>
            <a:r>
              <a:rPr lang="nl-BE" dirty="0"/>
              <a:t>http://odata.codeplex.com/releases/view/54698</a:t>
            </a:r>
            <a:endParaRPr lang="nl-BE" dirty="0" smtClean="0"/>
          </a:p>
          <a:p>
            <a:r>
              <a:rPr lang="nl-BE" dirty="0" smtClean="0"/>
              <a:t>WP7 Contrib</a:t>
            </a:r>
          </a:p>
          <a:p>
            <a:pPr lvl="1"/>
            <a:r>
              <a:rPr lang="nl-BE" dirty="0"/>
              <a:t>http://wp7contrib.codeplex.com/</a:t>
            </a:r>
            <a:endParaRPr lang="nl-BE" dirty="0" smtClean="0"/>
          </a:p>
          <a:p>
            <a:r>
              <a:rPr lang="nl-BE" dirty="0" smtClean="0"/>
              <a:t>MVVM Light</a:t>
            </a:r>
          </a:p>
          <a:p>
            <a:pPr lvl="1"/>
            <a:r>
              <a:rPr lang="nl-BE" dirty="0"/>
              <a:t>http://mvvmlight.codeplex.com/</a:t>
            </a:r>
            <a:endParaRPr lang="nl-BE" dirty="0" smtClean="0"/>
          </a:p>
          <a:p>
            <a:endParaRPr lang="en-US" dirty="0" smtClean="0"/>
          </a:p>
          <a:p>
            <a:endParaRPr lang="en-US" dirty="0"/>
          </a:p>
          <a:p>
            <a:pPr lvl="1"/>
            <a:endParaRPr lang="en-US" dirty="0"/>
          </a:p>
          <a:p>
            <a:endParaRPr lang="en-US" dirty="0"/>
          </a:p>
        </p:txBody>
      </p:sp>
    </p:spTree>
    <p:extLst>
      <p:ext uri="{BB962C8B-B14F-4D97-AF65-F5344CB8AC3E}">
        <p14:creationId xmlns:p14="http://schemas.microsoft.com/office/powerpoint/2010/main" val="1385197930"/>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2893280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10"/>
          <p:cNvSpPr/>
          <p:nvPr/>
        </p:nvSpPr>
        <p:spPr bwMode="auto">
          <a:xfrm>
            <a:off x="0" y="3848100"/>
            <a:ext cx="9144000" cy="1790700"/>
          </a:xfrm>
          <a:prstGeom prst="rect">
            <a:avLst/>
          </a:prstGeom>
          <a:gradFill flip="none" rotWithShape="1">
            <a:gsLst>
              <a:gs pos="0">
                <a:schemeClr val="accent1">
                  <a:tint val="66000"/>
                  <a:satMod val="160000"/>
                </a:schemeClr>
              </a:gs>
              <a:gs pos="50000">
                <a:schemeClr val="accent1">
                  <a:tint val="23500"/>
                  <a:satMod val="160000"/>
                  <a:alpha val="0"/>
                </a:schemeClr>
              </a:gs>
            </a:gsLst>
            <a:lin ang="48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7" name="TextBox 106"/>
          <p:cNvSpPr txBox="1"/>
          <p:nvPr/>
        </p:nvSpPr>
        <p:spPr>
          <a:xfrm>
            <a:off x="226485" y="3848100"/>
            <a:ext cx="843243" cy="369332"/>
          </a:xfrm>
          <a:prstGeom prst="rect">
            <a:avLst/>
          </a:prstGeom>
          <a:noFill/>
        </p:spPr>
        <p:txBody>
          <a:bodyPr wrap="none" rtlCol="0">
            <a:spAutoFit/>
          </a:bodyPr>
          <a:lstStyle/>
          <a:p>
            <a:pPr algn="r"/>
            <a:r>
              <a:rPr lang="en-US" dirty="0"/>
              <a:t>CLOUD</a:t>
            </a:r>
          </a:p>
        </p:txBody>
      </p:sp>
      <p:sp>
        <p:nvSpPr>
          <p:cNvPr id="110" name="Rectangle 109"/>
          <p:cNvSpPr/>
          <p:nvPr/>
        </p:nvSpPr>
        <p:spPr bwMode="auto">
          <a:xfrm>
            <a:off x="0" y="2019300"/>
            <a:ext cx="9144000" cy="1790700"/>
          </a:xfrm>
          <a:prstGeom prst="rect">
            <a:avLst/>
          </a:prstGeom>
          <a:gradFill flip="none" rotWithShape="1">
            <a:gsLst>
              <a:gs pos="50000">
                <a:schemeClr val="accent1">
                  <a:tint val="66000"/>
                  <a:satMod val="160000"/>
                  <a:alpha val="0"/>
                </a:schemeClr>
              </a:gs>
              <a:gs pos="100000">
                <a:schemeClr val="tx2"/>
              </a:gs>
            </a:gsLst>
            <a:lin ang="6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6" name="TextBox 105"/>
          <p:cNvSpPr txBox="1"/>
          <p:nvPr/>
        </p:nvSpPr>
        <p:spPr>
          <a:xfrm>
            <a:off x="104399" y="3429000"/>
            <a:ext cx="965329" cy="369332"/>
          </a:xfrm>
          <a:prstGeom prst="rect">
            <a:avLst/>
          </a:prstGeom>
          <a:noFill/>
        </p:spPr>
        <p:txBody>
          <a:bodyPr wrap="none" rtlCol="0">
            <a:spAutoFit/>
          </a:bodyPr>
          <a:lstStyle/>
          <a:p>
            <a:pPr algn="r"/>
            <a:r>
              <a:rPr lang="en-US" dirty="0"/>
              <a:t>SCREEN</a:t>
            </a:r>
          </a:p>
        </p:txBody>
      </p:sp>
      <p:sp>
        <p:nvSpPr>
          <p:cNvPr id="26" name="Rectangle 25"/>
          <p:cNvSpPr/>
          <p:nvPr/>
        </p:nvSpPr>
        <p:spPr bwMode="auto">
          <a:xfrm>
            <a:off x="5029200" y="1676400"/>
            <a:ext cx="3886200" cy="2057400"/>
          </a:xfrm>
          <a:prstGeom prst="rect">
            <a:avLst/>
          </a:prstGeom>
          <a:solidFill>
            <a:schemeClr val="accent3">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accent3">
                  <a:lumMod val="20000"/>
                  <a:lumOff val="80000"/>
                </a:schemeClr>
              </a:solidFill>
            </a:endParaRPr>
          </a:p>
        </p:txBody>
      </p:sp>
      <p:pic>
        <p:nvPicPr>
          <p:cNvPr id="17" name="Picture 2" descr="C:\Documents and Settings\mitchelld\Desktop\VS_h_rgb_r_2.png"/>
          <p:cNvPicPr>
            <a:picLocks noChangeAspect="1" noChangeArrowheads="1"/>
          </p:cNvPicPr>
          <p:nvPr/>
        </p:nvPicPr>
        <p:blipFill>
          <a:blip r:embed="rId3" cstate="print"/>
          <a:srcRect/>
          <a:stretch>
            <a:fillRect/>
          </a:stretch>
        </p:blipFill>
        <p:spPr bwMode="auto">
          <a:xfrm>
            <a:off x="5150857" y="1916685"/>
            <a:ext cx="1695152" cy="249264"/>
          </a:xfrm>
          <a:prstGeom prst="rect">
            <a:avLst/>
          </a:prstGeom>
          <a:noFill/>
        </p:spPr>
      </p:pic>
      <p:pic>
        <p:nvPicPr>
          <p:cNvPr id="18" name="Picture 3" descr="C:\Documents and Settings\mitchelld\Desktop\Expression Blend logo -r.png"/>
          <p:cNvPicPr>
            <a:picLocks noChangeAspect="1" noChangeArrowheads="1"/>
          </p:cNvPicPr>
          <p:nvPr/>
        </p:nvPicPr>
        <p:blipFill>
          <a:blip r:embed="rId4" cstate="print"/>
          <a:srcRect/>
          <a:stretch>
            <a:fillRect/>
          </a:stretch>
        </p:blipFill>
        <p:spPr bwMode="auto">
          <a:xfrm>
            <a:off x="7109846" y="1862728"/>
            <a:ext cx="1596325" cy="357178"/>
          </a:xfrm>
          <a:prstGeom prst="rect">
            <a:avLst/>
          </a:prstGeom>
          <a:noFill/>
        </p:spPr>
      </p:pic>
      <p:pic>
        <p:nvPicPr>
          <p:cNvPr id="19" name="Picture 4" descr="C:\Documents and Settings\mitchelld\Desktop\XNA Game Studio 2.0 logo r.png"/>
          <p:cNvPicPr>
            <a:picLocks noChangeAspect="1" noChangeArrowheads="1"/>
          </p:cNvPicPr>
          <p:nvPr/>
        </p:nvPicPr>
        <p:blipFill>
          <a:blip r:embed="rId5" cstate="print"/>
          <a:srcRect r="15721"/>
          <a:stretch>
            <a:fillRect/>
          </a:stretch>
        </p:blipFill>
        <p:spPr bwMode="auto">
          <a:xfrm>
            <a:off x="6972300" y="2323618"/>
            <a:ext cx="1761641" cy="279543"/>
          </a:xfrm>
          <a:prstGeom prst="rect">
            <a:avLst/>
          </a:prstGeom>
          <a:noFill/>
        </p:spPr>
      </p:pic>
      <p:sp>
        <p:nvSpPr>
          <p:cNvPr id="20" name="Rectangle 19"/>
          <p:cNvSpPr/>
          <p:nvPr/>
        </p:nvSpPr>
        <p:spPr>
          <a:xfrm>
            <a:off x="5304623" y="2308861"/>
            <a:ext cx="1387624" cy="281940"/>
          </a:xfrm>
          <a:prstGeom prst="rect">
            <a:avLst/>
          </a:prstGeom>
        </p:spPr>
        <p:txBody>
          <a:bodyPr wrap="none" anchor="ctr" anchorCtr="0">
            <a:noAutofit/>
          </a:bodyPr>
          <a:lstStyle/>
          <a:p>
            <a:pPr algn="ctr"/>
            <a:r>
              <a:rPr lang="en-US" sz="1400" dirty="0">
                <a:solidFill>
                  <a:schemeClr val="bg1"/>
                </a:solidFill>
              </a:rPr>
              <a:t>Phone Emulator</a:t>
            </a:r>
          </a:p>
        </p:txBody>
      </p:sp>
      <p:sp>
        <p:nvSpPr>
          <p:cNvPr id="21" name="Rectangle 20"/>
          <p:cNvSpPr/>
          <p:nvPr/>
        </p:nvSpPr>
        <p:spPr>
          <a:xfrm>
            <a:off x="5583095" y="2628900"/>
            <a:ext cx="999196" cy="342900"/>
          </a:xfrm>
          <a:prstGeom prst="rect">
            <a:avLst/>
          </a:prstGeom>
        </p:spPr>
        <p:txBody>
          <a:bodyPr wrap="square" anchor="ctr" anchorCtr="0">
            <a:noAutofit/>
          </a:bodyPr>
          <a:lstStyle/>
          <a:p>
            <a:pPr algn="ctr"/>
            <a:r>
              <a:rPr lang="en-US" sz="1400" dirty="0">
                <a:solidFill>
                  <a:schemeClr val="bg1"/>
                </a:solidFill>
              </a:rPr>
              <a:t>Samples</a:t>
            </a:r>
          </a:p>
        </p:txBody>
      </p:sp>
      <p:sp>
        <p:nvSpPr>
          <p:cNvPr id="22" name="Rectangle 21"/>
          <p:cNvSpPr/>
          <p:nvPr/>
        </p:nvSpPr>
        <p:spPr>
          <a:xfrm>
            <a:off x="7180500" y="2628900"/>
            <a:ext cx="1345240" cy="342900"/>
          </a:xfrm>
          <a:prstGeom prst="rect">
            <a:avLst/>
          </a:prstGeom>
        </p:spPr>
        <p:txBody>
          <a:bodyPr wrap="none" anchor="ctr" anchorCtr="0">
            <a:noAutofit/>
          </a:bodyPr>
          <a:lstStyle/>
          <a:p>
            <a:pPr algn="ctr"/>
            <a:r>
              <a:rPr lang="en-US" sz="1400" dirty="0">
                <a:solidFill>
                  <a:schemeClr val="bg1"/>
                </a:solidFill>
              </a:rPr>
              <a:t>Documentation</a:t>
            </a:r>
          </a:p>
        </p:txBody>
      </p:sp>
      <p:sp>
        <p:nvSpPr>
          <p:cNvPr id="23" name="Rectangle 22"/>
          <p:cNvSpPr/>
          <p:nvPr/>
        </p:nvSpPr>
        <p:spPr>
          <a:xfrm>
            <a:off x="5637597" y="2994660"/>
            <a:ext cx="721671" cy="307777"/>
          </a:xfrm>
          <a:prstGeom prst="rect">
            <a:avLst/>
          </a:prstGeom>
        </p:spPr>
        <p:txBody>
          <a:bodyPr wrap="none" anchor="ctr" anchorCtr="0">
            <a:noAutofit/>
          </a:bodyPr>
          <a:lstStyle/>
          <a:p>
            <a:pPr algn="ctr"/>
            <a:r>
              <a:rPr lang="en-US" sz="1400" dirty="0">
                <a:solidFill>
                  <a:schemeClr val="bg1"/>
                </a:solidFill>
              </a:rPr>
              <a:t>Guides</a:t>
            </a:r>
          </a:p>
        </p:txBody>
      </p:sp>
      <p:sp>
        <p:nvSpPr>
          <p:cNvPr id="24" name="Rectangle 23"/>
          <p:cNvSpPr/>
          <p:nvPr/>
        </p:nvSpPr>
        <p:spPr>
          <a:xfrm>
            <a:off x="7324770" y="2994660"/>
            <a:ext cx="1056700" cy="307777"/>
          </a:xfrm>
          <a:prstGeom prst="rect">
            <a:avLst/>
          </a:prstGeom>
        </p:spPr>
        <p:txBody>
          <a:bodyPr wrap="none" anchor="ctr" anchorCtr="0">
            <a:noAutofit/>
          </a:bodyPr>
          <a:lstStyle/>
          <a:p>
            <a:pPr algn="ctr"/>
            <a:r>
              <a:rPr lang="en-US" sz="1400" dirty="0">
                <a:solidFill>
                  <a:schemeClr val="bg1"/>
                </a:solidFill>
              </a:rPr>
              <a:t>Community</a:t>
            </a:r>
          </a:p>
        </p:txBody>
      </p:sp>
      <p:sp>
        <p:nvSpPr>
          <p:cNvPr id="25" name="Rectangle 24"/>
          <p:cNvSpPr/>
          <p:nvPr/>
        </p:nvSpPr>
        <p:spPr>
          <a:xfrm>
            <a:off x="5642132" y="3349823"/>
            <a:ext cx="2579039" cy="307777"/>
          </a:xfrm>
          <a:prstGeom prst="rect">
            <a:avLst/>
          </a:prstGeom>
        </p:spPr>
        <p:txBody>
          <a:bodyPr wrap="none" anchor="ctr" anchorCtr="0">
            <a:noAutofit/>
          </a:bodyPr>
          <a:lstStyle/>
          <a:p>
            <a:pPr algn="ctr"/>
            <a:r>
              <a:rPr lang="en-US" sz="1400" dirty="0">
                <a:solidFill>
                  <a:schemeClr val="bg1"/>
                </a:solidFill>
              </a:rPr>
              <a:t>Packaging and Verification Tools</a:t>
            </a:r>
          </a:p>
        </p:txBody>
      </p:sp>
      <p:cxnSp>
        <p:nvCxnSpPr>
          <p:cNvPr id="67" name="Straight Connector 66"/>
          <p:cNvCxnSpPr/>
          <p:nvPr/>
        </p:nvCxnSpPr>
        <p:spPr>
          <a:xfrm rot="5400000">
            <a:off x="6248400" y="2590800"/>
            <a:ext cx="1447800" cy="0"/>
          </a:xfrm>
          <a:prstGeom prst="line">
            <a:avLst/>
          </a:prstGeom>
          <a:ln w="12700">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10800000" flipH="1">
            <a:off x="5181600" y="22860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rot="10800000" flipH="1">
            <a:off x="5181600" y="26289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flipH="1">
            <a:off x="5181600" y="29718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flipH="1">
            <a:off x="5181600" y="3314700"/>
            <a:ext cx="3581400" cy="0"/>
          </a:xfrm>
          <a:prstGeom prst="line">
            <a:avLst/>
          </a:prstGeom>
          <a:ln w="12700">
            <a:gradFill flip="none" rotWithShape="1">
              <a:gsLst>
                <a:gs pos="0">
                  <a:schemeClr val="accent1">
                    <a:tint val="66000"/>
                    <a:satMod val="160000"/>
                    <a:alpha val="0"/>
                  </a:schemeClr>
                </a:gs>
                <a:gs pos="50000">
                  <a:schemeClr val="accent3"/>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9" name="Rectangle 28"/>
          <p:cNvSpPr/>
          <p:nvPr/>
        </p:nvSpPr>
        <p:spPr bwMode="auto">
          <a:xfrm>
            <a:off x="990600" y="4232031"/>
            <a:ext cx="3886200" cy="1978269"/>
          </a:xfrm>
          <a:prstGeom prst="rect">
            <a:avLst/>
          </a:prstGeom>
          <a:solidFill>
            <a:schemeClr val="accent5">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ndParaRPr>
          </a:p>
        </p:txBody>
      </p:sp>
      <p:sp>
        <p:nvSpPr>
          <p:cNvPr id="45" name="Rectangle 44"/>
          <p:cNvSpPr/>
          <p:nvPr/>
        </p:nvSpPr>
        <p:spPr>
          <a:xfrm>
            <a:off x="1405399" y="4457700"/>
            <a:ext cx="1114471" cy="307777"/>
          </a:xfrm>
          <a:prstGeom prst="rect">
            <a:avLst/>
          </a:prstGeom>
        </p:spPr>
        <p:txBody>
          <a:bodyPr wrap="none">
            <a:spAutoFit/>
          </a:bodyPr>
          <a:lstStyle/>
          <a:p>
            <a:pPr algn="ctr"/>
            <a:r>
              <a:rPr lang="en-US" sz="1400" dirty="0"/>
              <a:t>Notifications</a:t>
            </a:r>
          </a:p>
        </p:txBody>
      </p:sp>
      <p:sp>
        <p:nvSpPr>
          <p:cNvPr id="46" name="Rectangle 45"/>
          <p:cNvSpPr/>
          <p:nvPr/>
        </p:nvSpPr>
        <p:spPr>
          <a:xfrm>
            <a:off x="1560089" y="4946032"/>
            <a:ext cx="805092" cy="307777"/>
          </a:xfrm>
          <a:prstGeom prst="rect">
            <a:avLst/>
          </a:prstGeom>
        </p:spPr>
        <p:txBody>
          <a:bodyPr wrap="none">
            <a:spAutoFit/>
          </a:bodyPr>
          <a:lstStyle/>
          <a:p>
            <a:pPr algn="ctr"/>
            <a:r>
              <a:rPr lang="en-US" sz="1400" dirty="0"/>
              <a:t>Location</a:t>
            </a:r>
          </a:p>
        </p:txBody>
      </p:sp>
      <p:sp>
        <p:nvSpPr>
          <p:cNvPr id="47" name="Rectangle 46"/>
          <p:cNvSpPr/>
          <p:nvPr/>
        </p:nvSpPr>
        <p:spPr>
          <a:xfrm>
            <a:off x="3003772" y="4946032"/>
            <a:ext cx="752065" cy="307777"/>
          </a:xfrm>
          <a:prstGeom prst="rect">
            <a:avLst/>
          </a:prstGeom>
        </p:spPr>
        <p:txBody>
          <a:bodyPr wrap="none">
            <a:spAutoFit/>
          </a:bodyPr>
          <a:lstStyle/>
          <a:p>
            <a:pPr algn="ctr"/>
            <a:r>
              <a:rPr lang="en-US" sz="1400" dirty="0"/>
              <a:t>Identity</a:t>
            </a:r>
          </a:p>
        </p:txBody>
      </p:sp>
      <p:sp>
        <p:nvSpPr>
          <p:cNvPr id="48" name="Rectangle 47"/>
          <p:cNvSpPr/>
          <p:nvPr/>
        </p:nvSpPr>
        <p:spPr>
          <a:xfrm>
            <a:off x="3992897" y="4946032"/>
            <a:ext cx="608435" cy="307777"/>
          </a:xfrm>
          <a:prstGeom prst="rect">
            <a:avLst/>
          </a:prstGeom>
        </p:spPr>
        <p:txBody>
          <a:bodyPr wrap="none">
            <a:spAutoFit/>
          </a:bodyPr>
          <a:lstStyle/>
          <a:p>
            <a:pPr algn="ctr"/>
            <a:r>
              <a:rPr lang="en-US" sz="1400" dirty="0"/>
              <a:t>Feeds</a:t>
            </a:r>
          </a:p>
        </p:txBody>
      </p:sp>
      <p:sp>
        <p:nvSpPr>
          <p:cNvPr id="49" name="Rectangle 48"/>
          <p:cNvSpPr/>
          <p:nvPr/>
        </p:nvSpPr>
        <p:spPr>
          <a:xfrm>
            <a:off x="3990781" y="5365132"/>
            <a:ext cx="612668" cy="307777"/>
          </a:xfrm>
          <a:prstGeom prst="rect">
            <a:avLst/>
          </a:prstGeom>
        </p:spPr>
        <p:txBody>
          <a:bodyPr wrap="none">
            <a:spAutoFit/>
          </a:bodyPr>
          <a:lstStyle/>
          <a:p>
            <a:pPr algn="ctr"/>
            <a:r>
              <a:rPr lang="en-US" sz="1400" dirty="0"/>
              <a:t>Maps</a:t>
            </a:r>
          </a:p>
        </p:txBody>
      </p:sp>
      <p:sp>
        <p:nvSpPr>
          <p:cNvPr id="50" name="Rectangle 49"/>
          <p:cNvSpPr/>
          <p:nvPr/>
        </p:nvSpPr>
        <p:spPr>
          <a:xfrm>
            <a:off x="3074334" y="5365132"/>
            <a:ext cx="606255" cy="307777"/>
          </a:xfrm>
          <a:prstGeom prst="rect">
            <a:avLst/>
          </a:prstGeom>
        </p:spPr>
        <p:txBody>
          <a:bodyPr wrap="none">
            <a:spAutoFit/>
          </a:bodyPr>
          <a:lstStyle/>
          <a:p>
            <a:pPr algn="ctr"/>
            <a:r>
              <a:rPr lang="en-US" sz="1400" dirty="0"/>
              <a:t>Social</a:t>
            </a:r>
          </a:p>
        </p:txBody>
      </p:sp>
      <p:sp>
        <p:nvSpPr>
          <p:cNvPr id="51" name="Rectangle 50"/>
          <p:cNvSpPr/>
          <p:nvPr/>
        </p:nvSpPr>
        <p:spPr>
          <a:xfrm>
            <a:off x="3134728" y="4457700"/>
            <a:ext cx="1416349" cy="307777"/>
          </a:xfrm>
          <a:prstGeom prst="rect">
            <a:avLst/>
          </a:prstGeom>
        </p:spPr>
        <p:txBody>
          <a:bodyPr wrap="none">
            <a:spAutoFit/>
          </a:bodyPr>
          <a:lstStyle/>
          <a:p>
            <a:pPr algn="ctr"/>
            <a:r>
              <a:rPr lang="en-US" sz="1400" dirty="0"/>
              <a:t>App Deployment</a:t>
            </a:r>
          </a:p>
        </p:txBody>
      </p:sp>
      <p:pic>
        <p:nvPicPr>
          <p:cNvPr id="52" name="Picture 9" descr="C:\Documents and Settings\mitchelld\Desktop\Windows Azure logo rev.png"/>
          <p:cNvPicPr>
            <a:picLocks noChangeAspect="1" noChangeArrowheads="1"/>
          </p:cNvPicPr>
          <p:nvPr/>
        </p:nvPicPr>
        <p:blipFill>
          <a:blip r:embed="rId6" cstate="print"/>
          <a:stretch>
            <a:fillRect/>
          </a:stretch>
        </p:blipFill>
        <p:spPr bwMode="auto">
          <a:xfrm>
            <a:off x="2045307" y="5753100"/>
            <a:ext cx="1840893" cy="349868"/>
          </a:xfrm>
          <a:prstGeom prst="rect">
            <a:avLst/>
          </a:prstGeom>
          <a:noFill/>
        </p:spPr>
      </p:pic>
      <p:pic>
        <p:nvPicPr>
          <p:cNvPr id="53" name="Picture 10" descr="C:\Documents and Settings\mitchelld\Desktop\Xbox Live logo horiz.png"/>
          <p:cNvPicPr>
            <a:picLocks noChangeAspect="1" noChangeArrowheads="1"/>
          </p:cNvPicPr>
          <p:nvPr/>
        </p:nvPicPr>
        <p:blipFill>
          <a:blip r:embed="rId7" cstate="print">
            <a:lum bright="100000"/>
          </a:blip>
          <a:srcRect/>
          <a:stretch>
            <a:fillRect/>
          </a:stretch>
        </p:blipFill>
        <p:spPr bwMode="auto">
          <a:xfrm>
            <a:off x="1485808" y="5455012"/>
            <a:ext cx="988271" cy="128016"/>
          </a:xfrm>
          <a:prstGeom prst="rect">
            <a:avLst/>
          </a:prstGeom>
          <a:noFill/>
        </p:spPr>
      </p:pic>
      <p:cxnSp>
        <p:nvCxnSpPr>
          <p:cNvPr id="92" name="Straight Connector 91"/>
          <p:cNvCxnSpPr/>
          <p:nvPr/>
        </p:nvCxnSpPr>
        <p:spPr>
          <a:xfrm rot="5400000">
            <a:off x="2305050" y="5079382"/>
            <a:ext cx="1257300"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10800000" flipH="1">
            <a:off x="1143000" y="4869832"/>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10800000" flipH="1">
            <a:off x="1143000" y="5288931"/>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10800000" flipH="1">
            <a:off x="1143000" y="5708031"/>
            <a:ext cx="3581400" cy="0"/>
          </a:xfrm>
          <a:prstGeom prst="line">
            <a:avLst/>
          </a:prstGeom>
          <a:ln w="12700">
            <a:gradFill flip="none" rotWithShape="1">
              <a:gsLst>
                <a:gs pos="0">
                  <a:schemeClr val="accent1">
                    <a:tint val="66000"/>
                    <a:satMod val="160000"/>
                    <a:alpha val="0"/>
                  </a:schemeClr>
                </a:gs>
                <a:gs pos="50000">
                  <a:schemeClr val="bg1">
                    <a:lumMod val="50000"/>
                  </a:schemeClr>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rot="5400000">
            <a:off x="3429000" y="5295900"/>
            <a:ext cx="838200"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8" name="Rectangle 27"/>
          <p:cNvSpPr/>
          <p:nvPr/>
        </p:nvSpPr>
        <p:spPr bwMode="auto">
          <a:xfrm>
            <a:off x="5029200" y="4232031"/>
            <a:ext cx="3886200" cy="197826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accent3">
                  <a:lumMod val="20000"/>
                  <a:lumOff val="80000"/>
                </a:schemeClr>
              </a:solidFill>
            </a:endParaRPr>
          </a:p>
        </p:txBody>
      </p:sp>
      <p:sp>
        <p:nvSpPr>
          <p:cNvPr id="58" name="Rectangle 57"/>
          <p:cNvSpPr/>
          <p:nvPr/>
        </p:nvSpPr>
        <p:spPr>
          <a:xfrm>
            <a:off x="5458265" y="4492823"/>
            <a:ext cx="1124026" cy="307777"/>
          </a:xfrm>
          <a:prstGeom prst="rect">
            <a:avLst/>
          </a:prstGeom>
        </p:spPr>
        <p:txBody>
          <a:bodyPr wrap="none">
            <a:spAutoFit/>
          </a:bodyPr>
          <a:lstStyle/>
          <a:p>
            <a:pPr algn="ctr"/>
            <a:r>
              <a:rPr lang="en-US" sz="1400" dirty="0">
                <a:solidFill>
                  <a:prstClr val="white"/>
                </a:solidFill>
              </a:rPr>
              <a:t>Registration</a:t>
            </a:r>
          </a:p>
        </p:txBody>
      </p:sp>
      <p:sp>
        <p:nvSpPr>
          <p:cNvPr id="59" name="Rectangle 58"/>
          <p:cNvSpPr/>
          <p:nvPr/>
        </p:nvSpPr>
        <p:spPr>
          <a:xfrm>
            <a:off x="5536043" y="4909572"/>
            <a:ext cx="968470" cy="307777"/>
          </a:xfrm>
          <a:prstGeom prst="rect">
            <a:avLst/>
          </a:prstGeom>
        </p:spPr>
        <p:txBody>
          <a:bodyPr wrap="none">
            <a:spAutoFit/>
          </a:bodyPr>
          <a:lstStyle/>
          <a:p>
            <a:pPr algn="ctr"/>
            <a:r>
              <a:rPr lang="en-US" sz="1400" dirty="0">
                <a:solidFill>
                  <a:prstClr val="white"/>
                </a:solidFill>
              </a:rPr>
              <a:t>Validation</a:t>
            </a:r>
          </a:p>
        </p:txBody>
      </p:sp>
      <p:sp>
        <p:nvSpPr>
          <p:cNvPr id="60" name="Rectangle 59"/>
          <p:cNvSpPr/>
          <p:nvPr/>
        </p:nvSpPr>
        <p:spPr>
          <a:xfrm>
            <a:off x="5449257" y="5352564"/>
            <a:ext cx="1142043" cy="307777"/>
          </a:xfrm>
          <a:prstGeom prst="rect">
            <a:avLst/>
          </a:prstGeom>
        </p:spPr>
        <p:txBody>
          <a:bodyPr wrap="none">
            <a:spAutoFit/>
          </a:bodyPr>
          <a:lstStyle/>
          <a:p>
            <a:pPr algn="ctr"/>
            <a:r>
              <a:rPr lang="en-US" sz="1400" dirty="0">
                <a:solidFill>
                  <a:prstClr val="white"/>
                </a:solidFill>
              </a:rPr>
              <a:t>Certification</a:t>
            </a:r>
          </a:p>
        </p:txBody>
      </p:sp>
      <p:sp>
        <p:nvSpPr>
          <p:cNvPr id="61" name="Rectangle 60"/>
          <p:cNvSpPr/>
          <p:nvPr/>
        </p:nvSpPr>
        <p:spPr>
          <a:xfrm>
            <a:off x="5520783" y="5791200"/>
            <a:ext cx="998991" cy="307777"/>
          </a:xfrm>
          <a:prstGeom prst="rect">
            <a:avLst/>
          </a:prstGeom>
        </p:spPr>
        <p:txBody>
          <a:bodyPr wrap="none">
            <a:spAutoFit/>
          </a:bodyPr>
          <a:lstStyle/>
          <a:p>
            <a:pPr algn="ctr"/>
            <a:r>
              <a:rPr lang="en-US" sz="1400" dirty="0">
                <a:solidFill>
                  <a:prstClr val="white"/>
                </a:solidFill>
              </a:rPr>
              <a:t>Publishing</a:t>
            </a:r>
          </a:p>
        </p:txBody>
      </p:sp>
      <p:sp>
        <p:nvSpPr>
          <p:cNvPr id="62" name="Rectangle 61"/>
          <p:cNvSpPr/>
          <p:nvPr/>
        </p:nvSpPr>
        <p:spPr>
          <a:xfrm>
            <a:off x="7327247" y="4492823"/>
            <a:ext cx="1157689" cy="307777"/>
          </a:xfrm>
          <a:prstGeom prst="rect">
            <a:avLst/>
          </a:prstGeom>
        </p:spPr>
        <p:txBody>
          <a:bodyPr wrap="none">
            <a:spAutoFit/>
          </a:bodyPr>
          <a:lstStyle/>
          <a:p>
            <a:pPr algn="ctr"/>
            <a:r>
              <a:rPr lang="en-US" sz="1400" dirty="0">
                <a:solidFill>
                  <a:prstClr val="white"/>
                </a:solidFill>
              </a:rPr>
              <a:t>Marketplace</a:t>
            </a:r>
          </a:p>
        </p:txBody>
      </p:sp>
      <p:sp>
        <p:nvSpPr>
          <p:cNvPr id="63" name="Rectangle 62"/>
          <p:cNvSpPr/>
          <p:nvPr/>
        </p:nvSpPr>
        <p:spPr>
          <a:xfrm>
            <a:off x="7092406" y="4909572"/>
            <a:ext cx="1627370" cy="307777"/>
          </a:xfrm>
          <a:prstGeom prst="rect">
            <a:avLst/>
          </a:prstGeom>
        </p:spPr>
        <p:txBody>
          <a:bodyPr wrap="none">
            <a:spAutoFit/>
          </a:bodyPr>
          <a:lstStyle/>
          <a:p>
            <a:pPr algn="ctr"/>
            <a:r>
              <a:rPr lang="en-US" sz="1400" dirty="0">
                <a:solidFill>
                  <a:prstClr val="white"/>
                </a:solidFill>
              </a:rPr>
              <a:t>MO and CC Billing</a:t>
            </a:r>
          </a:p>
        </p:txBody>
      </p:sp>
      <p:sp>
        <p:nvSpPr>
          <p:cNvPr id="64" name="Rectangle 63"/>
          <p:cNvSpPr/>
          <p:nvPr/>
        </p:nvSpPr>
        <p:spPr>
          <a:xfrm>
            <a:off x="7049927" y="5352564"/>
            <a:ext cx="1712328" cy="307777"/>
          </a:xfrm>
          <a:prstGeom prst="rect">
            <a:avLst/>
          </a:prstGeom>
        </p:spPr>
        <p:txBody>
          <a:bodyPr wrap="none">
            <a:spAutoFit/>
          </a:bodyPr>
          <a:lstStyle/>
          <a:p>
            <a:pPr algn="ctr"/>
            <a:r>
              <a:rPr lang="en-US" sz="1400" dirty="0">
                <a:solidFill>
                  <a:prstClr val="white"/>
                </a:solidFill>
              </a:rPr>
              <a:t>Business </a:t>
            </a:r>
            <a:r>
              <a:rPr lang="en-US" sz="1400" dirty="0" smtClean="0">
                <a:solidFill>
                  <a:prstClr val="white"/>
                </a:solidFill>
              </a:rPr>
              <a:t>Intelligence</a:t>
            </a:r>
            <a:endParaRPr lang="en-US" sz="1400" dirty="0">
              <a:solidFill>
                <a:prstClr val="white"/>
              </a:solidFill>
            </a:endParaRPr>
          </a:p>
        </p:txBody>
      </p:sp>
      <p:sp>
        <p:nvSpPr>
          <p:cNvPr id="65" name="Rectangle 64"/>
          <p:cNvSpPr/>
          <p:nvPr/>
        </p:nvSpPr>
        <p:spPr>
          <a:xfrm>
            <a:off x="6972983" y="5791200"/>
            <a:ext cx="1866217" cy="307777"/>
          </a:xfrm>
          <a:prstGeom prst="rect">
            <a:avLst/>
          </a:prstGeom>
        </p:spPr>
        <p:txBody>
          <a:bodyPr wrap="none">
            <a:spAutoFit/>
          </a:bodyPr>
          <a:lstStyle/>
          <a:p>
            <a:pPr algn="ctr"/>
            <a:r>
              <a:rPr lang="en-US" sz="1400" dirty="0">
                <a:solidFill>
                  <a:prstClr val="white"/>
                </a:solidFill>
              </a:rPr>
              <a:t>Update Management</a:t>
            </a:r>
          </a:p>
        </p:txBody>
      </p:sp>
      <p:cxnSp>
        <p:nvCxnSpPr>
          <p:cNvPr id="100" name="Straight Connector 99"/>
          <p:cNvCxnSpPr/>
          <p:nvPr/>
        </p:nvCxnSpPr>
        <p:spPr>
          <a:xfrm rot="5400000">
            <a:off x="6153150" y="5276849"/>
            <a:ext cx="1638301" cy="0"/>
          </a:xfrm>
          <a:prstGeom prst="line">
            <a:avLst/>
          </a:prstGeom>
          <a:ln w="12700">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rot="10800000" flipH="1">
            <a:off x="5181600" y="48767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rot="10800000" flipH="1">
            <a:off x="5181600" y="52958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rot="10800000" flipH="1">
            <a:off x="5181600" y="5714999"/>
            <a:ext cx="3581400" cy="0"/>
          </a:xfrm>
          <a:prstGeom prst="line">
            <a:avLst/>
          </a:prstGeom>
          <a:ln w="12700">
            <a:gradFill flip="none" rotWithShape="1">
              <a:gsLst>
                <a:gs pos="0">
                  <a:schemeClr val="accent1">
                    <a:tint val="66000"/>
                    <a:satMod val="160000"/>
                    <a:alpha val="0"/>
                  </a:schemeClr>
                </a:gs>
                <a:gs pos="50000">
                  <a:schemeClr val="accent4"/>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4" name="Title 3"/>
          <p:cNvSpPr>
            <a:spLocks noGrp="1"/>
          </p:cNvSpPr>
          <p:nvPr>
            <p:ph type="title"/>
          </p:nvPr>
        </p:nvSpPr>
        <p:spPr>
          <a:xfrm>
            <a:off x="381000" y="228600"/>
            <a:ext cx="7744941" cy="387798"/>
          </a:xfrm>
        </p:spPr>
        <p:txBody>
          <a:bodyPr wrap="none"/>
          <a:lstStyle/>
          <a:p>
            <a:r>
              <a:rPr lang="en-US" sz="2800" dirty="0"/>
              <a:t>Elements of the </a:t>
            </a:r>
            <a:r>
              <a:rPr lang="en-US" sz="2800" dirty="0" smtClean="0"/>
              <a:t>Windows Phone 7 Application </a:t>
            </a:r>
            <a:r>
              <a:rPr lang="en-US" sz="2800" dirty="0"/>
              <a:t>Platform</a:t>
            </a:r>
          </a:p>
        </p:txBody>
      </p:sp>
      <p:sp>
        <p:nvSpPr>
          <p:cNvPr id="5" name="Rectangle 4"/>
          <p:cNvSpPr/>
          <p:nvPr/>
        </p:nvSpPr>
        <p:spPr bwMode="auto">
          <a:xfrm>
            <a:off x="5029200" y="1371600"/>
            <a:ext cx="381000" cy="381000"/>
          </a:xfrm>
          <a:prstGeom prst="rect">
            <a:avLst/>
          </a:prstGeom>
          <a:solidFill>
            <a:schemeClr val="accent3">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6" name="Rectangle 5"/>
          <p:cNvSpPr/>
          <p:nvPr/>
        </p:nvSpPr>
        <p:spPr bwMode="auto">
          <a:xfrm>
            <a:off x="5410200" y="1371600"/>
            <a:ext cx="152400" cy="38100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7" name="Rectangle 6"/>
          <p:cNvSpPr/>
          <p:nvPr/>
        </p:nvSpPr>
        <p:spPr bwMode="auto">
          <a:xfrm>
            <a:off x="5562600" y="1371600"/>
            <a:ext cx="3352800" cy="381000"/>
          </a:xfrm>
          <a:prstGeom prst="rect">
            <a:avLst/>
          </a:prstGeom>
          <a:solidFill>
            <a:schemeClr val="accent3">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3">
                    <a:lumMod val="75000"/>
                  </a:schemeClr>
                </a:solidFill>
              </a:rPr>
              <a:t>Tools</a:t>
            </a:r>
          </a:p>
        </p:txBody>
      </p:sp>
      <p:sp>
        <p:nvSpPr>
          <p:cNvPr id="11" name="Rectangle 10"/>
          <p:cNvSpPr/>
          <p:nvPr/>
        </p:nvSpPr>
        <p:spPr bwMode="auto">
          <a:xfrm>
            <a:off x="5029200" y="3924300"/>
            <a:ext cx="381000" cy="38100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2" name="Rectangle 11"/>
          <p:cNvSpPr/>
          <p:nvPr/>
        </p:nvSpPr>
        <p:spPr bwMode="auto">
          <a:xfrm>
            <a:off x="5410200" y="3924300"/>
            <a:ext cx="152400" cy="381000"/>
          </a:xfrm>
          <a:prstGeom prst="rect">
            <a:avLst/>
          </a:prstGeom>
          <a:solidFill>
            <a:schemeClr val="accent2">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3" name="Rectangle 12"/>
          <p:cNvSpPr/>
          <p:nvPr/>
        </p:nvSpPr>
        <p:spPr bwMode="auto">
          <a:xfrm>
            <a:off x="5562600" y="3924300"/>
            <a:ext cx="3352800" cy="381000"/>
          </a:xfrm>
          <a:prstGeom prst="rect">
            <a:avLst/>
          </a:prstGeom>
          <a:solidFill>
            <a:schemeClr val="accent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2">
                    <a:lumMod val="75000"/>
                  </a:schemeClr>
                </a:solidFill>
              </a:rPr>
              <a:t>Portal Services</a:t>
            </a:r>
          </a:p>
        </p:txBody>
      </p:sp>
      <p:sp>
        <p:nvSpPr>
          <p:cNvPr id="14" name="Rectangle 13"/>
          <p:cNvSpPr/>
          <p:nvPr/>
        </p:nvSpPr>
        <p:spPr bwMode="auto">
          <a:xfrm>
            <a:off x="990600" y="3924300"/>
            <a:ext cx="381000" cy="381000"/>
          </a:xfrm>
          <a:prstGeom prst="rect">
            <a:avLst/>
          </a:prstGeom>
          <a:solidFill>
            <a:schemeClr val="accent5">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ndParaRPr>
          </a:p>
        </p:txBody>
      </p:sp>
      <p:sp>
        <p:nvSpPr>
          <p:cNvPr id="15" name="Rectangle 14"/>
          <p:cNvSpPr/>
          <p:nvPr/>
        </p:nvSpPr>
        <p:spPr bwMode="auto">
          <a:xfrm>
            <a:off x="1371600" y="3924300"/>
            <a:ext cx="152400" cy="381000"/>
          </a:xfrm>
          <a:prstGeom prst="rect">
            <a:avLst/>
          </a:prstGeom>
          <a:solidFill>
            <a:schemeClr val="bg2">
              <a:lumMod val="60000"/>
              <a:lumOff val="4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chemeClr val="tx1"/>
              </a:solidFill>
            </a:endParaRPr>
          </a:p>
        </p:txBody>
      </p:sp>
      <p:sp>
        <p:nvSpPr>
          <p:cNvPr id="16" name="Rectangle 15"/>
          <p:cNvSpPr/>
          <p:nvPr/>
        </p:nvSpPr>
        <p:spPr bwMode="auto">
          <a:xfrm>
            <a:off x="1524000" y="3924300"/>
            <a:ext cx="3352800" cy="381000"/>
          </a:xfrm>
          <a:prstGeom prst="rect">
            <a:avLst/>
          </a:prstGeom>
          <a:solidFill>
            <a:schemeClr val="bg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tx1"/>
                </a:solidFill>
              </a:rPr>
              <a:t>Cloud Services</a:t>
            </a:r>
          </a:p>
        </p:txBody>
      </p:sp>
      <p:sp>
        <p:nvSpPr>
          <p:cNvPr id="27" name="Rectangle 26"/>
          <p:cNvSpPr/>
          <p:nvPr/>
        </p:nvSpPr>
        <p:spPr bwMode="auto">
          <a:xfrm>
            <a:off x="990600" y="1662370"/>
            <a:ext cx="3886200" cy="2057400"/>
          </a:xfrm>
          <a:prstGeom prst="rect">
            <a:avLst/>
          </a:prstGeom>
          <a:solidFill>
            <a:schemeClr val="accent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30" name="Rectangle 29"/>
          <p:cNvSpPr/>
          <p:nvPr/>
        </p:nvSpPr>
        <p:spPr>
          <a:xfrm>
            <a:off x="1359151" y="2386270"/>
            <a:ext cx="760336" cy="261610"/>
          </a:xfrm>
          <a:prstGeom prst="rect">
            <a:avLst/>
          </a:prstGeom>
          <a:noFill/>
        </p:spPr>
        <p:txBody>
          <a:bodyPr wrap="none" tIns="0" bIns="0" anchor="t" anchorCtr="0">
            <a:noAutofit/>
          </a:bodyPr>
          <a:lstStyle/>
          <a:p>
            <a:pPr algn="ctr"/>
            <a:r>
              <a:rPr lang="en-US" sz="1400" dirty="0">
                <a:solidFill>
                  <a:prstClr val="white"/>
                </a:solidFill>
              </a:rPr>
              <a:t>Sensors</a:t>
            </a:r>
          </a:p>
        </p:txBody>
      </p:sp>
      <p:sp>
        <p:nvSpPr>
          <p:cNvPr id="31" name="Rectangle 30"/>
          <p:cNvSpPr/>
          <p:nvPr/>
        </p:nvSpPr>
        <p:spPr>
          <a:xfrm>
            <a:off x="2282561" y="2386270"/>
            <a:ext cx="651139" cy="261610"/>
          </a:xfrm>
          <a:prstGeom prst="rect">
            <a:avLst/>
          </a:prstGeom>
          <a:noFill/>
        </p:spPr>
        <p:txBody>
          <a:bodyPr wrap="none" tIns="0" bIns="0" anchor="t" anchorCtr="0">
            <a:noAutofit/>
          </a:bodyPr>
          <a:lstStyle/>
          <a:p>
            <a:pPr algn="ctr"/>
            <a:r>
              <a:rPr lang="en-US" sz="1400" dirty="0">
                <a:solidFill>
                  <a:prstClr val="white"/>
                </a:solidFill>
              </a:rPr>
              <a:t>Media</a:t>
            </a:r>
          </a:p>
        </p:txBody>
      </p:sp>
      <p:sp>
        <p:nvSpPr>
          <p:cNvPr id="32" name="Rectangle 31"/>
          <p:cNvSpPr/>
          <p:nvPr/>
        </p:nvSpPr>
        <p:spPr>
          <a:xfrm>
            <a:off x="3009900" y="2386270"/>
            <a:ext cx="534121" cy="261610"/>
          </a:xfrm>
          <a:prstGeom prst="rect">
            <a:avLst/>
          </a:prstGeom>
          <a:noFill/>
        </p:spPr>
        <p:txBody>
          <a:bodyPr wrap="none" tIns="0" bIns="0" anchor="t" anchorCtr="0">
            <a:noAutofit/>
          </a:bodyPr>
          <a:lstStyle/>
          <a:p>
            <a:pPr algn="ctr"/>
            <a:r>
              <a:rPr lang="en-US" sz="1400" dirty="0">
                <a:solidFill>
                  <a:prstClr val="white"/>
                </a:solidFill>
              </a:rPr>
              <a:t>Data</a:t>
            </a:r>
          </a:p>
        </p:txBody>
      </p:sp>
      <p:sp>
        <p:nvSpPr>
          <p:cNvPr id="35" name="Rectangle 34"/>
          <p:cNvSpPr/>
          <p:nvPr/>
        </p:nvSpPr>
        <p:spPr>
          <a:xfrm>
            <a:off x="2233787" y="2767270"/>
            <a:ext cx="1347613" cy="196977"/>
          </a:xfrm>
          <a:prstGeom prst="rect">
            <a:avLst/>
          </a:prstGeom>
          <a:noFill/>
        </p:spPr>
        <p:txBody>
          <a:bodyPr wrap="none" tIns="0" anchor="t" anchorCtr="0">
            <a:noAutofit/>
          </a:bodyPr>
          <a:lstStyle/>
          <a:p>
            <a:pPr algn="ctr">
              <a:lnSpc>
                <a:spcPct val="70000"/>
              </a:lnSpc>
            </a:pPr>
            <a:r>
              <a:rPr lang="en-US" sz="1400" dirty="0" smtClean="0">
                <a:solidFill>
                  <a:prstClr val="white"/>
                </a:solidFill>
              </a:rPr>
              <a:t>Xbox LIVE</a:t>
            </a:r>
            <a:endParaRPr lang="en-US" sz="1400" dirty="0">
              <a:solidFill>
                <a:prstClr val="white"/>
              </a:solidFill>
            </a:endParaRPr>
          </a:p>
        </p:txBody>
      </p:sp>
      <p:sp>
        <p:nvSpPr>
          <p:cNvPr id="36" name="Rectangle 35"/>
          <p:cNvSpPr/>
          <p:nvPr/>
        </p:nvSpPr>
        <p:spPr>
          <a:xfrm>
            <a:off x="3649310" y="2767270"/>
            <a:ext cx="1113190" cy="196977"/>
          </a:xfrm>
          <a:prstGeom prst="rect">
            <a:avLst/>
          </a:prstGeom>
          <a:noFill/>
        </p:spPr>
        <p:txBody>
          <a:bodyPr wrap="none" tIns="0" anchor="t" anchorCtr="0">
            <a:noAutofit/>
          </a:bodyPr>
          <a:lstStyle/>
          <a:p>
            <a:pPr algn="ctr">
              <a:lnSpc>
                <a:spcPct val="70000"/>
              </a:lnSpc>
            </a:pPr>
            <a:r>
              <a:rPr lang="en-US" sz="1400" dirty="0">
                <a:solidFill>
                  <a:prstClr val="white"/>
                </a:solidFill>
              </a:rPr>
              <a:t>Notifications</a:t>
            </a:r>
          </a:p>
        </p:txBody>
      </p:sp>
      <p:sp>
        <p:nvSpPr>
          <p:cNvPr id="37" name="Rectangle 36"/>
          <p:cNvSpPr/>
          <p:nvPr/>
        </p:nvSpPr>
        <p:spPr>
          <a:xfrm>
            <a:off x="1293731" y="3123575"/>
            <a:ext cx="3278269" cy="196977"/>
          </a:xfrm>
          <a:prstGeom prst="rect">
            <a:avLst/>
          </a:prstGeom>
          <a:noFill/>
        </p:spPr>
        <p:txBody>
          <a:bodyPr wrap="none" tIns="0" anchor="t" anchorCtr="0">
            <a:noAutofit/>
          </a:bodyPr>
          <a:lstStyle/>
          <a:p>
            <a:pPr algn="ctr">
              <a:lnSpc>
                <a:spcPct val="70000"/>
              </a:lnSpc>
            </a:pPr>
            <a:r>
              <a:rPr lang="en-US" sz="1400" dirty="0">
                <a:solidFill>
                  <a:prstClr val="white"/>
                </a:solidFill>
              </a:rPr>
              <a:t>.NET Framework managed code sandbox</a:t>
            </a:r>
          </a:p>
        </p:txBody>
      </p:sp>
      <p:pic>
        <p:nvPicPr>
          <p:cNvPr id="38" name="Picture 5" descr="C:\Documents and Settings\mitchelld\Desktop\Silverlight h c reverse.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295400" y="1819652"/>
            <a:ext cx="1391746" cy="452318"/>
          </a:xfrm>
          <a:prstGeom prst="rect">
            <a:avLst/>
          </a:prstGeom>
          <a:noFill/>
        </p:spPr>
      </p:pic>
      <p:pic>
        <p:nvPicPr>
          <p:cNvPr id="39" name="Picture 6" descr="C:\Documents and Settings\mitchelld\Desktop\XNA logo r.png"/>
          <p:cNvPicPr>
            <a:picLocks noChangeAspect="1" noChangeArrowheads="1"/>
          </p:cNvPicPr>
          <p:nvPr/>
        </p:nvPicPr>
        <p:blipFill>
          <a:blip r:embed="rId9" cstate="print"/>
          <a:srcRect/>
          <a:stretch>
            <a:fillRect/>
          </a:stretch>
        </p:blipFill>
        <p:spPr bwMode="auto">
          <a:xfrm>
            <a:off x="3329660" y="1852870"/>
            <a:ext cx="922784" cy="358776"/>
          </a:xfrm>
          <a:prstGeom prst="rect">
            <a:avLst/>
          </a:prstGeom>
          <a:noFill/>
        </p:spPr>
      </p:pic>
      <p:pic>
        <p:nvPicPr>
          <p:cNvPr id="40" name="Picture 3" descr="\\server3\Restrict\FTP_Root\Clients\White_Whale\7-20553_Windows_Mobile_7_Bootcamp_11-15\Template\SFP Art\WPhone_h_rgb_r.png"/>
          <p:cNvPicPr>
            <a:picLocks noChangeAspect="1" noChangeArrowheads="1"/>
          </p:cNvPicPr>
          <p:nvPr/>
        </p:nvPicPr>
        <p:blipFill>
          <a:blip r:embed="rId10"/>
          <a:stretch>
            <a:fillRect/>
          </a:stretch>
        </p:blipFill>
        <p:spPr bwMode="auto">
          <a:xfrm>
            <a:off x="1181100" y="3432541"/>
            <a:ext cx="1143000" cy="175240"/>
          </a:xfrm>
          <a:prstGeom prst="rect">
            <a:avLst/>
          </a:prstGeom>
          <a:noFill/>
        </p:spPr>
      </p:pic>
      <p:pic>
        <p:nvPicPr>
          <p:cNvPr id="41" name="Picture 7" descr="C:\Documents and Settings\mitchelld\Desktop\Xbox 360 logo white banner.png"/>
          <p:cNvPicPr>
            <a:picLocks noChangeAspect="1" noChangeArrowheads="1"/>
          </p:cNvPicPr>
          <p:nvPr/>
        </p:nvPicPr>
        <p:blipFill>
          <a:blip r:embed="rId11" cstate="print"/>
          <a:srcRect r="31369"/>
          <a:stretch>
            <a:fillRect/>
          </a:stretch>
        </p:blipFill>
        <p:spPr bwMode="auto">
          <a:xfrm>
            <a:off x="2571750" y="3396752"/>
            <a:ext cx="819150" cy="246818"/>
          </a:xfrm>
          <a:prstGeom prst="rect">
            <a:avLst/>
          </a:prstGeom>
          <a:noFill/>
        </p:spPr>
      </p:pic>
      <p:pic>
        <p:nvPicPr>
          <p:cNvPr id="42" name="Picture 8" descr="C:\Documents and Settings\mitchelld\Desktop\windows 7 rev h.png"/>
          <p:cNvPicPr>
            <a:picLocks noChangeAspect="1" noChangeArrowheads="1"/>
          </p:cNvPicPr>
          <p:nvPr/>
        </p:nvPicPr>
        <p:blipFill>
          <a:blip r:embed="rId12" cstate="print"/>
          <a:srcRect/>
          <a:stretch>
            <a:fillRect/>
          </a:stretch>
        </p:blipFill>
        <p:spPr bwMode="auto">
          <a:xfrm>
            <a:off x="3619500" y="3427871"/>
            <a:ext cx="1090480" cy="184580"/>
          </a:xfrm>
          <a:prstGeom prst="rect">
            <a:avLst/>
          </a:prstGeom>
          <a:noFill/>
        </p:spPr>
      </p:pic>
      <p:sp>
        <p:nvSpPr>
          <p:cNvPr id="43" name="Rectangle 42"/>
          <p:cNvSpPr/>
          <p:nvPr/>
        </p:nvSpPr>
        <p:spPr>
          <a:xfrm>
            <a:off x="3733080" y="2386270"/>
            <a:ext cx="838920" cy="261610"/>
          </a:xfrm>
          <a:prstGeom prst="rect">
            <a:avLst/>
          </a:prstGeom>
          <a:noFill/>
        </p:spPr>
        <p:txBody>
          <a:bodyPr wrap="none" tIns="0" bIns="0" anchor="t" anchorCtr="0">
            <a:noAutofit/>
          </a:bodyPr>
          <a:lstStyle/>
          <a:p>
            <a:pPr algn="ctr"/>
            <a:r>
              <a:rPr lang="en-US" sz="1400" dirty="0" smtClean="0">
                <a:solidFill>
                  <a:prstClr val="white"/>
                </a:solidFill>
              </a:rPr>
              <a:t>Location</a:t>
            </a:r>
            <a:endParaRPr lang="en-US" sz="1400" dirty="0">
              <a:solidFill>
                <a:prstClr val="white"/>
              </a:solidFill>
            </a:endParaRPr>
          </a:p>
        </p:txBody>
      </p:sp>
      <p:sp>
        <p:nvSpPr>
          <p:cNvPr id="44" name="Rectangle 43"/>
          <p:cNvSpPr/>
          <p:nvPr/>
        </p:nvSpPr>
        <p:spPr>
          <a:xfrm>
            <a:off x="1385712" y="2767270"/>
            <a:ext cx="709788" cy="196977"/>
          </a:xfrm>
          <a:prstGeom prst="rect">
            <a:avLst/>
          </a:prstGeom>
          <a:noFill/>
        </p:spPr>
        <p:txBody>
          <a:bodyPr wrap="none" tIns="0" anchor="t" anchorCtr="0">
            <a:noAutofit/>
          </a:bodyPr>
          <a:lstStyle/>
          <a:p>
            <a:pPr algn="ctr">
              <a:lnSpc>
                <a:spcPct val="70000"/>
              </a:lnSpc>
            </a:pPr>
            <a:r>
              <a:rPr lang="en-US" sz="1400" dirty="0" smtClean="0">
                <a:solidFill>
                  <a:prstClr val="white"/>
                </a:solidFill>
              </a:rPr>
              <a:t>Phone</a:t>
            </a:r>
            <a:endParaRPr lang="en-US" sz="1400" dirty="0">
              <a:solidFill>
                <a:prstClr val="white"/>
              </a:solidFill>
            </a:endParaRPr>
          </a:p>
        </p:txBody>
      </p:sp>
      <p:cxnSp>
        <p:nvCxnSpPr>
          <p:cNvPr id="74" name="Straight Connector 73"/>
          <p:cNvCxnSpPr/>
          <p:nvPr/>
        </p:nvCxnSpPr>
        <p:spPr>
          <a:xfrm rot="10800000" flipH="1">
            <a:off x="1143000" y="231007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10800000" flipH="1">
            <a:off x="1143000" y="265297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rot="10800000" flipH="1">
            <a:off x="1143000" y="299587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0800000" flipH="1">
            <a:off x="1143000" y="3338770"/>
            <a:ext cx="3581400" cy="0"/>
          </a:xfrm>
          <a:prstGeom prst="line">
            <a:avLst/>
          </a:prstGeom>
          <a:ln w="12700">
            <a:gradFill flip="none" rotWithShape="1">
              <a:gsLst>
                <a:gs pos="0">
                  <a:schemeClr val="accent1">
                    <a:tint val="66000"/>
                    <a:satMod val="160000"/>
                    <a:alpha val="0"/>
                  </a:schemeClr>
                </a:gs>
                <a:gs pos="50000">
                  <a:schemeClr val="accent1"/>
                </a:gs>
                <a:gs pos="100000">
                  <a:schemeClr val="accent1">
                    <a:tint val="23500"/>
                    <a:satMod val="160000"/>
                    <a:alpha val="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5400000">
            <a:off x="2590800" y="2271970"/>
            <a:ext cx="7620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5400000">
            <a:off x="1890887" y="2652970"/>
            <a:ext cx="6858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rot="5400000">
            <a:off x="3314700" y="2652970"/>
            <a:ext cx="685800"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bwMode="auto">
          <a:xfrm>
            <a:off x="990600" y="1371600"/>
            <a:ext cx="381000" cy="381000"/>
          </a:xfrm>
          <a:prstGeom prst="rect">
            <a:avLst/>
          </a:prstGeom>
          <a:solidFill>
            <a:schemeClr val="accent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9" name="Rectangle 8"/>
          <p:cNvSpPr/>
          <p:nvPr/>
        </p:nvSpPr>
        <p:spPr bwMode="auto">
          <a:xfrm>
            <a:off x="1371600" y="1371600"/>
            <a:ext cx="152400" cy="38100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0" name="Rectangle 9"/>
          <p:cNvSpPr/>
          <p:nvPr/>
        </p:nvSpPr>
        <p:spPr bwMode="auto">
          <a:xfrm>
            <a:off x="1524000" y="1371600"/>
            <a:ext cx="3352800" cy="381000"/>
          </a:xfrm>
          <a:prstGeom prst="rect">
            <a:avLst/>
          </a:prstGeom>
          <a:solidFill>
            <a:schemeClr val="accent1">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000" dirty="0" smtClean="0">
                <a:solidFill>
                  <a:schemeClr val="accent1">
                    <a:lumMod val="75000"/>
                  </a:schemeClr>
                </a:solidFill>
              </a:rPr>
              <a:t>Runtime – On “Screen”</a:t>
            </a:r>
          </a:p>
        </p:txBody>
      </p:sp>
    </p:spTree>
    <p:extLst>
      <p:ext uri="{BB962C8B-B14F-4D97-AF65-F5344CB8AC3E}">
        <p14:creationId xmlns:p14="http://schemas.microsoft.com/office/powerpoint/2010/main" val="30896565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8"/>
                                        </p:tgtEl>
                                      </p:cBhvr>
                                    </p:animEffect>
                                    <p:animScale>
                                      <p:cBhvr>
                                        <p:cTn id="7" dur="250" autoRev="1" fill="hold"/>
                                        <p:tgtEl>
                                          <p:spTgt spid="3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0" nodeType="clickEffect">
                                  <p:stCondLst>
                                    <p:cond delay="0"/>
                                  </p:stCondLst>
                                  <p:childTnLst>
                                    <p:animClr clrSpc="rgb" dir="cw">
                                      <p:cBhvr override="childStyle">
                                        <p:cTn id="11" dur="1000" fill="hold"/>
                                        <p:tgtEl>
                                          <p:spTgt spid="43"/>
                                        </p:tgtEl>
                                        <p:attrNameLst>
                                          <p:attrName>style.color</p:attrName>
                                        </p:attrNameLst>
                                      </p:cBhvr>
                                      <p:to>
                                        <a:srgbClr val="C19B00"/>
                                      </p:to>
                                    </p:animClr>
                                  </p:childTnLst>
                                </p:cTn>
                              </p:par>
                            </p:childTnLst>
                          </p:cTn>
                        </p:par>
                      </p:childTnLst>
                    </p:cTn>
                  </p:par>
                  <p:par>
                    <p:cTn id="12" fill="hold">
                      <p:stCondLst>
                        <p:cond delay="indefinite"/>
                      </p:stCondLst>
                      <p:childTnLst>
                        <p:par>
                          <p:cTn id="13" fill="hold">
                            <p:stCondLst>
                              <p:cond delay="0"/>
                            </p:stCondLst>
                            <p:childTnLst>
                              <p:par>
                                <p:cTn id="14" presetID="3" presetClass="emph" presetSubtype="2" fill="hold" grpId="0" nodeType="clickEffect">
                                  <p:stCondLst>
                                    <p:cond delay="0"/>
                                  </p:stCondLst>
                                  <p:childTnLst>
                                    <p:animClr clrSpc="rgb" dir="cw">
                                      <p:cBhvr override="childStyle">
                                        <p:cTn id="15" dur="2000" fill="hold"/>
                                        <p:tgtEl>
                                          <p:spTgt spid="36"/>
                                        </p:tgtEl>
                                        <p:attrNameLst>
                                          <p:attrName>style.color</p:attrName>
                                        </p:attrNameLst>
                                      </p:cBhvr>
                                      <p:to>
                                        <a:srgbClr val="C19B00"/>
                                      </p:to>
                                    </p:animClr>
                                  </p:childTnLst>
                                </p:cTn>
                              </p:par>
                            </p:childTnLst>
                          </p:cTn>
                        </p:par>
                      </p:childTnLst>
                    </p:cTn>
                  </p:par>
                  <p:par>
                    <p:cTn id="16" fill="hold">
                      <p:stCondLst>
                        <p:cond delay="indefinite"/>
                      </p:stCondLst>
                      <p:childTnLst>
                        <p:par>
                          <p:cTn id="17" fill="hold">
                            <p:stCondLst>
                              <p:cond delay="0"/>
                            </p:stCondLst>
                            <p:childTnLst>
                              <p:par>
                                <p:cTn id="18" presetID="3" presetClass="emph" presetSubtype="2" fill="hold" grpId="0" nodeType="clickEffect">
                                  <p:stCondLst>
                                    <p:cond delay="0"/>
                                  </p:stCondLst>
                                  <p:childTnLst>
                                    <p:animClr clrSpc="rgb" dir="cw">
                                      <p:cBhvr override="childStyle">
                                        <p:cTn id="19" dur="2000" fill="hold"/>
                                        <p:tgtEl>
                                          <p:spTgt spid="44"/>
                                        </p:tgtEl>
                                        <p:attrNameLst>
                                          <p:attrName>style.color</p:attrName>
                                        </p:attrNameLst>
                                      </p:cBhvr>
                                      <p:to>
                                        <a:srgbClr val="C19B00"/>
                                      </p:to>
                                    </p:animClr>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nodeType="clickEffect">
                                  <p:stCondLst>
                                    <p:cond delay="0"/>
                                  </p:stCondLst>
                                  <p:childTnLst>
                                    <p:animEffect transition="out" filter="fade">
                                      <p:cBhvr>
                                        <p:cTn id="23" dur="500" tmFilter="0, 0; .2, .5; .8, .5; 1, 0"/>
                                        <p:tgtEl>
                                          <p:spTgt spid="17"/>
                                        </p:tgtEl>
                                      </p:cBhvr>
                                    </p:animEffect>
                                    <p:animScale>
                                      <p:cBhvr>
                                        <p:cTn id="24" dur="250" autoRev="1" fill="hold"/>
                                        <p:tgtEl>
                                          <p:spTgt spid="17"/>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nodeType="clickEffect">
                                  <p:stCondLst>
                                    <p:cond delay="0"/>
                                  </p:stCondLst>
                                  <p:childTnLst>
                                    <p:animEffect transition="out" filter="fade">
                                      <p:cBhvr>
                                        <p:cTn id="28" dur="500" tmFilter="0, 0; .2, .5; .8, .5; 1, 0"/>
                                        <p:tgtEl>
                                          <p:spTgt spid="18"/>
                                        </p:tgtEl>
                                      </p:cBhvr>
                                    </p:animEffect>
                                    <p:animScale>
                                      <p:cBhvr>
                                        <p:cTn id="29" dur="250" autoRev="1" fill="hold"/>
                                        <p:tgtEl>
                                          <p:spTgt spid="18"/>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3" presetClass="emph" presetSubtype="2" fill="hold" grpId="0" nodeType="clickEffect">
                                  <p:stCondLst>
                                    <p:cond delay="0"/>
                                  </p:stCondLst>
                                  <p:childTnLst>
                                    <p:animClr clrSpc="rgb" dir="cw">
                                      <p:cBhvr override="childStyle">
                                        <p:cTn id="33" dur="2000" fill="hold"/>
                                        <p:tgtEl>
                                          <p:spTgt spid="20"/>
                                        </p:tgtEl>
                                        <p:attrNameLst>
                                          <p:attrName>style.color</p:attrName>
                                        </p:attrNameLst>
                                      </p:cBhvr>
                                      <p:to>
                                        <a:srgbClr val="FED423"/>
                                      </p:to>
                                    </p:animClr>
                                  </p:childTnLst>
                                </p:cTn>
                              </p:par>
                            </p:childTnLst>
                          </p:cTn>
                        </p:par>
                      </p:childTnLst>
                    </p:cTn>
                  </p:par>
                  <p:par>
                    <p:cTn id="34" fill="hold">
                      <p:stCondLst>
                        <p:cond delay="indefinite"/>
                      </p:stCondLst>
                      <p:childTnLst>
                        <p:par>
                          <p:cTn id="35" fill="hold">
                            <p:stCondLst>
                              <p:cond delay="0"/>
                            </p:stCondLst>
                            <p:childTnLst>
                              <p:par>
                                <p:cTn id="36" presetID="3" presetClass="emph" presetSubtype="2" fill="hold" grpId="0" nodeType="clickEffect">
                                  <p:stCondLst>
                                    <p:cond delay="0"/>
                                  </p:stCondLst>
                                  <p:childTnLst>
                                    <p:animClr clrSpc="rgb" dir="cw">
                                      <p:cBhvr override="childStyle">
                                        <p:cTn id="37" dur="2000" fill="hold"/>
                                        <p:tgtEl>
                                          <p:spTgt spid="45"/>
                                        </p:tgtEl>
                                        <p:attrNameLst>
                                          <p:attrName>style.color</p:attrName>
                                        </p:attrNameLst>
                                      </p:cBhvr>
                                      <p:to>
                                        <a:srgbClr val="FED423"/>
                                      </p:to>
                                    </p:animClr>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52"/>
                                        </p:tgtEl>
                                      </p:cBhvr>
                                    </p:animEffect>
                                    <p:animScale>
                                      <p:cBhvr>
                                        <p:cTn id="42" dur="250" autoRev="1" fill="hold"/>
                                        <p:tgtEl>
                                          <p:spTgt spid="52"/>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3" presetClass="emph" presetSubtype="2" fill="hold" grpId="0" nodeType="clickEffect">
                                  <p:stCondLst>
                                    <p:cond delay="0"/>
                                  </p:stCondLst>
                                  <p:childTnLst>
                                    <p:animClr clrSpc="rgb" dir="cw">
                                      <p:cBhvr override="childStyle">
                                        <p:cTn id="46" dur="2000" fill="hold"/>
                                        <p:tgtEl>
                                          <p:spTgt spid="46"/>
                                        </p:tgtEl>
                                        <p:attrNameLst>
                                          <p:attrName>style.color</p:attrName>
                                        </p:attrNameLst>
                                      </p:cBhvr>
                                      <p:to>
                                        <a:srgbClr val="FED423"/>
                                      </p:to>
                                    </p:animClr>
                                  </p:childTnLst>
                                </p:cTn>
                              </p:par>
                            </p:childTnLst>
                          </p:cTn>
                        </p:par>
                      </p:childTnLst>
                    </p:cTn>
                  </p:par>
                  <p:par>
                    <p:cTn id="47" fill="hold">
                      <p:stCondLst>
                        <p:cond delay="indefinite"/>
                      </p:stCondLst>
                      <p:childTnLst>
                        <p:par>
                          <p:cTn id="48" fill="hold">
                            <p:stCondLst>
                              <p:cond delay="0"/>
                            </p:stCondLst>
                            <p:childTnLst>
                              <p:par>
                                <p:cTn id="49" presetID="3" presetClass="emph" presetSubtype="2" fill="hold" grpId="0" nodeType="clickEffect">
                                  <p:stCondLst>
                                    <p:cond delay="0"/>
                                  </p:stCondLst>
                                  <p:childTnLst>
                                    <p:animClr clrSpc="rgb" dir="cw">
                                      <p:cBhvr override="childStyle">
                                        <p:cTn id="50" dur="2000" fill="hold"/>
                                        <p:tgtEl>
                                          <p:spTgt spid="49"/>
                                        </p:tgtEl>
                                        <p:attrNameLst>
                                          <p:attrName>style.color</p:attrName>
                                        </p:attrNameLst>
                                      </p:cBhvr>
                                      <p:to>
                                        <a:srgbClr val="FED423"/>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5" grpId="0"/>
      <p:bldP spid="46" grpId="0"/>
      <p:bldP spid="49" grpId="0"/>
      <p:bldP spid="36"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4852" y="894985"/>
            <a:ext cx="9368852" cy="6150392"/>
          </a:xfrm>
          <a:prstGeom prst="rect">
            <a:avLst/>
          </a:prstGeom>
          <a:gradFill>
            <a:gsLst>
              <a:gs pos="0">
                <a:schemeClr val="bg2">
                  <a:lumMod val="10000"/>
                  <a:alpha val="23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149" name="Cloud"/>
          <p:cNvSpPr/>
          <p:nvPr/>
        </p:nvSpPr>
        <p:spPr bwMode="auto">
          <a:xfrm>
            <a:off x="2918767" y="1214204"/>
            <a:ext cx="7010400" cy="3577063"/>
          </a:xfrm>
          <a:custGeom>
            <a:avLst/>
            <a:gdLst>
              <a:gd name="connsiteX0" fmla="*/ 0 w 7038975"/>
              <a:gd name="connsiteY0" fmla="*/ 1762125 h 1762125"/>
              <a:gd name="connsiteX1" fmla="*/ 7038975 w 7038975"/>
              <a:gd name="connsiteY1" fmla="*/ 1762125 h 1762125"/>
              <a:gd name="connsiteX2" fmla="*/ 6172200 w 7038975"/>
              <a:gd name="connsiteY2" fmla="*/ 1228725 h 1762125"/>
              <a:gd name="connsiteX3" fmla="*/ 5048250 w 7038975"/>
              <a:gd name="connsiteY3" fmla="*/ 447675 h 1762125"/>
              <a:gd name="connsiteX4" fmla="*/ 3886200 w 7038975"/>
              <a:gd name="connsiteY4" fmla="*/ 0 h 1762125"/>
              <a:gd name="connsiteX5" fmla="*/ 2066925 w 7038975"/>
              <a:gd name="connsiteY5" fmla="*/ 9525 h 1762125"/>
              <a:gd name="connsiteX6" fmla="*/ 990600 w 7038975"/>
              <a:gd name="connsiteY6" fmla="*/ 504825 h 1762125"/>
              <a:gd name="connsiteX7" fmla="*/ 219075 w 7038975"/>
              <a:gd name="connsiteY7" fmla="*/ 1304925 h 1762125"/>
              <a:gd name="connsiteX8" fmla="*/ 0 w 7038975"/>
              <a:gd name="connsiteY8" fmla="*/ 1762125 h 1762125"/>
              <a:gd name="connsiteX0" fmla="*/ 307975 w 7346950"/>
              <a:gd name="connsiteY0" fmla="*/ 1762125 h 1762125"/>
              <a:gd name="connsiteX1" fmla="*/ 7346950 w 7346950"/>
              <a:gd name="connsiteY1" fmla="*/ 1762125 h 1762125"/>
              <a:gd name="connsiteX2" fmla="*/ 6480175 w 7346950"/>
              <a:gd name="connsiteY2" fmla="*/ 1228725 h 1762125"/>
              <a:gd name="connsiteX3" fmla="*/ 5356225 w 7346950"/>
              <a:gd name="connsiteY3" fmla="*/ 447675 h 1762125"/>
              <a:gd name="connsiteX4" fmla="*/ 4194175 w 7346950"/>
              <a:gd name="connsiteY4" fmla="*/ 0 h 1762125"/>
              <a:gd name="connsiteX5" fmla="*/ 2374900 w 7346950"/>
              <a:gd name="connsiteY5" fmla="*/ 9525 h 1762125"/>
              <a:gd name="connsiteX6" fmla="*/ 1298575 w 7346950"/>
              <a:gd name="connsiteY6" fmla="*/ 504825 h 1762125"/>
              <a:gd name="connsiteX7" fmla="*/ 527050 w 7346950"/>
              <a:gd name="connsiteY7" fmla="*/ 1304925 h 1762125"/>
              <a:gd name="connsiteX8" fmla="*/ 307975 w 7346950"/>
              <a:gd name="connsiteY8" fmla="*/ 1762125 h 1762125"/>
              <a:gd name="connsiteX0" fmla="*/ 307975 w 7346950"/>
              <a:gd name="connsiteY0" fmla="*/ 1762125 h 1762125"/>
              <a:gd name="connsiteX1" fmla="*/ 7346950 w 7346950"/>
              <a:gd name="connsiteY1" fmla="*/ 1762125 h 1762125"/>
              <a:gd name="connsiteX2" fmla="*/ 6480175 w 7346950"/>
              <a:gd name="connsiteY2" fmla="*/ 1228725 h 1762125"/>
              <a:gd name="connsiteX3" fmla="*/ 5356225 w 7346950"/>
              <a:gd name="connsiteY3" fmla="*/ 447675 h 1762125"/>
              <a:gd name="connsiteX4" fmla="*/ 4194175 w 7346950"/>
              <a:gd name="connsiteY4" fmla="*/ 0 h 1762125"/>
              <a:gd name="connsiteX5" fmla="*/ 2374900 w 7346950"/>
              <a:gd name="connsiteY5" fmla="*/ 9525 h 1762125"/>
              <a:gd name="connsiteX6" fmla="*/ 1298575 w 7346950"/>
              <a:gd name="connsiteY6" fmla="*/ 504825 h 1762125"/>
              <a:gd name="connsiteX7" fmla="*/ 527050 w 7346950"/>
              <a:gd name="connsiteY7" fmla="*/ 1304925 h 1762125"/>
              <a:gd name="connsiteX8" fmla="*/ 307975 w 7346950"/>
              <a:gd name="connsiteY8" fmla="*/ 1762125 h 1762125"/>
              <a:gd name="connsiteX0" fmla="*/ 307975 w 7346950"/>
              <a:gd name="connsiteY0" fmla="*/ 1762125 h 1762125"/>
              <a:gd name="connsiteX1" fmla="*/ 7346950 w 7346950"/>
              <a:gd name="connsiteY1" fmla="*/ 1762125 h 1762125"/>
              <a:gd name="connsiteX2" fmla="*/ 6480175 w 7346950"/>
              <a:gd name="connsiteY2" fmla="*/ 1228725 h 1762125"/>
              <a:gd name="connsiteX3" fmla="*/ 5356225 w 7346950"/>
              <a:gd name="connsiteY3" fmla="*/ 447675 h 1762125"/>
              <a:gd name="connsiteX4" fmla="*/ 4194175 w 7346950"/>
              <a:gd name="connsiteY4" fmla="*/ 0 h 1762125"/>
              <a:gd name="connsiteX5" fmla="*/ 2374900 w 7346950"/>
              <a:gd name="connsiteY5" fmla="*/ 9525 h 1762125"/>
              <a:gd name="connsiteX6" fmla="*/ 1298575 w 7346950"/>
              <a:gd name="connsiteY6" fmla="*/ 504825 h 1762125"/>
              <a:gd name="connsiteX7" fmla="*/ 527050 w 7346950"/>
              <a:gd name="connsiteY7" fmla="*/ 1304925 h 1762125"/>
              <a:gd name="connsiteX8" fmla="*/ 307975 w 7346950"/>
              <a:gd name="connsiteY8" fmla="*/ 1762125 h 1762125"/>
              <a:gd name="connsiteX0" fmla="*/ 307975 w 7346950"/>
              <a:gd name="connsiteY0" fmla="*/ 1762125 h 1762125"/>
              <a:gd name="connsiteX1" fmla="*/ 7346950 w 7346950"/>
              <a:gd name="connsiteY1" fmla="*/ 1762125 h 1762125"/>
              <a:gd name="connsiteX2" fmla="*/ 6480175 w 7346950"/>
              <a:gd name="connsiteY2" fmla="*/ 1228725 h 1762125"/>
              <a:gd name="connsiteX3" fmla="*/ 5356225 w 7346950"/>
              <a:gd name="connsiteY3" fmla="*/ 447675 h 1762125"/>
              <a:gd name="connsiteX4" fmla="*/ 4194175 w 7346950"/>
              <a:gd name="connsiteY4" fmla="*/ 0 h 1762125"/>
              <a:gd name="connsiteX5" fmla="*/ 2374900 w 7346950"/>
              <a:gd name="connsiteY5" fmla="*/ 9525 h 1762125"/>
              <a:gd name="connsiteX6" fmla="*/ 1298575 w 7346950"/>
              <a:gd name="connsiteY6" fmla="*/ 504825 h 1762125"/>
              <a:gd name="connsiteX7" fmla="*/ 527050 w 7346950"/>
              <a:gd name="connsiteY7" fmla="*/ 1304925 h 1762125"/>
              <a:gd name="connsiteX8" fmla="*/ 307975 w 7346950"/>
              <a:gd name="connsiteY8" fmla="*/ 1762125 h 1762125"/>
              <a:gd name="connsiteX0" fmla="*/ 307975 w 7346950"/>
              <a:gd name="connsiteY0" fmla="*/ 1762125 h 1762125"/>
              <a:gd name="connsiteX1" fmla="*/ 7346950 w 7346950"/>
              <a:gd name="connsiteY1" fmla="*/ 1762125 h 1762125"/>
              <a:gd name="connsiteX2" fmla="*/ 6480175 w 7346950"/>
              <a:gd name="connsiteY2" fmla="*/ 1228725 h 1762125"/>
              <a:gd name="connsiteX3" fmla="*/ 5356225 w 7346950"/>
              <a:gd name="connsiteY3" fmla="*/ 447675 h 1762125"/>
              <a:gd name="connsiteX4" fmla="*/ 4194175 w 7346950"/>
              <a:gd name="connsiteY4" fmla="*/ 0 h 1762125"/>
              <a:gd name="connsiteX5" fmla="*/ 2374900 w 7346950"/>
              <a:gd name="connsiteY5" fmla="*/ 9525 h 1762125"/>
              <a:gd name="connsiteX6" fmla="*/ 1298575 w 7346950"/>
              <a:gd name="connsiteY6" fmla="*/ 504825 h 1762125"/>
              <a:gd name="connsiteX7" fmla="*/ 527050 w 7346950"/>
              <a:gd name="connsiteY7" fmla="*/ 1304925 h 1762125"/>
              <a:gd name="connsiteX8" fmla="*/ 307975 w 7346950"/>
              <a:gd name="connsiteY8" fmla="*/ 1762125 h 1762125"/>
              <a:gd name="connsiteX0" fmla="*/ 307975 w 7346950"/>
              <a:gd name="connsiteY0" fmla="*/ 2063750 h 2063750"/>
              <a:gd name="connsiteX1" fmla="*/ 7346950 w 7346950"/>
              <a:gd name="connsiteY1" fmla="*/ 2063750 h 2063750"/>
              <a:gd name="connsiteX2" fmla="*/ 6480175 w 7346950"/>
              <a:gd name="connsiteY2" fmla="*/ 1530350 h 2063750"/>
              <a:gd name="connsiteX3" fmla="*/ 5356225 w 7346950"/>
              <a:gd name="connsiteY3" fmla="*/ 749300 h 2063750"/>
              <a:gd name="connsiteX4" fmla="*/ 4194175 w 7346950"/>
              <a:gd name="connsiteY4" fmla="*/ 301625 h 2063750"/>
              <a:gd name="connsiteX5" fmla="*/ 2374900 w 7346950"/>
              <a:gd name="connsiteY5" fmla="*/ 311150 h 2063750"/>
              <a:gd name="connsiteX6" fmla="*/ 1298575 w 7346950"/>
              <a:gd name="connsiteY6" fmla="*/ 806450 h 2063750"/>
              <a:gd name="connsiteX7" fmla="*/ 527050 w 7346950"/>
              <a:gd name="connsiteY7" fmla="*/ 1606550 h 2063750"/>
              <a:gd name="connsiteX8" fmla="*/ 307975 w 7346950"/>
              <a:gd name="connsiteY8" fmla="*/ 2063750 h 2063750"/>
              <a:gd name="connsiteX0" fmla="*/ 307975 w 7346950"/>
              <a:gd name="connsiteY0" fmla="*/ 2063750 h 2063750"/>
              <a:gd name="connsiteX1" fmla="*/ 7346950 w 7346950"/>
              <a:gd name="connsiteY1" fmla="*/ 2063750 h 2063750"/>
              <a:gd name="connsiteX2" fmla="*/ 6480175 w 7346950"/>
              <a:gd name="connsiteY2" fmla="*/ 1530350 h 2063750"/>
              <a:gd name="connsiteX3" fmla="*/ 5356225 w 7346950"/>
              <a:gd name="connsiteY3" fmla="*/ 749300 h 2063750"/>
              <a:gd name="connsiteX4" fmla="*/ 4194175 w 7346950"/>
              <a:gd name="connsiteY4" fmla="*/ 301625 h 2063750"/>
              <a:gd name="connsiteX5" fmla="*/ 2374900 w 7346950"/>
              <a:gd name="connsiteY5" fmla="*/ 311150 h 2063750"/>
              <a:gd name="connsiteX6" fmla="*/ 1146175 w 7346950"/>
              <a:gd name="connsiteY6" fmla="*/ 958850 h 2063750"/>
              <a:gd name="connsiteX7" fmla="*/ 527050 w 7346950"/>
              <a:gd name="connsiteY7" fmla="*/ 1606550 h 2063750"/>
              <a:gd name="connsiteX8" fmla="*/ 307975 w 7346950"/>
              <a:gd name="connsiteY8" fmla="*/ 2063750 h 2063750"/>
              <a:gd name="connsiteX0" fmla="*/ 307975 w 7346950"/>
              <a:gd name="connsiteY0" fmla="*/ 2063750 h 2063750"/>
              <a:gd name="connsiteX1" fmla="*/ 7346950 w 7346950"/>
              <a:gd name="connsiteY1" fmla="*/ 2063750 h 2063750"/>
              <a:gd name="connsiteX2" fmla="*/ 6480175 w 7346950"/>
              <a:gd name="connsiteY2" fmla="*/ 1530350 h 2063750"/>
              <a:gd name="connsiteX3" fmla="*/ 5356225 w 7346950"/>
              <a:gd name="connsiteY3" fmla="*/ 749300 h 2063750"/>
              <a:gd name="connsiteX4" fmla="*/ 4194175 w 7346950"/>
              <a:gd name="connsiteY4" fmla="*/ 301625 h 2063750"/>
              <a:gd name="connsiteX5" fmla="*/ 2374900 w 7346950"/>
              <a:gd name="connsiteY5" fmla="*/ 311150 h 2063750"/>
              <a:gd name="connsiteX6" fmla="*/ 1146175 w 7346950"/>
              <a:gd name="connsiteY6" fmla="*/ 958850 h 2063750"/>
              <a:gd name="connsiteX7" fmla="*/ 527050 w 7346950"/>
              <a:gd name="connsiteY7" fmla="*/ 1606550 h 2063750"/>
              <a:gd name="connsiteX8" fmla="*/ 307975 w 7346950"/>
              <a:gd name="connsiteY8" fmla="*/ 2063750 h 2063750"/>
              <a:gd name="connsiteX0" fmla="*/ 307975 w 7346950"/>
              <a:gd name="connsiteY0" fmla="*/ 2063750 h 2063750"/>
              <a:gd name="connsiteX1" fmla="*/ 7346950 w 7346950"/>
              <a:gd name="connsiteY1" fmla="*/ 2063750 h 2063750"/>
              <a:gd name="connsiteX2" fmla="*/ 6480175 w 7346950"/>
              <a:gd name="connsiteY2" fmla="*/ 1530350 h 2063750"/>
              <a:gd name="connsiteX3" fmla="*/ 5356225 w 7346950"/>
              <a:gd name="connsiteY3" fmla="*/ 749300 h 2063750"/>
              <a:gd name="connsiteX4" fmla="*/ 4194175 w 7346950"/>
              <a:gd name="connsiteY4" fmla="*/ 301625 h 2063750"/>
              <a:gd name="connsiteX5" fmla="*/ 2374900 w 7346950"/>
              <a:gd name="connsiteY5" fmla="*/ 311150 h 2063750"/>
              <a:gd name="connsiteX6" fmla="*/ 1146175 w 7346950"/>
              <a:gd name="connsiteY6" fmla="*/ 958850 h 2063750"/>
              <a:gd name="connsiteX7" fmla="*/ 527050 w 7346950"/>
              <a:gd name="connsiteY7" fmla="*/ 1606550 h 2063750"/>
              <a:gd name="connsiteX8" fmla="*/ 307975 w 7346950"/>
              <a:gd name="connsiteY8" fmla="*/ 2063750 h 2063750"/>
              <a:gd name="connsiteX0" fmla="*/ 307975 w 7346950"/>
              <a:gd name="connsiteY0" fmla="*/ 2149475 h 2149475"/>
              <a:gd name="connsiteX1" fmla="*/ 7346950 w 7346950"/>
              <a:gd name="connsiteY1" fmla="*/ 2149475 h 2149475"/>
              <a:gd name="connsiteX2" fmla="*/ 6480175 w 7346950"/>
              <a:gd name="connsiteY2" fmla="*/ 1616075 h 2149475"/>
              <a:gd name="connsiteX3" fmla="*/ 5356225 w 7346950"/>
              <a:gd name="connsiteY3" fmla="*/ 835025 h 2149475"/>
              <a:gd name="connsiteX4" fmla="*/ 4194175 w 7346950"/>
              <a:gd name="connsiteY4" fmla="*/ 387350 h 2149475"/>
              <a:gd name="connsiteX5" fmla="*/ 2374900 w 7346950"/>
              <a:gd name="connsiteY5" fmla="*/ 396875 h 2149475"/>
              <a:gd name="connsiteX6" fmla="*/ 1146175 w 7346950"/>
              <a:gd name="connsiteY6" fmla="*/ 1044575 h 2149475"/>
              <a:gd name="connsiteX7" fmla="*/ 527050 w 7346950"/>
              <a:gd name="connsiteY7" fmla="*/ 1692275 h 2149475"/>
              <a:gd name="connsiteX8" fmla="*/ 307975 w 7346950"/>
              <a:gd name="connsiteY8" fmla="*/ 2149475 h 2149475"/>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346950"/>
              <a:gd name="connsiteY0" fmla="*/ 2622550 h 2622550"/>
              <a:gd name="connsiteX1" fmla="*/ 7346950 w 7346950"/>
              <a:gd name="connsiteY1" fmla="*/ 2622550 h 2622550"/>
              <a:gd name="connsiteX2" fmla="*/ 6480175 w 7346950"/>
              <a:gd name="connsiteY2" fmla="*/ 2089150 h 2622550"/>
              <a:gd name="connsiteX3" fmla="*/ 5356225 w 7346950"/>
              <a:gd name="connsiteY3" fmla="*/ 1308100 h 2622550"/>
              <a:gd name="connsiteX4" fmla="*/ 4194175 w 7346950"/>
              <a:gd name="connsiteY4" fmla="*/ 860425 h 2622550"/>
              <a:gd name="connsiteX5" fmla="*/ 2374900 w 7346950"/>
              <a:gd name="connsiteY5" fmla="*/ 869950 h 2622550"/>
              <a:gd name="connsiteX6" fmla="*/ 1146175 w 7346950"/>
              <a:gd name="connsiteY6" fmla="*/ 1517650 h 2622550"/>
              <a:gd name="connsiteX7" fmla="*/ 527050 w 7346950"/>
              <a:gd name="connsiteY7" fmla="*/ 2165350 h 2622550"/>
              <a:gd name="connsiteX8" fmla="*/ 307975 w 7346950"/>
              <a:gd name="connsiteY8" fmla="*/ 2622550 h 2622550"/>
              <a:gd name="connsiteX0" fmla="*/ 307975 w 7715250"/>
              <a:gd name="connsiteY0" fmla="*/ 2622550 h 2625725"/>
              <a:gd name="connsiteX1" fmla="*/ 7346950 w 7715250"/>
              <a:gd name="connsiteY1" fmla="*/ 2622550 h 2625725"/>
              <a:gd name="connsiteX2" fmla="*/ 6480175 w 7715250"/>
              <a:gd name="connsiteY2" fmla="*/ 2089150 h 2625725"/>
              <a:gd name="connsiteX3" fmla="*/ 5356225 w 7715250"/>
              <a:gd name="connsiteY3" fmla="*/ 1308100 h 2625725"/>
              <a:gd name="connsiteX4" fmla="*/ 4194175 w 7715250"/>
              <a:gd name="connsiteY4" fmla="*/ 860425 h 2625725"/>
              <a:gd name="connsiteX5" fmla="*/ 2374900 w 7715250"/>
              <a:gd name="connsiteY5" fmla="*/ 869950 h 2625725"/>
              <a:gd name="connsiteX6" fmla="*/ 1146175 w 7715250"/>
              <a:gd name="connsiteY6" fmla="*/ 1517650 h 2625725"/>
              <a:gd name="connsiteX7" fmla="*/ 527050 w 7715250"/>
              <a:gd name="connsiteY7" fmla="*/ 2165350 h 2625725"/>
              <a:gd name="connsiteX8" fmla="*/ 307975 w 7715250"/>
              <a:gd name="connsiteY8" fmla="*/ 2622550 h 2625725"/>
              <a:gd name="connsiteX0" fmla="*/ 307975 w 7715250"/>
              <a:gd name="connsiteY0" fmla="*/ 2622550 h 2625725"/>
              <a:gd name="connsiteX1" fmla="*/ 7346950 w 7715250"/>
              <a:gd name="connsiteY1" fmla="*/ 2622550 h 2625725"/>
              <a:gd name="connsiteX2" fmla="*/ 6670675 w 7715250"/>
              <a:gd name="connsiteY2" fmla="*/ 2127251 h 2625725"/>
              <a:gd name="connsiteX3" fmla="*/ 5356225 w 7715250"/>
              <a:gd name="connsiteY3" fmla="*/ 1308100 h 2625725"/>
              <a:gd name="connsiteX4" fmla="*/ 4194175 w 7715250"/>
              <a:gd name="connsiteY4" fmla="*/ 860425 h 2625725"/>
              <a:gd name="connsiteX5" fmla="*/ 2374900 w 7715250"/>
              <a:gd name="connsiteY5" fmla="*/ 869950 h 2625725"/>
              <a:gd name="connsiteX6" fmla="*/ 1146175 w 7715250"/>
              <a:gd name="connsiteY6" fmla="*/ 1517650 h 2625725"/>
              <a:gd name="connsiteX7" fmla="*/ 527050 w 7715250"/>
              <a:gd name="connsiteY7" fmla="*/ 2165350 h 2625725"/>
              <a:gd name="connsiteX8" fmla="*/ 307975 w 7715250"/>
              <a:gd name="connsiteY8" fmla="*/ 2622550 h 2625725"/>
              <a:gd name="connsiteX0" fmla="*/ 307975 w 7715250"/>
              <a:gd name="connsiteY0" fmla="*/ 2622550 h 2625725"/>
              <a:gd name="connsiteX1" fmla="*/ 7346950 w 7715250"/>
              <a:gd name="connsiteY1" fmla="*/ 2622550 h 2625725"/>
              <a:gd name="connsiteX2" fmla="*/ 6670675 w 7715250"/>
              <a:gd name="connsiteY2" fmla="*/ 2127251 h 2625725"/>
              <a:gd name="connsiteX3" fmla="*/ 5356225 w 7715250"/>
              <a:gd name="connsiteY3" fmla="*/ 1308100 h 2625725"/>
              <a:gd name="connsiteX4" fmla="*/ 4194175 w 7715250"/>
              <a:gd name="connsiteY4" fmla="*/ 860425 h 2625725"/>
              <a:gd name="connsiteX5" fmla="*/ 2374900 w 7715250"/>
              <a:gd name="connsiteY5" fmla="*/ 869950 h 2625725"/>
              <a:gd name="connsiteX6" fmla="*/ 1146175 w 7715250"/>
              <a:gd name="connsiteY6" fmla="*/ 1517650 h 2625725"/>
              <a:gd name="connsiteX7" fmla="*/ 527050 w 7715250"/>
              <a:gd name="connsiteY7" fmla="*/ 2165350 h 2625725"/>
              <a:gd name="connsiteX8" fmla="*/ 307975 w 7715250"/>
              <a:gd name="connsiteY8" fmla="*/ 2622550 h 2625725"/>
              <a:gd name="connsiteX0" fmla="*/ 307975 w 7715250"/>
              <a:gd name="connsiteY0" fmla="*/ 2717800 h 2720975"/>
              <a:gd name="connsiteX1" fmla="*/ 7346950 w 7715250"/>
              <a:gd name="connsiteY1" fmla="*/ 2717800 h 2720975"/>
              <a:gd name="connsiteX2" fmla="*/ 6670675 w 7715250"/>
              <a:gd name="connsiteY2" fmla="*/ 2222501 h 2720975"/>
              <a:gd name="connsiteX3" fmla="*/ 5356225 w 7715250"/>
              <a:gd name="connsiteY3" fmla="*/ 1403350 h 2720975"/>
              <a:gd name="connsiteX4" fmla="*/ 4194175 w 7715250"/>
              <a:gd name="connsiteY4" fmla="*/ 955675 h 2720975"/>
              <a:gd name="connsiteX5" fmla="*/ 2374900 w 7715250"/>
              <a:gd name="connsiteY5" fmla="*/ 965200 h 2720975"/>
              <a:gd name="connsiteX6" fmla="*/ 1146175 w 7715250"/>
              <a:gd name="connsiteY6" fmla="*/ 1612900 h 2720975"/>
              <a:gd name="connsiteX7" fmla="*/ 527050 w 7715250"/>
              <a:gd name="connsiteY7" fmla="*/ 2260600 h 2720975"/>
              <a:gd name="connsiteX8" fmla="*/ 307975 w 7715250"/>
              <a:gd name="connsiteY8" fmla="*/ 2717800 h 272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15250" h="2720975">
                <a:moveTo>
                  <a:pt x="307975" y="2717800"/>
                </a:moveTo>
                <a:lnTo>
                  <a:pt x="7346950" y="2717800"/>
                </a:lnTo>
                <a:cubicBezTo>
                  <a:pt x="7715250" y="2720975"/>
                  <a:pt x="7369175" y="1981201"/>
                  <a:pt x="6670675" y="2222501"/>
                </a:cubicBezTo>
                <a:cubicBezTo>
                  <a:pt x="6724650" y="1714501"/>
                  <a:pt x="6016625" y="1130300"/>
                  <a:pt x="5356225" y="1403350"/>
                </a:cubicBezTo>
                <a:cubicBezTo>
                  <a:pt x="5397500" y="863600"/>
                  <a:pt x="4752975" y="561975"/>
                  <a:pt x="4194175" y="955675"/>
                </a:cubicBezTo>
                <a:cubicBezTo>
                  <a:pt x="3959225" y="234950"/>
                  <a:pt x="2733675" y="0"/>
                  <a:pt x="2374900" y="965200"/>
                </a:cubicBezTo>
                <a:cubicBezTo>
                  <a:pt x="1806575" y="568325"/>
                  <a:pt x="923925" y="1104900"/>
                  <a:pt x="1146175" y="1612900"/>
                </a:cubicBezTo>
                <a:cubicBezTo>
                  <a:pt x="717550" y="1460500"/>
                  <a:pt x="269875" y="1860550"/>
                  <a:pt x="527050" y="2260600"/>
                </a:cubicBezTo>
                <a:cubicBezTo>
                  <a:pt x="63500" y="2222500"/>
                  <a:pt x="0" y="2708275"/>
                  <a:pt x="307975" y="2717800"/>
                </a:cubicBezTo>
                <a:close/>
              </a:path>
            </a:pathLst>
          </a:custGeom>
          <a:gradFill flip="none" rotWithShape="1">
            <a:gsLst>
              <a:gs pos="24000">
                <a:schemeClr val="bg2">
                  <a:lumMod val="20000"/>
                  <a:lumOff val="80000"/>
                  <a:alpha val="21000"/>
                </a:schemeClr>
              </a:gs>
              <a:gs pos="100000">
                <a:schemeClr val="accent1"/>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nl-BE" dirty="0" smtClean="0"/>
              <a:t>Outloud Architecture</a:t>
            </a:r>
            <a:endParaRPr lang="en-US"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270" y="2641331"/>
            <a:ext cx="985818" cy="186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98025" y="5157192"/>
            <a:ext cx="1008112" cy="369332"/>
          </a:xfrm>
          <a:prstGeom prst="rect">
            <a:avLst/>
          </a:prstGeom>
          <a:noFill/>
        </p:spPr>
        <p:txBody>
          <a:bodyPr wrap="square" lIns="0" tIns="0" rIns="0" bIns="0" rtlCol="0">
            <a:spAutoFit/>
          </a:bodyPr>
          <a:lstStyle/>
          <a:p>
            <a:pPr defTabSz="457200"/>
            <a:r>
              <a:rPr lang="es-ES" sz="2400" dirty="0" err="1">
                <a:solidFill>
                  <a:prstClr val="white"/>
                </a:solidFill>
                <a:latin typeface="Segoe WP Semibold" pitchFamily="34" charset="0"/>
              </a:rPr>
              <a:t>Screen</a:t>
            </a:r>
            <a:endParaRPr lang="en-US" sz="2400" dirty="0" err="1">
              <a:solidFill>
                <a:prstClr val="white"/>
              </a:solidFill>
              <a:latin typeface="Segoe WP Semibold" pitchFamily="34" charset="0"/>
            </a:endParaRPr>
          </a:p>
        </p:txBody>
      </p:sp>
      <p:sp>
        <p:nvSpPr>
          <p:cNvPr id="8" name="TextBox 7"/>
          <p:cNvSpPr txBox="1"/>
          <p:nvPr/>
        </p:nvSpPr>
        <p:spPr>
          <a:xfrm>
            <a:off x="6084168" y="5157192"/>
            <a:ext cx="1872208" cy="369332"/>
          </a:xfrm>
          <a:prstGeom prst="rect">
            <a:avLst/>
          </a:prstGeom>
          <a:noFill/>
        </p:spPr>
        <p:txBody>
          <a:bodyPr wrap="square" lIns="0" tIns="0" rIns="0" bIns="0" rtlCol="0">
            <a:spAutoFit/>
          </a:bodyPr>
          <a:lstStyle/>
          <a:p>
            <a:pPr defTabSz="457200"/>
            <a:r>
              <a:rPr lang="es-ES" sz="2400" dirty="0" err="1">
                <a:solidFill>
                  <a:prstClr val="white"/>
                </a:solidFill>
                <a:latin typeface="Segoe WP Semibold" pitchFamily="34" charset="0"/>
              </a:rPr>
              <a:t>The</a:t>
            </a:r>
            <a:r>
              <a:rPr lang="es-ES" sz="2400" dirty="0">
                <a:solidFill>
                  <a:prstClr val="white"/>
                </a:solidFill>
                <a:latin typeface="Segoe WP Semibold" pitchFamily="34" charset="0"/>
              </a:rPr>
              <a:t> Cloud</a:t>
            </a:r>
            <a:endParaRPr lang="en-US" sz="2400" dirty="0" err="1">
              <a:solidFill>
                <a:prstClr val="white"/>
              </a:solidFill>
              <a:latin typeface="Segoe WP Semibold" pitchFamily="34" charset="0"/>
            </a:endParaRPr>
          </a:p>
        </p:txBody>
      </p:sp>
      <p:grpSp>
        <p:nvGrpSpPr>
          <p:cNvPr id="114" name="Group 113"/>
          <p:cNvGrpSpPr/>
          <p:nvPr/>
        </p:nvGrpSpPr>
        <p:grpSpPr>
          <a:xfrm>
            <a:off x="7473038" y="2828919"/>
            <a:ext cx="1300243" cy="688455"/>
            <a:chOff x="7473038" y="2828919"/>
            <a:chExt cx="1300243" cy="688455"/>
          </a:xfrm>
        </p:grpSpPr>
        <p:pic>
          <p:nvPicPr>
            <p:cNvPr id="12" name="Picture 8" descr="SQLAzure"/>
            <p:cNvPicPr>
              <a:picLocks noChangeAspect="1" noChangeArrowheads="1"/>
            </p:cNvPicPr>
            <p:nvPr/>
          </p:nvPicPr>
          <p:blipFill>
            <a:blip r:embed="rId4"/>
            <a:srcRect/>
            <a:stretch>
              <a:fillRect/>
            </a:stretch>
          </p:blipFill>
          <p:spPr bwMode="auto">
            <a:xfrm>
              <a:off x="7473038" y="2828919"/>
              <a:ext cx="1300243" cy="404252"/>
            </a:xfrm>
            <a:prstGeom prst="rect">
              <a:avLst/>
            </a:prstGeom>
            <a:noFill/>
          </p:spPr>
        </p:pic>
        <p:sp>
          <p:nvSpPr>
            <p:cNvPr id="21" name="Can 20"/>
            <p:cNvSpPr/>
            <p:nvPr/>
          </p:nvSpPr>
          <p:spPr bwMode="auto">
            <a:xfrm>
              <a:off x="8085620" y="3265192"/>
              <a:ext cx="301113" cy="252182"/>
            </a:xfrm>
            <a:prstGeom prst="can">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solidFill>
                  <a:prstClr val="white"/>
                </a:solidFill>
              </a:endParaRPr>
            </a:p>
          </p:txBody>
        </p:sp>
      </p:grpSp>
      <p:sp>
        <p:nvSpPr>
          <p:cNvPr id="20" name="Rounded Rectangle 19"/>
          <p:cNvSpPr/>
          <p:nvPr/>
        </p:nvSpPr>
        <p:spPr bwMode="auto">
          <a:xfrm>
            <a:off x="6440702" y="3257772"/>
            <a:ext cx="899838" cy="284203"/>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1400" dirty="0" err="1">
                <a:solidFill>
                  <a:prstClr val="white"/>
                </a:solidFill>
              </a:rPr>
              <a:t>Opinion</a:t>
            </a:r>
            <a:endParaRPr lang="en-US" sz="1400" dirty="0">
              <a:solidFill>
                <a:prstClr val="white"/>
              </a:solidFill>
            </a:endParaRPr>
          </a:p>
        </p:txBody>
      </p:sp>
      <p:grpSp>
        <p:nvGrpSpPr>
          <p:cNvPr id="118" name="Group 117"/>
          <p:cNvGrpSpPr/>
          <p:nvPr/>
        </p:nvGrpSpPr>
        <p:grpSpPr>
          <a:xfrm>
            <a:off x="786220" y="1770299"/>
            <a:ext cx="688296" cy="655352"/>
            <a:chOff x="786220" y="1770299"/>
            <a:chExt cx="688296" cy="655352"/>
          </a:xfrm>
        </p:grpSpPr>
        <p:sp>
          <p:nvSpPr>
            <p:cNvPr id="78" name="WiFi"/>
            <p:cNvSpPr/>
            <p:nvPr/>
          </p:nvSpPr>
          <p:spPr bwMode="auto">
            <a:xfrm flipV="1">
              <a:off x="844360" y="2119090"/>
              <a:ext cx="371128" cy="306561"/>
            </a:xfrm>
            <a:prstGeom prst="triangle">
              <a:avLst/>
            </a:prstGeom>
            <a:noFill/>
            <a:ln w="19050">
              <a:solidFill>
                <a:schemeClr val="bg1"/>
              </a:solidFill>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1050" dirty="0">
                <a:solidFill>
                  <a:prstClr val="white"/>
                </a:solidFill>
              </a:endParaRPr>
            </a:p>
          </p:txBody>
        </p:sp>
        <p:sp>
          <p:nvSpPr>
            <p:cNvPr id="79" name="TextBox 78"/>
            <p:cNvSpPr txBox="1"/>
            <p:nvPr/>
          </p:nvSpPr>
          <p:spPr>
            <a:xfrm>
              <a:off x="863853" y="2137275"/>
              <a:ext cx="332142" cy="184666"/>
            </a:xfrm>
            <a:prstGeom prst="rect">
              <a:avLst/>
            </a:prstGeom>
            <a:noFill/>
          </p:spPr>
          <p:txBody>
            <a:bodyPr wrap="none" rtlCol="0">
              <a:spAutoFit/>
            </a:bodyPr>
            <a:lstStyle/>
            <a:p>
              <a:pPr defTabSz="457200"/>
              <a:r>
                <a:rPr lang="en-US" sz="600" dirty="0" err="1">
                  <a:solidFill>
                    <a:prstClr val="white"/>
                  </a:solidFill>
                  <a:latin typeface="Segoe WP" pitchFamily="34" charset="0"/>
                </a:rPr>
                <a:t>WiFi</a:t>
              </a:r>
              <a:endParaRPr lang="en-AU" sz="600" dirty="0">
                <a:solidFill>
                  <a:prstClr val="white"/>
                </a:solidFill>
                <a:latin typeface="Segoe WP" pitchFamily="34" charset="0"/>
              </a:endParaRPr>
            </a:p>
          </p:txBody>
        </p:sp>
        <p:pic>
          <p:nvPicPr>
            <p:cNvPr id="81" name="satellite" descr="satellite_line.png"/>
            <p:cNvPicPr>
              <a:picLocks noChangeAspect="1"/>
            </p:cNvPicPr>
            <p:nvPr/>
          </p:nvPicPr>
          <p:blipFill>
            <a:blip r:embed="rId5" cstate="print"/>
            <a:stretch>
              <a:fillRect/>
            </a:stretch>
          </p:blipFill>
          <p:spPr>
            <a:xfrm>
              <a:off x="786220" y="1770300"/>
              <a:ext cx="487407" cy="312634"/>
            </a:xfrm>
            <a:prstGeom prst="rect">
              <a:avLst/>
            </a:prstGeom>
          </p:spPr>
        </p:pic>
        <p:pic>
          <p:nvPicPr>
            <p:cNvPr id="85" name="celltower" descr="celltower_line.png"/>
            <p:cNvPicPr>
              <a:picLocks noChangeAspect="1"/>
            </p:cNvPicPr>
            <p:nvPr/>
          </p:nvPicPr>
          <p:blipFill>
            <a:blip r:embed="rId6" cstate="print"/>
            <a:stretch>
              <a:fillRect/>
            </a:stretch>
          </p:blipFill>
          <p:spPr>
            <a:xfrm>
              <a:off x="1195995" y="1770299"/>
              <a:ext cx="278521" cy="613227"/>
            </a:xfrm>
            <a:prstGeom prst="rect">
              <a:avLst/>
            </a:prstGeom>
          </p:spPr>
        </p:pic>
      </p:grpSp>
      <p:sp>
        <p:nvSpPr>
          <p:cNvPr id="86" name="TextBox 85"/>
          <p:cNvSpPr txBox="1"/>
          <p:nvPr/>
        </p:nvSpPr>
        <p:spPr>
          <a:xfrm>
            <a:off x="474414" y="3059752"/>
            <a:ext cx="623611" cy="184666"/>
          </a:xfrm>
          <a:prstGeom prst="rect">
            <a:avLst/>
          </a:prstGeom>
          <a:noFill/>
        </p:spPr>
        <p:txBody>
          <a:bodyPr wrap="square" lIns="0" tIns="0" rIns="0" bIns="0" rtlCol="0">
            <a:spAutoFit/>
          </a:bodyPr>
          <a:lstStyle/>
          <a:p>
            <a:pPr defTabSz="457200"/>
            <a:r>
              <a:rPr lang="es-ES" sz="1200" dirty="0">
                <a:solidFill>
                  <a:prstClr val="white"/>
                </a:solidFill>
                <a:latin typeface="Segoe WP Semibold" pitchFamily="34" charset="0"/>
              </a:rPr>
              <a:t>MVVM</a:t>
            </a:r>
            <a:endParaRPr lang="en-US" sz="1200" dirty="0" err="1">
              <a:solidFill>
                <a:prstClr val="white"/>
              </a:solidFill>
              <a:latin typeface="Segoe WP Semibold" pitchFamily="34" charset="0"/>
            </a:endParaRPr>
          </a:p>
        </p:txBody>
      </p:sp>
      <p:grpSp>
        <p:nvGrpSpPr>
          <p:cNvPr id="119" name="Group 118"/>
          <p:cNvGrpSpPr/>
          <p:nvPr/>
        </p:nvGrpSpPr>
        <p:grpSpPr>
          <a:xfrm>
            <a:off x="1516817" y="1816104"/>
            <a:ext cx="457200" cy="768545"/>
            <a:chOff x="1516817" y="1816104"/>
            <a:chExt cx="457200" cy="768545"/>
          </a:xfrm>
        </p:grpSpPr>
        <p:pic>
          <p:nvPicPr>
            <p:cNvPr id="2074" name="Picture 4" descr="C:\Users\isabelg\Documents\Windows Phone 7\Application Bar Icons\_basic_shellcommon\dark\appbar.feature.camera.res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6817" y="1816104"/>
              <a:ext cx="457200" cy="457200"/>
            </a:xfrm>
            <a:prstGeom prst="rect">
              <a:avLst/>
            </a:prstGeom>
            <a:noFill/>
            <a:extLst>
              <a:ext uri="{909E8E84-426E-40DD-AFC4-6F175D3DCCD1}">
                <a14:hiddenFill xmlns:a14="http://schemas.microsoft.com/office/drawing/2010/main">
                  <a:solidFill>
                    <a:srgbClr val="FFFFFF"/>
                  </a:solidFill>
                </a14:hiddenFill>
              </a:ext>
            </a:extLst>
          </p:spPr>
        </p:pic>
        <p:sp>
          <p:nvSpPr>
            <p:cNvPr id="90" name="TextBox 89"/>
            <p:cNvSpPr txBox="1"/>
            <p:nvPr/>
          </p:nvSpPr>
          <p:spPr>
            <a:xfrm>
              <a:off x="1601401" y="2276872"/>
              <a:ext cx="288032" cy="307777"/>
            </a:xfrm>
            <a:prstGeom prst="rect">
              <a:avLst/>
            </a:prstGeom>
            <a:noFill/>
          </p:spPr>
          <p:txBody>
            <a:bodyPr wrap="square" lIns="0" tIns="0" rIns="0" bIns="0" rtlCol="0">
              <a:spAutoFit/>
            </a:bodyPr>
            <a:lstStyle/>
            <a:p>
              <a:pPr algn="ctr" defTabSz="457200"/>
              <a:r>
                <a:rPr lang="es-ES" sz="2000" dirty="0">
                  <a:solidFill>
                    <a:prstClr val="white"/>
                  </a:solidFill>
                  <a:latin typeface="Segoe WP Semibold" pitchFamily="34" charset="0"/>
                </a:rPr>
                <a:t>…</a:t>
              </a:r>
              <a:endParaRPr lang="en-US" sz="2000" dirty="0" err="1">
                <a:solidFill>
                  <a:prstClr val="white"/>
                </a:solidFill>
                <a:latin typeface="Segoe WP Semibold" pitchFamily="34" charset="0"/>
              </a:endParaRPr>
            </a:p>
          </p:txBody>
        </p:sp>
      </p:grpSp>
      <p:cxnSp>
        <p:nvCxnSpPr>
          <p:cNvPr id="25" name="Straight Arrow Connector 24"/>
          <p:cNvCxnSpPr/>
          <p:nvPr/>
        </p:nvCxnSpPr>
        <p:spPr>
          <a:xfrm>
            <a:off x="2084362" y="4342885"/>
            <a:ext cx="4583477"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5300657" y="4210669"/>
            <a:ext cx="746813" cy="601092"/>
            <a:chOff x="5906394" y="2485329"/>
            <a:chExt cx="746813" cy="601092"/>
          </a:xfrm>
        </p:grpSpPr>
        <p:pic>
          <p:nvPicPr>
            <p:cNvPr id="2048" name="Picture 204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06394" y="2485329"/>
              <a:ext cx="510018" cy="437158"/>
            </a:xfrm>
            <a:prstGeom prst="rect">
              <a:avLst/>
            </a:prstGeom>
          </p:spPr>
        </p:pic>
        <p:pic>
          <p:nvPicPr>
            <p:cNvPr id="2049" name="Picture 204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34799" y="2558053"/>
              <a:ext cx="431329" cy="437158"/>
            </a:xfrm>
            <a:prstGeom prst="rect">
              <a:avLst/>
            </a:prstGeom>
          </p:spPr>
        </p:pic>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61403" y="2758552"/>
              <a:ext cx="491804" cy="327869"/>
            </a:xfrm>
            <a:prstGeom prst="rect">
              <a:avLst/>
            </a:prstGeom>
          </p:spPr>
        </p:pic>
      </p:grpSp>
      <p:grpSp>
        <p:nvGrpSpPr>
          <p:cNvPr id="115" name="Group 114"/>
          <p:cNvGrpSpPr/>
          <p:nvPr/>
        </p:nvGrpSpPr>
        <p:grpSpPr>
          <a:xfrm>
            <a:off x="6708934" y="4057179"/>
            <a:ext cx="1756287" cy="812437"/>
            <a:chOff x="6708934" y="4057179"/>
            <a:chExt cx="1756287" cy="812437"/>
          </a:xfrm>
        </p:grpSpPr>
        <p:pic>
          <p:nvPicPr>
            <p:cNvPr id="22" name="Picture 6" descr="winAzure"/>
            <p:cNvPicPr>
              <a:picLocks noChangeAspect="1" noChangeArrowheads="1"/>
            </p:cNvPicPr>
            <p:nvPr/>
          </p:nvPicPr>
          <p:blipFill>
            <a:blip r:embed="rId11"/>
            <a:srcRect/>
            <a:stretch>
              <a:fillRect/>
            </a:stretch>
          </p:blipFill>
          <p:spPr bwMode="auto">
            <a:xfrm>
              <a:off x="6708934" y="4057179"/>
              <a:ext cx="1756287" cy="329838"/>
            </a:xfrm>
            <a:prstGeom prst="rect">
              <a:avLst/>
            </a:prstGeom>
            <a:noFill/>
          </p:spPr>
        </p:pic>
        <p:sp>
          <p:nvSpPr>
            <p:cNvPr id="23" name="Can 22"/>
            <p:cNvSpPr/>
            <p:nvPr/>
          </p:nvSpPr>
          <p:spPr bwMode="auto">
            <a:xfrm>
              <a:off x="7532866" y="4419868"/>
              <a:ext cx="302400" cy="216000"/>
            </a:xfrm>
            <a:prstGeom prst="can">
              <a:avLst/>
            </a:prstGeom>
            <a:ln>
              <a:headEnd type="none" w="med" len="med"/>
              <a:tailEnd type="none" w="med" len="med"/>
            </a:ln>
            <a:effectLst>
              <a:outerShdw blurRad="40005" dist="22860" dir="5400000" rotWithShape="0">
                <a:srgbClr val="000000">
                  <a:alpha val="35000"/>
                </a:srgbClr>
              </a:outerShdw>
            </a:effectLst>
            <a:scene3d>
              <a:camera prst="orthographicFront" fov="0">
                <a:rot lat="0" lon="0" rev="0"/>
              </a:camera>
              <a:lightRig rig="soft" dir="tl">
                <a:rot lat="0" lon="0" rev="20000000"/>
              </a:lightRig>
            </a:scene3d>
            <a:sp3d prstMaterial="matte"/>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solidFill>
                  <a:prstClr val="white"/>
                </a:solidFill>
              </a:endParaRPr>
            </a:p>
          </p:txBody>
        </p:sp>
        <p:sp>
          <p:nvSpPr>
            <p:cNvPr id="50" name="TextBox 49"/>
            <p:cNvSpPr txBox="1"/>
            <p:nvPr/>
          </p:nvSpPr>
          <p:spPr>
            <a:xfrm>
              <a:off x="7143838" y="4684950"/>
              <a:ext cx="1242895" cy="184666"/>
            </a:xfrm>
            <a:prstGeom prst="rect">
              <a:avLst/>
            </a:prstGeom>
            <a:noFill/>
          </p:spPr>
          <p:txBody>
            <a:bodyPr wrap="square" lIns="0" tIns="0" rIns="0" bIns="0" rtlCol="0">
              <a:spAutoFit/>
            </a:bodyPr>
            <a:lstStyle/>
            <a:p>
              <a:pPr defTabSz="457200"/>
              <a:r>
                <a:rPr lang="es-ES" sz="1200" dirty="0" err="1">
                  <a:solidFill>
                    <a:prstClr val="white"/>
                  </a:solidFill>
                  <a:latin typeface="Segoe WP Semibold" pitchFamily="34" charset="0"/>
                </a:rPr>
                <a:t>Outloud</a:t>
              </a:r>
              <a:r>
                <a:rPr lang="es-ES" sz="1200" dirty="0">
                  <a:solidFill>
                    <a:prstClr val="white"/>
                  </a:solidFill>
                  <a:latin typeface="Segoe WP Semibold" pitchFamily="34" charset="0"/>
                </a:rPr>
                <a:t> </a:t>
              </a:r>
              <a:r>
                <a:rPr lang="es-ES" sz="1200" dirty="0" err="1">
                  <a:solidFill>
                    <a:prstClr val="white"/>
                  </a:solidFill>
                  <a:latin typeface="Segoe WP Semibold" pitchFamily="34" charset="0"/>
                </a:rPr>
                <a:t>Pictures</a:t>
              </a:r>
              <a:endParaRPr lang="en-US" sz="1200" dirty="0" err="1">
                <a:solidFill>
                  <a:prstClr val="white"/>
                </a:solidFill>
                <a:latin typeface="Segoe WP Semibold" pitchFamily="34" charset="0"/>
              </a:endParaRPr>
            </a:p>
          </p:txBody>
        </p:sp>
      </p:grpSp>
      <p:cxnSp>
        <p:nvCxnSpPr>
          <p:cNvPr id="112" name="Straight Arrow Connector 111"/>
          <p:cNvCxnSpPr>
            <a:endCxn id="20" idx="1"/>
          </p:cNvCxnSpPr>
          <p:nvPr/>
        </p:nvCxnSpPr>
        <p:spPr>
          <a:xfrm>
            <a:off x="5887560" y="3397590"/>
            <a:ext cx="553142" cy="228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2052088" y="2812208"/>
            <a:ext cx="2525244" cy="16711"/>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16" name="Group 115"/>
          <p:cNvGrpSpPr/>
          <p:nvPr/>
        </p:nvGrpSpPr>
        <p:grpSpPr>
          <a:xfrm>
            <a:off x="2046756" y="3108935"/>
            <a:ext cx="2525244" cy="297011"/>
            <a:chOff x="2046756" y="3108935"/>
            <a:chExt cx="2525244" cy="297011"/>
          </a:xfrm>
        </p:grpSpPr>
        <p:pic>
          <p:nvPicPr>
            <p:cNvPr id="6" name="Picture 5"/>
            <p:cNvPicPr>
              <a:picLocks noChangeAspect="1"/>
            </p:cNvPicPr>
            <p:nvPr/>
          </p:nvPicPr>
          <p:blipFill>
            <a:blip r:embed="rId12"/>
            <a:srcRect/>
            <a:stretch>
              <a:fillRect/>
            </a:stretch>
          </p:blipFill>
          <p:spPr bwMode="auto">
            <a:xfrm>
              <a:off x="2293503" y="3108935"/>
              <a:ext cx="2029297" cy="248057"/>
            </a:xfrm>
            <a:prstGeom prst="rect">
              <a:avLst/>
            </a:prstGeom>
            <a:noFill/>
            <a:ln w="9525">
              <a:noFill/>
              <a:miter lim="800000"/>
              <a:headEnd/>
              <a:tailEnd/>
            </a:ln>
          </p:spPr>
        </p:pic>
        <p:cxnSp>
          <p:nvCxnSpPr>
            <p:cNvPr id="137" name="Straight Arrow Connector 136"/>
            <p:cNvCxnSpPr/>
            <p:nvPr/>
          </p:nvCxnSpPr>
          <p:spPr>
            <a:xfrm>
              <a:off x="2046756" y="3389235"/>
              <a:ext cx="2525244" cy="16711"/>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17" name="Group 116"/>
          <p:cNvGrpSpPr/>
          <p:nvPr/>
        </p:nvGrpSpPr>
        <p:grpSpPr>
          <a:xfrm>
            <a:off x="2064296" y="3666455"/>
            <a:ext cx="2588655" cy="234924"/>
            <a:chOff x="2064296" y="3666455"/>
            <a:chExt cx="2588655" cy="234924"/>
          </a:xfrm>
        </p:grpSpPr>
        <p:sp>
          <p:nvSpPr>
            <p:cNvPr id="64" name="TextBox 63"/>
            <p:cNvSpPr txBox="1"/>
            <p:nvPr/>
          </p:nvSpPr>
          <p:spPr>
            <a:xfrm>
              <a:off x="2221723" y="3666455"/>
              <a:ext cx="2431228" cy="184666"/>
            </a:xfrm>
            <a:prstGeom prst="rect">
              <a:avLst/>
            </a:prstGeom>
            <a:noFill/>
          </p:spPr>
          <p:txBody>
            <a:bodyPr wrap="square" lIns="0" tIns="0" rIns="0" bIns="0" rtlCol="0">
              <a:spAutoFit/>
            </a:bodyPr>
            <a:lstStyle/>
            <a:p>
              <a:pPr defTabSz="457200"/>
              <a:r>
                <a:rPr lang="es-ES" sz="1200" dirty="0" err="1">
                  <a:solidFill>
                    <a:prstClr val="white"/>
                  </a:solidFill>
                  <a:latin typeface="Segoe WP Semibold" pitchFamily="34" charset="0"/>
                </a:rPr>
                <a:t>Push</a:t>
              </a:r>
              <a:r>
                <a:rPr lang="es-ES" sz="1200" dirty="0">
                  <a:solidFill>
                    <a:prstClr val="white"/>
                  </a:solidFill>
                  <a:latin typeface="Segoe WP Semibold" pitchFamily="34" charset="0"/>
                </a:rPr>
                <a:t> </a:t>
              </a:r>
              <a:r>
                <a:rPr lang="es-ES" sz="1200" dirty="0" err="1">
                  <a:solidFill>
                    <a:prstClr val="white"/>
                  </a:solidFill>
                  <a:latin typeface="Segoe WP Semibold" pitchFamily="34" charset="0"/>
                </a:rPr>
                <a:t>Notification</a:t>
              </a:r>
              <a:r>
                <a:rPr lang="es-ES" sz="1200" dirty="0">
                  <a:solidFill>
                    <a:prstClr val="white"/>
                  </a:solidFill>
                  <a:latin typeface="Segoe WP Semibold" pitchFamily="34" charset="0"/>
                </a:rPr>
                <a:t>: New </a:t>
              </a:r>
              <a:r>
                <a:rPr lang="es-ES" sz="1200" dirty="0" err="1">
                  <a:solidFill>
                    <a:prstClr val="white"/>
                  </a:solidFill>
                  <a:latin typeface="Segoe WP Semibold" pitchFamily="34" charset="0"/>
                </a:rPr>
                <a:t>Opinion</a:t>
              </a:r>
              <a:endParaRPr lang="en-US" sz="1200" dirty="0" err="1">
                <a:solidFill>
                  <a:prstClr val="white"/>
                </a:solidFill>
                <a:latin typeface="Segoe WP Semibold" pitchFamily="34" charset="0"/>
              </a:endParaRPr>
            </a:p>
          </p:txBody>
        </p:sp>
        <p:cxnSp>
          <p:nvCxnSpPr>
            <p:cNvPr id="138" name="Straight Arrow Connector 137"/>
            <p:cNvCxnSpPr/>
            <p:nvPr/>
          </p:nvCxnSpPr>
          <p:spPr>
            <a:xfrm>
              <a:off x="2064296" y="3884668"/>
              <a:ext cx="2525244" cy="16711"/>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141" name="Straight Arrow Connector 140"/>
          <p:cNvCxnSpPr/>
          <p:nvPr/>
        </p:nvCxnSpPr>
        <p:spPr>
          <a:xfrm>
            <a:off x="7340540" y="3362233"/>
            <a:ext cx="68705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a:endCxn id="22" idx="0"/>
          </p:cNvCxnSpPr>
          <p:nvPr/>
        </p:nvCxnSpPr>
        <p:spPr>
          <a:xfrm>
            <a:off x="7236296" y="3593853"/>
            <a:ext cx="350782" cy="4633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5929073" y="3825516"/>
            <a:ext cx="554854" cy="4321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4231952" y="1832589"/>
            <a:ext cx="1756287" cy="2165190"/>
            <a:chOff x="4231952" y="1832589"/>
            <a:chExt cx="1756287" cy="2165190"/>
          </a:xfrm>
        </p:grpSpPr>
        <p:grpSp>
          <p:nvGrpSpPr>
            <p:cNvPr id="113" name="Group 112"/>
            <p:cNvGrpSpPr/>
            <p:nvPr/>
          </p:nvGrpSpPr>
          <p:grpSpPr>
            <a:xfrm>
              <a:off x="4231952" y="1832589"/>
              <a:ext cx="1756287" cy="2165190"/>
              <a:chOff x="4231952" y="1832589"/>
              <a:chExt cx="1756287" cy="2165190"/>
            </a:xfrm>
          </p:grpSpPr>
          <p:pic>
            <p:nvPicPr>
              <p:cNvPr id="11" name="Picture 6" descr="winAzure"/>
              <p:cNvPicPr>
                <a:picLocks noChangeAspect="1" noChangeArrowheads="1"/>
              </p:cNvPicPr>
              <p:nvPr/>
            </p:nvPicPr>
            <p:blipFill>
              <a:blip r:embed="rId11"/>
              <a:srcRect/>
              <a:stretch>
                <a:fillRect/>
              </a:stretch>
            </p:blipFill>
            <p:spPr bwMode="auto">
              <a:xfrm>
                <a:off x="4231952" y="1832589"/>
                <a:ext cx="1756287" cy="329838"/>
              </a:xfrm>
              <a:prstGeom prst="rect">
                <a:avLst/>
              </a:prstGeom>
              <a:noFill/>
            </p:spPr>
          </p:pic>
          <p:grpSp>
            <p:nvGrpSpPr>
              <p:cNvPr id="13" name="Group 54"/>
              <p:cNvGrpSpPr>
                <a:grpSpLocks/>
              </p:cNvGrpSpPr>
              <p:nvPr/>
            </p:nvGrpSpPr>
            <p:grpSpPr bwMode="auto">
              <a:xfrm>
                <a:off x="4954306" y="3142591"/>
                <a:ext cx="536864" cy="505514"/>
                <a:chOff x="390073" y="1835772"/>
                <a:chExt cx="754438" cy="711272"/>
              </a:xfrm>
            </p:grpSpPr>
            <p:sp>
              <p:nvSpPr>
                <p:cNvPr id="14" name="Rectangle 13"/>
                <p:cNvSpPr/>
                <p:nvPr/>
              </p:nvSpPr>
              <p:spPr>
                <a:xfrm>
                  <a:off x="544138" y="1933196"/>
                  <a:ext cx="600373" cy="613848"/>
                </a:xfrm>
                <a:prstGeom prst="rect">
                  <a:avLst/>
                </a:prstGeom>
                <a:blipFill rotWithShape="0">
                  <a:blip r:embed="rId1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Rectangle 14"/>
                <p:cNvSpPr/>
                <p:nvPr/>
              </p:nvSpPr>
              <p:spPr>
                <a:xfrm>
                  <a:off x="390073" y="1835772"/>
                  <a:ext cx="600373" cy="613848"/>
                </a:xfrm>
                <a:prstGeom prst="rect">
                  <a:avLst/>
                </a:prstGeom>
                <a:blipFill rotWithShape="0">
                  <a:blip r:embed="rId1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17" name="TextBox 16"/>
              <p:cNvSpPr txBox="1"/>
              <p:nvPr/>
            </p:nvSpPr>
            <p:spPr>
              <a:xfrm>
                <a:off x="4688636" y="2842925"/>
                <a:ext cx="1068204" cy="184666"/>
              </a:xfrm>
              <a:prstGeom prst="rect">
                <a:avLst/>
              </a:prstGeom>
              <a:noFill/>
            </p:spPr>
            <p:txBody>
              <a:bodyPr wrap="square" lIns="0" tIns="0" rIns="0" bIns="0" rtlCol="0">
                <a:spAutoFit/>
              </a:bodyPr>
              <a:lstStyle/>
              <a:p>
                <a:pPr defTabSz="457200"/>
                <a:r>
                  <a:rPr lang="es-ES" sz="1200" dirty="0" err="1">
                    <a:solidFill>
                      <a:prstClr val="white"/>
                    </a:solidFill>
                    <a:latin typeface="Segoe WP Semibold" pitchFamily="34" charset="0"/>
                  </a:rPr>
                  <a:t>OutloudoData</a:t>
                </a:r>
                <a:endParaRPr lang="en-US" sz="1200" dirty="0" err="1">
                  <a:solidFill>
                    <a:prstClr val="white"/>
                  </a:solidFill>
                  <a:latin typeface="Segoe WP Semibold" pitchFamily="34" charset="0"/>
                </a:endParaRPr>
              </a:p>
            </p:txBody>
          </p:sp>
          <p:grpSp>
            <p:nvGrpSpPr>
              <p:cNvPr id="92" name="Group 54"/>
              <p:cNvGrpSpPr>
                <a:grpSpLocks/>
              </p:cNvGrpSpPr>
              <p:nvPr/>
            </p:nvGrpSpPr>
            <p:grpSpPr bwMode="auto">
              <a:xfrm>
                <a:off x="4940629" y="2281291"/>
                <a:ext cx="564218" cy="579396"/>
                <a:chOff x="351633" y="1731818"/>
                <a:chExt cx="792878" cy="815226"/>
              </a:xfrm>
            </p:grpSpPr>
            <p:sp>
              <p:nvSpPr>
                <p:cNvPr id="93" name="Rectangle 92"/>
                <p:cNvSpPr/>
                <p:nvPr/>
              </p:nvSpPr>
              <p:spPr>
                <a:xfrm>
                  <a:off x="544138" y="1933196"/>
                  <a:ext cx="600373" cy="613848"/>
                </a:xfrm>
                <a:prstGeom prst="rect">
                  <a:avLst/>
                </a:prstGeom>
                <a:blipFill rotWithShape="0">
                  <a:blip r:embed="rId1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94" name="Rectangle 93"/>
                <p:cNvSpPr/>
                <p:nvPr/>
              </p:nvSpPr>
              <p:spPr>
                <a:xfrm>
                  <a:off x="351633" y="1731818"/>
                  <a:ext cx="600373" cy="613848"/>
                </a:xfrm>
                <a:prstGeom prst="rect">
                  <a:avLst/>
                </a:prstGeom>
                <a:blipFill rotWithShape="0">
                  <a:blip r:embed="rId13" cstate="print"/>
                  <a:stretch>
                    <a:fillRect/>
                  </a:stretch>
                </a:blipFill>
                <a:ln>
                  <a:no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48" name="Rounded Rectangle 47"/>
              <p:cNvSpPr/>
              <p:nvPr/>
            </p:nvSpPr>
            <p:spPr bwMode="auto">
              <a:xfrm>
                <a:off x="4583480" y="2229609"/>
                <a:ext cx="1278517" cy="1768170"/>
              </a:xfrm>
              <a:prstGeom prst="roundRect">
                <a:avLst/>
              </a:prstGeom>
              <a:noFill/>
              <a:ln>
                <a:solidFill>
                  <a:schemeClr val="tx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a:solidFill>
                    <a:prstClr val="white"/>
                  </a:solidFill>
                </a:endParaRPr>
              </a:p>
            </p:txBody>
          </p:sp>
        </p:grpSp>
        <p:sp>
          <p:nvSpPr>
            <p:cNvPr id="53" name="TextBox 52"/>
            <p:cNvSpPr txBox="1"/>
            <p:nvPr/>
          </p:nvSpPr>
          <p:spPr>
            <a:xfrm>
              <a:off x="4824168" y="3621668"/>
              <a:ext cx="797141" cy="184666"/>
            </a:xfrm>
            <a:prstGeom prst="rect">
              <a:avLst/>
            </a:prstGeom>
            <a:noFill/>
          </p:spPr>
          <p:txBody>
            <a:bodyPr wrap="square" lIns="0" tIns="0" rIns="0" bIns="0" rtlCol="0">
              <a:spAutoFit/>
            </a:bodyPr>
            <a:lstStyle/>
            <a:p>
              <a:pPr defTabSz="457200"/>
              <a:r>
                <a:rPr lang="es-ES" sz="1200" dirty="0">
                  <a:solidFill>
                    <a:prstClr val="white"/>
                  </a:solidFill>
                  <a:latin typeface="Segoe WP Semibold" pitchFamily="34" charset="0"/>
                </a:rPr>
                <a:t>SA Storage</a:t>
              </a:r>
              <a:endParaRPr lang="en-US" sz="1200" dirty="0" err="1">
                <a:solidFill>
                  <a:prstClr val="white"/>
                </a:solidFill>
                <a:latin typeface="Segoe WP Semibold" pitchFamily="34" charset="0"/>
              </a:endParaRPr>
            </a:p>
          </p:txBody>
        </p:sp>
      </p:grpSp>
      <p:sp>
        <p:nvSpPr>
          <p:cNvPr id="54" name="Rounded Rectangle 53"/>
          <p:cNvSpPr/>
          <p:nvPr/>
        </p:nvSpPr>
        <p:spPr bwMode="auto">
          <a:xfrm>
            <a:off x="6444208" y="2891066"/>
            <a:ext cx="899838" cy="284203"/>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1050" dirty="0" err="1">
                <a:solidFill>
                  <a:prstClr val="white"/>
                </a:solidFill>
              </a:rPr>
              <a:t>AggregatedOpinion</a:t>
            </a:r>
            <a:endParaRPr lang="en-US" sz="1050" dirty="0">
              <a:solidFill>
                <a:prstClr val="white"/>
              </a:solidFill>
            </a:endParaRPr>
          </a:p>
        </p:txBody>
      </p:sp>
    </p:spTree>
    <p:extLst>
      <p:ext uri="{BB962C8B-B14F-4D97-AF65-F5344CB8AC3E}">
        <p14:creationId xmlns:p14="http://schemas.microsoft.com/office/powerpoint/2010/main" val="2112114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12"/>
                                        </p:tgtEl>
                                        <p:attrNameLst>
                                          <p:attrName>style.visibility</p:attrName>
                                        </p:attrNameLst>
                                      </p:cBhvr>
                                      <p:to>
                                        <p:strVal val="visible"/>
                                      </p:to>
                                    </p:set>
                                    <p:animEffect transition="in" filter="fade">
                                      <p:cBhvr>
                                        <p:cTn id="11" dur="500"/>
                                        <p:tgtEl>
                                          <p:spTgt spid="112"/>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41"/>
                                        </p:tgtEl>
                                        <p:attrNameLst>
                                          <p:attrName>style.visibility</p:attrName>
                                        </p:attrNameLst>
                                      </p:cBhvr>
                                      <p:to>
                                        <p:strVal val="visible"/>
                                      </p:to>
                                    </p:set>
                                    <p:animEffect transition="in" filter="fade">
                                      <p:cBhvr>
                                        <p:cTn id="23" dur="500"/>
                                        <p:tgtEl>
                                          <p:spTgt spid="141"/>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3"/>
                                        </p:tgtEl>
                                        <p:attrNameLst>
                                          <p:attrName>style.visibility</p:attrName>
                                        </p:attrNameLst>
                                      </p:cBhvr>
                                      <p:to>
                                        <p:strVal val="visible"/>
                                      </p:to>
                                    </p:set>
                                    <p:animEffect transition="in" filter="fade">
                                      <p:cBhvr>
                                        <p:cTn id="32" dur="500"/>
                                        <p:tgtEl>
                                          <p:spTgt spid="143"/>
                                        </p:tgtEl>
                                      </p:cBhvr>
                                    </p:animEffec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15"/>
                                        </p:tgtEl>
                                        <p:attrNameLst>
                                          <p:attrName>style.visibility</p:attrName>
                                        </p:attrNameLst>
                                      </p:cBhvr>
                                      <p:to>
                                        <p:strVal val="visible"/>
                                      </p:to>
                                    </p:set>
                                    <p:animEffect transition="in" filter="fade">
                                      <p:cBhvr>
                                        <p:cTn id="38" dur="500"/>
                                        <p:tgtEl>
                                          <p:spTgt spid="1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050"/>
                                        </p:tgtEl>
                                        <p:attrNameLst>
                                          <p:attrName>style.visibility</p:attrName>
                                        </p:attrNameLst>
                                      </p:cBhvr>
                                      <p:to>
                                        <p:strVal val="visible"/>
                                      </p:to>
                                    </p:set>
                                    <p:animEffect transition="in" filter="fade">
                                      <p:cBhvr>
                                        <p:cTn id="43" dur="500"/>
                                        <p:tgtEl>
                                          <p:spTgt spid="205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fade">
                                      <p:cBhvr>
                                        <p:cTn id="46" dur="500"/>
                                        <p:tgtEl>
                                          <p:spTgt spid="8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116"/>
                                        </p:tgtEl>
                                        <p:attrNameLst>
                                          <p:attrName>style.visibility</p:attrName>
                                        </p:attrNameLst>
                                      </p:cBhvr>
                                      <p:to>
                                        <p:strVal val="visible"/>
                                      </p:to>
                                    </p:set>
                                    <p:animEffect transition="in" filter="fade">
                                      <p:cBhvr>
                                        <p:cTn id="55" dur="500"/>
                                        <p:tgtEl>
                                          <p:spTgt spid="11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fade">
                                      <p:cBhvr>
                                        <p:cTn id="69" dur="500"/>
                                        <p:tgtEl>
                                          <p:spTgt spid="11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fade">
                                      <p:cBhvr>
                                        <p:cTn id="74" dur="500"/>
                                        <p:tgtEl>
                                          <p:spTgt spid="118"/>
                                        </p:tgtEl>
                                      </p:cBhvr>
                                    </p:animEffect>
                                  </p:childTnLst>
                                </p:cTn>
                              </p:par>
                            </p:childTnLst>
                          </p:cTn>
                        </p:par>
                        <p:par>
                          <p:cTn id="75" fill="hold">
                            <p:stCondLst>
                              <p:cond delay="500"/>
                            </p:stCondLst>
                            <p:childTnLst>
                              <p:par>
                                <p:cTn id="76" presetID="10" presetClass="entr" presetSubtype="0" fill="hold" nodeType="after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86" grpId="0"/>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subTitle" idx="1"/>
          </p:nvPr>
        </p:nvSpPr>
        <p:spPr/>
        <p:txBody>
          <a:bodyPr/>
          <a:lstStyle/>
          <a:p>
            <a:r>
              <a:rPr lang="en-US" i="1" dirty="0"/>
              <a:t>Cloud</a:t>
            </a:r>
            <a:r>
              <a:rPr lang="en-US" dirty="0"/>
              <a:t>: </a:t>
            </a:r>
            <a:r>
              <a:rPr lang="en-US" dirty="0" err="1"/>
              <a:t>Outloud</a:t>
            </a:r>
            <a:r>
              <a:rPr lang="en-US" dirty="0"/>
              <a:t> </a:t>
            </a:r>
            <a:r>
              <a:rPr lang="en-US" dirty="0" smtClean="0"/>
              <a:t>Services</a:t>
            </a:r>
          </a:p>
          <a:p>
            <a:r>
              <a:rPr lang="nl-BE" i="1" dirty="0" smtClean="0"/>
              <a:t>Client</a:t>
            </a:r>
            <a:r>
              <a:rPr lang="nl-BE" dirty="0" smtClean="0"/>
              <a:t>: Outloud Model</a:t>
            </a:r>
            <a:endParaRPr lang="en-US" dirty="0" smtClean="0"/>
          </a:p>
        </p:txBody>
      </p:sp>
    </p:spTree>
    <p:extLst>
      <p:ext uri="{BB962C8B-B14F-4D97-AF65-F5344CB8AC3E}">
        <p14:creationId xmlns:p14="http://schemas.microsoft.com/office/powerpoint/2010/main" val="212435086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MVVM &gt; The Model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87635368"/>
              </p:ext>
            </p:extLst>
          </p:nvPr>
        </p:nvGraphicFramePr>
        <p:xfrm>
          <a:off x="634221" y="1645457"/>
          <a:ext cx="3323184" cy="3337560"/>
        </p:xfrm>
        <a:graphic>
          <a:graphicData uri="http://schemas.openxmlformats.org/drawingml/2006/table">
            <a:tbl>
              <a:tblPr firstRow="1" bandRow="1">
                <a:tableStyleId>{5C22544A-7EE6-4342-B048-85BDC9FD1C3A}</a:tableStyleId>
              </a:tblPr>
              <a:tblGrid>
                <a:gridCol w="3323184"/>
              </a:tblGrid>
              <a:tr h="370840">
                <a:tc>
                  <a:txBody>
                    <a:bodyPr/>
                    <a:lstStyle/>
                    <a:p>
                      <a:r>
                        <a:rPr lang="nl-BE" dirty="0" smtClean="0"/>
                        <a:t>Opinion</a:t>
                      </a:r>
                      <a:endParaRPr lang="en-US" dirty="0"/>
                    </a:p>
                  </a:txBody>
                  <a:tcPr/>
                </a:tc>
              </a:tr>
              <a:tr h="370840">
                <a:tc>
                  <a:txBody>
                    <a:bodyPr/>
                    <a:lstStyle/>
                    <a:p>
                      <a:r>
                        <a:rPr lang="nl-BE" dirty="0" smtClean="0"/>
                        <a:t>id</a:t>
                      </a:r>
                      <a:endParaRPr lang="en-US" dirty="0"/>
                    </a:p>
                  </a:txBody>
                  <a:tcPr/>
                </a:tc>
              </a:tr>
              <a:tr h="370840">
                <a:tc>
                  <a:txBody>
                    <a:bodyPr/>
                    <a:lstStyle/>
                    <a:p>
                      <a:r>
                        <a:rPr lang="nl-BE" dirty="0" smtClean="0"/>
                        <a:t>mood</a:t>
                      </a:r>
                      <a:endParaRPr lang="en-US" dirty="0"/>
                    </a:p>
                  </a:txBody>
                  <a:tcPr/>
                </a:tc>
              </a:tr>
              <a:tr h="370840">
                <a:tc>
                  <a:txBody>
                    <a:bodyPr/>
                    <a:lstStyle/>
                    <a:p>
                      <a:r>
                        <a:rPr lang="nl-BE" dirty="0" smtClean="0"/>
                        <a:t>name</a:t>
                      </a:r>
                      <a:endParaRPr lang="en-US" dirty="0"/>
                    </a:p>
                  </a:txBody>
                  <a:tcPr/>
                </a:tc>
              </a:tr>
              <a:tr h="370840">
                <a:tc>
                  <a:txBody>
                    <a:bodyPr/>
                    <a:lstStyle/>
                    <a:p>
                      <a:r>
                        <a:rPr lang="nl-BE" dirty="0" smtClean="0"/>
                        <a:t>latitude</a:t>
                      </a:r>
                      <a:endParaRPr lang="en-US" dirty="0"/>
                    </a:p>
                  </a:txBody>
                  <a:tcPr/>
                </a:tc>
              </a:tr>
              <a:tr h="370840">
                <a:tc>
                  <a:txBody>
                    <a:bodyPr/>
                    <a:lstStyle/>
                    <a:p>
                      <a:r>
                        <a:rPr lang="nl-BE" dirty="0" smtClean="0"/>
                        <a:t>longitude</a:t>
                      </a:r>
                      <a:endParaRPr lang="en-US" dirty="0"/>
                    </a:p>
                  </a:txBody>
                  <a:tcPr/>
                </a:tc>
              </a:tr>
              <a:tr h="370840">
                <a:tc>
                  <a:txBody>
                    <a:bodyPr/>
                    <a:lstStyle/>
                    <a:p>
                      <a:r>
                        <a:rPr lang="nl-BE" dirty="0" smtClean="0"/>
                        <a:t>description</a:t>
                      </a:r>
                      <a:endParaRPr lang="en-US" dirty="0"/>
                    </a:p>
                  </a:txBody>
                  <a:tcPr/>
                </a:tc>
              </a:tr>
              <a:tr h="370840">
                <a:tc>
                  <a:txBody>
                    <a:bodyPr/>
                    <a:lstStyle/>
                    <a:p>
                      <a:r>
                        <a:rPr lang="nl-BE" dirty="0" smtClean="0"/>
                        <a:t>dser</a:t>
                      </a:r>
                      <a:endParaRPr lang="en-US" dirty="0"/>
                    </a:p>
                  </a:txBody>
                  <a:tcPr/>
                </a:tc>
              </a:tr>
              <a:tr h="370840">
                <a:tc>
                  <a:txBody>
                    <a:bodyPr/>
                    <a:lstStyle/>
                    <a:p>
                      <a:r>
                        <a:rPr lang="nl-BE" dirty="0" smtClean="0"/>
                        <a:t>pictureURL</a:t>
                      </a:r>
                      <a:endParaRPr lang="en-US" dirty="0"/>
                    </a:p>
                  </a:txBody>
                  <a:tcPr/>
                </a:tc>
              </a:tr>
            </a:tbl>
          </a:graphicData>
        </a:graphic>
      </p:graphicFrame>
      <p:graphicFrame>
        <p:nvGraphicFramePr>
          <p:cNvPr id="7" name="Content Placeholder 5"/>
          <p:cNvGraphicFramePr>
            <a:graphicFrameLocks/>
          </p:cNvGraphicFramePr>
          <p:nvPr>
            <p:extLst>
              <p:ext uri="{D42A27DB-BD31-4B8C-83A1-F6EECF244321}">
                <p14:modId xmlns:p14="http://schemas.microsoft.com/office/powerpoint/2010/main" val="431135942"/>
              </p:ext>
            </p:extLst>
          </p:nvPr>
        </p:nvGraphicFramePr>
        <p:xfrm>
          <a:off x="4669073" y="1674475"/>
          <a:ext cx="3323184" cy="1483360"/>
        </p:xfrm>
        <a:graphic>
          <a:graphicData uri="http://schemas.openxmlformats.org/drawingml/2006/table">
            <a:tbl>
              <a:tblPr firstRow="1" bandRow="1">
                <a:tableStyleId>{5C22544A-7EE6-4342-B048-85BDC9FD1C3A}</a:tableStyleId>
              </a:tblPr>
              <a:tblGrid>
                <a:gridCol w="3323184"/>
              </a:tblGrid>
              <a:tr h="370840">
                <a:tc>
                  <a:txBody>
                    <a:bodyPr/>
                    <a:lstStyle/>
                    <a:p>
                      <a:r>
                        <a:rPr lang="nl-BE" dirty="0" smtClean="0"/>
                        <a:t>AggregatedOpinion</a:t>
                      </a:r>
                      <a:endParaRPr lang="en-US" dirty="0"/>
                    </a:p>
                  </a:txBody>
                  <a:tcPr/>
                </a:tc>
              </a:tr>
              <a:tr h="370840">
                <a:tc>
                  <a:txBody>
                    <a:bodyPr/>
                    <a:lstStyle/>
                    <a:p>
                      <a:r>
                        <a:rPr lang="nl-BE" dirty="0" smtClean="0"/>
                        <a:t>name</a:t>
                      </a:r>
                      <a:endParaRPr lang="en-US" dirty="0"/>
                    </a:p>
                  </a:txBody>
                  <a:tcPr/>
                </a:tc>
              </a:tr>
              <a:tr h="370840">
                <a:tc>
                  <a:txBody>
                    <a:bodyPr/>
                    <a:lstStyle/>
                    <a:p>
                      <a:r>
                        <a:rPr lang="nl-BE" dirty="0" smtClean="0"/>
                        <a:t>numberofopinions</a:t>
                      </a:r>
                      <a:endParaRPr lang="en-US" dirty="0"/>
                    </a:p>
                  </a:txBody>
                  <a:tcPr/>
                </a:tc>
              </a:tr>
              <a:tr h="370840">
                <a:tc>
                  <a:txBody>
                    <a:bodyPr/>
                    <a:lstStyle/>
                    <a:p>
                      <a:r>
                        <a:rPr lang="nl-BE" dirty="0" smtClean="0"/>
                        <a:t>averagemood</a:t>
                      </a:r>
                      <a:endParaRPr lang="en-US" dirty="0"/>
                    </a:p>
                  </a:txBody>
                  <a:tcPr/>
                </a:tc>
              </a:tr>
            </a:tbl>
          </a:graphicData>
        </a:graphic>
      </p:graphicFrame>
    </p:spTree>
    <p:extLst>
      <p:ext uri="{BB962C8B-B14F-4D97-AF65-F5344CB8AC3E}">
        <p14:creationId xmlns:p14="http://schemas.microsoft.com/office/powerpoint/2010/main" val="91443044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Outloud MVVM</a:t>
            </a:r>
            <a:endParaRPr lang="en-US" dirty="0"/>
          </a:p>
        </p:txBody>
      </p:sp>
      <p:sp>
        <p:nvSpPr>
          <p:cNvPr id="4" name="Rounded Rectangle 3"/>
          <p:cNvSpPr/>
          <p:nvPr/>
        </p:nvSpPr>
        <p:spPr>
          <a:xfrm>
            <a:off x="485574" y="1340768"/>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Model</a:t>
            </a:r>
            <a:endParaRPr lang="en-US" sz="2400" dirty="0"/>
          </a:p>
        </p:txBody>
      </p:sp>
      <p:sp>
        <p:nvSpPr>
          <p:cNvPr id="5" name="Rounded Rectangle 4"/>
          <p:cNvSpPr/>
          <p:nvPr/>
        </p:nvSpPr>
        <p:spPr>
          <a:xfrm>
            <a:off x="3381174" y="1340768"/>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View-Model</a:t>
            </a:r>
            <a:endParaRPr lang="en-US" sz="2400" dirty="0"/>
          </a:p>
        </p:txBody>
      </p:sp>
      <p:sp>
        <p:nvSpPr>
          <p:cNvPr id="6" name="Rounded Rectangle 5"/>
          <p:cNvSpPr/>
          <p:nvPr/>
        </p:nvSpPr>
        <p:spPr>
          <a:xfrm>
            <a:off x="6276774" y="1340768"/>
            <a:ext cx="2209800" cy="1371600"/>
          </a:xfrm>
          <a:prstGeom prst="round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400" dirty="0" smtClean="0"/>
              <a:t>View</a:t>
            </a:r>
            <a:endParaRPr lang="en-US" sz="2400" dirty="0"/>
          </a:p>
        </p:txBody>
      </p:sp>
      <p:sp>
        <p:nvSpPr>
          <p:cNvPr id="7" name="Left-Right Arrow 6"/>
          <p:cNvSpPr/>
          <p:nvPr/>
        </p:nvSpPr>
        <p:spPr>
          <a:xfrm>
            <a:off x="2466774" y="1797968"/>
            <a:ext cx="1143000" cy="38100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8" name="Left-Right Arrow 7"/>
          <p:cNvSpPr/>
          <p:nvPr/>
        </p:nvSpPr>
        <p:spPr>
          <a:xfrm>
            <a:off x="5362374" y="1797968"/>
            <a:ext cx="1143000" cy="38100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0" name="TextBox 9"/>
          <p:cNvSpPr txBox="1"/>
          <p:nvPr/>
        </p:nvSpPr>
        <p:spPr>
          <a:xfrm>
            <a:off x="485574" y="3131676"/>
            <a:ext cx="2552700" cy="307777"/>
          </a:xfrm>
          <a:prstGeom prst="rect">
            <a:avLst/>
          </a:prstGeom>
          <a:noFill/>
        </p:spPr>
        <p:txBody>
          <a:bodyPr wrap="square" lIns="0" tIns="0" rIns="0" bIns="0" rtlCol="0">
            <a:spAutoFit/>
          </a:bodyPr>
          <a:lstStyle/>
          <a:p>
            <a:r>
              <a:rPr lang="es-ES" sz="2000" dirty="0" err="1" smtClean="0">
                <a:solidFill>
                  <a:schemeClr val="bg1"/>
                </a:solidFill>
              </a:rPr>
              <a:t>Opinion</a:t>
            </a:r>
            <a:r>
              <a:rPr lang="es-ES" sz="2000" dirty="0" smtClean="0">
                <a:solidFill>
                  <a:schemeClr val="bg1"/>
                </a:solidFill>
              </a:rPr>
              <a:t> </a:t>
            </a:r>
            <a:r>
              <a:rPr lang="es-ES" sz="2000" dirty="0" err="1" smtClean="0">
                <a:solidFill>
                  <a:schemeClr val="bg1"/>
                </a:solidFill>
              </a:rPr>
              <a:t>Entity</a:t>
            </a:r>
            <a:r>
              <a:rPr lang="es-ES" sz="2000" dirty="0" smtClean="0">
                <a:solidFill>
                  <a:schemeClr val="bg1"/>
                </a:solidFill>
              </a:rPr>
              <a:t> (EF)</a:t>
            </a:r>
          </a:p>
        </p:txBody>
      </p:sp>
      <p:sp>
        <p:nvSpPr>
          <p:cNvPr id="11" name="TextBox 10"/>
          <p:cNvSpPr txBox="1"/>
          <p:nvPr/>
        </p:nvSpPr>
        <p:spPr>
          <a:xfrm>
            <a:off x="2950076" y="3131676"/>
            <a:ext cx="3566140" cy="1538883"/>
          </a:xfrm>
          <a:prstGeom prst="rect">
            <a:avLst/>
          </a:prstGeom>
          <a:noFill/>
        </p:spPr>
        <p:txBody>
          <a:bodyPr wrap="square" lIns="0" tIns="0" rIns="0" bIns="0" rtlCol="0">
            <a:spAutoFit/>
          </a:bodyPr>
          <a:lstStyle/>
          <a:p>
            <a:r>
              <a:rPr lang="es-ES" sz="2000" dirty="0" err="1" smtClean="0">
                <a:solidFill>
                  <a:schemeClr val="bg1"/>
                </a:solidFill>
              </a:rPr>
              <a:t>SubmitOpinionViewModel</a:t>
            </a:r>
            <a:endParaRPr lang="es-ES" sz="2000" dirty="0" smtClean="0">
              <a:solidFill>
                <a:schemeClr val="bg1"/>
              </a:solidFill>
            </a:endParaRPr>
          </a:p>
          <a:p>
            <a:r>
              <a:rPr lang="es-ES" sz="2000" dirty="0" err="1" smtClean="0">
                <a:solidFill>
                  <a:schemeClr val="bg1"/>
                </a:solidFill>
              </a:rPr>
              <a:t>OpinionsViewModel</a:t>
            </a:r>
            <a:endParaRPr lang="es-ES" sz="2000" dirty="0" smtClean="0">
              <a:solidFill>
                <a:schemeClr val="bg1"/>
              </a:solidFill>
            </a:endParaRPr>
          </a:p>
          <a:p>
            <a:r>
              <a:rPr lang="es-ES" sz="2000" dirty="0" err="1" smtClean="0">
                <a:solidFill>
                  <a:schemeClr val="bg1"/>
                </a:solidFill>
              </a:rPr>
              <a:t>AggregatedOpinionViewModel</a:t>
            </a:r>
            <a:endParaRPr lang="es-ES" sz="2000" dirty="0" smtClean="0">
              <a:solidFill>
                <a:schemeClr val="bg1"/>
              </a:solidFill>
            </a:endParaRPr>
          </a:p>
          <a:p>
            <a:r>
              <a:rPr lang="es-ES" sz="2000" dirty="0" err="1" smtClean="0">
                <a:solidFill>
                  <a:schemeClr val="bg1"/>
                </a:solidFill>
              </a:rPr>
              <a:t>OpinionViewModel</a:t>
            </a:r>
            <a:endParaRPr lang="es-ES" sz="2000" dirty="0">
              <a:solidFill>
                <a:schemeClr val="bg1"/>
              </a:solidFill>
            </a:endParaRPr>
          </a:p>
          <a:p>
            <a:endParaRPr lang="es-ES" sz="2000" dirty="0" smtClean="0">
              <a:solidFill>
                <a:schemeClr val="bg1"/>
              </a:solidFill>
            </a:endParaRPr>
          </a:p>
        </p:txBody>
      </p:sp>
      <p:sp>
        <p:nvSpPr>
          <p:cNvPr id="12" name="TextBox 11"/>
          <p:cNvSpPr txBox="1"/>
          <p:nvPr/>
        </p:nvSpPr>
        <p:spPr>
          <a:xfrm>
            <a:off x="6627812" y="3131676"/>
            <a:ext cx="2552700" cy="1538883"/>
          </a:xfrm>
          <a:prstGeom prst="rect">
            <a:avLst/>
          </a:prstGeom>
          <a:noFill/>
        </p:spPr>
        <p:txBody>
          <a:bodyPr wrap="square" lIns="0" tIns="0" rIns="0" bIns="0" rtlCol="0">
            <a:spAutoFit/>
          </a:bodyPr>
          <a:lstStyle/>
          <a:p>
            <a:r>
              <a:rPr lang="es-ES" sz="2000" dirty="0" err="1" smtClean="0">
                <a:solidFill>
                  <a:schemeClr val="bg1"/>
                </a:solidFill>
              </a:rPr>
              <a:t>SubmitOpinion</a:t>
            </a:r>
            <a:endParaRPr lang="es-ES" sz="2000" dirty="0" smtClean="0">
              <a:solidFill>
                <a:schemeClr val="bg1"/>
              </a:solidFill>
            </a:endParaRPr>
          </a:p>
          <a:p>
            <a:r>
              <a:rPr lang="es-ES" sz="2000" dirty="0" err="1" smtClean="0">
                <a:solidFill>
                  <a:schemeClr val="bg1"/>
                </a:solidFill>
              </a:rPr>
              <a:t>MainPage</a:t>
            </a:r>
            <a:endParaRPr lang="es-ES" sz="2000" dirty="0" smtClean="0">
              <a:solidFill>
                <a:schemeClr val="bg1"/>
              </a:solidFill>
            </a:endParaRPr>
          </a:p>
          <a:p>
            <a:r>
              <a:rPr lang="es-ES" sz="2000" dirty="0" err="1" smtClean="0">
                <a:solidFill>
                  <a:schemeClr val="bg1"/>
                </a:solidFill>
              </a:rPr>
              <a:t>AggregatedOpinion</a:t>
            </a:r>
            <a:endParaRPr lang="es-ES" sz="2000" dirty="0" smtClean="0">
              <a:solidFill>
                <a:schemeClr val="bg1"/>
              </a:solidFill>
            </a:endParaRPr>
          </a:p>
          <a:p>
            <a:r>
              <a:rPr lang="es-ES" sz="2000" dirty="0" err="1" smtClean="0">
                <a:solidFill>
                  <a:schemeClr val="bg1"/>
                </a:solidFill>
              </a:rPr>
              <a:t>DetailedOpinion</a:t>
            </a:r>
            <a:endParaRPr lang="es-ES" sz="2000" dirty="0" smtClean="0">
              <a:solidFill>
                <a:schemeClr val="bg1"/>
              </a:solidFill>
            </a:endParaRPr>
          </a:p>
          <a:p>
            <a:endParaRPr lang="es-ES" sz="2000" dirty="0" smtClean="0">
              <a:solidFill>
                <a:schemeClr val="bg1"/>
              </a:solidFill>
            </a:endParaRPr>
          </a:p>
        </p:txBody>
      </p:sp>
      <p:sp>
        <p:nvSpPr>
          <p:cNvPr id="13" name="Rectangle 12"/>
          <p:cNvSpPr/>
          <p:nvPr/>
        </p:nvSpPr>
        <p:spPr>
          <a:xfrm>
            <a:off x="439619" y="4503311"/>
            <a:ext cx="8655474" cy="1661993"/>
          </a:xfrm>
          <a:prstGeom prst="rect">
            <a:avLst/>
          </a:prstGeom>
        </p:spPr>
        <p:txBody>
          <a:bodyPr wrap="square">
            <a:spAutoFit/>
          </a:bodyPr>
          <a:lstStyle/>
          <a:p>
            <a:r>
              <a:rPr lang="es-ES" dirty="0" smtClean="0">
                <a:solidFill>
                  <a:schemeClr val="bg1"/>
                </a:solidFill>
              </a:rPr>
              <a:t>MVVM </a:t>
            </a:r>
            <a:r>
              <a:rPr lang="es-ES" dirty="0" err="1" smtClean="0">
                <a:solidFill>
                  <a:schemeClr val="bg1"/>
                </a:solidFill>
              </a:rPr>
              <a:t>Options</a:t>
            </a:r>
            <a:r>
              <a:rPr lang="es-ES" dirty="0" smtClean="0">
                <a:solidFill>
                  <a:schemeClr val="bg1"/>
                </a:solidFill>
              </a:rPr>
              <a:t>:</a:t>
            </a:r>
          </a:p>
          <a:p>
            <a:pPr marL="742932" lvl="1" indent="-285750">
              <a:buFont typeface="Arial" pitchFamily="34" charset="0"/>
              <a:buChar char="•"/>
            </a:pPr>
            <a:r>
              <a:rPr lang="es-ES" dirty="0" smtClean="0">
                <a:solidFill>
                  <a:schemeClr val="bg1"/>
                </a:solidFill>
              </a:rPr>
              <a:t>Hand </a:t>
            </a:r>
            <a:r>
              <a:rPr lang="es-ES" dirty="0" err="1" smtClean="0">
                <a:solidFill>
                  <a:schemeClr val="bg1"/>
                </a:solidFill>
              </a:rPr>
              <a:t>Coded</a:t>
            </a:r>
            <a:endParaRPr lang="es-ES" dirty="0" smtClean="0">
              <a:solidFill>
                <a:schemeClr val="bg1"/>
              </a:solidFill>
            </a:endParaRPr>
          </a:p>
          <a:p>
            <a:pPr marL="742932" lvl="1" indent="-285750">
              <a:buFont typeface="Arial" pitchFamily="34" charset="0"/>
              <a:buChar char="•"/>
            </a:pPr>
            <a:r>
              <a:rPr lang="es-ES" dirty="0" err="1" smtClean="0">
                <a:solidFill>
                  <a:schemeClr val="bg1"/>
                </a:solidFill>
              </a:rPr>
              <a:t>Frameworks</a:t>
            </a:r>
            <a:r>
              <a:rPr lang="es-ES" dirty="0" smtClean="0">
                <a:solidFill>
                  <a:schemeClr val="bg1"/>
                </a:solidFill>
              </a:rPr>
              <a:t>:</a:t>
            </a:r>
          </a:p>
          <a:p>
            <a:pPr marL="1200113" lvl="2" indent="-285750">
              <a:buFont typeface="Arial" pitchFamily="34" charset="0"/>
              <a:buChar char="•"/>
            </a:pPr>
            <a:r>
              <a:rPr lang="en-US" sz="1600" dirty="0" smtClean="0">
                <a:solidFill>
                  <a:schemeClr val="bg1"/>
                </a:solidFill>
              </a:rPr>
              <a:t>Laurent </a:t>
            </a:r>
            <a:r>
              <a:rPr lang="en-US" sz="1600" dirty="0" err="1">
                <a:solidFill>
                  <a:schemeClr val="bg1"/>
                </a:solidFill>
              </a:rPr>
              <a:t>Bugnion’s</a:t>
            </a:r>
            <a:r>
              <a:rPr lang="en-US" sz="1600" dirty="0">
                <a:solidFill>
                  <a:schemeClr val="bg1"/>
                </a:solidFill>
              </a:rPr>
              <a:t> Light </a:t>
            </a:r>
            <a:r>
              <a:rPr lang="en-US" sz="1600" dirty="0" smtClean="0">
                <a:solidFill>
                  <a:schemeClr val="bg1"/>
                </a:solidFill>
              </a:rPr>
              <a:t>MVVM: http</a:t>
            </a:r>
            <a:r>
              <a:rPr lang="en-US" sz="1600" dirty="0">
                <a:solidFill>
                  <a:schemeClr val="bg1"/>
                </a:solidFill>
              </a:rPr>
              <a:t>://www.galasoft.ch/mvvm/getstarted/</a:t>
            </a:r>
          </a:p>
          <a:p>
            <a:pPr marL="1200113" lvl="2" indent="-285750">
              <a:buFont typeface="Arial" pitchFamily="34" charset="0"/>
              <a:buChar char="•"/>
            </a:pPr>
            <a:r>
              <a:rPr lang="en-US" sz="1600" dirty="0" err="1">
                <a:solidFill>
                  <a:schemeClr val="bg1"/>
                </a:solidFill>
              </a:rPr>
              <a:t>Nikhilk</a:t>
            </a:r>
            <a:r>
              <a:rPr lang="en-US" sz="1600" dirty="0">
                <a:solidFill>
                  <a:schemeClr val="bg1"/>
                </a:solidFill>
              </a:rPr>
              <a:t> Kothari’s FX </a:t>
            </a:r>
            <a:r>
              <a:rPr lang="en-US" sz="1600" dirty="0" smtClean="0">
                <a:solidFill>
                  <a:schemeClr val="bg1"/>
                </a:solidFill>
              </a:rPr>
              <a:t>Framework: http</a:t>
            </a:r>
            <a:r>
              <a:rPr lang="en-US" sz="1600" dirty="0">
                <a:solidFill>
                  <a:schemeClr val="bg1"/>
                </a:solidFill>
              </a:rPr>
              <a:t>://projects.nikhilk.net/SilverlightFX</a:t>
            </a:r>
          </a:p>
          <a:p>
            <a:pPr marL="1200113" lvl="2" indent="-285750">
              <a:buFont typeface="Arial" pitchFamily="34" charset="0"/>
              <a:buChar char="•"/>
            </a:pPr>
            <a:r>
              <a:rPr lang="en-US" sz="1600" dirty="0">
                <a:solidFill>
                  <a:schemeClr val="bg1"/>
                </a:solidFill>
              </a:rPr>
              <a:t>Michael Sync’s Silverlight MVVM </a:t>
            </a:r>
            <a:r>
              <a:rPr lang="en-US" sz="1600" dirty="0" smtClean="0">
                <a:solidFill>
                  <a:schemeClr val="bg1"/>
                </a:solidFill>
              </a:rPr>
              <a:t>Toolkit: http</a:t>
            </a:r>
            <a:r>
              <a:rPr lang="en-US" sz="1600" dirty="0">
                <a:solidFill>
                  <a:schemeClr val="bg1"/>
                </a:solidFill>
              </a:rPr>
              <a:t>://silverlightmvvm.codeplex.com/</a:t>
            </a:r>
          </a:p>
        </p:txBody>
      </p:sp>
    </p:spTree>
    <p:extLst>
      <p:ext uri="{BB962C8B-B14F-4D97-AF65-F5344CB8AC3E}">
        <p14:creationId xmlns:p14="http://schemas.microsoft.com/office/powerpoint/2010/main" val="33518491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9" presetClass="entr" presetSubtype="1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2000" fill="hold"/>
                                        <p:tgtEl>
                                          <p:spTgt spid="7"/>
                                        </p:tgtEl>
                                        <p:attrNameLst>
                                          <p:attrName>ppt_w</p:attrName>
                                        </p:attrNameLst>
                                      </p:cBhvr>
                                      <p:tavLst>
                                        <p:tav tm="0" fmla="#ppt_w*sin(2.5*pi*$)">
                                          <p:val>
                                            <p:fltVal val="0"/>
                                          </p:val>
                                        </p:tav>
                                        <p:tav tm="100000">
                                          <p:val>
                                            <p:fltVal val="1"/>
                                          </p:val>
                                        </p:tav>
                                      </p:tavLst>
                                    </p:anim>
                                    <p:anim calcmode="lin" valueType="num">
                                      <p:cBhvr>
                                        <p:cTn id="35" dur="2000" fill="hold"/>
                                        <p:tgtEl>
                                          <p:spTgt spid="7"/>
                                        </p:tgtEl>
                                        <p:attrNameLst>
                                          <p:attrName>ppt_h</p:attrName>
                                        </p:attrNameLst>
                                      </p:cBhvr>
                                      <p:tavLst>
                                        <p:tav tm="0">
                                          <p:val>
                                            <p:strVal val="#ppt_h"/>
                                          </p:val>
                                        </p:tav>
                                        <p:tav tm="100000">
                                          <p:val>
                                            <p:strVal val="#ppt_h"/>
                                          </p:val>
                                        </p:tav>
                                      </p:tavLst>
                                    </p:anim>
                                  </p:childTnLst>
                                </p:cTn>
                              </p:par>
                            </p:childTnLst>
                          </p:cTn>
                        </p:par>
                        <p:par>
                          <p:cTn id="36" fill="hold">
                            <p:stCondLst>
                              <p:cond delay="2000"/>
                            </p:stCondLst>
                            <p:childTnLst>
                              <p:par>
                                <p:cTn id="37" presetID="19"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2000" fill="hold"/>
                                        <p:tgtEl>
                                          <p:spTgt spid="8"/>
                                        </p:tgtEl>
                                        <p:attrNameLst>
                                          <p:attrName>ppt_w</p:attrName>
                                        </p:attrNameLst>
                                      </p:cBhvr>
                                      <p:tavLst>
                                        <p:tav tm="0" fmla="#ppt_w*sin(2.5*pi*$)">
                                          <p:val>
                                            <p:fltVal val="0"/>
                                          </p:val>
                                        </p:tav>
                                        <p:tav tm="100000">
                                          <p:val>
                                            <p:fltVal val="1"/>
                                          </p:val>
                                        </p:tav>
                                      </p:tavLst>
                                    </p:anim>
                                    <p:anim calcmode="lin" valueType="num">
                                      <p:cBhvr>
                                        <p:cTn id="40"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4166" y="4081773"/>
            <a:ext cx="1507735" cy="2515579"/>
          </a:xfrm>
          <a:prstGeom prst="rect">
            <a:avLst/>
          </a:prstGeom>
        </p:spPr>
      </p:pic>
      <p:sp>
        <p:nvSpPr>
          <p:cNvPr id="2" name="Title 1"/>
          <p:cNvSpPr>
            <a:spLocks noGrp="1"/>
          </p:cNvSpPr>
          <p:nvPr>
            <p:ph type="title"/>
          </p:nvPr>
        </p:nvSpPr>
        <p:spPr/>
        <p:txBody>
          <a:bodyPr/>
          <a:lstStyle/>
          <a:p>
            <a:r>
              <a:rPr lang="nl-BE" dirty="0" smtClean="0"/>
              <a:t>UI Guidelines and controls </a:t>
            </a:r>
            <a:endParaRPr lang="en-US" dirty="0"/>
          </a:p>
        </p:txBody>
      </p:sp>
      <p:sp>
        <p:nvSpPr>
          <p:cNvPr id="3" name="Text Placeholder 2"/>
          <p:cNvSpPr>
            <a:spLocks noGrp="1"/>
          </p:cNvSpPr>
          <p:nvPr>
            <p:ph type="body" sz="quarter" idx="10"/>
          </p:nvPr>
        </p:nvSpPr>
        <p:spPr>
          <a:xfrm>
            <a:off x="291443" y="1523847"/>
            <a:ext cx="8382000" cy="2609945"/>
          </a:xfrm>
        </p:spPr>
        <p:txBody>
          <a:bodyPr/>
          <a:lstStyle/>
          <a:p>
            <a:r>
              <a:rPr lang="nl-BE" dirty="0"/>
              <a:t>Panorama </a:t>
            </a:r>
            <a:r>
              <a:rPr lang="nl-BE" dirty="0" smtClean="0"/>
              <a:t>style applications</a:t>
            </a:r>
            <a:endParaRPr lang="nl-BE" dirty="0"/>
          </a:p>
          <a:p>
            <a:r>
              <a:rPr lang="nl-BE" dirty="0" smtClean="0"/>
              <a:t>Pivot style applications</a:t>
            </a:r>
            <a:endParaRPr lang="nl-BE" dirty="0"/>
          </a:p>
          <a:p>
            <a:endParaRPr lang="nl-BE" dirty="0" smtClean="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3915" y="3490375"/>
            <a:ext cx="2630881" cy="148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6080" y="5200310"/>
            <a:ext cx="2648716" cy="138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hlinkClick r:id="" action="ppaction://noaction"/>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88078" y="1523847"/>
            <a:ext cx="5244075" cy="3933056"/>
          </a:xfrm>
          <a:prstGeom prst="rect">
            <a:avLst/>
          </a:prstGeom>
        </p:spPr>
      </p:pic>
    </p:spTree>
    <p:extLst>
      <p:ext uri="{BB962C8B-B14F-4D97-AF65-F5344CB8AC3E}">
        <p14:creationId xmlns:p14="http://schemas.microsoft.com/office/powerpoint/2010/main" val="13921334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fade">
                                      <p:cBhvr>
                                        <p:cTn id="25" dur="500"/>
                                        <p:tgtEl>
                                          <p:spTgt spid="1027"/>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8853</TotalTime>
  <Words>2485</Words>
  <Application>Microsoft Office PowerPoint</Application>
  <PresentationFormat>On-screen Show (4:3)</PresentationFormat>
  <Paragraphs>597</Paragraphs>
  <Slides>37</Slides>
  <Notes>32</Notes>
  <HiddenSlides>4</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Designing and Developing a Windows Phone 7 Application in Silverlight End-to-End</vt:lpstr>
      <vt:lpstr>Contents</vt:lpstr>
      <vt:lpstr>PowerPoint Presentation</vt:lpstr>
      <vt:lpstr>Elements of the Windows Phone 7 Application Platform</vt:lpstr>
      <vt:lpstr>Outloud Architecture</vt:lpstr>
      <vt:lpstr>PowerPoint Presentation</vt:lpstr>
      <vt:lpstr>MVVM &gt; The Model</vt:lpstr>
      <vt:lpstr>Outloud MVVM</vt:lpstr>
      <vt:lpstr>UI Guidelines and controls </vt:lpstr>
      <vt:lpstr>MVVM – Main page (Pivot)</vt:lpstr>
      <vt:lpstr>MVVM –Submit opinion control</vt:lpstr>
      <vt:lpstr>PowerPoint Presentation</vt:lpstr>
      <vt:lpstr>MVVM – Main page and Submit opinion</vt:lpstr>
      <vt:lpstr>MVVM Design data</vt:lpstr>
      <vt:lpstr>PowerPoint Presentation</vt:lpstr>
      <vt:lpstr>MVVM Getting Real Data</vt:lpstr>
      <vt:lpstr>Navigating master-detail</vt:lpstr>
      <vt:lpstr>MVVM Master-Detail View</vt:lpstr>
      <vt:lpstr>PowerPoint Presentation</vt:lpstr>
      <vt:lpstr>Tombstoning</vt:lpstr>
      <vt:lpstr>MVVM - CameraTask, Tombstoning and save real data</vt:lpstr>
      <vt:lpstr>PowerPoint Presentation</vt:lpstr>
      <vt:lpstr>List of choosers and launchers</vt:lpstr>
      <vt:lpstr>PowerPoint Presentation</vt:lpstr>
      <vt:lpstr>MVVM - CameraTask, Tombstoning and save real data</vt:lpstr>
      <vt:lpstr>Push Notification</vt:lpstr>
      <vt:lpstr>PowerPoint Presentation</vt:lpstr>
      <vt:lpstr>Recap Push Notification</vt:lpstr>
      <vt:lpstr>What’s missing?</vt:lpstr>
      <vt:lpstr>PowerPoint Presentation</vt:lpstr>
      <vt:lpstr>Possible improvements for demo</vt:lpstr>
      <vt:lpstr>Tips, Tricks and Lessons Learned</vt:lpstr>
      <vt:lpstr>How things will be easier with “Mango”</vt:lpstr>
      <vt:lpstr>Resources</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Isabel Gomez Miragaya</cp:lastModifiedBy>
  <cp:revision>93</cp:revision>
  <dcterms:created xsi:type="dcterms:W3CDTF">2011-01-13T08:12:11Z</dcterms:created>
  <dcterms:modified xsi:type="dcterms:W3CDTF">2011-04-27T06:36:20Z</dcterms:modified>
</cp:coreProperties>
</file>