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handoutMasterIdLst>
    <p:handoutMasterId r:id="rId48"/>
  </p:handoutMasterIdLst>
  <p:sldIdLst>
    <p:sldId id="256" r:id="rId2"/>
    <p:sldId id="267" r:id="rId3"/>
    <p:sldId id="268" r:id="rId4"/>
    <p:sldId id="270" r:id="rId5"/>
    <p:sldId id="271" r:id="rId6"/>
    <p:sldId id="272" r:id="rId7"/>
    <p:sldId id="274" r:id="rId8"/>
    <p:sldId id="273" r:id="rId9"/>
    <p:sldId id="275" r:id="rId10"/>
    <p:sldId id="276" r:id="rId11"/>
    <p:sldId id="279" r:id="rId12"/>
    <p:sldId id="278" r:id="rId13"/>
    <p:sldId id="277" r:id="rId14"/>
    <p:sldId id="281" r:id="rId15"/>
    <p:sldId id="282" r:id="rId16"/>
    <p:sldId id="280"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5" r:id="rId30"/>
    <p:sldId id="296" r:id="rId31"/>
    <p:sldId id="297" r:id="rId32"/>
    <p:sldId id="298" r:id="rId33"/>
    <p:sldId id="299" r:id="rId34"/>
    <p:sldId id="300" r:id="rId35"/>
    <p:sldId id="269" r:id="rId36"/>
    <p:sldId id="301" r:id="rId37"/>
    <p:sldId id="303" r:id="rId38"/>
    <p:sldId id="302" r:id="rId39"/>
    <p:sldId id="304" r:id="rId40"/>
    <p:sldId id="305" r:id="rId41"/>
    <p:sldId id="266" r:id="rId42"/>
    <p:sldId id="306" r:id="rId43"/>
    <p:sldId id="264" r:id="rId44"/>
    <p:sldId id="265" r:id="rId45"/>
    <p:sldId id="263"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168799-63DE-4D0D-9A69-ABAD00C21CAD}">
          <p14:sldIdLst>
            <p14:sldId id="256"/>
            <p14:sldId id="267"/>
            <p14:sldId id="268"/>
            <p14:sldId id="270"/>
            <p14:sldId id="271"/>
            <p14:sldId id="272"/>
            <p14:sldId id="274"/>
            <p14:sldId id="273"/>
            <p14:sldId id="275"/>
            <p14:sldId id="276"/>
            <p14:sldId id="279"/>
            <p14:sldId id="278"/>
            <p14:sldId id="277"/>
            <p14:sldId id="281"/>
            <p14:sldId id="282"/>
            <p14:sldId id="280"/>
            <p14:sldId id="283"/>
            <p14:sldId id="284"/>
            <p14:sldId id="285"/>
            <p14:sldId id="286"/>
            <p14:sldId id="287"/>
            <p14:sldId id="288"/>
            <p14:sldId id="289"/>
            <p14:sldId id="290"/>
            <p14:sldId id="291"/>
            <p14:sldId id="292"/>
            <p14:sldId id="293"/>
            <p14:sldId id="294"/>
            <p14:sldId id="295"/>
            <p14:sldId id="296"/>
            <p14:sldId id="297"/>
            <p14:sldId id="298"/>
            <p14:sldId id="299"/>
            <p14:sldId id="300"/>
            <p14:sldId id="269"/>
            <p14:sldId id="301"/>
            <p14:sldId id="303"/>
            <p14:sldId id="302"/>
            <p14:sldId id="304"/>
            <p14:sldId id="305"/>
            <p14:sldId id="266"/>
            <p14:sldId id="306"/>
          </p14:sldIdLst>
        </p14:section>
        <p14:section name="Belux info slides" id="{2BED94AB-ADF3-4F0C-A68B-D127047F0F88}">
          <p14:sldIdLst>
            <p14:sldId id="264"/>
            <p14:sldId id="265"/>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0" d="100"/>
          <a:sy n="60" d="100"/>
        </p:scale>
        <p:origin x="-192" y="-90"/>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36</a:t>
            </a:fld>
            <a:endParaRPr lang="en-US" dirty="0"/>
          </a:p>
        </p:txBody>
      </p:sp>
    </p:spTree>
    <p:extLst>
      <p:ext uri="{BB962C8B-B14F-4D97-AF65-F5344CB8AC3E}">
        <p14:creationId xmlns:p14="http://schemas.microsoft.com/office/powerpoint/2010/main" val="946251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i="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1:25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43</a:t>
            </a:fld>
            <a:endParaRPr lang="en-US"/>
          </a:p>
        </p:txBody>
      </p:sp>
    </p:spTree>
    <p:extLst>
      <p:ext uri="{BB962C8B-B14F-4D97-AF65-F5344CB8AC3E}">
        <p14:creationId xmlns:p14="http://schemas.microsoft.com/office/powerpoint/2010/main" val="357408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0"/>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jpe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3.png"/><Relationship Id="rId4" Type="http://schemas.openxmlformats.org/officeDocument/2006/relationships/image" Target="../media/image14.png"/><Relationship Id="rId9" Type="http://schemas.openxmlformats.org/officeDocument/2006/relationships/image" Target="../media/image18.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20.png"/><Relationship Id="rId4" Type="http://schemas.openxmlformats.org/officeDocument/2006/relationships/image" Target="../media/image1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2.xml"/><Relationship Id="rId5" Type="http://schemas.openxmlformats.org/officeDocument/2006/relationships/image" Target="../media/image22.wmf"/><Relationship Id="rId4" Type="http://schemas.openxmlformats.org/officeDocument/2006/relationships/image" Target="../media/image21.wmf"/></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44475" y="317395"/>
            <a:ext cx="8615363" cy="2933722"/>
          </a:xfrm>
        </p:spPr>
        <p:txBody>
          <a:bodyPr>
            <a:normAutofit/>
          </a:bodyPr>
          <a:lstStyle/>
          <a:p>
            <a:r>
              <a:rPr lang="en-US" dirty="0" smtClean="0"/>
              <a:t>Demystifying the .NET Asynchronous Programming Landscape</a:t>
            </a:r>
            <a:endParaRPr lang="en-US" dirty="0"/>
          </a:p>
        </p:txBody>
      </p:sp>
      <p:sp>
        <p:nvSpPr>
          <p:cNvPr id="5" name="Subtitle 4"/>
          <p:cNvSpPr>
            <a:spLocks noGrp="1"/>
          </p:cNvSpPr>
          <p:nvPr>
            <p:ph type="subTitle" idx="1"/>
          </p:nvPr>
        </p:nvSpPr>
        <p:spPr/>
        <p:txBody>
          <a:bodyPr/>
          <a:lstStyle/>
          <a:p>
            <a:r>
              <a:rPr lang="en-US" dirty="0" smtClean="0"/>
              <a:t>Bart J.F. De </a:t>
            </a:r>
            <a:r>
              <a:rPr lang="en-US" dirty="0" err="1" smtClean="0"/>
              <a:t>Smet</a:t>
            </a:r>
            <a:endParaRPr lang="en-US" dirty="0" smtClean="0"/>
          </a:p>
          <a:p>
            <a:r>
              <a:rPr lang="nl-BE" dirty="0" smtClean="0"/>
              <a:t>blogs.bartdesmet.net/bart</a:t>
            </a:r>
          </a:p>
          <a:p>
            <a:r>
              <a:rPr lang="nl-BE" dirty="0"/>
              <a:t>bartde@microsoft.com </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Essential TPL Concepts – Task&lt;T&gt;</a:t>
            </a:r>
            <a:endParaRPr lang="en-US" dirty="0"/>
          </a:p>
        </p:txBody>
      </p:sp>
      <p:sp>
        <p:nvSpPr>
          <p:cNvPr id="10" name="Content Placeholder 9"/>
          <p:cNvSpPr>
            <a:spLocks noGrp="1"/>
          </p:cNvSpPr>
          <p:nvPr>
            <p:ph idx="1"/>
          </p:nvPr>
        </p:nvSpPr>
        <p:spPr/>
        <p:txBody>
          <a:bodyPr/>
          <a:lstStyle/>
          <a:p>
            <a:r>
              <a:rPr lang="en-US" dirty="0" smtClean="0"/>
              <a:t>Representation of a computation</a:t>
            </a:r>
          </a:p>
          <a:p>
            <a:pPr lvl="1"/>
            <a:r>
              <a:rPr lang="en-US" dirty="0" smtClean="0"/>
              <a:t>Also known as a “</a:t>
            </a:r>
            <a:r>
              <a:rPr lang="en-US" b="1" dirty="0" smtClean="0">
                <a:solidFill>
                  <a:schemeClr val="accent6"/>
                </a:solidFill>
              </a:rPr>
              <a:t>future</a:t>
            </a:r>
            <a:r>
              <a:rPr lang="en-US" dirty="0" smtClean="0"/>
              <a:t>”</a:t>
            </a:r>
          </a:p>
          <a:p>
            <a:pPr lvl="1"/>
            <a:endParaRPr lang="en-US" dirty="0"/>
          </a:p>
          <a:p>
            <a:pPr lvl="1"/>
            <a:endParaRPr lang="en-US" dirty="0" smtClean="0"/>
          </a:p>
          <a:p>
            <a:pPr lvl="1"/>
            <a:endParaRPr lang="en-US" sz="1000" dirty="0" smtClean="0"/>
          </a:p>
          <a:p>
            <a:pPr lvl="1"/>
            <a:r>
              <a:rPr lang="en-US" dirty="0" smtClean="0"/>
              <a:t>Cheaper than threads</a:t>
            </a:r>
            <a:endParaRPr lang="en-US" sz="1200" dirty="0" smtClean="0"/>
          </a:p>
          <a:p>
            <a:r>
              <a:rPr lang="en-US" dirty="0" smtClean="0"/>
              <a:t>Continuations can be hooked up</a:t>
            </a:r>
          </a:p>
          <a:p>
            <a:pPr lvl="1"/>
            <a:r>
              <a:rPr lang="en-US" dirty="0" smtClean="0"/>
              <a:t>Also known as “</a:t>
            </a:r>
            <a:r>
              <a:rPr lang="en-US" b="1" dirty="0" smtClean="0">
                <a:solidFill>
                  <a:schemeClr val="accent6"/>
                </a:solidFill>
              </a:rPr>
              <a:t>continuation passing style</a:t>
            </a:r>
            <a:r>
              <a:rPr lang="en-US" dirty="0" smtClean="0"/>
              <a:t>” (CPS)</a:t>
            </a:r>
            <a:endParaRPr lang="en-US" dirty="0"/>
          </a:p>
        </p:txBody>
      </p:sp>
      <p:sp>
        <p:nvSpPr>
          <p:cNvPr id="11" name="TextBox 10"/>
          <p:cNvSpPr txBox="1"/>
          <p:nvPr/>
        </p:nvSpPr>
        <p:spPr>
          <a:xfrm>
            <a:off x="996565" y="2161166"/>
            <a:ext cx="6263253" cy="923330"/>
          </a:xfrm>
          <a:prstGeom prst="rect">
            <a:avLst/>
          </a:prstGeom>
          <a:noFill/>
        </p:spPr>
        <p:txBody>
          <a:bodyPr wrap="none" rtlCol="0">
            <a:spAutoFit/>
          </a:bodyPr>
          <a:lstStyle/>
          <a:p>
            <a:r>
              <a:rPr lang="en-US" dirty="0" smtClean="0">
                <a:solidFill>
                  <a:schemeClr val="accent3">
                    <a:lumMod val="60000"/>
                    <a:lumOff val="40000"/>
                  </a:schemeClr>
                </a:solidFill>
                <a:latin typeface="Consolas" pitchFamily="49" charset="0"/>
                <a:cs typeface="Consolas" pitchFamily="49" charset="0"/>
              </a:rPr>
              <a:t>Task</a:t>
            </a:r>
            <a:r>
              <a:rPr lang="en-US" dirty="0" smtClean="0">
                <a:solidFill>
                  <a:schemeClr val="bg1"/>
                </a:solidFill>
                <a:latin typeface="Consolas" pitchFamily="49" charset="0"/>
                <a:cs typeface="Consolas" pitchFamily="49" charset="0"/>
              </a:rPr>
              <a:t>&lt;</a:t>
            </a:r>
            <a:r>
              <a:rPr lang="en-US" dirty="0" err="1" smtClean="0">
                <a:solidFill>
                  <a:schemeClr val="accent1">
                    <a:lumMod val="60000"/>
                    <a:lumOff val="40000"/>
                  </a:schemeClr>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&gt; x = </a:t>
            </a:r>
            <a:r>
              <a:rPr lang="en-US" dirty="0">
                <a:solidFill>
                  <a:schemeClr val="accent3">
                    <a:lumMod val="60000"/>
                    <a:lumOff val="40000"/>
                  </a:schemeClr>
                </a:solidFill>
                <a:latin typeface="Consolas" pitchFamily="49" charset="0"/>
                <a:cs typeface="Consolas" pitchFamily="49" charset="0"/>
              </a:rPr>
              <a:t>Task</a:t>
            </a:r>
            <a:r>
              <a:rPr lang="en-US" dirty="0">
                <a:solidFill>
                  <a:schemeClr val="bg1"/>
                </a:solidFill>
                <a:latin typeface="Consolas" pitchFamily="49" charset="0"/>
                <a:cs typeface="Consolas" pitchFamily="49" charset="0"/>
              </a:rPr>
              <a:t>&lt;</a:t>
            </a:r>
            <a:r>
              <a:rPr lang="en-US" dirty="0" err="1">
                <a:solidFill>
                  <a:schemeClr val="accent1">
                    <a:lumMod val="60000"/>
                    <a:lumOff val="40000"/>
                  </a:schemeClr>
                </a:solidFill>
                <a:latin typeface="Consolas" pitchFamily="49" charset="0"/>
                <a:cs typeface="Consolas" pitchFamily="49" charset="0"/>
              </a:rPr>
              <a:t>int</a:t>
            </a:r>
            <a:r>
              <a:rPr lang="en-US" dirty="0">
                <a:solidFill>
                  <a:schemeClr val="bg1"/>
                </a:solidFill>
                <a:latin typeface="Consolas" pitchFamily="49" charset="0"/>
                <a:cs typeface="Consolas" pitchFamily="49" charset="0"/>
              </a:rPr>
              <a:t>&gt;</a:t>
            </a:r>
            <a:r>
              <a:rPr lang="en-US" dirty="0" smtClean="0">
                <a:solidFill>
                  <a:schemeClr val="bg1"/>
                </a:solidFill>
                <a:latin typeface="Consolas" pitchFamily="49" charset="0"/>
                <a:cs typeface="Consolas" pitchFamily="49" charset="0"/>
              </a:rPr>
              <a:t>.</a:t>
            </a:r>
            <a:r>
              <a:rPr lang="en-US" dirty="0" err="1" smtClean="0">
                <a:solidFill>
                  <a:schemeClr val="bg1"/>
                </a:solidFill>
                <a:latin typeface="Consolas" pitchFamily="49" charset="0"/>
                <a:cs typeface="Consolas" pitchFamily="49" charset="0"/>
              </a:rPr>
              <a:t>Factory.StartNew</a:t>
            </a:r>
            <a:r>
              <a:rPr lang="en-US" dirty="0" smtClean="0">
                <a:solidFill>
                  <a:schemeClr val="bg1"/>
                </a:solidFill>
                <a:latin typeface="Consolas" pitchFamily="49" charset="0"/>
                <a:cs typeface="Consolas" pitchFamily="49" charset="0"/>
              </a:rPr>
              <a:t>(() =&gt; {</a:t>
            </a:r>
          </a:p>
          <a:p>
            <a:r>
              <a:rPr lang="en-US" dirty="0">
                <a:solidFill>
                  <a:schemeClr val="accent3">
                    <a:lumMod val="75000"/>
                  </a:schemeClr>
                </a:solidFill>
                <a:latin typeface="Consolas" pitchFamily="49" charset="0"/>
                <a:cs typeface="Consolas" pitchFamily="49" charset="0"/>
              </a:rPr>
              <a:t> </a:t>
            </a:r>
            <a:r>
              <a:rPr lang="en-US" dirty="0" smtClean="0">
                <a:solidFill>
                  <a:schemeClr val="accent3">
                    <a:lumMod val="75000"/>
                  </a:schemeClr>
                </a:solidFill>
                <a:latin typeface="Consolas" pitchFamily="49" charset="0"/>
                <a:cs typeface="Consolas" pitchFamily="49" charset="0"/>
              </a:rPr>
              <a:t>  // (Long-running) computation of the result.</a:t>
            </a:r>
          </a:p>
          <a:p>
            <a:r>
              <a:rPr lang="en-US" dirty="0" smtClean="0">
                <a:solidFill>
                  <a:schemeClr val="bg1"/>
                </a:solidFill>
                <a:latin typeface="Consolas" pitchFamily="49" charset="0"/>
                <a:cs typeface="Consolas" pitchFamily="49" charset="0"/>
              </a:rPr>
              <a:t>});</a:t>
            </a:r>
          </a:p>
        </p:txBody>
      </p:sp>
      <p:sp>
        <p:nvSpPr>
          <p:cNvPr id="12" name="TextBox 11"/>
          <p:cNvSpPr txBox="1"/>
          <p:nvPr/>
        </p:nvSpPr>
        <p:spPr>
          <a:xfrm>
            <a:off x="996565" y="4535329"/>
            <a:ext cx="6516528" cy="1200329"/>
          </a:xfrm>
          <a:prstGeom prst="rect">
            <a:avLst/>
          </a:prstGeom>
          <a:noFill/>
        </p:spPr>
        <p:txBody>
          <a:bodyPr wrap="none" rtlCol="0">
            <a:spAutoFit/>
          </a:bodyPr>
          <a:lstStyle/>
          <a:p>
            <a:r>
              <a:rPr lang="en-US" dirty="0" err="1" smtClean="0">
                <a:solidFill>
                  <a:schemeClr val="bg1"/>
                </a:solidFill>
                <a:latin typeface="Consolas" pitchFamily="49" charset="0"/>
                <a:cs typeface="Consolas" pitchFamily="49" charset="0"/>
              </a:rPr>
              <a:t>x.ContinueWith</a:t>
            </a:r>
            <a:r>
              <a:rPr lang="en-US" dirty="0" smtClean="0">
                <a:solidFill>
                  <a:schemeClr val="bg1"/>
                </a:solidFill>
                <a:latin typeface="Consolas" pitchFamily="49" charset="0"/>
                <a:cs typeface="Consolas" pitchFamily="49" charset="0"/>
              </a:rPr>
              <a:t>(x2 =&gt; {</a:t>
            </a:r>
          </a:p>
          <a:p>
            <a:r>
              <a:rPr lang="en-US" dirty="0">
                <a:solidFill>
                  <a:schemeClr val="accent3">
                    <a:lumMod val="75000"/>
                  </a:schemeClr>
                </a:solidFill>
                <a:latin typeface="Consolas" pitchFamily="49" charset="0"/>
                <a:cs typeface="Consolas" pitchFamily="49" charset="0"/>
              </a:rPr>
              <a:t> </a:t>
            </a:r>
            <a:r>
              <a:rPr lang="en-US" dirty="0" smtClean="0">
                <a:solidFill>
                  <a:schemeClr val="accent3">
                    <a:lumMod val="75000"/>
                  </a:schemeClr>
                </a:solidFill>
                <a:latin typeface="Consolas" pitchFamily="49" charset="0"/>
                <a:cs typeface="Consolas" pitchFamily="49" charset="0"/>
              </a:rPr>
              <a:t>  // Code for the continuation after x completes,</a:t>
            </a:r>
          </a:p>
          <a:p>
            <a:r>
              <a:rPr lang="en-US" dirty="0">
                <a:solidFill>
                  <a:schemeClr val="accent3">
                    <a:lumMod val="75000"/>
                  </a:schemeClr>
                </a:solidFill>
                <a:latin typeface="Consolas" pitchFamily="49" charset="0"/>
                <a:cs typeface="Consolas" pitchFamily="49" charset="0"/>
              </a:rPr>
              <a:t> </a:t>
            </a:r>
            <a:r>
              <a:rPr lang="en-US" dirty="0" smtClean="0">
                <a:solidFill>
                  <a:schemeClr val="accent3">
                    <a:lumMod val="75000"/>
                  </a:schemeClr>
                </a:solidFill>
                <a:latin typeface="Consolas" pitchFamily="49" charset="0"/>
                <a:cs typeface="Consolas" pitchFamily="49" charset="0"/>
              </a:rPr>
              <a:t>  // with x2 an alias for the original task.</a:t>
            </a:r>
          </a:p>
          <a:p>
            <a:r>
              <a:rPr lang="en-US" dirty="0" smtClean="0">
                <a:solidFill>
                  <a:schemeClr val="bg1"/>
                </a:solidFill>
                <a:latin typeface="Consolas" pitchFamily="49" charset="0"/>
                <a:cs typeface="Consolas" pitchFamily="49" charset="0"/>
              </a:rPr>
              <a:t>});</a:t>
            </a:r>
          </a:p>
        </p:txBody>
      </p:sp>
      <p:sp>
        <p:nvSpPr>
          <p:cNvPr id="13" name="Rounded Rectangular Callout 12"/>
          <p:cNvSpPr/>
          <p:nvPr/>
        </p:nvSpPr>
        <p:spPr>
          <a:xfrm>
            <a:off x="5766010" y="5873731"/>
            <a:ext cx="2450946" cy="725475"/>
          </a:xfrm>
          <a:prstGeom prst="wedgeRoundRectCallout">
            <a:avLst>
              <a:gd name="adj1" fmla="val -33937"/>
              <a:gd name="adj2" fmla="val -95833"/>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Your application logic ends up </a:t>
            </a:r>
            <a:r>
              <a:rPr lang="en-US" b="1" dirty="0" smtClean="0">
                <a:solidFill>
                  <a:schemeClr val="tx1"/>
                </a:solidFill>
              </a:rPr>
              <a:t>inside out</a:t>
            </a:r>
            <a:endParaRPr lang="en-US" b="1" dirty="0">
              <a:solidFill>
                <a:schemeClr val="tx1"/>
              </a:solidFill>
            </a:endParaRPr>
          </a:p>
        </p:txBody>
      </p:sp>
      <p:sp>
        <p:nvSpPr>
          <p:cNvPr id="14" name="Rounded Rectangular Callout 13"/>
          <p:cNvSpPr/>
          <p:nvPr/>
        </p:nvSpPr>
        <p:spPr>
          <a:xfrm>
            <a:off x="6408892" y="1255713"/>
            <a:ext cx="2047419" cy="725475"/>
          </a:xfrm>
          <a:prstGeom prst="wedgeRoundRectCallout">
            <a:avLst>
              <a:gd name="adj1" fmla="val -39179"/>
              <a:gd name="adj2" fmla="val 80208"/>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chemeClr val="tx1"/>
                </a:solidFill>
              </a:rPr>
              <a:t>Code runs on the CLR’s </a:t>
            </a:r>
            <a:r>
              <a:rPr lang="en-US" b="1" dirty="0" smtClean="0">
                <a:solidFill>
                  <a:schemeClr val="tx1"/>
                </a:solidFill>
              </a:rPr>
              <a:t>task pool</a:t>
            </a:r>
            <a:endParaRPr lang="en-US" b="1" dirty="0">
              <a:solidFill>
                <a:schemeClr val="tx1"/>
              </a:solidFill>
            </a:endParaRPr>
          </a:p>
        </p:txBody>
      </p:sp>
      <p:sp>
        <p:nvSpPr>
          <p:cNvPr id="15" name="Rounded Rectangular Callout 14"/>
          <p:cNvSpPr/>
          <p:nvPr/>
        </p:nvSpPr>
        <p:spPr>
          <a:xfrm>
            <a:off x="1624761" y="5873729"/>
            <a:ext cx="2191761" cy="725475"/>
          </a:xfrm>
          <a:prstGeom prst="wedgeRoundRectCallout">
            <a:avLst>
              <a:gd name="adj1" fmla="val 36856"/>
              <a:gd name="adj2" fmla="val -101042"/>
              <a:gd name="adj3" fmla="val 1666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smtClean="0">
                <a:solidFill>
                  <a:schemeClr val="tx1"/>
                </a:solidFill>
              </a:rPr>
              <a:t>Continuations allow for </a:t>
            </a:r>
            <a:r>
              <a:rPr lang="en-US" b="1" dirty="0" smtClean="0">
                <a:solidFill>
                  <a:schemeClr val="tx1"/>
                </a:solidFill>
              </a:rPr>
              <a:t>sequencing</a:t>
            </a:r>
            <a:endParaRPr lang="en-US" b="1" dirty="0">
              <a:solidFill>
                <a:schemeClr val="tx1"/>
              </a:solidFill>
            </a:endParaRPr>
          </a:p>
        </p:txBody>
      </p:sp>
    </p:spTree>
    <p:extLst>
      <p:ext uri="{BB962C8B-B14F-4D97-AF65-F5344CB8AC3E}">
        <p14:creationId xmlns:p14="http://schemas.microsoft.com/office/powerpoint/2010/main" val="19826041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0"/>
                            </p:stCondLst>
                            <p:childTnLst>
                              <p:par>
                                <p:cTn id="14" presetID="10"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1" grpId="0"/>
      <p:bldP spid="12" grpId="0"/>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Continuations for Dummies</a:t>
            </a:r>
            <a:endParaRPr lang="en-US" dirty="0"/>
          </a:p>
        </p:txBody>
      </p:sp>
      <p:sp>
        <p:nvSpPr>
          <p:cNvPr id="41" name="Rectangle 40"/>
          <p:cNvSpPr/>
          <p:nvPr/>
        </p:nvSpPr>
        <p:spPr>
          <a:xfrm>
            <a:off x="628191" y="2277064"/>
            <a:ext cx="7498080" cy="369332"/>
          </a:xfrm>
          <a:prstGeom prst="rect">
            <a:avLst/>
          </a:prstGeom>
        </p:spPr>
        <p:txBody>
          <a:bodyPr wrap="square">
            <a:spAutoFit/>
          </a:bodyPr>
          <a:lstStyle/>
          <a:p>
            <a:r>
              <a:rPr lang="en-US" dirty="0" err="1" smtClean="0">
                <a:solidFill>
                  <a:schemeClr val="accent1">
                    <a:lumMod val="60000"/>
                    <a:lumOff val="40000"/>
                  </a:schemeClr>
                </a:solidFill>
                <a:latin typeface="Consolas" pitchFamily="49" charset="0"/>
                <a:cs typeface="Consolas" pitchFamily="49" charset="0"/>
              </a:rPr>
              <a:t>var</a:t>
            </a:r>
            <a:r>
              <a:rPr lang="en-US" dirty="0" smtClean="0">
                <a:solidFill>
                  <a:schemeClr val="accent1">
                    <a:lumMod val="60000"/>
                    <a:lumOff val="40000"/>
                  </a:schemeClr>
                </a:solidFill>
                <a:latin typeface="Consolas" pitchFamily="49" charset="0"/>
                <a:cs typeface="Consolas" pitchFamily="49" charset="0"/>
              </a:rPr>
              <a:t> </a:t>
            </a:r>
            <a:r>
              <a:rPr lang="en-US" dirty="0">
                <a:solidFill>
                  <a:schemeClr val="bg1"/>
                </a:solidFill>
                <a:latin typeface="Consolas" pitchFamily="49" charset="0"/>
                <a:cs typeface="Consolas" pitchFamily="49" charset="0"/>
              </a:rPr>
              <a:t>report = </a:t>
            </a:r>
            <a:r>
              <a:rPr lang="en-US" dirty="0" err="1">
                <a:solidFill>
                  <a:schemeClr val="accent3">
                    <a:lumMod val="60000"/>
                    <a:lumOff val="40000"/>
                  </a:schemeClr>
                </a:solidFill>
                <a:latin typeface="Consolas" pitchFamily="49" charset="0"/>
                <a:cs typeface="Consolas" pitchFamily="49" charset="0"/>
              </a:rPr>
              <a:t>Task</a:t>
            </a:r>
            <a:r>
              <a:rPr lang="en-US" dirty="0" err="1">
                <a:solidFill>
                  <a:schemeClr val="bg1"/>
                </a:solidFill>
                <a:latin typeface="Consolas" pitchFamily="49" charset="0"/>
                <a:cs typeface="Consolas" pitchFamily="49" charset="0"/>
              </a:rPr>
              <a:t>.Factory.StartNew</a:t>
            </a:r>
            <a:r>
              <a:rPr lang="en-US" dirty="0">
                <a:solidFill>
                  <a:schemeClr val="bg1"/>
                </a:solidFill>
                <a:latin typeface="Consolas" pitchFamily="49" charset="0"/>
                <a:cs typeface="Consolas" pitchFamily="49" charset="0"/>
              </a:rPr>
              <a:t>(() =&gt; </a:t>
            </a:r>
            <a:r>
              <a:rPr lang="en-US" dirty="0" err="1">
                <a:solidFill>
                  <a:schemeClr val="bg1"/>
                </a:solidFill>
                <a:latin typeface="Consolas" pitchFamily="49" charset="0"/>
                <a:cs typeface="Consolas" pitchFamily="49" charset="0"/>
              </a:rPr>
              <a:t>GetFileData</a:t>
            </a:r>
            <a:r>
              <a:rPr lang="en-US" dirty="0" smtClean="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sp>
        <p:nvSpPr>
          <p:cNvPr id="42" name="Rounded Rectangular Callout 41"/>
          <p:cNvSpPr/>
          <p:nvPr/>
        </p:nvSpPr>
        <p:spPr bwMode="auto">
          <a:xfrm>
            <a:off x="5988097" y="1396490"/>
            <a:ext cx="1516382" cy="675454"/>
          </a:xfrm>
          <a:prstGeom prst="wedgeRoundRectCallout">
            <a:avLst>
              <a:gd name="adj1" fmla="val -33509"/>
              <a:gd name="adj2" fmla="val 77829"/>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000000"/>
                </a:solidFill>
                <a:latin typeface="Calibri" pitchFamily="34" charset="0"/>
              </a:rPr>
              <a:t>Returns a</a:t>
            </a:r>
            <a:br>
              <a:rPr lang="en-US" sz="2000" dirty="0" smtClean="0">
                <a:solidFill>
                  <a:srgbClr val="000000"/>
                </a:solidFill>
                <a:latin typeface="Calibri" pitchFamily="34" charset="0"/>
              </a:rPr>
            </a:br>
            <a:r>
              <a:rPr lang="en-US" b="1" dirty="0" smtClean="0">
                <a:solidFill>
                  <a:srgbClr val="000000"/>
                </a:solidFill>
                <a:latin typeface="Consolas" pitchFamily="49" charset="0"/>
                <a:cs typeface="Consolas" pitchFamily="49" charset="0"/>
              </a:rPr>
              <a:t>byte[]</a:t>
            </a:r>
            <a:endParaRPr lang="en-US" sz="2000" dirty="0" smtClean="0">
              <a:solidFill>
                <a:srgbClr val="000000"/>
              </a:solidFill>
              <a:latin typeface="Consolas" pitchFamily="49" charset="0"/>
              <a:cs typeface="Consolas" pitchFamily="49" charset="0"/>
            </a:endParaRPr>
          </a:p>
        </p:txBody>
      </p:sp>
      <p:sp>
        <p:nvSpPr>
          <p:cNvPr id="43" name="Rectangle 42"/>
          <p:cNvSpPr/>
          <p:nvPr/>
        </p:nvSpPr>
        <p:spPr>
          <a:xfrm>
            <a:off x="628191" y="3784098"/>
            <a:ext cx="7498080" cy="369332"/>
          </a:xfrm>
          <a:prstGeom prst="rect">
            <a:avLst/>
          </a:prstGeom>
        </p:spPr>
        <p:txBody>
          <a:bodyPr wrap="square">
            <a:spAutoFit/>
          </a:bodyPr>
          <a:lstStyle/>
          <a:p>
            <a:r>
              <a:rPr lang="en-US" dirty="0" smtClean="0">
                <a:solidFill>
                  <a:schemeClr val="bg1"/>
                </a:solidFill>
                <a:latin typeface="Consolas" pitchFamily="49" charset="0"/>
                <a:cs typeface="Consolas" pitchFamily="49" charset="0"/>
              </a:rPr>
              <a:t>                 </a:t>
            </a:r>
            <a:r>
              <a:rPr lang="en-US" b="1" dirty="0" smtClean="0">
                <a:solidFill>
                  <a:schemeClr val="accent6"/>
                </a:solidFill>
                <a:latin typeface="Consolas" pitchFamily="49" charset="0"/>
                <a:cs typeface="Consolas" pitchFamily="49" charset="0"/>
              </a:rPr>
              <a:t>.</a:t>
            </a:r>
            <a:r>
              <a:rPr lang="en-US" b="1" dirty="0" err="1">
                <a:solidFill>
                  <a:schemeClr val="accent6"/>
                </a:solidFill>
                <a:latin typeface="Consolas" pitchFamily="49" charset="0"/>
                <a:cs typeface="Consolas" pitchFamily="49" charset="0"/>
              </a:rPr>
              <a:t>ContinueWith</a:t>
            </a:r>
            <a:r>
              <a:rPr lang="en-US" dirty="0">
                <a:solidFill>
                  <a:schemeClr val="bg1"/>
                </a:solidFill>
                <a:latin typeface="Consolas" pitchFamily="49" charset="0"/>
                <a:cs typeface="Consolas" pitchFamily="49" charset="0"/>
              </a:rPr>
              <a:t>(x =&gt; Analyze(</a:t>
            </a:r>
            <a:r>
              <a:rPr lang="en-US" dirty="0" err="1">
                <a:solidFill>
                  <a:schemeClr val="bg1"/>
                </a:solidFill>
                <a:latin typeface="Consolas" pitchFamily="49" charset="0"/>
                <a:cs typeface="Consolas" pitchFamily="49" charset="0"/>
              </a:rPr>
              <a:t>x.Result</a:t>
            </a:r>
            <a:r>
              <a:rPr lang="en-US" dirty="0" smtClean="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sp>
        <p:nvSpPr>
          <p:cNvPr id="44" name="Rounded Rectangular Callout 43"/>
          <p:cNvSpPr/>
          <p:nvPr/>
        </p:nvSpPr>
        <p:spPr bwMode="auto">
          <a:xfrm>
            <a:off x="2792271" y="2949458"/>
            <a:ext cx="1981200" cy="675454"/>
          </a:xfrm>
          <a:prstGeom prst="wedgeRoundRectCallout">
            <a:avLst>
              <a:gd name="adj1" fmla="val 42478"/>
              <a:gd name="adj2" fmla="val 81439"/>
              <a:gd name="adj3" fmla="val 1666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000000"/>
                </a:solidFill>
                <a:latin typeface="Calibri" pitchFamily="34" charset="0"/>
              </a:rPr>
              <a:t>Receives a</a:t>
            </a:r>
            <a:br>
              <a:rPr lang="en-US" sz="2000" dirty="0" smtClean="0">
                <a:solidFill>
                  <a:srgbClr val="000000"/>
                </a:solidFill>
                <a:latin typeface="Calibri" pitchFamily="34" charset="0"/>
              </a:rPr>
            </a:br>
            <a:r>
              <a:rPr lang="en-US" b="1" dirty="0" smtClean="0">
                <a:solidFill>
                  <a:srgbClr val="000000"/>
                </a:solidFill>
                <a:latin typeface="Consolas" pitchFamily="49" charset="0"/>
                <a:cs typeface="Consolas" pitchFamily="49" charset="0"/>
              </a:rPr>
              <a:t>Task&lt;byte[]&gt;</a:t>
            </a:r>
            <a:endParaRPr lang="en-US" sz="2000" dirty="0" smtClean="0">
              <a:solidFill>
                <a:srgbClr val="000000"/>
              </a:solidFill>
              <a:latin typeface="Consolas" pitchFamily="49" charset="0"/>
              <a:cs typeface="Consolas" pitchFamily="49" charset="0"/>
            </a:endParaRPr>
          </a:p>
        </p:txBody>
      </p:sp>
      <p:sp>
        <p:nvSpPr>
          <p:cNvPr id="45" name="Rectangle 44"/>
          <p:cNvSpPr/>
          <p:nvPr/>
        </p:nvSpPr>
        <p:spPr>
          <a:xfrm>
            <a:off x="628191" y="5270966"/>
            <a:ext cx="7498080" cy="369332"/>
          </a:xfrm>
          <a:prstGeom prst="rect">
            <a:avLst/>
          </a:prstGeom>
        </p:spPr>
        <p:txBody>
          <a:bodyPr wrap="square">
            <a:spAutoFit/>
          </a:bodyPr>
          <a:lstStyle/>
          <a:p>
            <a:r>
              <a:rPr lang="en-US" dirty="0" smtClean="0">
                <a:solidFill>
                  <a:schemeClr val="bg1"/>
                </a:solidFill>
                <a:latin typeface="Consolas" pitchFamily="49" charset="0"/>
                <a:cs typeface="Consolas" pitchFamily="49" charset="0"/>
              </a:rPr>
              <a:t>                 </a:t>
            </a:r>
            <a:r>
              <a:rPr lang="en-US" b="1" dirty="0">
                <a:solidFill>
                  <a:schemeClr val="accent6"/>
                </a:solidFill>
                <a:latin typeface="Consolas" pitchFamily="49" charset="0"/>
                <a:cs typeface="Consolas" pitchFamily="49" charset="0"/>
              </a:rPr>
              <a:t>.</a:t>
            </a:r>
            <a:r>
              <a:rPr lang="en-US" b="1" dirty="0" err="1" smtClean="0">
                <a:solidFill>
                  <a:schemeClr val="accent6"/>
                </a:solidFill>
                <a:latin typeface="Consolas" pitchFamily="49" charset="0"/>
                <a:cs typeface="Consolas" pitchFamily="49" charset="0"/>
              </a:rPr>
              <a:t>ContinueWith</a:t>
            </a:r>
            <a:r>
              <a:rPr lang="en-US" dirty="0" smtClean="0">
                <a:solidFill>
                  <a:schemeClr val="bg1"/>
                </a:solidFill>
                <a:latin typeface="Consolas" pitchFamily="49" charset="0"/>
                <a:cs typeface="Consolas" pitchFamily="49" charset="0"/>
              </a:rPr>
              <a:t>(y </a:t>
            </a:r>
            <a:r>
              <a:rPr lang="en-US" dirty="0">
                <a:solidFill>
                  <a:schemeClr val="bg1"/>
                </a:solidFill>
                <a:latin typeface="Consolas" pitchFamily="49" charset="0"/>
                <a:cs typeface="Consolas" pitchFamily="49" charset="0"/>
              </a:rPr>
              <a:t>=&gt; Summarize(</a:t>
            </a:r>
            <a:r>
              <a:rPr lang="en-US" dirty="0" err="1">
                <a:solidFill>
                  <a:schemeClr val="bg1"/>
                </a:solidFill>
                <a:latin typeface="Consolas" pitchFamily="49" charset="0"/>
                <a:cs typeface="Consolas" pitchFamily="49" charset="0"/>
              </a:rPr>
              <a:t>y.Result</a:t>
            </a:r>
            <a:r>
              <a:rPr lang="en-US" dirty="0" smtClean="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sp>
        <p:nvSpPr>
          <p:cNvPr id="46" name="Rounded Rectangular Callout 45"/>
          <p:cNvSpPr/>
          <p:nvPr/>
        </p:nvSpPr>
        <p:spPr bwMode="auto">
          <a:xfrm>
            <a:off x="5819696" y="2949458"/>
            <a:ext cx="1853184" cy="675454"/>
          </a:xfrm>
          <a:prstGeom prst="wedgeRoundRectCallout">
            <a:avLst>
              <a:gd name="adj1" fmla="val 3991"/>
              <a:gd name="adj2" fmla="val 82342"/>
              <a:gd name="adj3" fmla="val 16667"/>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000000"/>
                </a:solidFill>
                <a:latin typeface="Calibri" pitchFamily="34" charset="0"/>
              </a:rPr>
              <a:t>Data available in </a:t>
            </a:r>
            <a:r>
              <a:rPr lang="en-US" b="1" dirty="0" smtClean="0">
                <a:solidFill>
                  <a:srgbClr val="000000"/>
                </a:solidFill>
                <a:latin typeface="Consolas" pitchFamily="49" charset="0"/>
                <a:cs typeface="Consolas" pitchFamily="49" charset="0"/>
              </a:rPr>
              <a:t>byte[]</a:t>
            </a:r>
            <a:endParaRPr lang="en-US" sz="2000" dirty="0" smtClean="0">
              <a:solidFill>
                <a:srgbClr val="000000"/>
              </a:solidFill>
              <a:latin typeface="Consolas" pitchFamily="49" charset="0"/>
              <a:cs typeface="Consolas" pitchFamily="49" charset="0"/>
            </a:endParaRPr>
          </a:p>
        </p:txBody>
      </p:sp>
      <p:sp>
        <p:nvSpPr>
          <p:cNvPr id="47" name="Cloud Callout 46"/>
          <p:cNvSpPr/>
          <p:nvPr/>
        </p:nvSpPr>
        <p:spPr bwMode="auto">
          <a:xfrm>
            <a:off x="134415" y="3777581"/>
            <a:ext cx="2298192" cy="969264"/>
          </a:xfrm>
          <a:prstGeom prst="cloudCallout">
            <a:avLst>
              <a:gd name="adj1" fmla="val 60926"/>
              <a:gd name="adj2" fmla="val -9662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1C1C1C"/>
                </a:solidFill>
                <a:latin typeface="Calibri" pitchFamily="34" charset="0"/>
              </a:rPr>
              <a:t>What about errors?</a:t>
            </a:r>
          </a:p>
        </p:txBody>
      </p:sp>
      <p:sp>
        <p:nvSpPr>
          <p:cNvPr id="48" name="Rounded Rectangular Callout 47"/>
          <p:cNvSpPr/>
          <p:nvPr/>
        </p:nvSpPr>
        <p:spPr bwMode="auto">
          <a:xfrm>
            <a:off x="5494321" y="4299998"/>
            <a:ext cx="1516382" cy="675454"/>
          </a:xfrm>
          <a:prstGeom prst="wedgeRoundRectCallout">
            <a:avLst>
              <a:gd name="adj1" fmla="val -38735"/>
              <a:gd name="adj2" fmla="val -73792"/>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000000"/>
                </a:solidFill>
                <a:latin typeface="Calibri" pitchFamily="34" charset="0"/>
              </a:rPr>
              <a:t>Returns a</a:t>
            </a:r>
            <a:br>
              <a:rPr lang="en-US" sz="2000" dirty="0" smtClean="0">
                <a:solidFill>
                  <a:srgbClr val="000000"/>
                </a:solidFill>
                <a:latin typeface="Calibri" pitchFamily="34" charset="0"/>
              </a:rPr>
            </a:br>
            <a:r>
              <a:rPr lang="en-US" b="1" dirty="0" smtClean="0">
                <a:solidFill>
                  <a:srgbClr val="000000"/>
                </a:solidFill>
                <a:latin typeface="Consolas" pitchFamily="49" charset="0"/>
                <a:cs typeface="Consolas" pitchFamily="49" charset="0"/>
              </a:rPr>
              <a:t>double[]</a:t>
            </a:r>
            <a:endParaRPr lang="en-US" sz="2000" dirty="0" smtClean="0">
              <a:solidFill>
                <a:srgbClr val="000000"/>
              </a:solidFill>
              <a:latin typeface="Consolas" pitchFamily="49" charset="0"/>
              <a:cs typeface="Consolas" pitchFamily="49" charset="0"/>
            </a:endParaRPr>
          </a:p>
        </p:txBody>
      </p:sp>
      <p:sp>
        <p:nvSpPr>
          <p:cNvPr id="49" name="Rounded Rectangular Callout 48"/>
          <p:cNvSpPr/>
          <p:nvPr/>
        </p:nvSpPr>
        <p:spPr bwMode="auto">
          <a:xfrm>
            <a:off x="2792271" y="4466807"/>
            <a:ext cx="1981200" cy="675454"/>
          </a:xfrm>
          <a:prstGeom prst="wedgeRoundRectCallout">
            <a:avLst>
              <a:gd name="adj1" fmla="val 42478"/>
              <a:gd name="adj2" fmla="val 81439"/>
              <a:gd name="adj3" fmla="val 1666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000000"/>
                </a:solidFill>
                <a:latin typeface="Calibri" pitchFamily="34" charset="0"/>
              </a:rPr>
              <a:t>Receives a</a:t>
            </a:r>
            <a:br>
              <a:rPr lang="en-US" sz="2000" dirty="0" smtClean="0">
                <a:solidFill>
                  <a:srgbClr val="000000"/>
                </a:solidFill>
                <a:latin typeface="Calibri" pitchFamily="34" charset="0"/>
              </a:rPr>
            </a:br>
            <a:r>
              <a:rPr lang="en-US" b="1" dirty="0" smtClean="0">
                <a:solidFill>
                  <a:srgbClr val="000000"/>
                </a:solidFill>
                <a:latin typeface="Consolas" pitchFamily="49" charset="0"/>
                <a:cs typeface="Consolas" pitchFamily="49" charset="0"/>
              </a:rPr>
              <a:t>Task&lt;double[]&gt;</a:t>
            </a:r>
            <a:endParaRPr lang="en-US" sz="2000" dirty="0" smtClean="0">
              <a:solidFill>
                <a:srgbClr val="000000"/>
              </a:solidFill>
              <a:latin typeface="Consolas" pitchFamily="49" charset="0"/>
              <a:cs typeface="Consolas" pitchFamily="49" charset="0"/>
            </a:endParaRPr>
          </a:p>
        </p:txBody>
      </p:sp>
      <p:sp>
        <p:nvSpPr>
          <p:cNvPr id="50" name="Down Arrow 49"/>
          <p:cNvSpPr/>
          <p:nvPr/>
        </p:nvSpPr>
        <p:spPr>
          <a:xfrm>
            <a:off x="8020472" y="1396490"/>
            <a:ext cx="677663" cy="47247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51" name="TextBox 50"/>
          <p:cNvSpPr txBox="1"/>
          <p:nvPr/>
        </p:nvSpPr>
        <p:spPr>
          <a:xfrm rot="5400000">
            <a:off x="7376502" y="3574174"/>
            <a:ext cx="1965603" cy="369332"/>
          </a:xfrm>
          <a:prstGeom prst="rect">
            <a:avLst/>
          </a:prstGeom>
          <a:noFill/>
        </p:spPr>
        <p:txBody>
          <a:bodyPr wrap="none" rtlCol="0">
            <a:spAutoFit/>
          </a:bodyPr>
          <a:lstStyle/>
          <a:p>
            <a:r>
              <a:rPr lang="en-US" b="1" dirty="0" smtClean="0"/>
              <a:t>Data Flow Pipeline</a:t>
            </a:r>
            <a:endParaRPr lang="en-US" b="1" dirty="0"/>
          </a:p>
        </p:txBody>
      </p:sp>
    </p:spTree>
    <p:extLst>
      <p:ext uri="{BB962C8B-B14F-4D97-AF65-F5344CB8AC3E}">
        <p14:creationId xmlns:p14="http://schemas.microsoft.com/office/powerpoint/2010/main" val="13841833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animBg="1"/>
      <p:bldP spid="45" grpId="0"/>
      <p:bldP spid="46" grpId="0" animBg="1"/>
      <p:bldP spid="47" grpId="0" animBg="1"/>
      <p:bldP spid="48" grpId="0" animBg="1"/>
      <p:bldP spid="4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Working with Task&lt;T&gt; in .NET 4</a:t>
            </a:r>
            <a:endParaRPr lang="en-US" dirty="0"/>
          </a:p>
        </p:txBody>
      </p:sp>
    </p:spTree>
    <p:extLst>
      <p:ext uri="{BB962C8B-B14F-4D97-AF65-F5344CB8AC3E}">
        <p14:creationId xmlns:p14="http://schemas.microsoft.com/office/powerpoint/2010/main" val="408749858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Language Support for Asynchronous Programming – F#</a:t>
            </a:r>
            <a:endParaRPr lang="en-US" dirty="0"/>
          </a:p>
        </p:txBody>
      </p:sp>
      <p:sp>
        <p:nvSpPr>
          <p:cNvPr id="11" name="Slide Number Placeholder 10"/>
          <p:cNvSpPr>
            <a:spLocks noGrp="1"/>
          </p:cNvSpPr>
          <p:nvPr>
            <p:ph type="sldNum" sz="quarter" idx="4294967295"/>
          </p:nvPr>
        </p:nvSpPr>
        <p:spPr>
          <a:xfrm>
            <a:off x="8656638" y="6373813"/>
            <a:ext cx="487362" cy="365125"/>
          </a:xfrm>
          <a:prstGeom prst="rect">
            <a:avLst/>
          </a:prstGeom>
        </p:spPr>
        <p:txBody>
          <a:bodyPr/>
          <a:lstStyle/>
          <a:p>
            <a:fld id="{E12D2A76-5301-6C47-8C1D-787442ADAD0B}" type="slidenum">
              <a:rPr lang="en-US" smtClean="0"/>
              <a:pPr/>
              <a:t>13</a:t>
            </a:fld>
            <a:endParaRPr lang="en-US" dirty="0"/>
          </a:p>
        </p:txBody>
      </p:sp>
      <p:sp>
        <p:nvSpPr>
          <p:cNvPr id="7" name="Text Placeholder 8"/>
          <p:cNvSpPr txBox="1">
            <a:spLocks/>
          </p:cNvSpPr>
          <p:nvPr/>
        </p:nvSpPr>
        <p:spPr>
          <a:xfrm>
            <a:off x="542957" y="1388614"/>
            <a:ext cx="8328991" cy="5025991"/>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kern="1000" dirty="0" smtClean="0">
                <a:solidFill>
                  <a:schemeClr val="accent1">
                    <a:lumMod val="60000"/>
                    <a:lumOff val="40000"/>
                  </a:schemeClr>
                </a:solidFill>
                <a:latin typeface="Consolas" pitchFamily="49" charset="0"/>
                <a:ea typeface="Constantia"/>
                <a:cs typeface="Consolas" pitchFamily="49" charset="0"/>
              </a:rPr>
              <a:t>let</a:t>
            </a:r>
            <a:r>
              <a:rPr lang="en-US" sz="1800" dirty="0" smtClean="0">
                <a:solidFill>
                  <a:schemeClr val="accent1">
                    <a:lumMod val="60000"/>
                    <a:lumOff val="40000"/>
                  </a:schemeClr>
                </a:solidFill>
                <a:latin typeface="Consolas" pitchFamily="49" charset="0"/>
                <a:cs typeface="Consolas" pitchFamily="49" charset="0"/>
              </a:rPr>
              <a:t> </a:t>
            </a:r>
            <a:r>
              <a:rPr lang="en-US" sz="1800" dirty="0" err="1" smtClean="0">
                <a:latin typeface="Consolas" pitchFamily="49" charset="0"/>
                <a:cs typeface="Consolas" pitchFamily="49" charset="0"/>
              </a:rPr>
              <a:t>processAsync</a:t>
            </a:r>
            <a:r>
              <a:rPr lang="en-US" sz="1800" dirty="0" smtClean="0">
                <a:latin typeface="Consolas" pitchFamily="49" charset="0"/>
                <a:cs typeface="Consolas" pitchFamily="49" charset="0"/>
              </a:rPr>
              <a:t> i =</a:t>
            </a:r>
          </a:p>
          <a:p>
            <a:pPr marL="0" indent="0">
              <a:buNone/>
            </a:pPr>
            <a:r>
              <a:rPr lang="en-US" sz="1800" dirty="0" smtClean="0">
                <a:latin typeface="Consolas" pitchFamily="49" charset="0"/>
                <a:cs typeface="Consolas" pitchFamily="49" charset="0"/>
              </a:rPr>
              <a:t>    </a:t>
            </a:r>
            <a:r>
              <a:rPr lang="en-US" sz="1800" b="1" kern="1000" dirty="0" err="1" smtClean="0">
                <a:solidFill>
                  <a:schemeClr val="accent6"/>
                </a:solidFill>
                <a:latin typeface="Consolas" pitchFamily="49" charset="0"/>
                <a:ea typeface="Constantia"/>
                <a:cs typeface="Consolas" pitchFamily="49" charset="0"/>
              </a:rPr>
              <a:t>async</a:t>
            </a:r>
            <a:r>
              <a:rPr lang="en-US" sz="1800" dirty="0" smtClean="0">
                <a:latin typeface="Consolas" pitchFamily="49" charset="0"/>
                <a:cs typeface="Consolas" pitchFamily="49" charset="0"/>
              </a:rPr>
              <a:t> { </a:t>
            </a:r>
            <a:r>
              <a:rPr lang="en-US" sz="1800" kern="1000" dirty="0" smtClean="0">
                <a:solidFill>
                  <a:schemeClr val="accent1">
                    <a:lumMod val="60000"/>
                    <a:lumOff val="40000"/>
                  </a:schemeClr>
                </a:solidFill>
                <a:latin typeface="Consolas" pitchFamily="49" charset="0"/>
                <a:ea typeface="Constantia"/>
                <a:cs typeface="Consolas" pitchFamily="49" charset="0"/>
              </a:rPr>
              <a:t>use</a:t>
            </a:r>
            <a:r>
              <a:rPr lang="en-US" sz="1800" dirty="0" smtClean="0">
                <a:latin typeface="Consolas" pitchFamily="49" charset="0"/>
                <a:cs typeface="Consolas" pitchFamily="49" charset="0"/>
              </a:rPr>
              <a:t> stream = </a:t>
            </a:r>
            <a:r>
              <a:rPr lang="en-US" sz="1800" kern="1000" dirty="0" err="1" smtClean="0">
                <a:solidFill>
                  <a:schemeClr val="accent3">
                    <a:lumMod val="60000"/>
                    <a:lumOff val="40000"/>
                  </a:schemeClr>
                </a:solidFill>
                <a:latin typeface="Consolas" pitchFamily="49" charset="0"/>
                <a:ea typeface="Constantia"/>
                <a:cs typeface="Consolas" pitchFamily="49" charset="0"/>
              </a:rPr>
              <a:t>File</a:t>
            </a:r>
            <a:r>
              <a:rPr lang="en-US" sz="1800" dirty="0" err="1" smtClean="0">
                <a:latin typeface="Consolas" pitchFamily="49" charset="0"/>
                <a:cs typeface="Consolas" pitchFamily="49" charset="0"/>
              </a:rPr>
              <a:t>.OpenRead</a:t>
            </a:r>
            <a:r>
              <a:rPr lang="en-US" sz="1800" dirty="0" smtClean="0">
                <a:latin typeface="Consolas" pitchFamily="49" charset="0"/>
                <a:cs typeface="Consolas" pitchFamily="49" charset="0"/>
              </a:rPr>
              <a:t>(</a:t>
            </a:r>
            <a:r>
              <a:rPr lang="en-US" sz="1800" dirty="0" err="1" smtClean="0">
                <a:latin typeface="Consolas" pitchFamily="49" charset="0"/>
                <a:cs typeface="Consolas" pitchFamily="49" charset="0"/>
              </a:rPr>
              <a:t>sprintf</a:t>
            </a:r>
            <a:r>
              <a:rPr lang="en-US" sz="1800" dirty="0" smtClean="0">
                <a:latin typeface="Consolas" pitchFamily="49" charset="0"/>
                <a:cs typeface="Consolas" pitchFamily="49" charset="0"/>
              </a:rPr>
              <a:t> </a:t>
            </a:r>
            <a:r>
              <a:rPr lang="en-US" sz="1800" dirty="0" smtClean="0">
                <a:solidFill>
                  <a:schemeClr val="accent2">
                    <a:lumMod val="60000"/>
                    <a:lumOff val="40000"/>
                  </a:schemeClr>
                </a:solidFill>
                <a:latin typeface="Consolas" pitchFamily="49" charset="0"/>
                <a:cs typeface="Consolas" pitchFamily="49" charset="0"/>
              </a:rPr>
              <a:t>"</a:t>
            </a:r>
            <a:r>
              <a:rPr lang="en-US" sz="1800" dirty="0" err="1" smtClean="0">
                <a:solidFill>
                  <a:schemeClr val="accent2">
                    <a:lumMod val="60000"/>
                    <a:lumOff val="40000"/>
                  </a:schemeClr>
                </a:solidFill>
                <a:latin typeface="Consolas" pitchFamily="49" charset="0"/>
                <a:cs typeface="Consolas" pitchFamily="49" charset="0"/>
              </a:rPr>
              <a:t>Image%d.tmp</a:t>
            </a:r>
            <a:r>
              <a:rPr lang="en-US" sz="1800" dirty="0" smtClean="0">
                <a:solidFill>
                  <a:schemeClr val="accent2">
                    <a:lumMod val="60000"/>
                    <a:lumOff val="40000"/>
                  </a:schemeClr>
                </a:solidFill>
                <a:latin typeface="Consolas" pitchFamily="49" charset="0"/>
                <a:cs typeface="Consolas" pitchFamily="49" charset="0"/>
              </a:rPr>
              <a:t>"</a:t>
            </a:r>
            <a:r>
              <a:rPr lang="en-US" sz="1800" dirty="0" smtClean="0">
                <a:latin typeface="Consolas" pitchFamily="49" charset="0"/>
                <a:cs typeface="Consolas" pitchFamily="49" charset="0"/>
              </a:rPr>
              <a:t> i)</a:t>
            </a:r>
          </a:p>
          <a:p>
            <a:pPr marL="0" indent="0">
              <a:buNone/>
            </a:pPr>
            <a:r>
              <a:rPr lang="en-US" sz="1800" dirty="0" smtClean="0">
                <a:latin typeface="Consolas" pitchFamily="49" charset="0"/>
                <a:cs typeface="Consolas" pitchFamily="49" charset="0"/>
              </a:rPr>
              <a:t>            </a:t>
            </a:r>
            <a:r>
              <a:rPr lang="en-US" sz="1800" kern="1000" dirty="0" smtClean="0">
                <a:solidFill>
                  <a:schemeClr val="accent1">
                    <a:lumMod val="60000"/>
                    <a:lumOff val="40000"/>
                  </a:schemeClr>
                </a:solidFill>
                <a:latin typeface="Consolas" pitchFamily="49" charset="0"/>
                <a:ea typeface="Constantia"/>
                <a:cs typeface="Consolas" pitchFamily="49" charset="0"/>
              </a:rPr>
              <a:t>let</a:t>
            </a:r>
            <a:r>
              <a:rPr lang="en-US" sz="1800" b="1" dirty="0" smtClean="0">
                <a:solidFill>
                  <a:schemeClr val="accent6"/>
                </a:solidFill>
                <a:latin typeface="Consolas" pitchFamily="49" charset="0"/>
                <a:cs typeface="Consolas" pitchFamily="49" charset="0"/>
              </a:rPr>
              <a:t>!</a:t>
            </a:r>
            <a:r>
              <a:rPr lang="en-US" sz="1800" dirty="0" smtClean="0">
                <a:latin typeface="Consolas" pitchFamily="49" charset="0"/>
                <a:cs typeface="Consolas" pitchFamily="49" charset="0"/>
              </a:rPr>
              <a:t> pixels = </a:t>
            </a:r>
            <a:r>
              <a:rPr lang="en-US" sz="1800" dirty="0" err="1" smtClean="0">
                <a:latin typeface="Consolas" pitchFamily="49" charset="0"/>
                <a:cs typeface="Consolas" pitchFamily="49" charset="0"/>
              </a:rPr>
              <a:t>stream.</a:t>
            </a:r>
            <a:r>
              <a:rPr lang="en-US" sz="1800" b="1" dirty="0" err="1" smtClean="0">
                <a:solidFill>
                  <a:schemeClr val="accent6"/>
                </a:solidFill>
                <a:latin typeface="Consolas" pitchFamily="49" charset="0"/>
                <a:cs typeface="Consolas" pitchFamily="49" charset="0"/>
              </a:rPr>
              <a:t>Async</a:t>
            </a:r>
            <a:r>
              <a:rPr lang="en-US" sz="1800" dirty="0" err="1" smtClean="0">
                <a:latin typeface="Consolas" pitchFamily="49" charset="0"/>
                <a:cs typeface="Consolas" pitchFamily="49" charset="0"/>
              </a:rPr>
              <a:t>Read</a:t>
            </a:r>
            <a:r>
              <a:rPr lang="en-US" sz="1800" dirty="0" smtClean="0">
                <a:latin typeface="Consolas" pitchFamily="49" charset="0"/>
                <a:cs typeface="Consolas" pitchFamily="49" charset="0"/>
              </a:rPr>
              <a:t>(</a:t>
            </a:r>
            <a:r>
              <a:rPr lang="en-US" sz="1800" dirty="0" err="1" smtClean="0">
                <a:latin typeface="Consolas" pitchFamily="49" charset="0"/>
                <a:cs typeface="Consolas" pitchFamily="49" charset="0"/>
              </a:rPr>
              <a:t>numPixels</a:t>
            </a:r>
            <a:r>
              <a:rPr lang="en-US" sz="1800" dirty="0" smtClean="0">
                <a:latin typeface="Consolas" pitchFamily="49" charset="0"/>
                <a:cs typeface="Consolas" pitchFamily="49" charset="0"/>
              </a:rPr>
              <a:t>)</a:t>
            </a:r>
          </a:p>
          <a:p>
            <a:pPr marL="0" indent="0">
              <a:buNone/>
            </a:pPr>
            <a:r>
              <a:rPr lang="de-DE" sz="1800" dirty="0" smtClean="0">
                <a:latin typeface="Consolas" pitchFamily="49" charset="0"/>
                <a:cs typeface="Consolas" pitchFamily="49" charset="0"/>
              </a:rPr>
              <a:t>            </a:t>
            </a:r>
            <a:r>
              <a:rPr lang="de-DE" sz="1800" kern="1000" dirty="0" smtClean="0">
                <a:solidFill>
                  <a:schemeClr val="accent1">
                    <a:lumMod val="60000"/>
                    <a:lumOff val="40000"/>
                  </a:schemeClr>
                </a:solidFill>
                <a:latin typeface="Consolas" pitchFamily="49" charset="0"/>
                <a:ea typeface="Constantia"/>
                <a:cs typeface="Consolas" pitchFamily="49" charset="0"/>
              </a:rPr>
              <a:t>let</a:t>
            </a:r>
            <a:r>
              <a:rPr lang="de-DE" sz="1800" dirty="0" smtClean="0">
                <a:latin typeface="Consolas" pitchFamily="49" charset="0"/>
                <a:cs typeface="Consolas" pitchFamily="49" charset="0"/>
              </a:rPr>
              <a:t> pixels' = transform pixels i</a:t>
            </a:r>
          </a:p>
          <a:p>
            <a:pPr marL="0" indent="0">
              <a:buNone/>
            </a:pPr>
            <a:r>
              <a:rPr lang="en-US" sz="1800" dirty="0" smtClean="0">
                <a:latin typeface="Consolas" pitchFamily="49" charset="0"/>
                <a:cs typeface="Consolas" pitchFamily="49" charset="0"/>
              </a:rPr>
              <a:t>            </a:t>
            </a:r>
            <a:r>
              <a:rPr lang="en-US" sz="1800" kern="1000" dirty="0" smtClean="0">
                <a:solidFill>
                  <a:schemeClr val="accent1">
                    <a:lumMod val="60000"/>
                    <a:lumOff val="40000"/>
                  </a:schemeClr>
                </a:solidFill>
                <a:latin typeface="Consolas" pitchFamily="49" charset="0"/>
                <a:ea typeface="Constantia"/>
                <a:cs typeface="Consolas" pitchFamily="49" charset="0"/>
              </a:rPr>
              <a:t>use</a:t>
            </a:r>
            <a:r>
              <a:rPr lang="en-US" sz="1800" dirty="0" smtClean="0">
                <a:latin typeface="Consolas" pitchFamily="49" charset="0"/>
                <a:cs typeface="Consolas" pitchFamily="49" charset="0"/>
              </a:rPr>
              <a:t> out = </a:t>
            </a:r>
            <a:r>
              <a:rPr lang="en-US" sz="1800" kern="1000" dirty="0" err="1" smtClean="0">
                <a:solidFill>
                  <a:schemeClr val="accent3">
                    <a:lumMod val="60000"/>
                    <a:lumOff val="40000"/>
                  </a:schemeClr>
                </a:solidFill>
                <a:latin typeface="Consolas" pitchFamily="49" charset="0"/>
                <a:ea typeface="Constantia"/>
                <a:cs typeface="Consolas" pitchFamily="49" charset="0"/>
              </a:rPr>
              <a:t>File</a:t>
            </a:r>
            <a:r>
              <a:rPr lang="en-US" sz="1800" dirty="0" err="1" smtClean="0">
                <a:latin typeface="Consolas" pitchFamily="49" charset="0"/>
                <a:cs typeface="Consolas" pitchFamily="49" charset="0"/>
              </a:rPr>
              <a:t>.OpenWrite</a:t>
            </a:r>
            <a:r>
              <a:rPr lang="en-US" sz="1800" dirty="0" smtClean="0">
                <a:latin typeface="Consolas" pitchFamily="49" charset="0"/>
                <a:cs typeface="Consolas" pitchFamily="49" charset="0"/>
              </a:rPr>
              <a:t>(</a:t>
            </a:r>
            <a:r>
              <a:rPr lang="en-US" sz="1800" dirty="0" err="1" smtClean="0">
                <a:latin typeface="Consolas" pitchFamily="49" charset="0"/>
                <a:cs typeface="Consolas" pitchFamily="49" charset="0"/>
              </a:rPr>
              <a:t>sprintf</a:t>
            </a:r>
            <a:r>
              <a:rPr lang="en-US" sz="1800" dirty="0" smtClean="0">
                <a:latin typeface="Consolas" pitchFamily="49" charset="0"/>
                <a:cs typeface="Consolas" pitchFamily="49" charset="0"/>
              </a:rPr>
              <a:t> </a:t>
            </a:r>
            <a:r>
              <a:rPr lang="en-US" sz="1800" dirty="0" smtClean="0">
                <a:solidFill>
                  <a:schemeClr val="accent2">
                    <a:lumMod val="60000"/>
                    <a:lumOff val="40000"/>
                  </a:schemeClr>
                </a:solidFill>
                <a:latin typeface="Consolas" pitchFamily="49" charset="0"/>
                <a:cs typeface="Consolas" pitchFamily="49" charset="0"/>
              </a:rPr>
              <a:t>"</a:t>
            </a:r>
            <a:r>
              <a:rPr lang="en-US" sz="1800" dirty="0" err="1" smtClean="0">
                <a:solidFill>
                  <a:schemeClr val="accent2">
                    <a:lumMod val="60000"/>
                    <a:lumOff val="40000"/>
                  </a:schemeClr>
                </a:solidFill>
                <a:latin typeface="Consolas" pitchFamily="49" charset="0"/>
                <a:cs typeface="Consolas" pitchFamily="49" charset="0"/>
              </a:rPr>
              <a:t>Image%d.done</a:t>
            </a:r>
            <a:r>
              <a:rPr lang="en-US" sz="1800" dirty="0" smtClean="0">
                <a:solidFill>
                  <a:schemeClr val="accent2">
                    <a:lumMod val="60000"/>
                    <a:lumOff val="40000"/>
                  </a:schemeClr>
                </a:solidFill>
                <a:latin typeface="Consolas" pitchFamily="49" charset="0"/>
                <a:cs typeface="Consolas" pitchFamily="49" charset="0"/>
              </a:rPr>
              <a:t>"</a:t>
            </a:r>
            <a:r>
              <a:rPr lang="en-US" sz="1800" dirty="0" smtClean="0">
                <a:latin typeface="Consolas" pitchFamily="49" charset="0"/>
                <a:cs typeface="Consolas" pitchFamily="49" charset="0"/>
              </a:rPr>
              <a:t> i)</a:t>
            </a:r>
          </a:p>
          <a:p>
            <a:pPr marL="0" indent="0">
              <a:buNone/>
            </a:pPr>
            <a:r>
              <a:rPr lang="en-US" sz="1800" dirty="0" smtClean="0">
                <a:latin typeface="Consolas" pitchFamily="49" charset="0"/>
                <a:cs typeface="Consolas" pitchFamily="49" charset="0"/>
              </a:rPr>
              <a:t>            </a:t>
            </a:r>
            <a:r>
              <a:rPr lang="en-US" sz="1800" kern="1000" dirty="0" smtClean="0">
                <a:solidFill>
                  <a:schemeClr val="accent1">
                    <a:lumMod val="60000"/>
                    <a:lumOff val="40000"/>
                  </a:schemeClr>
                </a:solidFill>
                <a:latin typeface="Consolas" pitchFamily="49" charset="0"/>
                <a:ea typeface="Constantia"/>
                <a:cs typeface="Consolas" pitchFamily="49" charset="0"/>
              </a:rPr>
              <a:t>do</a:t>
            </a:r>
            <a:r>
              <a:rPr lang="en-US" sz="1800" b="1" dirty="0" smtClean="0">
                <a:solidFill>
                  <a:schemeClr val="accent6"/>
                </a:solidFill>
                <a:latin typeface="Consolas" pitchFamily="49" charset="0"/>
                <a:cs typeface="Consolas" pitchFamily="49" charset="0"/>
              </a:rPr>
              <a:t>!</a:t>
            </a: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out.</a:t>
            </a:r>
            <a:r>
              <a:rPr lang="en-US" sz="1800" b="1" dirty="0" err="1" smtClean="0">
                <a:solidFill>
                  <a:schemeClr val="accent6"/>
                </a:solidFill>
                <a:latin typeface="Consolas" pitchFamily="49" charset="0"/>
                <a:cs typeface="Consolas" pitchFamily="49" charset="0"/>
              </a:rPr>
              <a:t>Async</a:t>
            </a:r>
            <a:r>
              <a:rPr lang="en-US" sz="1800" dirty="0" err="1" smtClean="0">
                <a:latin typeface="Consolas" pitchFamily="49" charset="0"/>
                <a:cs typeface="Consolas" pitchFamily="49" charset="0"/>
              </a:rPr>
              <a:t>Write</a:t>
            </a:r>
            <a:r>
              <a:rPr lang="en-US" sz="1800" dirty="0" smtClean="0">
                <a:latin typeface="Consolas" pitchFamily="49" charset="0"/>
                <a:cs typeface="Consolas" pitchFamily="49" charset="0"/>
              </a:rPr>
              <a:t>(pixels') }</a:t>
            </a:r>
          </a:p>
          <a:p>
            <a:pPr marL="0" indent="0">
              <a:buNone/>
            </a:pPr>
            <a:endParaRPr lang="en-US" sz="1800" dirty="0" smtClean="0">
              <a:latin typeface="Consolas" pitchFamily="49" charset="0"/>
              <a:cs typeface="Consolas" pitchFamily="49" charset="0"/>
            </a:endParaRPr>
          </a:p>
          <a:p>
            <a:pPr marL="0" indent="0">
              <a:buNone/>
            </a:pPr>
            <a:endParaRPr lang="en-US" sz="1800" dirty="0" smtClean="0">
              <a:latin typeface="Consolas" pitchFamily="49" charset="0"/>
              <a:cs typeface="Consolas" pitchFamily="49" charset="0"/>
            </a:endParaRPr>
          </a:p>
          <a:p>
            <a:pPr marL="0" indent="0">
              <a:buNone/>
            </a:pPr>
            <a:endParaRPr lang="en-US" sz="1800" dirty="0" smtClean="0">
              <a:latin typeface="Consolas" pitchFamily="49" charset="0"/>
              <a:cs typeface="Consolas" pitchFamily="49" charset="0"/>
            </a:endParaRPr>
          </a:p>
          <a:p>
            <a:pPr marL="0" indent="0">
              <a:buNone/>
            </a:pPr>
            <a:endParaRPr lang="en-US" sz="1800" dirty="0" smtClean="0">
              <a:latin typeface="Consolas" pitchFamily="49" charset="0"/>
              <a:cs typeface="Consolas" pitchFamily="49" charset="0"/>
            </a:endParaRPr>
          </a:p>
          <a:p>
            <a:pPr marL="0" indent="0">
              <a:buNone/>
            </a:pPr>
            <a:endParaRPr lang="en-US" sz="1800" dirty="0" smtClean="0">
              <a:latin typeface="Consolas" pitchFamily="49" charset="0"/>
              <a:cs typeface="Consolas" pitchFamily="49" charset="0"/>
            </a:endParaRPr>
          </a:p>
          <a:p>
            <a:pPr marL="0" indent="0">
              <a:buNone/>
            </a:pPr>
            <a:r>
              <a:rPr lang="en-US" sz="1800" kern="1000" dirty="0" smtClean="0">
                <a:solidFill>
                  <a:schemeClr val="accent1">
                    <a:lumMod val="60000"/>
                    <a:lumOff val="40000"/>
                  </a:schemeClr>
                </a:solidFill>
                <a:latin typeface="Consolas" pitchFamily="49" charset="0"/>
                <a:ea typeface="Constantia"/>
                <a:cs typeface="Consolas" pitchFamily="49" charset="0"/>
              </a:rPr>
              <a:t>let</a:t>
            </a: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processAsyncDemo</a:t>
            </a:r>
            <a:r>
              <a:rPr lang="en-US" sz="1800" dirty="0" smtClean="0">
                <a:latin typeface="Consolas" pitchFamily="49" charset="0"/>
                <a:cs typeface="Consolas" pitchFamily="49" charset="0"/>
              </a:rPr>
              <a:t> =</a:t>
            </a:r>
          </a:p>
          <a:p>
            <a:pPr marL="0" indent="0">
              <a:buNone/>
            </a:pP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printfn</a:t>
            </a:r>
            <a:r>
              <a:rPr lang="en-US" sz="1800" dirty="0" smtClean="0">
                <a:latin typeface="Consolas" pitchFamily="49" charset="0"/>
                <a:cs typeface="Consolas" pitchFamily="49" charset="0"/>
              </a:rPr>
              <a:t> </a:t>
            </a:r>
            <a:r>
              <a:rPr lang="en-US" sz="1800" dirty="0" smtClean="0">
                <a:solidFill>
                  <a:schemeClr val="accent2">
                    <a:lumMod val="60000"/>
                    <a:lumOff val="40000"/>
                  </a:schemeClr>
                </a:solidFill>
                <a:latin typeface="Consolas" pitchFamily="49" charset="0"/>
                <a:cs typeface="Consolas" pitchFamily="49" charset="0"/>
              </a:rPr>
              <a:t>"</a:t>
            </a:r>
            <a:r>
              <a:rPr lang="en-US" sz="1800" dirty="0" err="1" smtClean="0">
                <a:solidFill>
                  <a:schemeClr val="accent2">
                    <a:lumMod val="60000"/>
                    <a:lumOff val="40000"/>
                  </a:schemeClr>
                </a:solidFill>
                <a:latin typeface="Consolas" pitchFamily="49" charset="0"/>
                <a:cs typeface="Consolas" pitchFamily="49" charset="0"/>
              </a:rPr>
              <a:t>async</a:t>
            </a:r>
            <a:r>
              <a:rPr lang="en-US" sz="1800" dirty="0" smtClean="0">
                <a:solidFill>
                  <a:schemeClr val="accent2">
                    <a:lumMod val="60000"/>
                    <a:lumOff val="40000"/>
                  </a:schemeClr>
                </a:solidFill>
                <a:latin typeface="Consolas" pitchFamily="49" charset="0"/>
                <a:cs typeface="Consolas" pitchFamily="49" charset="0"/>
              </a:rPr>
              <a:t> demo..."</a:t>
            </a:r>
          </a:p>
          <a:p>
            <a:pPr marL="0" indent="0">
              <a:buNone/>
            </a:pPr>
            <a:r>
              <a:rPr lang="en-US" sz="1800" dirty="0" smtClean="0">
                <a:latin typeface="Consolas" pitchFamily="49" charset="0"/>
                <a:cs typeface="Consolas" pitchFamily="49" charset="0"/>
              </a:rPr>
              <a:t>    </a:t>
            </a:r>
            <a:r>
              <a:rPr lang="en-US" sz="1800" kern="1000" dirty="0" smtClean="0">
                <a:solidFill>
                  <a:schemeClr val="accent1">
                    <a:lumMod val="60000"/>
                    <a:lumOff val="40000"/>
                  </a:schemeClr>
                </a:solidFill>
                <a:latin typeface="Consolas" pitchFamily="49" charset="0"/>
                <a:ea typeface="Constantia"/>
                <a:cs typeface="Consolas" pitchFamily="49" charset="0"/>
              </a:rPr>
              <a:t>let</a:t>
            </a:r>
            <a:r>
              <a:rPr lang="en-US" sz="1800" dirty="0" smtClean="0">
                <a:latin typeface="Consolas" pitchFamily="49" charset="0"/>
                <a:cs typeface="Consolas" pitchFamily="49" charset="0"/>
              </a:rPr>
              <a:t> tasks = [ </a:t>
            </a:r>
            <a:r>
              <a:rPr lang="en-US" sz="1800" kern="1000" dirty="0" smtClean="0">
                <a:solidFill>
                  <a:schemeClr val="accent1">
                    <a:lumMod val="60000"/>
                    <a:lumOff val="40000"/>
                  </a:schemeClr>
                </a:solidFill>
                <a:latin typeface="Consolas" pitchFamily="49" charset="0"/>
                <a:ea typeface="Constantia"/>
                <a:cs typeface="Consolas" pitchFamily="49" charset="0"/>
              </a:rPr>
              <a:t>for</a:t>
            </a:r>
            <a:r>
              <a:rPr lang="en-US" sz="1800" dirty="0" smtClean="0">
                <a:latin typeface="Consolas" pitchFamily="49" charset="0"/>
                <a:cs typeface="Consolas" pitchFamily="49" charset="0"/>
              </a:rPr>
              <a:t> i </a:t>
            </a:r>
            <a:r>
              <a:rPr lang="en-US" sz="1800" kern="1000" dirty="0" smtClean="0">
                <a:solidFill>
                  <a:schemeClr val="accent1">
                    <a:lumMod val="60000"/>
                    <a:lumOff val="40000"/>
                  </a:schemeClr>
                </a:solidFill>
                <a:latin typeface="Consolas" pitchFamily="49" charset="0"/>
                <a:ea typeface="Constantia"/>
                <a:cs typeface="Consolas" pitchFamily="49" charset="0"/>
              </a:rPr>
              <a:t>in</a:t>
            </a:r>
            <a:r>
              <a:rPr lang="en-US" sz="1800" dirty="0" smtClean="0">
                <a:latin typeface="Consolas" pitchFamily="49" charset="0"/>
                <a:cs typeface="Consolas" pitchFamily="49" charset="0"/>
              </a:rPr>
              <a:t> 1 .. </a:t>
            </a:r>
            <a:r>
              <a:rPr lang="en-US" sz="1800" dirty="0" err="1" smtClean="0">
                <a:latin typeface="Consolas" pitchFamily="49" charset="0"/>
                <a:cs typeface="Consolas" pitchFamily="49" charset="0"/>
              </a:rPr>
              <a:t>numImages</a:t>
            </a:r>
            <a:r>
              <a:rPr lang="en-US" sz="1800" dirty="0" smtClean="0">
                <a:latin typeface="Consolas" pitchFamily="49" charset="0"/>
                <a:cs typeface="Consolas" pitchFamily="49" charset="0"/>
              </a:rPr>
              <a:t> -&gt; </a:t>
            </a:r>
            <a:r>
              <a:rPr lang="en-US" sz="1800" dirty="0" err="1" smtClean="0">
                <a:latin typeface="Consolas" pitchFamily="49" charset="0"/>
                <a:cs typeface="Consolas" pitchFamily="49" charset="0"/>
              </a:rPr>
              <a:t>processAsync</a:t>
            </a:r>
            <a:r>
              <a:rPr lang="en-US" sz="1800" dirty="0" smtClean="0">
                <a:latin typeface="Consolas" pitchFamily="49" charset="0"/>
                <a:cs typeface="Consolas" pitchFamily="49" charset="0"/>
              </a:rPr>
              <a:t> i ]</a:t>
            </a:r>
          </a:p>
          <a:p>
            <a:pPr marL="0" indent="0">
              <a:buNone/>
            </a:pPr>
            <a:r>
              <a:rPr lang="en-US" sz="1800" dirty="0" smtClean="0">
                <a:latin typeface="Consolas" pitchFamily="49" charset="0"/>
                <a:cs typeface="Consolas" pitchFamily="49" charset="0"/>
              </a:rPr>
              <a:t>    </a:t>
            </a:r>
            <a:r>
              <a:rPr lang="en-US" sz="1800" kern="1000" dirty="0" err="1">
                <a:solidFill>
                  <a:schemeClr val="accent3">
                    <a:lumMod val="60000"/>
                    <a:lumOff val="40000"/>
                  </a:schemeClr>
                </a:solidFill>
                <a:latin typeface="Consolas" pitchFamily="49" charset="0"/>
                <a:ea typeface="Constantia"/>
                <a:cs typeface="Consolas" pitchFamily="49" charset="0"/>
              </a:rPr>
              <a:t>Async</a:t>
            </a:r>
            <a:r>
              <a:rPr lang="en-US" sz="1800" dirty="0" err="1" smtClean="0">
                <a:latin typeface="Consolas" pitchFamily="49" charset="0"/>
                <a:cs typeface="Consolas" pitchFamily="49" charset="0"/>
              </a:rPr>
              <a:t>.RunSynchronously</a:t>
            </a:r>
            <a:r>
              <a:rPr lang="en-US" sz="1800" dirty="0" smtClean="0">
                <a:latin typeface="Consolas" pitchFamily="49" charset="0"/>
                <a:cs typeface="Consolas" pitchFamily="49" charset="0"/>
              </a:rPr>
              <a:t> (</a:t>
            </a:r>
            <a:r>
              <a:rPr lang="en-US" sz="1800" kern="1000" dirty="0" err="1" smtClean="0">
                <a:solidFill>
                  <a:schemeClr val="accent3">
                    <a:lumMod val="60000"/>
                    <a:lumOff val="40000"/>
                  </a:schemeClr>
                </a:solidFill>
                <a:latin typeface="Consolas" pitchFamily="49" charset="0"/>
                <a:ea typeface="Constantia"/>
                <a:cs typeface="Consolas" pitchFamily="49" charset="0"/>
              </a:rPr>
              <a:t>Async</a:t>
            </a:r>
            <a:r>
              <a:rPr lang="en-US" sz="1800" dirty="0" err="1" smtClean="0">
                <a:latin typeface="Consolas" pitchFamily="49" charset="0"/>
                <a:cs typeface="Consolas" pitchFamily="49" charset="0"/>
              </a:rPr>
              <a:t>.Parallel</a:t>
            </a:r>
            <a:r>
              <a:rPr lang="en-US" sz="1800" dirty="0" smtClean="0">
                <a:latin typeface="Consolas" pitchFamily="49" charset="0"/>
                <a:cs typeface="Consolas" pitchFamily="49" charset="0"/>
              </a:rPr>
              <a:t> tasks) |&gt; ignore</a:t>
            </a:r>
          </a:p>
          <a:p>
            <a:pPr marL="0" indent="0">
              <a:buNone/>
            </a:pP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printfn</a:t>
            </a:r>
            <a:r>
              <a:rPr lang="en-US" sz="1800" dirty="0" smtClean="0">
                <a:latin typeface="Consolas" pitchFamily="49" charset="0"/>
                <a:cs typeface="Consolas" pitchFamily="49" charset="0"/>
              </a:rPr>
              <a:t> </a:t>
            </a:r>
            <a:r>
              <a:rPr lang="en-US" sz="1800" dirty="0" smtClean="0">
                <a:solidFill>
                  <a:schemeClr val="accent2">
                    <a:lumMod val="60000"/>
                    <a:lumOff val="40000"/>
                  </a:schemeClr>
                </a:solidFill>
                <a:latin typeface="Consolas" pitchFamily="49" charset="0"/>
                <a:cs typeface="Consolas" pitchFamily="49" charset="0"/>
              </a:rPr>
              <a:t>"Done!"</a:t>
            </a:r>
          </a:p>
          <a:p>
            <a:pPr marL="0" indent="0">
              <a:buNone/>
            </a:pPr>
            <a:endParaRPr lang="en-US" sz="1800" dirty="0">
              <a:latin typeface="Consolas" pitchFamily="49" charset="0"/>
              <a:cs typeface="Consolas" pitchFamily="49" charset="0"/>
            </a:endParaRPr>
          </a:p>
        </p:txBody>
      </p:sp>
      <p:sp>
        <p:nvSpPr>
          <p:cNvPr id="10" name="Left Brace 9"/>
          <p:cNvSpPr/>
          <p:nvPr/>
        </p:nvSpPr>
        <p:spPr>
          <a:xfrm>
            <a:off x="1990126" y="2107505"/>
            <a:ext cx="129209" cy="1210027"/>
          </a:xfrm>
          <a:prstGeom prst="leftBrace">
            <a:avLst/>
          </a:prstGeom>
          <a:ln/>
        </p:spPr>
        <p:style>
          <a:lnRef idx="3">
            <a:schemeClr val="accent6"/>
          </a:lnRef>
          <a:fillRef idx="0">
            <a:schemeClr val="accent6"/>
          </a:fillRef>
          <a:effectRef idx="2">
            <a:schemeClr val="accent6"/>
          </a:effectRef>
          <a:fontRef idx="minor">
            <a:schemeClr val="tx1"/>
          </a:fontRef>
        </p:style>
        <p:txBody>
          <a:bodyPr rtlCol="0" anchor="ctr"/>
          <a:lstStyle/>
          <a:p>
            <a:pPr algn="ctr"/>
            <a:endParaRPr lang="en-US"/>
          </a:p>
        </p:txBody>
      </p:sp>
      <p:cxnSp>
        <p:nvCxnSpPr>
          <p:cNvPr id="12" name="Curved Connector 11"/>
          <p:cNvCxnSpPr>
            <a:stCxn id="10" idx="1"/>
            <a:endCxn id="15" idx="1"/>
          </p:cNvCxnSpPr>
          <p:nvPr/>
        </p:nvCxnSpPr>
        <p:spPr>
          <a:xfrm rot="10800000" flipV="1">
            <a:off x="1406448" y="2712518"/>
            <a:ext cx="583679" cy="1500571"/>
          </a:xfrm>
          <a:prstGeom prst="curvedConnector3">
            <a:avLst>
              <a:gd name="adj1" fmla="val 212964"/>
            </a:avLst>
          </a:prstGeom>
          <a:ln>
            <a:tailEnd type="arrow"/>
          </a:ln>
        </p:spPr>
        <p:style>
          <a:lnRef idx="2">
            <a:schemeClr val="accent6"/>
          </a:lnRef>
          <a:fillRef idx="0">
            <a:schemeClr val="accent6"/>
          </a:fillRef>
          <a:effectRef idx="1">
            <a:schemeClr val="accent6"/>
          </a:effectRef>
          <a:fontRef idx="minor">
            <a:schemeClr val="tx1"/>
          </a:fontRef>
        </p:style>
      </p:cxnSp>
      <p:sp>
        <p:nvSpPr>
          <p:cNvPr id="15" name="Folded Corner 14"/>
          <p:cNvSpPr/>
          <p:nvPr/>
        </p:nvSpPr>
        <p:spPr>
          <a:xfrm>
            <a:off x="1406447" y="3474426"/>
            <a:ext cx="7023076" cy="1477328"/>
          </a:xfrm>
          <a:prstGeom prst="foldedCorner">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n-US" dirty="0" smtClean="0">
              <a:solidFill>
                <a:schemeClr val="tx1"/>
              </a:solidFill>
              <a:latin typeface="Consolas" pitchFamily="49" charset="0"/>
              <a:cs typeface="Consolas" pitchFamily="49" charset="0"/>
            </a:endParaRPr>
          </a:p>
          <a:p>
            <a:r>
              <a:rPr lang="en-US" dirty="0" err="1" smtClean="0">
                <a:solidFill>
                  <a:schemeClr val="tx1"/>
                </a:solidFill>
                <a:latin typeface="Consolas" pitchFamily="49" charset="0"/>
                <a:cs typeface="Consolas" pitchFamily="49" charset="0"/>
              </a:rPr>
              <a:t>stream.Read</a:t>
            </a:r>
            <a:r>
              <a:rPr lang="en-US" dirty="0" smtClean="0">
                <a:solidFill>
                  <a:schemeClr val="tx1"/>
                </a:solidFill>
                <a:latin typeface="Consolas" pitchFamily="49" charset="0"/>
                <a:cs typeface="Consolas" pitchFamily="49" charset="0"/>
              </a:rPr>
              <a:t>(</a:t>
            </a:r>
            <a:r>
              <a:rPr lang="en-US" dirty="0" err="1" smtClean="0">
                <a:solidFill>
                  <a:schemeClr val="tx1"/>
                </a:solidFill>
                <a:latin typeface="Consolas" pitchFamily="49" charset="0"/>
                <a:cs typeface="Consolas" pitchFamily="49" charset="0"/>
              </a:rPr>
              <a:t>numPixels</a:t>
            </a:r>
            <a:r>
              <a:rPr lang="en-US" dirty="0">
                <a:solidFill>
                  <a:schemeClr val="tx1"/>
                </a:solidFill>
                <a:latin typeface="Consolas" pitchFamily="49" charset="0"/>
                <a:cs typeface="Consolas" pitchFamily="49" charset="0"/>
              </a:rPr>
              <a:t>, pixels -&gt;</a:t>
            </a:r>
          </a:p>
          <a:p>
            <a:r>
              <a:rPr lang="en-US" dirty="0">
                <a:solidFill>
                  <a:schemeClr val="tx1"/>
                </a:solidFill>
                <a:latin typeface="Consolas" pitchFamily="49" charset="0"/>
                <a:cs typeface="Consolas" pitchFamily="49" charset="0"/>
              </a:rPr>
              <a:t>   </a:t>
            </a:r>
            <a:r>
              <a:rPr lang="de-DE" dirty="0">
                <a:solidFill>
                  <a:schemeClr val="tx1"/>
                </a:solidFill>
                <a:latin typeface="Consolas" pitchFamily="49" charset="0"/>
                <a:cs typeface="Consolas" pitchFamily="49" charset="0"/>
              </a:rPr>
              <a:t> </a:t>
            </a:r>
            <a:r>
              <a:rPr lang="de-DE" kern="1000" dirty="0">
                <a:solidFill>
                  <a:schemeClr val="tx2">
                    <a:lumMod val="75000"/>
                  </a:schemeClr>
                </a:solidFill>
                <a:latin typeface="Consolas" pitchFamily="49" charset="0"/>
                <a:ea typeface="Constantia"/>
                <a:cs typeface="Consolas" pitchFamily="49" charset="0"/>
              </a:rPr>
              <a:t>let</a:t>
            </a:r>
            <a:r>
              <a:rPr lang="de-DE" dirty="0">
                <a:solidFill>
                  <a:schemeClr val="tx2">
                    <a:lumMod val="75000"/>
                  </a:schemeClr>
                </a:solidFill>
                <a:latin typeface="Consolas" pitchFamily="49" charset="0"/>
                <a:cs typeface="Consolas" pitchFamily="49" charset="0"/>
              </a:rPr>
              <a:t> </a:t>
            </a:r>
            <a:r>
              <a:rPr lang="de-DE" dirty="0">
                <a:solidFill>
                  <a:schemeClr val="tx1"/>
                </a:solidFill>
                <a:latin typeface="Consolas" pitchFamily="49" charset="0"/>
                <a:cs typeface="Consolas" pitchFamily="49" charset="0"/>
              </a:rPr>
              <a:t>pixels' = transform pixels i</a:t>
            </a:r>
          </a:p>
          <a:p>
            <a:r>
              <a:rPr lang="en-US" dirty="0">
                <a:solidFill>
                  <a:schemeClr val="tx1"/>
                </a:solidFill>
                <a:latin typeface="Consolas" pitchFamily="49" charset="0"/>
                <a:cs typeface="Consolas" pitchFamily="49" charset="0"/>
              </a:rPr>
              <a:t>    </a:t>
            </a:r>
            <a:r>
              <a:rPr lang="en-US" kern="1000" dirty="0">
                <a:solidFill>
                  <a:schemeClr val="tx2">
                    <a:lumMod val="75000"/>
                  </a:schemeClr>
                </a:solidFill>
                <a:latin typeface="Consolas" pitchFamily="49" charset="0"/>
                <a:ea typeface="Constantia"/>
                <a:cs typeface="Consolas" pitchFamily="49" charset="0"/>
              </a:rPr>
              <a:t>use</a:t>
            </a:r>
            <a:r>
              <a:rPr lang="en-US" dirty="0">
                <a:solidFill>
                  <a:schemeClr val="tx1"/>
                </a:solidFill>
                <a:latin typeface="Consolas" pitchFamily="49" charset="0"/>
                <a:cs typeface="Consolas" pitchFamily="49" charset="0"/>
              </a:rPr>
              <a:t> out = </a:t>
            </a:r>
            <a:r>
              <a:rPr lang="en-US" kern="1000" dirty="0" err="1">
                <a:solidFill>
                  <a:schemeClr val="accent3">
                    <a:lumMod val="50000"/>
                  </a:schemeClr>
                </a:solidFill>
                <a:latin typeface="Consolas" pitchFamily="49" charset="0"/>
                <a:ea typeface="Constantia"/>
                <a:cs typeface="Consolas" pitchFamily="49" charset="0"/>
              </a:rPr>
              <a:t>File</a:t>
            </a:r>
            <a:r>
              <a:rPr lang="en-US" dirty="0" err="1">
                <a:solidFill>
                  <a:schemeClr val="tx1"/>
                </a:solidFill>
                <a:latin typeface="Consolas" pitchFamily="49" charset="0"/>
                <a:cs typeface="Consolas" pitchFamily="49" charset="0"/>
              </a:rPr>
              <a:t>.OpenWrite</a:t>
            </a:r>
            <a:r>
              <a:rPr lang="en-US" dirty="0">
                <a:solidFill>
                  <a:schemeClr val="tx1"/>
                </a:solidFill>
                <a:latin typeface="Consolas" pitchFamily="49" charset="0"/>
                <a:cs typeface="Consolas" pitchFamily="49" charset="0"/>
              </a:rPr>
              <a:t>(</a:t>
            </a:r>
            <a:r>
              <a:rPr lang="en-US" dirty="0" err="1">
                <a:solidFill>
                  <a:schemeClr val="tx1"/>
                </a:solidFill>
                <a:latin typeface="Consolas" pitchFamily="49" charset="0"/>
                <a:cs typeface="Consolas" pitchFamily="49" charset="0"/>
              </a:rPr>
              <a:t>sprintf</a:t>
            </a:r>
            <a:r>
              <a:rPr lang="en-US" dirty="0">
                <a:solidFill>
                  <a:schemeClr val="tx1"/>
                </a:solidFill>
                <a:latin typeface="Consolas" pitchFamily="49" charset="0"/>
                <a:cs typeface="Consolas" pitchFamily="49" charset="0"/>
              </a:rPr>
              <a:t> </a:t>
            </a:r>
            <a:r>
              <a:rPr lang="en-US" dirty="0">
                <a:solidFill>
                  <a:schemeClr val="accent2">
                    <a:lumMod val="75000"/>
                  </a:schemeClr>
                </a:solidFill>
                <a:latin typeface="Consolas" pitchFamily="49" charset="0"/>
                <a:cs typeface="Consolas" pitchFamily="49" charset="0"/>
              </a:rPr>
              <a:t>"</a:t>
            </a:r>
            <a:r>
              <a:rPr lang="en-US" dirty="0" err="1">
                <a:solidFill>
                  <a:schemeClr val="accent2">
                    <a:lumMod val="75000"/>
                  </a:schemeClr>
                </a:solidFill>
                <a:latin typeface="Consolas" pitchFamily="49" charset="0"/>
                <a:cs typeface="Consolas" pitchFamily="49" charset="0"/>
              </a:rPr>
              <a:t>Image%d.done</a:t>
            </a:r>
            <a:r>
              <a:rPr lang="en-US" dirty="0">
                <a:solidFill>
                  <a:schemeClr val="accent2">
                    <a:lumMod val="75000"/>
                  </a:schemeClr>
                </a:solidFill>
                <a:latin typeface="Consolas" pitchFamily="49" charset="0"/>
                <a:cs typeface="Consolas" pitchFamily="49" charset="0"/>
              </a:rPr>
              <a:t>"</a:t>
            </a:r>
            <a:r>
              <a:rPr lang="en-US" dirty="0">
                <a:solidFill>
                  <a:schemeClr val="tx1"/>
                </a:solidFill>
                <a:latin typeface="Consolas" pitchFamily="49" charset="0"/>
                <a:cs typeface="Consolas" pitchFamily="49" charset="0"/>
              </a:rPr>
              <a:t> i)</a:t>
            </a:r>
          </a:p>
          <a:p>
            <a:r>
              <a:rPr lang="en-US" kern="1000" dirty="0">
                <a:solidFill>
                  <a:schemeClr val="tx1"/>
                </a:solidFill>
                <a:latin typeface="Consolas" pitchFamily="49" charset="0"/>
                <a:ea typeface="Constantia"/>
                <a:cs typeface="Consolas" pitchFamily="49" charset="0"/>
              </a:rPr>
              <a:t>    </a:t>
            </a:r>
            <a:r>
              <a:rPr lang="en-US" kern="1000" dirty="0">
                <a:solidFill>
                  <a:schemeClr val="tx2">
                    <a:lumMod val="75000"/>
                  </a:schemeClr>
                </a:solidFill>
                <a:latin typeface="Consolas" pitchFamily="49" charset="0"/>
                <a:ea typeface="Constantia"/>
                <a:cs typeface="Consolas" pitchFamily="49" charset="0"/>
              </a:rPr>
              <a:t>do</a:t>
            </a:r>
            <a:r>
              <a:rPr lang="en-US" dirty="0">
                <a:solidFill>
                  <a:schemeClr val="tx1"/>
                </a:solidFill>
                <a:latin typeface="Consolas" pitchFamily="49" charset="0"/>
                <a:cs typeface="Consolas" pitchFamily="49" charset="0"/>
              </a:rPr>
              <a:t>! </a:t>
            </a:r>
            <a:r>
              <a:rPr lang="en-US" dirty="0" err="1">
                <a:solidFill>
                  <a:schemeClr val="tx1"/>
                </a:solidFill>
                <a:latin typeface="Consolas" pitchFamily="49" charset="0"/>
                <a:cs typeface="Consolas" pitchFamily="49" charset="0"/>
              </a:rPr>
              <a:t>out.AsyncWrite</a:t>
            </a:r>
            <a:r>
              <a:rPr lang="en-US" dirty="0">
                <a:solidFill>
                  <a:schemeClr val="tx1"/>
                </a:solidFill>
                <a:latin typeface="Consolas" pitchFamily="49" charset="0"/>
                <a:cs typeface="Consolas" pitchFamily="49" charset="0"/>
              </a:rPr>
              <a:t>(pixels')</a:t>
            </a:r>
          </a:p>
          <a:p>
            <a:r>
              <a:rPr lang="en-US" dirty="0">
                <a:solidFill>
                  <a:schemeClr val="tx1"/>
                </a:solidFill>
                <a:latin typeface="Consolas" pitchFamily="49" charset="0"/>
                <a:cs typeface="Consolas" pitchFamily="49" charset="0"/>
              </a:rPr>
              <a:t>)</a:t>
            </a:r>
          </a:p>
        </p:txBody>
      </p:sp>
      <p:sp>
        <p:nvSpPr>
          <p:cNvPr id="21" name="TextBox 20"/>
          <p:cNvSpPr txBox="1"/>
          <p:nvPr/>
        </p:nvSpPr>
        <p:spPr>
          <a:xfrm rot="18282440">
            <a:off x="-280954" y="2717124"/>
            <a:ext cx="1647823" cy="646331"/>
          </a:xfrm>
          <a:prstGeom prst="rect">
            <a:avLst/>
          </a:prstGeom>
          <a:noFill/>
        </p:spPr>
        <p:txBody>
          <a:bodyPr wrap="none" rtlCol="0">
            <a:spAutoFit/>
          </a:bodyPr>
          <a:lstStyle/>
          <a:p>
            <a:pPr algn="ctr"/>
            <a:r>
              <a:rPr lang="en-US" b="1" dirty="0" smtClean="0">
                <a:solidFill>
                  <a:schemeClr val="accent6"/>
                </a:solidFill>
              </a:rPr>
              <a:t>Compiler</a:t>
            </a:r>
          </a:p>
          <a:p>
            <a:pPr algn="ctr"/>
            <a:r>
              <a:rPr lang="en-US" b="1" dirty="0" smtClean="0">
                <a:solidFill>
                  <a:schemeClr val="accent6"/>
                </a:solidFill>
              </a:rPr>
              <a:t>Transformation</a:t>
            </a:r>
            <a:endParaRPr lang="en-US" b="1" dirty="0">
              <a:solidFill>
                <a:schemeClr val="accent6"/>
              </a:solidFill>
            </a:endParaRPr>
          </a:p>
        </p:txBody>
      </p:sp>
    </p:spTree>
    <p:extLst>
      <p:ext uri="{BB962C8B-B14F-4D97-AF65-F5344CB8AC3E}">
        <p14:creationId xmlns:p14="http://schemas.microsoft.com/office/powerpoint/2010/main" val="27548801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Workflows in F#</a:t>
            </a:r>
            <a:endParaRPr lang="en-US" dirty="0"/>
          </a:p>
        </p:txBody>
      </p:sp>
      <p:sp>
        <p:nvSpPr>
          <p:cNvPr id="3" name="Content Placeholder 2"/>
          <p:cNvSpPr>
            <a:spLocks noGrp="1"/>
          </p:cNvSpPr>
          <p:nvPr>
            <p:ph idx="1"/>
          </p:nvPr>
        </p:nvSpPr>
        <p:spPr/>
        <p:txBody>
          <a:bodyPr>
            <a:normAutofit lnSpcReduction="10000"/>
          </a:bodyPr>
          <a:lstStyle/>
          <a:p>
            <a:r>
              <a:rPr lang="en-US" b="1" dirty="0" smtClean="0">
                <a:solidFill>
                  <a:schemeClr val="accent2">
                    <a:lumMod val="60000"/>
                    <a:lumOff val="40000"/>
                  </a:schemeClr>
                </a:solidFill>
              </a:rPr>
              <a:t>General-purpose language feature</a:t>
            </a:r>
            <a:r>
              <a:rPr lang="en-US" dirty="0" smtClean="0"/>
              <a:t> introduced by F#</a:t>
            </a:r>
          </a:p>
          <a:p>
            <a:pPr lvl="1"/>
            <a:r>
              <a:rPr lang="en-US" dirty="0" smtClean="0"/>
              <a:t>Based on theory of monads</a:t>
            </a:r>
          </a:p>
          <a:p>
            <a:pPr lvl="2"/>
            <a:r>
              <a:rPr lang="en-US" dirty="0" smtClean="0"/>
              <a:t>More exhaustive compared to LINQ in C# and VB</a:t>
            </a:r>
          </a:p>
          <a:p>
            <a:pPr lvl="2"/>
            <a:r>
              <a:rPr lang="en-US" dirty="0" err="1" smtClean="0"/>
              <a:t>Overloadable</a:t>
            </a:r>
            <a:r>
              <a:rPr lang="en-US" dirty="0" smtClean="0"/>
              <a:t> meaning for specific keywords</a:t>
            </a:r>
          </a:p>
          <a:p>
            <a:pPr lvl="2"/>
            <a:endParaRPr lang="en-US" dirty="0" smtClean="0"/>
          </a:p>
          <a:p>
            <a:pPr lvl="1"/>
            <a:r>
              <a:rPr lang="en-US" dirty="0" smtClean="0"/>
              <a:t>Continuation passing style</a:t>
            </a:r>
          </a:p>
          <a:p>
            <a:pPr lvl="2"/>
            <a:r>
              <a:rPr lang="en-US" dirty="0" smtClean="0"/>
              <a:t>Synchronous:	</a:t>
            </a:r>
            <a:r>
              <a:rPr lang="en-US" dirty="0" smtClean="0">
                <a:latin typeface="Lucida Console" pitchFamily="49" charset="0"/>
              </a:rPr>
              <a:t>‘a -&gt; ‘b</a:t>
            </a:r>
          </a:p>
          <a:p>
            <a:pPr lvl="2"/>
            <a:r>
              <a:rPr lang="en-US" dirty="0" smtClean="0"/>
              <a:t>Asynchronous:	</a:t>
            </a:r>
            <a:r>
              <a:rPr lang="en-US" dirty="0" smtClean="0">
                <a:latin typeface="Lucida Console" pitchFamily="49" charset="0"/>
              </a:rPr>
              <a:t>‘</a:t>
            </a:r>
            <a:r>
              <a:rPr lang="en-US" dirty="0">
                <a:latin typeface="Lucida Console" pitchFamily="49" charset="0"/>
              </a:rPr>
              <a:t>a -&gt; </a:t>
            </a:r>
            <a:r>
              <a:rPr lang="en-US" dirty="0">
                <a:solidFill>
                  <a:schemeClr val="accent6"/>
                </a:solidFill>
                <a:latin typeface="Lucida Console" pitchFamily="49" charset="0"/>
              </a:rPr>
              <a:t>(‘b -&gt; </a:t>
            </a:r>
            <a:r>
              <a:rPr lang="en-US" dirty="0">
                <a:latin typeface="Lucida Console" pitchFamily="49" charset="0"/>
              </a:rPr>
              <a:t>unit</a:t>
            </a:r>
            <a:r>
              <a:rPr lang="en-US" dirty="0" smtClean="0">
                <a:solidFill>
                  <a:schemeClr val="accent6"/>
                </a:solidFill>
                <a:latin typeface="Lucida Console" pitchFamily="49" charset="0"/>
              </a:rPr>
              <a:t>) </a:t>
            </a:r>
            <a:r>
              <a:rPr lang="en-US" dirty="0">
                <a:latin typeface="Lucida Console" pitchFamily="49" charset="0"/>
              </a:rPr>
              <a:t>-&gt; unit</a:t>
            </a:r>
          </a:p>
          <a:p>
            <a:pPr lvl="2"/>
            <a:r>
              <a:rPr lang="en-US" dirty="0" smtClean="0"/>
              <a:t>In C# style:		</a:t>
            </a:r>
            <a:r>
              <a:rPr lang="en-US" dirty="0" smtClean="0">
                <a:latin typeface="Lucida Console" pitchFamily="49" charset="0"/>
              </a:rPr>
              <a:t>Action&lt;T</a:t>
            </a:r>
            <a:r>
              <a:rPr lang="en-US" dirty="0">
                <a:latin typeface="Lucida Console" pitchFamily="49" charset="0"/>
              </a:rPr>
              <a:t>, </a:t>
            </a:r>
            <a:r>
              <a:rPr lang="en-US" dirty="0">
                <a:solidFill>
                  <a:schemeClr val="accent6"/>
                </a:solidFill>
                <a:latin typeface="Lucida Console" pitchFamily="49" charset="0"/>
              </a:rPr>
              <a:t>Action&lt;R</a:t>
            </a:r>
            <a:r>
              <a:rPr lang="en-US" dirty="0" smtClean="0">
                <a:solidFill>
                  <a:schemeClr val="accent6"/>
                </a:solidFill>
                <a:latin typeface="Lucida Console" pitchFamily="49" charset="0"/>
              </a:rPr>
              <a:t>&gt;</a:t>
            </a:r>
            <a:r>
              <a:rPr lang="en-US" dirty="0" smtClean="0">
                <a:latin typeface="Lucida Console" pitchFamily="49" charset="0"/>
              </a:rPr>
              <a:t>&gt;</a:t>
            </a:r>
          </a:p>
          <a:p>
            <a:pPr lvl="2"/>
            <a:endParaRPr lang="en-US" dirty="0">
              <a:latin typeface="Lucida Console" pitchFamily="49" charset="0"/>
            </a:endParaRPr>
          </a:p>
          <a:p>
            <a:pPr lvl="1"/>
            <a:r>
              <a:rPr lang="en-US" dirty="0" smtClean="0"/>
              <a:t>Core </a:t>
            </a:r>
            <a:r>
              <a:rPr lang="en-US" dirty="0"/>
              <a:t>concept: 	</a:t>
            </a:r>
            <a:r>
              <a:rPr lang="en-US" sz="2400" b="1" dirty="0" err="1" smtClean="0">
                <a:solidFill>
                  <a:schemeClr val="accent1">
                    <a:lumMod val="60000"/>
                    <a:lumOff val="40000"/>
                  </a:schemeClr>
                </a:solidFill>
                <a:latin typeface="Lucida Console" pitchFamily="49" charset="0"/>
              </a:rPr>
              <a:t>async</a:t>
            </a:r>
            <a:r>
              <a:rPr lang="en-US" sz="2400" b="1" dirty="0" smtClean="0">
                <a:solidFill>
                  <a:schemeClr val="accent1">
                    <a:lumMod val="60000"/>
                    <a:lumOff val="40000"/>
                  </a:schemeClr>
                </a:solidFill>
                <a:latin typeface="Lucida Console" pitchFamily="49" charset="0"/>
              </a:rPr>
              <a:t> </a:t>
            </a:r>
            <a:r>
              <a:rPr lang="en-US" sz="2400" dirty="0" smtClean="0">
                <a:latin typeface="Lucida Console" pitchFamily="49" charset="0"/>
              </a:rPr>
              <a:t>{ </a:t>
            </a:r>
            <a:r>
              <a:rPr lang="en-US" sz="2400" dirty="0">
                <a:solidFill>
                  <a:schemeClr val="accent3">
                    <a:lumMod val="75000"/>
                  </a:schemeClr>
                </a:solidFill>
                <a:latin typeface="Lucida Console" pitchFamily="49" charset="0"/>
              </a:rPr>
              <a:t>/* code */</a:t>
            </a:r>
            <a:r>
              <a:rPr lang="en-US" sz="2400" dirty="0">
                <a:latin typeface="Lucida Console" pitchFamily="49" charset="0"/>
              </a:rPr>
              <a:t> }</a:t>
            </a:r>
          </a:p>
          <a:p>
            <a:pPr lvl="2"/>
            <a:r>
              <a:rPr lang="en-US" dirty="0" smtClean="0"/>
              <a:t>Syntactic sugar for keywords inside block</a:t>
            </a:r>
          </a:p>
          <a:p>
            <a:pPr lvl="2"/>
            <a:r>
              <a:rPr lang="en-US" dirty="0" smtClean="0"/>
              <a:t>E.g. let!, do!, use!</a:t>
            </a:r>
          </a:p>
          <a:p>
            <a:pPr lvl="2"/>
            <a:endParaRPr lang="en-US" dirty="0"/>
          </a:p>
        </p:txBody>
      </p:sp>
      <p:sp>
        <p:nvSpPr>
          <p:cNvPr id="5" name="Rounded Rectangular Callout 4"/>
          <p:cNvSpPr/>
          <p:nvPr/>
        </p:nvSpPr>
        <p:spPr bwMode="auto">
          <a:xfrm>
            <a:off x="5333641" y="3140604"/>
            <a:ext cx="3526197" cy="675454"/>
          </a:xfrm>
          <a:prstGeom prst="wedgeRoundRectCallout">
            <a:avLst>
              <a:gd name="adj1" fmla="val -51725"/>
              <a:gd name="adj2" fmla="val 89017"/>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b="1" dirty="0" smtClean="0">
                <a:solidFill>
                  <a:srgbClr val="000000"/>
                </a:solidFill>
                <a:latin typeface="Calibri" pitchFamily="34" charset="0"/>
              </a:rPr>
              <a:t>Continuation function </a:t>
            </a:r>
            <a:r>
              <a:rPr lang="en-US" sz="2000" dirty="0" smtClean="0">
                <a:solidFill>
                  <a:srgbClr val="000000"/>
                </a:solidFill>
                <a:latin typeface="Calibri" pitchFamily="34" charset="0"/>
              </a:rPr>
              <a:t>receives result (~ </a:t>
            </a:r>
            <a:r>
              <a:rPr lang="en-US" sz="2000" dirty="0" err="1" smtClean="0">
                <a:solidFill>
                  <a:srgbClr val="000000"/>
                </a:solidFill>
                <a:latin typeface="Calibri" pitchFamily="34" charset="0"/>
              </a:rPr>
              <a:t>ContinueWith</a:t>
            </a:r>
            <a:r>
              <a:rPr lang="en-US" sz="2000" dirty="0" smtClean="0">
                <a:solidFill>
                  <a:srgbClr val="000000"/>
                </a:solidFill>
                <a:latin typeface="Calibri" pitchFamily="34" charset="0"/>
              </a:rPr>
              <a:t>)</a:t>
            </a:r>
            <a:endParaRPr lang="en-US" sz="2000" dirty="0" smtClean="0">
              <a:solidFill>
                <a:srgbClr val="000000"/>
              </a:solidFill>
              <a:latin typeface="Consolas" pitchFamily="49" charset="0"/>
              <a:cs typeface="Consolas" pitchFamily="49" charset="0"/>
            </a:endParaRPr>
          </a:p>
        </p:txBody>
      </p:sp>
    </p:spTree>
    <p:extLst>
      <p:ext uri="{BB962C8B-B14F-4D97-AF65-F5344CB8AC3E}">
        <p14:creationId xmlns:p14="http://schemas.microsoft.com/office/powerpoint/2010/main" val="15786536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Asynchronous Workflows in F#</a:t>
            </a:r>
            <a:endParaRPr lang="en-US" dirty="0"/>
          </a:p>
        </p:txBody>
      </p:sp>
    </p:spTree>
    <p:extLst>
      <p:ext uri="{BB962C8B-B14F-4D97-AF65-F5344CB8AC3E}">
        <p14:creationId xmlns:p14="http://schemas.microsoft.com/office/powerpoint/2010/main" val="79759306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Introducing the Visual Studio </a:t>
            </a:r>
            <a:r>
              <a:rPr lang="en-US" dirty="0" err="1" smtClean="0"/>
              <a:t>Async</a:t>
            </a:r>
            <a:r>
              <a:rPr lang="en-US" dirty="0" smtClean="0"/>
              <a:t> CTP</a:t>
            </a:r>
            <a:endParaRPr lang="en-US" dirty="0"/>
          </a:p>
        </p:txBody>
      </p:sp>
      <p:sp>
        <p:nvSpPr>
          <p:cNvPr id="11" name="Slide Number Placeholder 10"/>
          <p:cNvSpPr>
            <a:spLocks noGrp="1"/>
          </p:cNvSpPr>
          <p:nvPr>
            <p:ph type="sldNum" sz="quarter" idx="4294967295"/>
          </p:nvPr>
        </p:nvSpPr>
        <p:spPr>
          <a:xfrm>
            <a:off x="8656638" y="6373813"/>
            <a:ext cx="487362" cy="365125"/>
          </a:xfrm>
          <a:prstGeom prst="rect">
            <a:avLst/>
          </a:prstGeom>
        </p:spPr>
        <p:txBody>
          <a:bodyPr/>
          <a:lstStyle/>
          <a:p>
            <a:fld id="{E12D2A76-5301-6C47-8C1D-787442ADAD0B}" type="slidenum">
              <a:rPr lang="en-US" smtClean="0"/>
              <a:pPr/>
              <a:t>16</a:t>
            </a:fld>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148"/>
          <a:stretch/>
        </p:blipFill>
        <p:spPr bwMode="auto">
          <a:xfrm>
            <a:off x="1156225" y="1700331"/>
            <a:ext cx="6786208" cy="4861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946647" y="1361777"/>
            <a:ext cx="995785" cy="338554"/>
          </a:xfrm>
          <a:prstGeom prst="rect">
            <a:avLst/>
          </a:prstGeom>
          <a:noFill/>
        </p:spPr>
        <p:txBody>
          <a:bodyPr wrap="none" rtlCol="0">
            <a:spAutoFit/>
          </a:bodyPr>
          <a:lstStyle/>
          <a:p>
            <a:r>
              <a:rPr lang="en-US" sz="1600" b="1" dirty="0" smtClean="0">
                <a:solidFill>
                  <a:schemeClr val="accent6"/>
                </a:solidFill>
              </a:rPr>
              <a:t>PDC 2010</a:t>
            </a:r>
            <a:endParaRPr lang="en-US" sz="1600" b="1" dirty="0">
              <a:solidFill>
                <a:schemeClr val="accent6"/>
              </a:solidFill>
            </a:endParaRPr>
          </a:p>
        </p:txBody>
      </p:sp>
    </p:spTree>
    <p:extLst>
      <p:ext uri="{BB962C8B-B14F-4D97-AF65-F5344CB8AC3E}">
        <p14:creationId xmlns:p14="http://schemas.microsoft.com/office/powerpoint/2010/main" val="208423699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t1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"www.acme.com/rss"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t2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"www.xyznews.com/rss"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Task</a:t>
            </a:r>
            <a:r>
              <a:rPr lang="en-US" sz="1600" dirty="0" err="1" smtClean="0">
                <a:effectLst/>
                <a:latin typeface="Consolas"/>
                <a:ea typeface="Calibri"/>
                <a:cs typeface="Times New Roman"/>
              </a:rPr>
              <a:t>.WhenAll</a:t>
            </a:r>
            <a:r>
              <a:rPr lang="en-US" sz="1600" dirty="0" smtClean="0">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DownloadFeedAsync</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09" name="TextBox 108"/>
          <p:cNvSpPr txBox="1"/>
          <p:nvPr/>
        </p:nvSpPr>
        <p:spPr>
          <a:xfrm>
            <a:off x="1427931" y="5562600"/>
            <a:ext cx="1222258" cy="369332"/>
          </a:xfrm>
          <a:prstGeom prst="rect">
            <a:avLst/>
          </a:prstGeom>
          <a:noFill/>
        </p:spPr>
        <p:txBody>
          <a:bodyPr wrap="none" lIns="0" tIns="0" rIns="0" bIns="0" rtlCol="0">
            <a:spAutoFit/>
          </a:bodyPr>
          <a:lstStyle/>
          <a:p>
            <a:r>
              <a:rPr lang="en-US" sz="2400" dirty="0" smtClean="0">
                <a:solidFill>
                  <a:schemeClr val="bg1"/>
                </a:solidFill>
              </a:rPr>
              <a:t>UI Thread</a:t>
            </a:r>
          </a:p>
        </p:txBody>
      </p:sp>
      <p:sp>
        <p:nvSpPr>
          <p:cNvPr id="110" name="TextBox 109"/>
          <p:cNvSpPr txBox="1"/>
          <p:nvPr/>
        </p:nvSpPr>
        <p:spPr>
          <a:xfrm>
            <a:off x="1485096" y="4038600"/>
            <a:ext cx="1439473" cy="738664"/>
          </a:xfrm>
          <a:prstGeom prst="rect">
            <a:avLst/>
          </a:prstGeom>
          <a:noFill/>
        </p:spPr>
        <p:txBody>
          <a:bodyPr wrap="square" lIns="0" tIns="0" rIns="0" bIns="0" rtlCol="0">
            <a:spAutoFit/>
          </a:bodyPr>
          <a:lstStyle/>
          <a:p>
            <a:pPr algn="ctr"/>
            <a:r>
              <a:rPr lang="en-US" sz="2400" dirty="0" smtClean="0">
                <a:solidFill>
                  <a:schemeClr val="bg1"/>
                </a:solidFill>
              </a:rPr>
              <a:t>Message Pump</a:t>
            </a: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7832524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1"/>
                                        </p:tgtEl>
                                        <p:attrNameLst>
                                          <p:attrName>style.visibility</p:attrName>
                                        </p:attrNameLst>
                                      </p:cBhvr>
                                      <p:to>
                                        <p:strVal val="visible"/>
                                      </p:to>
                                    </p:set>
                                    <p:animEffect transition="in" filter="fade">
                                      <p:cBhvr>
                                        <p:cTn id="10" dur="500"/>
                                        <p:tgtEl>
                                          <p:spTgt spid="1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0"/>
                                        </p:tgtEl>
                                        <p:attrNameLst>
                                          <p:attrName>style.visibility</p:attrName>
                                        </p:attrNameLst>
                                      </p:cBhvr>
                                      <p:to>
                                        <p:strVal val="visible"/>
                                      </p:to>
                                    </p:set>
                                    <p:animEffect transition="in" filter="fade">
                                      <p:cBhvr>
                                        <p:cTn id="15" dur="500"/>
                                        <p:tgtEl>
                                          <p:spTgt spid="1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2"/>
                                        </p:tgtEl>
                                        <p:attrNameLst>
                                          <p:attrName>style.visibility</p:attrName>
                                        </p:attrNameLst>
                                      </p:cBhvr>
                                      <p:to>
                                        <p:strVal val="visible"/>
                                      </p:to>
                                    </p:set>
                                    <p:animEffect transition="in" filter="fade">
                                      <p:cBhvr>
                                        <p:cTn id="18" dur="500"/>
                                        <p:tgtEl>
                                          <p:spTgt spid="1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3"/>
                                        </p:tgtEl>
                                        <p:attrNameLst>
                                          <p:attrName>style.visibility</p:attrName>
                                        </p:attrNameLst>
                                      </p:cBhvr>
                                      <p:to>
                                        <p:strVal val="visible"/>
                                      </p:to>
                                    </p:set>
                                    <p:animEffect transition="in" filter="fade">
                                      <p:cBhvr>
                                        <p:cTn id="21" dur="500"/>
                                        <p:tgtEl>
                                          <p:spTgt spid="1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4"/>
                                        </p:tgtEl>
                                        <p:attrNameLst>
                                          <p:attrName>style.visibility</p:attrName>
                                        </p:attrNameLst>
                                      </p:cBhvr>
                                      <p:to>
                                        <p:strVal val="visible"/>
                                      </p:to>
                                    </p:set>
                                    <p:animEffect transition="in" filter="fade">
                                      <p:cBhvr>
                                        <p:cTn id="24" dur="500"/>
                                        <p:tgtEl>
                                          <p:spTgt spid="1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15"/>
                                        </p:tgtEl>
                                        <p:attrNameLst>
                                          <p:attrName>style.visibility</p:attrName>
                                        </p:attrNameLst>
                                      </p:cBhvr>
                                      <p:to>
                                        <p:strVal val="visible"/>
                                      </p:to>
                                    </p:set>
                                    <p:animEffect transition="in" filter="fade">
                                      <p:cBhvr>
                                        <p:cTn id="27" dur="500"/>
                                        <p:tgtEl>
                                          <p:spTgt spid="1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6"/>
                                        </p:tgtEl>
                                        <p:attrNameLst>
                                          <p:attrName>style.visibility</p:attrName>
                                        </p:attrNameLst>
                                      </p:cBhvr>
                                      <p:to>
                                        <p:strVal val="visible"/>
                                      </p:to>
                                    </p:set>
                                    <p:animEffect transition="in" filter="fade">
                                      <p:cBhvr>
                                        <p:cTn id="30" dur="500"/>
                                        <p:tgtEl>
                                          <p:spTgt spid="1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7"/>
                                        </p:tgtEl>
                                        <p:attrNameLst>
                                          <p:attrName>style.visibility</p:attrName>
                                        </p:attrNameLst>
                                      </p:cBhvr>
                                      <p:to>
                                        <p:strVal val="visible"/>
                                      </p:to>
                                    </p:set>
                                    <p:animEffect transition="in" filter="fade">
                                      <p:cBhvr>
                                        <p:cTn id="33" dur="500"/>
                                        <p:tgtEl>
                                          <p:spTgt spid="11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110"/>
                                        </p:tgtEl>
                                      </p:cBhvr>
                                    </p:animEffect>
                                    <p:set>
                                      <p:cBhvr>
                                        <p:cTn id="38" dur="1" fill="hold">
                                          <p:stCondLst>
                                            <p:cond delay="499"/>
                                          </p:stCondLst>
                                        </p:cTn>
                                        <p:tgtEl>
                                          <p:spTgt spid="110"/>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109"/>
                                        </p:tgtEl>
                                      </p:cBhvr>
                                    </p:animEffect>
                                    <p:set>
                                      <p:cBhvr>
                                        <p:cTn id="41" dur="1" fill="hold">
                                          <p:stCondLst>
                                            <p:cond delay="499"/>
                                          </p:stCondLst>
                                        </p:cTn>
                                        <p:tgtEl>
                                          <p:spTgt spid="10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09" grpId="1"/>
      <p:bldP spid="110" grpId="0"/>
      <p:bldP spid="110" grpId="1"/>
      <p:bldP spid="111" grpId="0" animBg="1"/>
      <p:bldP spid="112" grpId="0" animBg="1"/>
      <p:bldP spid="113" grpId="0" animBg="1"/>
      <p:bldP spid="114" grpId="0" animBg="1"/>
      <p:bldP spid="115" grpId="0" animBg="1"/>
      <p:bldP spid="116" grpId="0" animBg="1"/>
      <p:bldP spid="1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t1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"www.acme.com/rss"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t2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"www.xyznews.com/rss"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Task</a:t>
            </a:r>
            <a:r>
              <a:rPr lang="en-US" sz="1600" dirty="0" err="1" smtClean="0">
                <a:effectLst/>
                <a:latin typeface="Consolas"/>
                <a:ea typeface="Calibri"/>
                <a:cs typeface="Times New Roman"/>
              </a:rPr>
              <a:t>.WhenAll</a:t>
            </a:r>
            <a:r>
              <a:rPr lang="en-US" sz="1600" dirty="0" smtClean="0">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DownloadFeedAsync</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27782" y="5067697"/>
            <a:ext cx="171644"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19909924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t1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t2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"www.xyznews.com/rss"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Task</a:t>
            </a:r>
            <a:r>
              <a:rPr lang="en-US" sz="1600" dirty="0" err="1" smtClean="0">
                <a:effectLst/>
                <a:latin typeface="Consolas"/>
                <a:ea typeface="Calibri"/>
                <a:cs typeface="Times New Roman"/>
              </a:rPr>
              <a:t>.WhenAll</a:t>
            </a:r>
            <a:r>
              <a:rPr lang="en-US" sz="1600" dirty="0" smtClean="0">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DownloadFeedAsync</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343139"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442789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All About Time!</a:t>
            </a:r>
            <a:endParaRPr lang="en-US" dirty="0"/>
          </a:p>
        </p:txBody>
      </p:sp>
      <p:sp>
        <p:nvSpPr>
          <p:cNvPr id="3" name="Content Placeholder 2"/>
          <p:cNvSpPr>
            <a:spLocks noGrp="1"/>
          </p:cNvSpPr>
          <p:nvPr>
            <p:ph idx="1"/>
          </p:nvPr>
        </p:nvSpPr>
        <p:spPr/>
        <p:txBody>
          <a:bodyPr/>
          <a:lstStyle/>
          <a:p>
            <a:r>
              <a:rPr lang="en-US" dirty="0" smtClean="0"/>
              <a:t>What’s </a:t>
            </a:r>
            <a:r>
              <a:rPr lang="en-US" dirty="0" smtClean="0">
                <a:solidFill>
                  <a:schemeClr val="accent3"/>
                </a:solidFill>
              </a:rPr>
              <a:t>asynchrony</a:t>
            </a:r>
            <a:r>
              <a:rPr lang="en-US" dirty="0" smtClean="0"/>
              <a:t>?</a:t>
            </a:r>
          </a:p>
          <a:p>
            <a:pPr lvl="1"/>
            <a:r>
              <a:rPr lang="en-US" dirty="0" smtClean="0"/>
              <a:t>Greek origin</a:t>
            </a:r>
          </a:p>
          <a:p>
            <a:pPr lvl="2"/>
            <a:r>
              <a:rPr lang="en-US" dirty="0" smtClean="0">
                <a:solidFill>
                  <a:schemeClr val="accent1">
                    <a:lumMod val="60000"/>
                    <a:lumOff val="40000"/>
                  </a:schemeClr>
                </a:solidFill>
              </a:rPr>
              <a:t>a</a:t>
            </a:r>
            <a:r>
              <a:rPr lang="en-US" dirty="0" smtClean="0"/>
              <a:t> (not)</a:t>
            </a:r>
          </a:p>
          <a:p>
            <a:pPr lvl="2"/>
            <a:r>
              <a:rPr lang="en-US" dirty="0" err="1" smtClean="0">
                <a:solidFill>
                  <a:schemeClr val="accent1">
                    <a:lumMod val="60000"/>
                    <a:lumOff val="40000"/>
                  </a:schemeClr>
                </a:solidFill>
              </a:rPr>
              <a:t>syn</a:t>
            </a:r>
            <a:r>
              <a:rPr lang="en-US" dirty="0" smtClean="0">
                <a:solidFill>
                  <a:schemeClr val="accent1">
                    <a:lumMod val="60000"/>
                    <a:lumOff val="40000"/>
                  </a:schemeClr>
                </a:solidFill>
              </a:rPr>
              <a:t> </a:t>
            </a:r>
            <a:r>
              <a:rPr lang="en-US" dirty="0" smtClean="0"/>
              <a:t>(together with)</a:t>
            </a:r>
          </a:p>
          <a:p>
            <a:pPr lvl="2"/>
            <a:r>
              <a:rPr lang="en-US" dirty="0" err="1" smtClean="0">
                <a:solidFill>
                  <a:schemeClr val="accent1">
                    <a:lumMod val="60000"/>
                    <a:lumOff val="40000"/>
                  </a:schemeClr>
                </a:solidFill>
              </a:rPr>
              <a:t>chronos</a:t>
            </a:r>
            <a:r>
              <a:rPr lang="en-US" dirty="0" smtClean="0">
                <a:solidFill>
                  <a:schemeClr val="accent6"/>
                </a:solidFill>
              </a:rPr>
              <a:t> </a:t>
            </a:r>
            <a:r>
              <a:rPr lang="en-US" dirty="0" smtClean="0"/>
              <a:t>(time)</a:t>
            </a:r>
          </a:p>
          <a:p>
            <a:pPr lvl="1"/>
            <a:r>
              <a:rPr lang="en-US" dirty="0" smtClean="0"/>
              <a:t>Multiple parties evolving in time independently</a:t>
            </a:r>
          </a:p>
          <a:p>
            <a:pPr lvl="2"/>
            <a:r>
              <a:rPr lang="en-US" dirty="0" smtClean="0"/>
              <a:t>Not being blocked</a:t>
            </a:r>
          </a:p>
          <a:p>
            <a:r>
              <a:rPr lang="en-US" dirty="0" smtClean="0"/>
              <a:t>Related concepts</a:t>
            </a:r>
          </a:p>
          <a:p>
            <a:pPr lvl="1"/>
            <a:r>
              <a:rPr lang="en-US" dirty="0" smtClean="0">
                <a:solidFill>
                  <a:schemeClr val="accent6">
                    <a:lumMod val="60000"/>
                    <a:lumOff val="40000"/>
                  </a:schemeClr>
                </a:solidFill>
              </a:rPr>
              <a:t>Concurrency</a:t>
            </a:r>
          </a:p>
          <a:p>
            <a:pPr lvl="2"/>
            <a:r>
              <a:rPr lang="en-US" dirty="0" smtClean="0"/>
              <a:t>Order in which multiple tasks execute is not determined</a:t>
            </a:r>
          </a:p>
          <a:p>
            <a:pPr lvl="1"/>
            <a:r>
              <a:rPr lang="en-US" dirty="0" smtClean="0">
                <a:solidFill>
                  <a:schemeClr val="accent2">
                    <a:lumMod val="60000"/>
                    <a:lumOff val="40000"/>
                  </a:schemeClr>
                </a:solidFill>
              </a:rPr>
              <a:t>Parallelism</a:t>
            </a:r>
          </a:p>
          <a:p>
            <a:pPr lvl="2"/>
            <a:r>
              <a:rPr lang="en-US" dirty="0" smtClean="0"/>
              <a:t>True simultaneous execution (e.g. multicore)</a:t>
            </a:r>
            <a:endParaRPr lang="en-US" dirty="0"/>
          </a:p>
        </p:txBody>
      </p:sp>
      <p:pic>
        <p:nvPicPr>
          <p:cNvPr id="1026" name="Picture 2" descr="D:\dvd\Online_ART\DVD_ART36\Artwork_Imagery\Icons - Illustrations\_ REAL VISTA STYLE\wall cloc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0172" y="-102650"/>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27346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t1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t2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"www.xyznews.com/rss"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Task</a:t>
            </a:r>
            <a:r>
              <a:rPr lang="en-US" sz="1600" dirty="0" err="1" smtClean="0">
                <a:effectLst/>
                <a:latin typeface="Consolas"/>
                <a:ea typeface="Calibri"/>
                <a:cs typeface="Times New Roman"/>
              </a:rPr>
              <a:t>.WhenAll</a:t>
            </a:r>
            <a:r>
              <a:rPr lang="en-US" sz="1600" dirty="0" smtClean="0">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514633"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344867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solidFill>
                  <a:srgbClr val="0000FF"/>
                </a:solidFill>
                <a:effectLst/>
                <a:latin typeface="Consolas"/>
                <a:ea typeface="Calibri"/>
                <a:cs typeface="Times New Roman"/>
              </a:rPr>
              <a:t>var</a:t>
            </a:r>
            <a:r>
              <a:rPr lang="en-US" sz="1600" dirty="0" smtClean="0">
                <a:effectLst/>
                <a:latin typeface="Consolas"/>
                <a:ea typeface="Calibri"/>
                <a:cs typeface="Times New Roman"/>
              </a:rPr>
              <a:t> t2 = </a:t>
            </a:r>
            <a:r>
              <a:rPr lang="en-US" sz="1600" dirty="0" err="1" smtClean="0">
                <a:effectLst/>
                <a:latin typeface="Consolas"/>
                <a:ea typeface="Calibri"/>
                <a:cs typeface="Times New Roman"/>
              </a:rPr>
              <a:t>ProcessFeedAsync</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"www.xyznews.com/rss"</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Task</a:t>
            </a:r>
            <a:r>
              <a:rPr lang="en-US" sz="1600" dirty="0" err="1" smtClean="0">
                <a:effectLst/>
                <a:latin typeface="Consolas"/>
                <a:ea typeface="Calibri"/>
                <a:cs typeface="Times New Roman"/>
              </a:rPr>
              <a:t>.WhenAll</a:t>
            </a:r>
            <a:r>
              <a:rPr lang="en-US" sz="1600" dirty="0" smtClean="0">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628963"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Tree>
    <p:extLst>
      <p:ext uri="{BB962C8B-B14F-4D97-AF65-F5344CB8AC3E}">
        <p14:creationId xmlns:p14="http://schemas.microsoft.com/office/powerpoint/2010/main" val="312471854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Task</a:t>
            </a:r>
            <a:r>
              <a:rPr lang="en-US" sz="1600" dirty="0" err="1" smtClean="0">
                <a:effectLst/>
                <a:latin typeface="Consolas"/>
                <a:ea typeface="Calibri"/>
                <a:cs typeface="Times New Roman"/>
              </a:rPr>
              <a:t>.WhenAll</a:t>
            </a:r>
            <a:r>
              <a:rPr lang="en-US" sz="1600" dirty="0" smtClean="0">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08628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9" name="Rectangle 18"/>
          <p:cNvSpPr/>
          <p:nvPr/>
        </p:nvSpPr>
        <p:spPr bwMode="auto">
          <a:xfrm>
            <a:off x="2113760"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Tree>
    <p:extLst>
      <p:ext uri="{BB962C8B-B14F-4D97-AF65-F5344CB8AC3E}">
        <p14:creationId xmlns:p14="http://schemas.microsoft.com/office/powerpoint/2010/main" val="353039294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9" name="Rectangle 18"/>
          <p:cNvSpPr/>
          <p:nvPr/>
        </p:nvSpPr>
        <p:spPr bwMode="auto">
          <a:xfrm>
            <a:off x="2113760"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9748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text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solidFill>
                  <a:srgbClr val="0000FF"/>
                </a:solidFill>
                <a:latin typeface="Consolas"/>
                <a:ea typeface="Calibri"/>
                <a:cs typeface="Times New Roman"/>
              </a:rPr>
              <a:t>var</a:t>
            </a:r>
            <a:r>
              <a:rPr lang="en-US" sz="1600" dirty="0" smtClean="0">
                <a:effectLst/>
                <a:latin typeface="Consolas"/>
                <a:ea typeface="Calibri"/>
                <a:cs typeface="Times New Roman"/>
              </a:rPr>
              <a:t> doc = </a:t>
            </a:r>
            <a:r>
              <a:rPr lang="en-US" sz="1600" dirty="0" err="1" smtClean="0">
                <a:effectLst/>
                <a:latin typeface="Consolas"/>
                <a:ea typeface="Calibri"/>
                <a:cs typeface="Times New Roman"/>
              </a:rPr>
              <a:t>ParseFeedIntoDoc</a:t>
            </a:r>
            <a:r>
              <a:rPr lang="en-US" sz="1600" dirty="0" smtClean="0">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latin typeface="Consolas"/>
                <a:ea typeface="Calibri"/>
                <a:cs typeface="Times New Roman"/>
              </a:rPr>
              <a:t>SaveDocAsync</a:t>
            </a:r>
            <a:r>
              <a:rPr lang="en-US" sz="1600" dirty="0" smtClean="0">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35631709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68965211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solidFill>
                  <a:srgbClr val="2B91AF"/>
                </a:solidFill>
                <a:latin typeface="Consolas"/>
                <a:ea typeface="Calibri"/>
                <a:cs typeface="Times New Roman"/>
              </a:rPr>
              <a:t>ProcessLog</a:t>
            </a:r>
            <a:r>
              <a:rPr lang="en-US" sz="1600" dirty="0" err="1" smtClean="0">
                <a:effectLst/>
                <a:latin typeface="Consolas"/>
                <a:ea typeface="Calibri"/>
                <a:cs typeface="Times New Roman"/>
              </a:rPr>
              <a:t>.WriteEntry</a:t>
            </a:r>
            <a:r>
              <a:rPr lang="en-US" sz="1600" dirty="0" smtClean="0">
                <a:effectLst/>
                <a:latin typeface="Consolas"/>
                <a:ea typeface="Calibri"/>
                <a:cs typeface="Times New Roman"/>
              </a:rPr>
              <a:t>(</a:t>
            </a:r>
            <a:r>
              <a:rPr lang="en-US" sz="1600" dirty="0" err="1" smtClean="0">
                <a:effectLst/>
                <a:latin typeface="Consolas"/>
                <a:ea typeface="Calibri"/>
                <a:cs typeface="Times New Roman"/>
              </a:rPr>
              <a:t>url</a:t>
            </a:r>
            <a:r>
              <a:rPr lang="en-US" sz="1600" dirty="0" smtClean="0">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Tree>
    <p:extLst>
      <p:ext uri="{BB962C8B-B14F-4D97-AF65-F5344CB8AC3E}">
        <p14:creationId xmlns:p14="http://schemas.microsoft.com/office/powerpoint/2010/main" val="225233923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59404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37639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92886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It’s a Jungle Out There!</a:t>
            </a:r>
            <a:endParaRPr lang="en-US" dirty="0"/>
          </a:p>
        </p:txBody>
      </p:sp>
      <p:sp>
        <p:nvSpPr>
          <p:cNvPr id="33" name="Title 1"/>
          <p:cNvSpPr txBox="1">
            <a:spLocks/>
          </p:cNvSpPr>
          <p:nvPr/>
        </p:nvSpPr>
        <p:spPr>
          <a:xfrm>
            <a:off x="244476" y="155575"/>
            <a:ext cx="8615362" cy="849360"/>
          </a:xfrm>
          <a:prstGeom prst="rect">
            <a:avLst/>
          </a:prstGeom>
        </p:spPr>
        <p:txBody>
          <a:bodyPr vert="horz" lIns="0" tIns="0" rIns="91440" bIns="0" rtlCol="0" anchor="b">
            <a:noAutofit/>
          </a:bodyPr>
          <a:lstStyle>
            <a:lvl1pPr algn="l" defTabSz="457200" rtl="0" eaLnBrk="1" latinLnBrk="0" hangingPunct="1">
              <a:spcBef>
                <a:spcPct val="0"/>
              </a:spcBef>
              <a:buNone/>
              <a:defRPr sz="2800" kern="1200">
                <a:solidFill>
                  <a:schemeClr val="bg1"/>
                </a:solidFill>
                <a:latin typeface="+mj-lt"/>
                <a:ea typeface="+mj-ea"/>
                <a:cs typeface="+mj-cs"/>
              </a:defRPr>
            </a:lvl1pPr>
          </a:lstStyle>
          <a:p>
            <a:endParaRPr lang="en-US" dirty="0"/>
          </a:p>
        </p:txBody>
      </p:sp>
      <p:pic>
        <p:nvPicPr>
          <p:cNvPr id="34" name="Picture 14" descr="D:\dvd\Online_ART\DVD_ART36\Artwork_Imagery\Icons - Illustrations\_ REAL VISTA STYLE\scroll mouse blue green.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09155" y="1414244"/>
            <a:ext cx="1673589" cy="167358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D:\dvd\Online_ART\DVD_ART36\Artwork_Imagery\Icons - Illustrations\_ WINDOWS VISTA ICONS\Network wireless Car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7012" y="1547283"/>
            <a:ext cx="986413" cy="140751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 descr="D:\dvd\Online_ART\DVD_ART36\Artwork_Imagery\Icons - Illustrations\_ REAL VISTA STYLE\hard dis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1449" y="5448614"/>
            <a:ext cx="1684536" cy="1684536"/>
          </a:xfrm>
          <a:prstGeom prst="rect">
            <a:avLst/>
          </a:prstGeom>
          <a:noFill/>
          <a:extLst>
            <a:ext uri="{909E8E84-426E-40DD-AFC4-6F175D3DCCD1}">
              <a14:hiddenFill xmlns:a14="http://schemas.microsoft.com/office/drawing/2010/main">
                <a:solidFill>
                  <a:srgbClr val="FFFFFF"/>
                </a:solidFill>
              </a14:hiddenFill>
            </a:ext>
          </a:extLst>
        </p:spPr>
      </p:pic>
      <p:sp>
        <p:nvSpPr>
          <p:cNvPr id="37" name="Cloud 36"/>
          <p:cNvSpPr/>
          <p:nvPr/>
        </p:nvSpPr>
        <p:spPr>
          <a:xfrm>
            <a:off x="2818770" y="2864112"/>
            <a:ext cx="3408218" cy="167766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rPr>
              <a:t>Your Program Here</a:t>
            </a:r>
            <a:endParaRPr lang="en-US" sz="2400" b="1" dirty="0">
              <a:solidFill>
                <a:schemeClr val="tx1"/>
              </a:solidFill>
            </a:endParaRPr>
          </a:p>
        </p:txBody>
      </p:sp>
      <p:cxnSp>
        <p:nvCxnSpPr>
          <p:cNvPr id="38" name="Straight Arrow Connector 37"/>
          <p:cNvCxnSpPr/>
          <p:nvPr/>
        </p:nvCxnSpPr>
        <p:spPr>
          <a:xfrm>
            <a:off x="2282221" y="2539160"/>
            <a:ext cx="869058" cy="53654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rot="1944327">
            <a:off x="2155965" y="2341992"/>
            <a:ext cx="1053558" cy="923330"/>
          </a:xfrm>
          <a:prstGeom prst="rect">
            <a:avLst/>
          </a:prstGeom>
          <a:noFill/>
        </p:spPr>
        <p:txBody>
          <a:bodyPr wrap="none" rtlCol="0">
            <a:spAutoFit/>
          </a:bodyPr>
          <a:lstStyle/>
          <a:p>
            <a:pPr algn="ctr"/>
            <a:r>
              <a:rPr lang="en-US" b="1" dirty="0" smtClean="0">
                <a:solidFill>
                  <a:schemeClr val="bg1"/>
                </a:solidFill>
              </a:rPr>
              <a:t>Events</a:t>
            </a:r>
          </a:p>
          <a:p>
            <a:pPr algn="ctr"/>
            <a:endParaRPr lang="en-US" b="1" dirty="0" smtClean="0">
              <a:solidFill>
                <a:schemeClr val="bg1"/>
              </a:solidFill>
            </a:endParaRPr>
          </a:p>
          <a:p>
            <a:pPr algn="ctr"/>
            <a:r>
              <a:rPr lang="en-US" b="1" dirty="0" smtClean="0">
                <a:solidFill>
                  <a:schemeClr val="bg1"/>
                </a:solidFill>
              </a:rPr>
              <a:t>triggered</a:t>
            </a:r>
            <a:endParaRPr lang="en-US" b="1" dirty="0">
              <a:solidFill>
                <a:schemeClr val="bg1"/>
              </a:solidFill>
            </a:endParaRPr>
          </a:p>
        </p:txBody>
      </p:sp>
      <p:cxnSp>
        <p:nvCxnSpPr>
          <p:cNvPr id="40" name="Straight Arrow Connector 39"/>
          <p:cNvCxnSpPr/>
          <p:nvPr/>
        </p:nvCxnSpPr>
        <p:spPr>
          <a:xfrm flipV="1">
            <a:off x="4538292" y="4603486"/>
            <a:ext cx="0" cy="1097280"/>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rot="5400000">
            <a:off x="3968419" y="4680208"/>
            <a:ext cx="1200200" cy="923330"/>
          </a:xfrm>
          <a:prstGeom prst="rect">
            <a:avLst/>
          </a:prstGeom>
          <a:noFill/>
        </p:spPr>
        <p:txBody>
          <a:bodyPr wrap="none" rtlCol="0">
            <a:spAutoFit/>
          </a:bodyPr>
          <a:lstStyle/>
          <a:p>
            <a:pPr algn="ctr"/>
            <a:r>
              <a:rPr lang="en-US" b="1" dirty="0" smtClean="0">
                <a:solidFill>
                  <a:schemeClr val="bg1"/>
                </a:solidFill>
              </a:rPr>
              <a:t>I/O</a:t>
            </a:r>
          </a:p>
          <a:p>
            <a:pPr algn="ctr"/>
            <a:endParaRPr lang="en-US" b="1" dirty="0" smtClean="0">
              <a:solidFill>
                <a:schemeClr val="bg1"/>
              </a:solidFill>
            </a:endParaRPr>
          </a:p>
          <a:p>
            <a:pPr algn="ctr"/>
            <a:r>
              <a:rPr lang="en-US" b="1" dirty="0" smtClean="0">
                <a:solidFill>
                  <a:schemeClr val="bg1"/>
                </a:solidFill>
              </a:rPr>
              <a:t>completed</a:t>
            </a:r>
            <a:endParaRPr lang="en-US" b="1" dirty="0">
              <a:solidFill>
                <a:schemeClr val="bg1"/>
              </a:solidFill>
            </a:endParaRPr>
          </a:p>
        </p:txBody>
      </p:sp>
      <p:cxnSp>
        <p:nvCxnSpPr>
          <p:cNvPr id="42" name="Straight Arrow Connector 41"/>
          <p:cNvCxnSpPr/>
          <p:nvPr/>
        </p:nvCxnSpPr>
        <p:spPr>
          <a:xfrm flipH="1">
            <a:off x="6285223" y="2666086"/>
            <a:ext cx="737747" cy="57742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rot="19283476">
            <a:off x="6157741" y="2493132"/>
            <a:ext cx="992709" cy="923330"/>
          </a:xfrm>
          <a:prstGeom prst="rect">
            <a:avLst/>
          </a:prstGeom>
          <a:noFill/>
        </p:spPr>
        <p:txBody>
          <a:bodyPr wrap="none" rtlCol="0">
            <a:spAutoFit/>
          </a:bodyPr>
          <a:lstStyle/>
          <a:p>
            <a:pPr algn="ctr"/>
            <a:r>
              <a:rPr lang="en-US" b="1" dirty="0" smtClean="0">
                <a:solidFill>
                  <a:schemeClr val="bg1"/>
                </a:solidFill>
              </a:rPr>
              <a:t>Packet</a:t>
            </a:r>
            <a:br>
              <a:rPr lang="en-US" b="1" dirty="0" smtClean="0">
                <a:solidFill>
                  <a:schemeClr val="bg1"/>
                </a:solidFill>
              </a:rPr>
            </a:br>
            <a:r>
              <a:rPr lang="en-US" b="1" dirty="0" smtClean="0">
                <a:solidFill>
                  <a:schemeClr val="bg1"/>
                </a:solidFill>
              </a:rPr>
              <a:t/>
            </a:r>
            <a:br>
              <a:rPr lang="en-US" b="1" dirty="0" smtClean="0">
                <a:solidFill>
                  <a:schemeClr val="bg1"/>
                </a:solidFill>
              </a:rPr>
            </a:br>
            <a:r>
              <a:rPr lang="en-US" b="1" dirty="0" smtClean="0">
                <a:solidFill>
                  <a:schemeClr val="bg1"/>
                </a:solidFill>
              </a:rPr>
              <a:t>received</a:t>
            </a:r>
            <a:endParaRPr lang="en-US" b="1" dirty="0">
              <a:solidFill>
                <a:schemeClr val="bg1"/>
              </a:solidFill>
            </a:endParaRPr>
          </a:p>
        </p:txBody>
      </p:sp>
      <p:sp>
        <p:nvSpPr>
          <p:cNvPr id="44" name="Rounded Rectangular Callout 43"/>
          <p:cNvSpPr/>
          <p:nvPr/>
        </p:nvSpPr>
        <p:spPr>
          <a:xfrm>
            <a:off x="6447347" y="4897417"/>
            <a:ext cx="1559330" cy="509417"/>
          </a:xfrm>
          <a:prstGeom prst="wedgeRoundRectCallout">
            <a:avLst>
              <a:gd name="adj1" fmla="val -71178"/>
              <a:gd name="adj2" fmla="val -55208"/>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chemeClr val="tx1"/>
                </a:solidFill>
              </a:rPr>
              <a:t>Events</a:t>
            </a:r>
            <a:endParaRPr lang="en-US" dirty="0">
              <a:solidFill>
                <a:schemeClr val="tx1"/>
              </a:solidFill>
            </a:endParaRPr>
          </a:p>
        </p:txBody>
      </p:sp>
      <p:sp>
        <p:nvSpPr>
          <p:cNvPr id="45" name="Rounded Rectangular Callout 44"/>
          <p:cNvSpPr/>
          <p:nvPr/>
        </p:nvSpPr>
        <p:spPr>
          <a:xfrm>
            <a:off x="1502556" y="4897417"/>
            <a:ext cx="1559330" cy="509417"/>
          </a:xfrm>
          <a:prstGeom prst="wedgeRoundRectCallout">
            <a:avLst>
              <a:gd name="adj1" fmla="val 72758"/>
              <a:gd name="adj2" fmla="val -49274"/>
              <a:gd name="adj3" fmla="val 16667"/>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solidFill>
                  <a:schemeClr val="tx1"/>
                </a:solidFill>
              </a:rPr>
              <a:t>Callbacks</a:t>
            </a:r>
            <a:endParaRPr lang="en-US" dirty="0">
              <a:solidFill>
                <a:schemeClr val="tx1"/>
              </a:solidFill>
            </a:endParaRPr>
          </a:p>
        </p:txBody>
      </p:sp>
      <p:sp>
        <p:nvSpPr>
          <p:cNvPr id="46" name="Rounded Rectangular Callout 45"/>
          <p:cNvSpPr/>
          <p:nvPr/>
        </p:nvSpPr>
        <p:spPr>
          <a:xfrm>
            <a:off x="3743214" y="1622162"/>
            <a:ext cx="1559330" cy="509417"/>
          </a:xfrm>
          <a:prstGeom prst="wedgeRoundRectCallout">
            <a:avLst>
              <a:gd name="adj1" fmla="val 63"/>
              <a:gd name="adj2" fmla="val 103523"/>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Reactive</a:t>
            </a:r>
            <a:endParaRPr lang="en-US" dirty="0">
              <a:solidFill>
                <a:schemeClr val="tx1"/>
              </a:solidFill>
            </a:endParaRPr>
          </a:p>
        </p:txBody>
      </p:sp>
    </p:spTree>
    <p:extLst>
      <p:ext uri="{BB962C8B-B14F-4D97-AF65-F5344CB8AC3E}">
        <p14:creationId xmlns:p14="http://schemas.microsoft.com/office/powerpoint/2010/main" val="33363477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wipe(down)">
                                      <p:cBhvr>
                                        <p:cTn id="14" dur="500"/>
                                        <p:tgtEl>
                                          <p:spTgt spid="39"/>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par>
                          <p:cTn id="19" fill="hold">
                            <p:stCondLst>
                              <p:cond delay="0"/>
                            </p:stCondLst>
                            <p:childTnLst>
                              <p:par>
                                <p:cTn id="20" presetID="22" presetClass="entr" presetSubtype="2"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right)">
                                      <p:cBhvr>
                                        <p:cTn id="22" dur="500"/>
                                        <p:tgtEl>
                                          <p:spTgt spid="42"/>
                                        </p:tgtEl>
                                      </p:cBhvr>
                                    </p:animEffect>
                                  </p:childTnLst>
                                </p:cTn>
                              </p:par>
                            </p:childTnLst>
                          </p:cTn>
                        </p:par>
                        <p:par>
                          <p:cTn id="23" fill="hold">
                            <p:stCondLst>
                              <p:cond delay="500"/>
                            </p:stCondLst>
                            <p:childTnLst>
                              <p:par>
                                <p:cTn id="24" presetID="22" presetClass="entr" presetSubtype="2"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right)">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22" presetClass="entr" presetSubtype="4"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down)">
                                      <p:cBhvr>
                                        <p:cTn id="33" dur="500"/>
                                        <p:tgtEl>
                                          <p:spTgt spid="4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down)">
                                      <p:cBhvr>
                                        <p:cTn id="36" dur="500"/>
                                        <p:tgtEl>
                                          <p:spTgt spid="4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43" grpId="0"/>
      <p:bldP spid="44" grpId="0" animBg="1"/>
      <p:bldP spid="45" grpId="0" animBg="1"/>
      <p:bldP spid="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bwMode="auto">
          <a:xfrm>
            <a:off x="5027978" y="5069285"/>
            <a:ext cx="97299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6857850" y="5068491"/>
            <a:ext cx="400154"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30" name="Curved Connector 173"/>
          <p:cNvCxnSpPr>
            <a:endCxn id="28" idx="2"/>
          </p:cNvCxnSpPr>
          <p:nvPr/>
        </p:nvCxnSpPr>
        <p:spPr>
          <a:xfrm rot="5400000" flipH="1" flipV="1">
            <a:off x="3352511" y="3820133"/>
            <a:ext cx="608806" cy="3715122"/>
          </a:xfrm>
          <a:prstGeom prst="curvedConnector3">
            <a:avLst>
              <a:gd name="adj1" fmla="val -37549"/>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bwMode="auto">
          <a:xfrm>
            <a:off x="56579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cxnSp>
        <p:nvCxnSpPr>
          <p:cNvPr id="32" name="Curved Connector 18"/>
          <p:cNvCxnSpPr>
            <a:stCxn id="31" idx="3"/>
            <a:endCxn id="29" idx="2"/>
          </p:cNvCxnSpPr>
          <p:nvPr/>
        </p:nvCxnSpPr>
        <p:spPr>
          <a:xfrm flipV="1">
            <a:off x="5943807" y="5372497"/>
            <a:ext cx="1114120"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624476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bwMode="auto">
          <a:xfrm>
            <a:off x="5027978" y="5069285"/>
            <a:ext cx="97299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6857850" y="5068491"/>
            <a:ext cx="400154"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30" name="Curved Connector 173"/>
          <p:cNvCxnSpPr>
            <a:endCxn id="28" idx="2"/>
          </p:cNvCxnSpPr>
          <p:nvPr/>
        </p:nvCxnSpPr>
        <p:spPr>
          <a:xfrm rot="5400000" flipH="1" flipV="1">
            <a:off x="3352511" y="3820133"/>
            <a:ext cx="608806" cy="3715122"/>
          </a:xfrm>
          <a:prstGeom prst="curvedConnector3">
            <a:avLst>
              <a:gd name="adj1" fmla="val -37549"/>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bwMode="auto">
          <a:xfrm>
            <a:off x="56579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cxnSp>
        <p:nvCxnSpPr>
          <p:cNvPr id="32" name="Curved Connector 18"/>
          <p:cNvCxnSpPr>
            <a:stCxn id="31" idx="3"/>
            <a:endCxn id="29" idx="2"/>
          </p:cNvCxnSpPr>
          <p:nvPr/>
        </p:nvCxnSpPr>
        <p:spPr>
          <a:xfrm flipV="1">
            <a:off x="5943807" y="5372497"/>
            <a:ext cx="1114120"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671163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latin typeface="Consolas"/>
                <a:ea typeface="Calibri"/>
                <a:cs typeface="Times New Roman"/>
              </a:rPr>
              <a:t>DisplayMessage</a:t>
            </a:r>
            <a:r>
              <a:rPr lang="en-US" sz="1600" dirty="0" smtClean="0">
                <a:effectLst/>
                <a:latin typeface="Consolas"/>
                <a:ea typeface="Calibri"/>
                <a:cs typeface="Times New Roman"/>
              </a:rPr>
              <a:t>(</a:t>
            </a:r>
            <a:r>
              <a:rPr lang="en-US" sz="1600" dirty="0" smtClean="0">
                <a:solidFill>
                  <a:srgbClr val="A31515"/>
                </a:solidFill>
                <a:latin typeface="Consolas"/>
                <a:ea typeface="Calibri"/>
                <a:cs typeface="Times New Roman"/>
              </a:rPr>
              <a:t>"Done"</a:t>
            </a:r>
            <a:r>
              <a:rPr lang="en-US" sz="1600" dirty="0" smtClean="0">
                <a:effectLst/>
                <a:latin typeface="Consolas"/>
                <a:ea typeface="Calibri"/>
                <a:cs typeface="Times New Roman"/>
              </a:rPr>
              <a:t>);</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bwMode="auto">
          <a:xfrm>
            <a:off x="5027978" y="5069285"/>
            <a:ext cx="97299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6857850" y="5068491"/>
            <a:ext cx="400154"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30" name="Curved Connector 173"/>
          <p:cNvCxnSpPr>
            <a:endCxn id="28" idx="2"/>
          </p:cNvCxnSpPr>
          <p:nvPr/>
        </p:nvCxnSpPr>
        <p:spPr>
          <a:xfrm rot="5400000" flipH="1" flipV="1">
            <a:off x="3352511" y="3820133"/>
            <a:ext cx="608806" cy="3715122"/>
          </a:xfrm>
          <a:prstGeom prst="curvedConnector3">
            <a:avLst>
              <a:gd name="adj1" fmla="val -37549"/>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bwMode="auto">
          <a:xfrm>
            <a:off x="56579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cxnSp>
        <p:nvCxnSpPr>
          <p:cNvPr id="32" name="Curved Connector 18"/>
          <p:cNvCxnSpPr>
            <a:stCxn id="31" idx="3"/>
            <a:endCxn id="29" idx="2"/>
          </p:cNvCxnSpPr>
          <p:nvPr/>
        </p:nvCxnSpPr>
        <p:spPr>
          <a:xfrm flipV="1">
            <a:off x="5943807" y="5372497"/>
            <a:ext cx="1114120"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852403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Control Flow</a:t>
            </a:r>
            <a:endParaRPr lang="en-US" dirty="0"/>
          </a:p>
        </p:txBody>
      </p:sp>
      <p:sp>
        <p:nvSpPr>
          <p:cNvPr id="3" name="Rectangle 2"/>
          <p:cNvSpPr/>
          <p:nvPr/>
        </p:nvSpPr>
        <p:spPr>
          <a:xfrm>
            <a:off x="513292" y="1447801"/>
            <a:ext cx="6309360" cy="173736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solidFill>
                  <a:srgbClr val="0000FF"/>
                </a:solidFill>
                <a:latin typeface="Consolas"/>
                <a:ea typeface="Calibri"/>
                <a:cs typeface="Times New Roman"/>
              </a:rPr>
              <a:t> void</a:t>
            </a:r>
            <a:r>
              <a:rPr lang="en-US" sz="1600" dirty="0" smtClean="0">
                <a:latin typeface="Consolas"/>
                <a:ea typeface="Calibri"/>
                <a:cs typeface="Times New Roman"/>
              </a:rPr>
              <a:t> </a:t>
            </a:r>
            <a:r>
              <a:rPr lang="en-US" sz="1600" dirty="0" err="1" smtClean="0">
                <a:latin typeface="Consolas"/>
                <a:ea typeface="Calibri"/>
                <a:cs typeface="Times New Roman"/>
              </a:rPr>
              <a:t>DoWorkAsync</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 t1 = ProcessFeedAsync</a:t>
            </a:r>
            <a:r>
              <a:rPr lang="en-US" sz="1600" dirty="0" smtClean="0">
                <a:effectLst>
                  <a:glow rad="228600">
                    <a:schemeClr val="accent2">
                      <a:satMod val="175000"/>
                      <a:alpha val="40000"/>
                    </a:schemeClr>
                  </a:glow>
                </a:effectLst>
                <a:latin typeface="Consolas"/>
                <a:ea typeface="Calibri"/>
                <a:cs typeface="Times New Roman"/>
              </a:rPr>
              <a:t>("www.acme.com/rss");</a:t>
            </a:r>
          </a:p>
          <a:p>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var</a:t>
            </a:r>
            <a:r>
              <a:rPr lang="en-US" sz="1600" dirty="0" smtClean="0">
                <a:effectLst>
                  <a:glow rad="228600">
                    <a:schemeClr val="accent2">
                      <a:satMod val="175000"/>
                      <a:alpha val="40000"/>
                    </a:schemeClr>
                  </a:glow>
                </a:effectLst>
                <a:latin typeface="Consolas"/>
                <a:ea typeface="Calibri"/>
                <a:cs typeface="Times New Roman"/>
              </a:rPr>
              <a:t> t2 = </a:t>
            </a:r>
            <a:r>
              <a:rPr lang="en-US" sz="1600" dirty="0" err="1" smtClean="0">
                <a:effectLst>
                  <a:glow rad="228600">
                    <a:schemeClr val="accent2">
                      <a:satMod val="175000"/>
                      <a:alpha val="40000"/>
                    </a:schemeClr>
                  </a:glow>
                </a:effectLst>
                <a:latin typeface="Consolas"/>
                <a:ea typeface="Calibri"/>
                <a:cs typeface="Times New Roman"/>
              </a:rPr>
              <a:t>ProcessFeedAsync</a:t>
            </a:r>
            <a:r>
              <a:rPr lang="en-US" sz="1600" dirty="0" smtClean="0">
                <a:effectLst>
                  <a:glow rad="228600">
                    <a:schemeClr val="accent2">
                      <a:satMod val="175000"/>
                      <a:alpha val="40000"/>
                    </a:schemeClr>
                  </a:glow>
                </a:effectLst>
                <a:latin typeface="Consolas"/>
                <a:ea typeface="Calibri"/>
                <a:cs typeface="Times New Roman"/>
              </a:rPr>
              <a:t>("www.xyznews.com/rss");</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Task.WhenAll</a:t>
            </a:r>
            <a:r>
              <a:rPr lang="en-US" sz="1600" dirty="0" smtClean="0">
                <a:effectLst>
                  <a:glow rad="228600">
                    <a:schemeClr val="accent2">
                      <a:satMod val="175000"/>
                      <a:alpha val="40000"/>
                    </a:schemeClr>
                  </a:glow>
                </a:effectLst>
                <a:latin typeface="Consolas"/>
                <a:ea typeface="Calibri"/>
                <a:cs typeface="Times New Roman"/>
              </a:rPr>
              <a:t>(t1, t2);</a:t>
            </a:r>
          </a:p>
          <a:p>
            <a:r>
              <a:rPr lang="en-US" sz="1600" dirty="0" smtClean="0">
                <a:effectLst/>
                <a:latin typeface="Consolas"/>
                <a:ea typeface="Calibri"/>
                <a:cs typeface="Times New Roman"/>
              </a:rPr>
              <a:t>    </a:t>
            </a:r>
            <a:r>
              <a:rPr lang="en-US" sz="1600" dirty="0" err="1" smtClean="0">
                <a:effectLst>
                  <a:glow rad="228600">
                    <a:schemeClr val="accent6">
                      <a:satMod val="175000"/>
                      <a:alpha val="40000"/>
                    </a:schemeClr>
                  </a:glow>
                </a:effectLst>
                <a:latin typeface="Consolas"/>
                <a:ea typeface="Calibri"/>
                <a:cs typeface="Times New Roman"/>
              </a:rPr>
              <a:t>DisplayMessage</a:t>
            </a:r>
            <a:r>
              <a:rPr lang="en-US" sz="1600" dirty="0" smtClean="0">
                <a:effectLst>
                  <a:glow rad="228600">
                    <a:schemeClr val="accent6">
                      <a:satMod val="175000"/>
                      <a:alpha val="40000"/>
                    </a:schemeClr>
                  </a:glow>
                </a:effectLst>
                <a:latin typeface="Consolas"/>
                <a:ea typeface="Calibri"/>
                <a:cs typeface="Times New Roman"/>
              </a:rPr>
              <a:t>("Done");</a:t>
            </a:r>
          </a:p>
          <a:p>
            <a:r>
              <a:rPr lang="en-US" sz="1600" dirty="0" smtClean="0">
                <a:latin typeface="Consolas"/>
                <a:ea typeface="Calibri"/>
                <a:cs typeface="Times New Roman"/>
              </a:rPr>
              <a:t>}</a:t>
            </a:r>
            <a:endParaRPr lang="en-US" sz="1400" dirty="0">
              <a:latin typeface="Calibri"/>
              <a:ea typeface="Calibri"/>
              <a:cs typeface="Times New Roman"/>
            </a:endParaRPr>
          </a:p>
        </p:txBody>
      </p:sp>
      <p:sp>
        <p:nvSpPr>
          <p:cNvPr id="4" name="Rectangle 3"/>
          <p:cNvSpPr/>
          <p:nvPr/>
        </p:nvSpPr>
        <p:spPr>
          <a:xfrm>
            <a:off x="3657360" y="2834640"/>
            <a:ext cx="5303520" cy="1645920"/>
          </a:xfrm>
          <a:prstGeom prst="rect">
            <a:avLst/>
          </a:prstGeom>
        </p:spPr>
        <p:style>
          <a:lnRef idx="1">
            <a:schemeClr val="dk1"/>
          </a:lnRef>
          <a:fillRef idx="2">
            <a:schemeClr val="dk1"/>
          </a:fillRef>
          <a:effectRef idx="1">
            <a:schemeClr val="dk1"/>
          </a:effectRef>
          <a:fontRef idx="minor">
            <a:schemeClr val="dk1"/>
          </a:fontRef>
        </p:style>
        <p:txBody>
          <a:bodyPr wrap="square" lIns="182880" tIns="91440" rIns="182880" bIns="91440" rtlCol="0" anchor="t" anchorCtr="0">
            <a:spAutoFit/>
          </a:bodyPr>
          <a:lstStyle/>
          <a:p>
            <a:r>
              <a:rPr lang="en-US" sz="1600" dirty="0" err="1" smtClean="0">
                <a:solidFill>
                  <a:srgbClr val="0000FF"/>
                </a:solidFill>
                <a:latin typeface="Consolas"/>
                <a:ea typeface="Calibri"/>
                <a:cs typeface="Times New Roman"/>
              </a:rPr>
              <a:t>async</a:t>
            </a:r>
            <a:r>
              <a:rPr lang="en-US" sz="1600" dirty="0" smtClean="0">
                <a:latin typeface="Consolas"/>
                <a:ea typeface="Calibri"/>
                <a:cs typeface="Times New Roman"/>
              </a:rPr>
              <a:t> </a:t>
            </a:r>
            <a:r>
              <a:rPr lang="en-US" sz="1600" dirty="0" smtClean="0">
                <a:solidFill>
                  <a:srgbClr val="2B91AF"/>
                </a:solidFill>
                <a:latin typeface="Consolas"/>
                <a:ea typeface="Calibri"/>
                <a:cs typeface="Times New Roman"/>
              </a:rPr>
              <a:t>Task</a:t>
            </a:r>
            <a:r>
              <a:rPr lang="en-US" sz="1600" dirty="0" smtClean="0">
                <a:solidFill>
                  <a:srgbClr val="0000FF"/>
                </a:solidFill>
                <a:latin typeface="Consolas"/>
                <a:ea typeface="Calibri"/>
                <a:cs typeface="Times New Roman"/>
              </a:rPr>
              <a:t> </a:t>
            </a:r>
            <a:r>
              <a:rPr lang="en-US" sz="1600" dirty="0" err="1" smtClean="0">
                <a:latin typeface="Consolas"/>
                <a:ea typeface="Calibri"/>
                <a:cs typeface="Times New Roman"/>
              </a:rPr>
              <a:t>ProcessFeedAsync</a:t>
            </a:r>
            <a:r>
              <a:rPr lang="en-US" sz="1600" dirty="0" smtClean="0">
                <a:latin typeface="Consolas"/>
                <a:ea typeface="Calibri"/>
                <a:cs typeface="Times New Roman"/>
              </a:rPr>
              <a:t>(</a:t>
            </a:r>
            <a:r>
              <a:rPr lang="en-US" sz="1600" dirty="0" smtClean="0">
                <a:solidFill>
                  <a:srgbClr val="0000FF"/>
                </a:solidFill>
                <a:latin typeface="Consolas"/>
                <a:ea typeface="Calibri"/>
                <a:cs typeface="Times New Roman"/>
              </a:rPr>
              <a:t>string</a:t>
            </a:r>
            <a:r>
              <a:rPr lang="en-US" sz="1600" dirty="0" smtClean="0">
                <a:latin typeface="Consolas"/>
                <a:ea typeface="Calibri"/>
                <a:cs typeface="Times New Roman"/>
              </a:rPr>
              <a:t> </a:t>
            </a:r>
            <a:r>
              <a:rPr lang="en-US" sz="1600" dirty="0" err="1" smtClean="0">
                <a:latin typeface="Consolas"/>
                <a:ea typeface="Calibri"/>
                <a:cs typeface="Times New Roman"/>
              </a:rPr>
              <a:t>url</a:t>
            </a:r>
            <a:r>
              <a:rPr lang="en-US" sz="1600" dirty="0" smtClean="0">
                <a:latin typeface="Consolas"/>
                <a:ea typeface="Calibri"/>
                <a:cs typeface="Times New Roman"/>
              </a:rPr>
              <a:t>) {</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text</a:t>
            </a:r>
            <a:r>
              <a:rPr lang="en-US" sz="1600" dirty="0" smtClean="0">
                <a:effectLst/>
                <a:latin typeface="Consolas"/>
                <a:ea typeface="Calibri"/>
                <a:cs typeface="Times New Roman"/>
              </a:rPr>
              <a:t> =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2">
                      <a:satMod val="175000"/>
                      <a:alpha val="40000"/>
                    </a:schemeClr>
                  </a:glow>
                </a:effectLst>
                <a:latin typeface="Consolas"/>
                <a:ea typeface="Calibri"/>
                <a:cs typeface="Times New Roman"/>
              </a:rPr>
              <a:t>DownloadFeedAsync</a:t>
            </a:r>
            <a:r>
              <a:rPr lang="en-US" sz="1600" dirty="0" smtClean="0">
                <a:effectLst>
                  <a:glow rad="228600">
                    <a:schemeClr val="accent2">
                      <a:satMod val="175000"/>
                      <a:alpha val="40000"/>
                    </a:schemeClr>
                  </a:glow>
                </a:effectLst>
                <a:latin typeface="Consolas"/>
                <a:ea typeface="Calibri"/>
                <a:cs typeface="Times New Roman"/>
              </a:rPr>
              <a:t>(</a:t>
            </a:r>
            <a:r>
              <a:rPr lang="en-US" sz="1600" dirty="0" err="1" smtClean="0">
                <a:effectLst>
                  <a:glow rad="228600">
                    <a:schemeClr val="accent2">
                      <a:satMod val="175000"/>
                      <a:alpha val="40000"/>
                    </a:schemeClr>
                  </a:glow>
                </a:effectLst>
                <a:latin typeface="Consolas"/>
                <a:ea typeface="Calibri"/>
                <a:cs typeface="Times New Roman"/>
              </a:rPr>
              <a:t>url</a:t>
            </a:r>
            <a:r>
              <a:rPr lang="en-US" sz="1600" dirty="0" smtClean="0">
                <a:effectLst>
                  <a:glow rad="228600">
                    <a:schemeClr val="accent2">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var</a:t>
            </a:r>
            <a:r>
              <a:rPr lang="en-US" sz="1600" dirty="0" smtClean="0">
                <a:effectLst>
                  <a:glow rad="228600">
                    <a:schemeClr val="accent5">
                      <a:satMod val="175000"/>
                      <a:alpha val="40000"/>
                    </a:schemeClr>
                  </a:glow>
                </a:effectLst>
                <a:latin typeface="Consolas"/>
                <a:ea typeface="Calibri"/>
                <a:cs typeface="Times New Roman"/>
              </a:rPr>
              <a:t> doc = </a:t>
            </a:r>
            <a:r>
              <a:rPr lang="en-US" sz="1600" dirty="0" err="1" smtClean="0">
                <a:effectLst>
                  <a:glow rad="228600">
                    <a:schemeClr val="accent5">
                      <a:satMod val="175000"/>
                      <a:alpha val="40000"/>
                    </a:schemeClr>
                  </a:glow>
                </a:effectLst>
                <a:latin typeface="Consolas"/>
                <a:ea typeface="Calibri"/>
                <a:cs typeface="Times New Roman"/>
              </a:rPr>
              <a:t>ParseFeedIntoDoc</a:t>
            </a:r>
            <a:r>
              <a:rPr lang="en-US" sz="1600" dirty="0" smtClean="0">
                <a:effectLst>
                  <a:glow rad="228600">
                    <a:schemeClr val="accent5">
                      <a:satMod val="175000"/>
                      <a:alpha val="40000"/>
                    </a:schemeClr>
                  </a:glow>
                </a:effectLst>
                <a:latin typeface="Consolas"/>
                <a:ea typeface="Calibri"/>
                <a:cs typeface="Times New Roman"/>
              </a:rPr>
              <a:t>(text);</a:t>
            </a:r>
          </a:p>
          <a:p>
            <a:r>
              <a:rPr lang="en-US" sz="1600" dirty="0" smtClean="0">
                <a:effectLst/>
                <a:latin typeface="Consolas"/>
                <a:ea typeface="Calibri"/>
                <a:cs typeface="Times New Roman"/>
              </a:rPr>
              <a:t>    </a:t>
            </a:r>
            <a:r>
              <a:rPr lang="en-US" sz="1600" dirty="0" smtClean="0">
                <a:solidFill>
                  <a:srgbClr val="0000FF"/>
                </a:solidFill>
                <a:effectLst/>
                <a:latin typeface="Consolas"/>
                <a:ea typeface="Calibri"/>
                <a:cs typeface="Times New Roman"/>
              </a:rPr>
              <a:t>await</a:t>
            </a:r>
            <a:r>
              <a:rPr lang="en-US" sz="1600" dirty="0" smtClean="0">
                <a:effectLst/>
                <a:latin typeface="Consolas"/>
                <a:ea typeface="Calibri"/>
                <a:cs typeface="Times New Roman"/>
              </a:rPr>
              <a:t> </a:t>
            </a:r>
            <a:r>
              <a:rPr lang="en-US" sz="1600" dirty="0" err="1" smtClean="0">
                <a:effectLst>
                  <a:glow rad="228600">
                    <a:schemeClr val="accent5">
                      <a:satMod val="175000"/>
                      <a:alpha val="40000"/>
                    </a:schemeClr>
                  </a:glow>
                </a:effectLst>
                <a:latin typeface="Consolas"/>
                <a:ea typeface="Calibri"/>
                <a:cs typeface="Times New Roman"/>
              </a:rPr>
              <a:t>SaveDocAsync</a:t>
            </a:r>
            <a:r>
              <a:rPr lang="en-US" sz="1600" dirty="0" smtClean="0">
                <a:effectLst>
                  <a:glow rad="228600">
                    <a:schemeClr val="accent5">
                      <a:satMod val="175000"/>
                      <a:alpha val="40000"/>
                    </a:schemeClr>
                  </a:glow>
                </a:effectLst>
                <a:latin typeface="Consolas"/>
                <a:ea typeface="Calibri"/>
                <a:cs typeface="Times New Roman"/>
              </a:rPr>
              <a:t>(doc);</a:t>
            </a:r>
          </a:p>
          <a:p>
            <a:r>
              <a:rPr lang="en-US" sz="1600" dirty="0" smtClean="0">
                <a:effectLst/>
                <a:latin typeface="Consolas"/>
                <a:ea typeface="Calibri"/>
                <a:cs typeface="Times New Roman"/>
              </a:rPr>
              <a:t>    </a:t>
            </a:r>
            <a:r>
              <a:rPr lang="en-US" sz="1600" dirty="0" err="1" smtClean="0">
                <a:effectLst>
                  <a:glow rad="228600">
                    <a:schemeClr val="accent1">
                      <a:satMod val="175000"/>
                      <a:alpha val="40000"/>
                    </a:schemeClr>
                  </a:glow>
                </a:effectLst>
                <a:latin typeface="Consolas"/>
                <a:ea typeface="Calibri"/>
                <a:cs typeface="Times New Roman"/>
              </a:rPr>
              <a:t>ProcessLog.WriteEntry</a:t>
            </a:r>
            <a:r>
              <a:rPr lang="en-US" sz="1600" dirty="0" smtClean="0">
                <a:effectLst>
                  <a:glow rad="228600">
                    <a:schemeClr val="accent1">
                      <a:satMod val="175000"/>
                      <a:alpha val="40000"/>
                    </a:schemeClr>
                  </a:glow>
                </a:effectLst>
                <a:latin typeface="Consolas"/>
                <a:ea typeface="Calibri"/>
                <a:cs typeface="Times New Roman"/>
              </a:rPr>
              <a:t>(</a:t>
            </a:r>
            <a:r>
              <a:rPr lang="en-US" sz="1600" dirty="0" err="1" smtClean="0">
                <a:effectLst>
                  <a:glow rad="228600">
                    <a:schemeClr val="accent1">
                      <a:satMod val="175000"/>
                      <a:alpha val="40000"/>
                    </a:schemeClr>
                  </a:glow>
                </a:effectLst>
                <a:latin typeface="Consolas"/>
                <a:ea typeface="Calibri"/>
                <a:cs typeface="Times New Roman"/>
              </a:rPr>
              <a:t>url</a:t>
            </a:r>
            <a:r>
              <a:rPr lang="en-US" sz="1600" dirty="0" smtClean="0">
                <a:effectLst>
                  <a:glow rad="228600">
                    <a:schemeClr val="accent1">
                      <a:satMod val="175000"/>
                      <a:alpha val="40000"/>
                    </a:schemeClr>
                  </a:glow>
                </a:effectLst>
                <a:latin typeface="Consolas"/>
                <a:ea typeface="Calibri"/>
                <a:cs typeface="Times New Roman"/>
              </a:rPr>
              <a:t>);</a:t>
            </a:r>
          </a:p>
          <a:p>
            <a:r>
              <a:rPr lang="en-US" sz="1600" dirty="0" smtClean="0">
                <a:effectLst/>
                <a:latin typeface="Consolas"/>
                <a:ea typeface="Calibri"/>
                <a:cs typeface="Times New Roman"/>
              </a:rPr>
              <a:t>}</a:t>
            </a:r>
            <a:endParaRPr lang="en-US" sz="1400" dirty="0">
              <a:effectLst/>
              <a:latin typeface="Calibri"/>
              <a:ea typeface="Calibri"/>
              <a:cs typeface="Times New Roman"/>
            </a:endParaRPr>
          </a:p>
        </p:txBody>
      </p:sp>
      <p:sp>
        <p:nvSpPr>
          <p:cNvPr id="111" name="Rectangle 110"/>
          <p:cNvSpPr/>
          <p:nvPr/>
        </p:nvSpPr>
        <p:spPr bwMode="auto">
          <a:xfrm>
            <a:off x="1256287" y="5067697"/>
            <a:ext cx="7031281" cy="304006"/>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2" name="Rectangle 111"/>
          <p:cNvSpPr/>
          <p:nvPr/>
        </p:nvSpPr>
        <p:spPr bwMode="auto">
          <a:xfrm>
            <a:off x="913447" y="35052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ectangle 112"/>
          <p:cNvSpPr/>
          <p:nvPr/>
        </p:nvSpPr>
        <p:spPr bwMode="auto">
          <a:xfrm>
            <a:off x="799117" y="36576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4" name="Rectangle 113"/>
          <p:cNvSpPr/>
          <p:nvPr/>
        </p:nvSpPr>
        <p:spPr bwMode="auto">
          <a:xfrm>
            <a:off x="684787" y="38100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5" name="Rectangle 114"/>
          <p:cNvSpPr/>
          <p:nvPr/>
        </p:nvSpPr>
        <p:spPr bwMode="auto">
          <a:xfrm>
            <a:off x="570457" y="39624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456128" y="4114800"/>
            <a:ext cx="571649" cy="381000"/>
          </a:xfrm>
          <a:prstGeom prst="rect">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7" name="Circular Arrow 116"/>
          <p:cNvSpPr/>
          <p:nvPr/>
        </p:nvSpPr>
        <p:spPr bwMode="auto">
          <a:xfrm rot="16526294" flipH="1">
            <a:off x="424772" y="4005896"/>
            <a:ext cx="1600200" cy="1200463"/>
          </a:xfrm>
          <a:prstGeom prst="circularArrow">
            <a:avLst>
              <a:gd name="adj1" fmla="val 12500"/>
              <a:gd name="adj2" fmla="val 1142319"/>
              <a:gd name="adj3" fmla="val 20457681"/>
              <a:gd name="adj4" fmla="val 15440675"/>
              <a:gd name="adj5" fmla="val 12500"/>
            </a:avLst>
          </a:prstGeom>
          <a:solidFill>
            <a:schemeClr val="bg2">
              <a:lumMod val="75000"/>
              <a:lumOff val="25000"/>
            </a:schemeClr>
          </a:solidFill>
          <a:ln>
            <a:solidFill>
              <a:schemeClr val="tx1">
                <a:lumMod val="50000"/>
              </a:schemeClr>
            </a:solidFill>
            <a:headEnd type="none" w="med" len="med"/>
            <a:tailEnd type="none" w="med" len="med"/>
          </a:ln>
        </p:spPr>
        <p:style>
          <a:lnRef idx="1">
            <a:schemeClr val="accent2"/>
          </a:lnRef>
          <a:fillRef idx="1003">
            <a:schemeClr val="dk1"/>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 name="Rectangle 13"/>
          <p:cNvSpPr/>
          <p:nvPr/>
        </p:nvSpPr>
        <p:spPr bwMode="auto">
          <a:xfrm>
            <a:off x="1484947"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7" name="Rectangle 16"/>
          <p:cNvSpPr/>
          <p:nvPr/>
        </p:nvSpPr>
        <p:spPr bwMode="auto">
          <a:xfrm>
            <a:off x="1427782" y="5067697"/>
            <a:ext cx="1314792" cy="304006"/>
          </a:xfrm>
          <a:prstGeom prst="rect">
            <a:avLst/>
          </a:prstGeom>
          <a:ln w="25400">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Rectangle 14"/>
          <p:cNvSpPr/>
          <p:nvPr/>
        </p:nvSpPr>
        <p:spPr bwMode="auto">
          <a:xfrm>
            <a:off x="1656441"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6" name="TextBox 15"/>
          <p:cNvSpPr txBox="1"/>
          <p:nvPr/>
        </p:nvSpPr>
        <p:spPr>
          <a:xfrm flipH="1">
            <a:off x="1484947"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t1</a:t>
            </a:r>
          </a:p>
        </p:txBody>
      </p:sp>
      <p:sp>
        <p:nvSpPr>
          <p:cNvPr id="18" name="Rectangle 17"/>
          <p:cNvSpPr/>
          <p:nvPr/>
        </p:nvSpPr>
        <p:spPr bwMode="auto">
          <a:xfrm>
            <a:off x="1942266"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19" name="Rectangle 18"/>
          <p:cNvSpPr/>
          <p:nvPr/>
        </p:nvSpPr>
        <p:spPr bwMode="auto">
          <a:xfrm>
            <a:off x="2113760" y="5601097"/>
            <a:ext cx="285824" cy="381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0" name="TextBox 19"/>
          <p:cNvSpPr txBox="1"/>
          <p:nvPr/>
        </p:nvSpPr>
        <p:spPr>
          <a:xfrm flipH="1">
            <a:off x="1942266" y="4000897"/>
            <a:ext cx="342989" cy="369332"/>
          </a:xfrm>
          <a:prstGeom prst="rect">
            <a:avLst/>
          </a:prstGeom>
          <a:noFill/>
        </p:spPr>
        <p:txBody>
          <a:bodyPr wrap="square" lIns="0" tIns="0" rIns="0" bIns="0" rtlCol="0">
            <a:spAutoFit/>
          </a:bodyPr>
          <a:lstStyle/>
          <a:p>
            <a:r>
              <a:rPr lang="en-US" sz="2400" dirty="0" smtClean="0">
                <a:solidFill>
                  <a:schemeClr val="bg1"/>
                </a:solidFill>
                <a:latin typeface="Consolas" pitchFamily="49" charset="0"/>
                <a:cs typeface="Consolas" pitchFamily="49" charset="0"/>
              </a:rPr>
              <a:t>t2</a:t>
            </a:r>
          </a:p>
        </p:txBody>
      </p:sp>
      <p:sp>
        <p:nvSpPr>
          <p:cNvPr id="21" name="Rectangle 20"/>
          <p:cNvSpPr/>
          <p:nvPr/>
        </p:nvSpPr>
        <p:spPr bwMode="auto">
          <a:xfrm>
            <a:off x="2399585" y="4458097"/>
            <a:ext cx="285974" cy="38020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2" name="Rectangle 21"/>
          <p:cNvSpPr/>
          <p:nvPr/>
        </p:nvSpPr>
        <p:spPr bwMode="auto">
          <a:xfrm>
            <a:off x="3257058" y="5069285"/>
            <a:ext cx="62881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3" name="Curved Connector 173"/>
          <p:cNvCxnSpPr>
            <a:endCxn id="22" idx="2"/>
          </p:cNvCxnSpPr>
          <p:nvPr/>
        </p:nvCxnSpPr>
        <p:spPr>
          <a:xfrm flipV="1">
            <a:off x="2399585" y="5373291"/>
            <a:ext cx="1171880" cy="418306"/>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bwMode="auto">
          <a:xfrm>
            <a:off x="35428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sp>
        <p:nvSpPr>
          <p:cNvPr id="25" name="Rectangle 24"/>
          <p:cNvSpPr/>
          <p:nvPr/>
        </p:nvSpPr>
        <p:spPr bwMode="auto">
          <a:xfrm>
            <a:off x="4514090" y="5068491"/>
            <a:ext cx="400750"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26" name="Curved Connector 18"/>
          <p:cNvCxnSpPr>
            <a:endCxn id="25" idx="2"/>
          </p:cNvCxnSpPr>
          <p:nvPr/>
        </p:nvCxnSpPr>
        <p:spPr>
          <a:xfrm flipV="1">
            <a:off x="3828707" y="5372497"/>
            <a:ext cx="885758"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bwMode="auto">
          <a:xfrm>
            <a:off x="5027978" y="5069285"/>
            <a:ext cx="972994" cy="304006"/>
          </a:xfrm>
          <a:prstGeom prst="rect">
            <a:avLst/>
          </a:prstGeom>
          <a:ln w="25400">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9" name="Rectangle 28"/>
          <p:cNvSpPr/>
          <p:nvPr/>
        </p:nvSpPr>
        <p:spPr bwMode="auto">
          <a:xfrm>
            <a:off x="6857850" y="5068491"/>
            <a:ext cx="400154" cy="304006"/>
          </a:xfrm>
          <a:prstGeom prst="rect">
            <a:avLst/>
          </a:prstGeom>
          <a:ln w="25400">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30" name="Curved Connector 173"/>
          <p:cNvCxnSpPr>
            <a:endCxn id="28" idx="2"/>
          </p:cNvCxnSpPr>
          <p:nvPr/>
        </p:nvCxnSpPr>
        <p:spPr>
          <a:xfrm rot="5400000" flipH="1" flipV="1">
            <a:off x="3352511" y="3820133"/>
            <a:ext cx="608806" cy="3715122"/>
          </a:xfrm>
          <a:prstGeom prst="curvedConnector3">
            <a:avLst>
              <a:gd name="adj1" fmla="val -37549"/>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bwMode="auto">
          <a:xfrm>
            <a:off x="5657983" y="5601097"/>
            <a:ext cx="285824" cy="381000"/>
          </a:xfrm>
          <a:prstGeom prst="rect">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sym typeface="Wingdings"/>
              </a:rPr>
              <a:t></a:t>
            </a:r>
            <a:endParaRPr lang="en-US" sz="2200" dirty="0" smtClean="0">
              <a:solidFill>
                <a:schemeClr val="bg1"/>
              </a:solidFill>
            </a:endParaRPr>
          </a:p>
        </p:txBody>
      </p:sp>
      <p:cxnSp>
        <p:nvCxnSpPr>
          <p:cNvPr id="32" name="Curved Connector 18"/>
          <p:cNvCxnSpPr>
            <a:stCxn id="31" idx="3"/>
            <a:endCxn id="29" idx="2"/>
          </p:cNvCxnSpPr>
          <p:nvPr/>
        </p:nvCxnSpPr>
        <p:spPr>
          <a:xfrm flipV="1">
            <a:off x="5943807" y="5372497"/>
            <a:ext cx="1114120" cy="419100"/>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cxnSp>
        <p:nvCxnSpPr>
          <p:cNvPr id="34" name="Curved Connector 76"/>
          <p:cNvCxnSpPr/>
          <p:nvPr/>
        </p:nvCxnSpPr>
        <p:spPr>
          <a:xfrm>
            <a:off x="2685558" y="4648201"/>
            <a:ext cx="4944316" cy="420291"/>
          </a:xfrm>
          <a:prstGeom prst="curvedConnector2">
            <a:avLst/>
          </a:prstGeom>
          <a:ln w="25400">
            <a:solidFill>
              <a:schemeClr val="bg1">
                <a:lumMod val="65000"/>
              </a:schemeClr>
            </a:solidFill>
            <a:prstDash val="sysDot"/>
            <a:tailEnd type="triangle" w="lg" len="lg"/>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bwMode="auto">
          <a:xfrm>
            <a:off x="7315169" y="5068491"/>
            <a:ext cx="629409" cy="304006"/>
          </a:xfrm>
          <a:prstGeom prst="rect">
            <a:avLst/>
          </a:prstGeom>
          <a:ln w="25400">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04542539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Visual Studio </a:t>
            </a:r>
            <a:r>
              <a:rPr lang="en-US" dirty="0" err="1" smtClean="0"/>
              <a:t>Async</a:t>
            </a:r>
            <a:r>
              <a:rPr lang="en-US" dirty="0" smtClean="0"/>
              <a:t> CTP</a:t>
            </a:r>
            <a:endParaRPr lang="en-US" dirty="0"/>
          </a:p>
        </p:txBody>
      </p:sp>
    </p:spTree>
    <p:extLst>
      <p:ext uri="{BB962C8B-B14F-4D97-AF65-F5344CB8AC3E}">
        <p14:creationId xmlns:p14="http://schemas.microsoft.com/office/powerpoint/2010/main" val="872054422"/>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Events Are All Around Us</a:t>
            </a:r>
            <a:endParaRPr lang="en-US" dirty="0"/>
          </a:p>
        </p:txBody>
      </p:sp>
      <p:pic>
        <p:nvPicPr>
          <p:cNvPr id="4" name="Picture 3" descr="http://www.softicons.com/download/internet-icons/3d-social-icons-by-aha-soft/png/512/Twitter%20bir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51" y="4849054"/>
            <a:ext cx="1188319" cy="13554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http://kathryncorrick.files.wordpress.com/2009/09/rsslozenge.jpg?w=40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392" t="4689" r="6863" b="2600"/>
          <a:stretch/>
        </p:blipFill>
        <p:spPr bwMode="auto">
          <a:xfrm>
            <a:off x="4224128" y="1339291"/>
            <a:ext cx="586046" cy="565710"/>
          </a:xfrm>
          <a:prstGeom prst="round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6" name="Cloud 5"/>
          <p:cNvSpPr/>
          <p:nvPr/>
        </p:nvSpPr>
        <p:spPr bwMode="auto">
          <a:xfrm>
            <a:off x="2106808" y="2781300"/>
            <a:ext cx="4702071" cy="2171700"/>
          </a:xfrm>
          <a:prstGeom prst="cloud">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600" b="1" dirty="0" smtClean="0">
              <a:solidFill>
                <a:schemeClr val="bg1"/>
              </a:solidFill>
            </a:endParaRPr>
          </a:p>
        </p:txBody>
      </p:sp>
      <p:pic>
        <p:nvPicPr>
          <p:cNvPr id="7" name="Picture 13" descr="D:\dvd\Online_ART\DVD_ART36\Artwork_Imagery\Icons - Illustrations\_ REAL VISTA STYLE\server hardware cutawa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0118" y="4662215"/>
            <a:ext cx="1094536" cy="14590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D:\dvd\Online_ART\DVD_ART36\Artwork_Imagery\Icons - Illustrations\_ REAL VISTA STYLE\scroll mouse blue gree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9897" y="5456172"/>
            <a:ext cx="1219795" cy="147802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D:\dvd\Online_ART\DVD_ART36\Artwork_Imagery\Icons - Illustrations\_ REAL VISTA STYLE\bar chart sales red arrow.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016" y="1339290"/>
            <a:ext cx="1314792" cy="17526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7" descr="D:\dvd\Online_ART\DVD_ART36\Artwork_Imagery\Icons - Illustrations\_ REAL VISTA STYLE\communications satellite.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51822" y="689519"/>
            <a:ext cx="1089305" cy="14520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D:\dvd\Online_ART\DVD_ART36\Artwork_Imagery\Icons - Illustrations\_ REAL VISTA STYLE\world globe ma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8247" y="1768344"/>
            <a:ext cx="903148" cy="95954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p:cNvCxnSpPr/>
          <p:nvPr/>
        </p:nvCxnSpPr>
        <p:spPr>
          <a:xfrm flipV="1">
            <a:off x="1663780" y="4495800"/>
            <a:ext cx="598014" cy="685800"/>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281811" y="4191001"/>
            <a:ext cx="769763" cy="646331"/>
          </a:xfrm>
          <a:prstGeom prst="rect">
            <a:avLst/>
          </a:prstGeom>
          <a:noFill/>
        </p:spPr>
        <p:txBody>
          <a:bodyPr wrap="none" rtlCol="0">
            <a:spAutoFit/>
          </a:bodyPr>
          <a:lstStyle/>
          <a:p>
            <a:pPr algn="ctr"/>
            <a:r>
              <a:rPr lang="en-US" dirty="0" smtClean="0">
                <a:solidFill>
                  <a:schemeClr val="bg1"/>
                </a:solidFill>
              </a:rPr>
              <a:t>Social</a:t>
            </a:r>
          </a:p>
          <a:p>
            <a:pPr algn="ctr"/>
            <a:r>
              <a:rPr lang="en-US" dirty="0" smtClean="0">
                <a:solidFill>
                  <a:schemeClr val="bg1"/>
                </a:solidFill>
              </a:rPr>
              <a:t>media</a:t>
            </a:r>
            <a:endParaRPr lang="en-US" dirty="0">
              <a:solidFill>
                <a:schemeClr val="bg1"/>
              </a:solidFill>
            </a:endParaRPr>
          </a:p>
        </p:txBody>
      </p:sp>
      <p:cxnSp>
        <p:nvCxnSpPr>
          <p:cNvPr id="14" name="Straight Arrow Connector 13"/>
          <p:cNvCxnSpPr/>
          <p:nvPr/>
        </p:nvCxnSpPr>
        <p:spPr>
          <a:xfrm>
            <a:off x="2106809" y="2781301"/>
            <a:ext cx="399045" cy="371475"/>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15" name="TextBox 14"/>
          <p:cNvSpPr txBox="1"/>
          <p:nvPr/>
        </p:nvSpPr>
        <p:spPr>
          <a:xfrm rot="757004">
            <a:off x="752258" y="2733520"/>
            <a:ext cx="1347613" cy="369332"/>
          </a:xfrm>
          <a:prstGeom prst="rect">
            <a:avLst/>
          </a:prstGeom>
          <a:noFill/>
        </p:spPr>
        <p:txBody>
          <a:bodyPr wrap="none" rtlCol="0">
            <a:spAutoFit/>
          </a:bodyPr>
          <a:lstStyle/>
          <a:p>
            <a:pPr algn="ctr"/>
            <a:r>
              <a:rPr lang="en-US" dirty="0" smtClean="0">
                <a:solidFill>
                  <a:schemeClr val="bg1"/>
                </a:solidFill>
              </a:rPr>
              <a:t>Stock tickers</a:t>
            </a:r>
            <a:endParaRPr lang="en-US" dirty="0">
              <a:solidFill>
                <a:schemeClr val="bg1"/>
              </a:solidFill>
            </a:endParaRPr>
          </a:p>
        </p:txBody>
      </p:sp>
      <p:sp>
        <p:nvSpPr>
          <p:cNvPr id="16" name="TextBox 15"/>
          <p:cNvSpPr txBox="1"/>
          <p:nvPr/>
        </p:nvSpPr>
        <p:spPr>
          <a:xfrm>
            <a:off x="3913660" y="2069068"/>
            <a:ext cx="1342868" cy="369332"/>
          </a:xfrm>
          <a:prstGeom prst="rect">
            <a:avLst/>
          </a:prstGeom>
          <a:noFill/>
        </p:spPr>
        <p:txBody>
          <a:bodyPr wrap="none" rtlCol="0">
            <a:spAutoFit/>
          </a:bodyPr>
          <a:lstStyle/>
          <a:p>
            <a:pPr algn="ctr"/>
            <a:r>
              <a:rPr lang="en-US" dirty="0" smtClean="0">
                <a:solidFill>
                  <a:schemeClr val="bg1"/>
                </a:solidFill>
              </a:rPr>
              <a:t>RSS      feeds</a:t>
            </a:r>
            <a:endParaRPr lang="en-US" dirty="0">
              <a:solidFill>
                <a:schemeClr val="bg1"/>
              </a:solidFill>
            </a:endParaRPr>
          </a:p>
        </p:txBody>
      </p:sp>
      <p:cxnSp>
        <p:nvCxnSpPr>
          <p:cNvPr id="17" name="Straight Arrow Connector 16"/>
          <p:cNvCxnSpPr/>
          <p:nvPr/>
        </p:nvCxnSpPr>
        <p:spPr>
          <a:xfrm>
            <a:off x="4517151" y="2057401"/>
            <a:ext cx="0" cy="709431"/>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flipH="1">
            <a:off x="6359592" y="2514601"/>
            <a:ext cx="285824" cy="448565"/>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19" name="TextBox 18"/>
          <p:cNvSpPr txBox="1"/>
          <p:nvPr/>
        </p:nvSpPr>
        <p:spPr>
          <a:xfrm>
            <a:off x="6437040" y="1230868"/>
            <a:ext cx="554960" cy="369332"/>
          </a:xfrm>
          <a:prstGeom prst="rect">
            <a:avLst/>
          </a:prstGeom>
          <a:noFill/>
        </p:spPr>
        <p:txBody>
          <a:bodyPr wrap="none" rtlCol="0">
            <a:spAutoFit/>
          </a:bodyPr>
          <a:lstStyle/>
          <a:p>
            <a:pPr algn="ctr"/>
            <a:r>
              <a:rPr lang="en-US" dirty="0" smtClean="0">
                <a:solidFill>
                  <a:schemeClr val="bg1"/>
                </a:solidFill>
              </a:rPr>
              <a:t>GPS</a:t>
            </a:r>
            <a:endParaRPr lang="en-US" dirty="0">
              <a:solidFill>
                <a:schemeClr val="bg1"/>
              </a:solidFill>
            </a:endParaRPr>
          </a:p>
        </p:txBody>
      </p:sp>
      <p:cxnSp>
        <p:nvCxnSpPr>
          <p:cNvPr id="20" name="Straight Arrow Connector 19"/>
          <p:cNvCxnSpPr/>
          <p:nvPr/>
        </p:nvCxnSpPr>
        <p:spPr>
          <a:xfrm flipH="1" flipV="1">
            <a:off x="6366738" y="4495800"/>
            <a:ext cx="347782" cy="342900"/>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21" name="TextBox 20"/>
          <p:cNvSpPr txBox="1"/>
          <p:nvPr/>
        </p:nvSpPr>
        <p:spPr>
          <a:xfrm>
            <a:off x="6078583" y="6019800"/>
            <a:ext cx="2084866" cy="369332"/>
          </a:xfrm>
          <a:prstGeom prst="rect">
            <a:avLst/>
          </a:prstGeom>
          <a:noFill/>
        </p:spPr>
        <p:txBody>
          <a:bodyPr wrap="none" rtlCol="0">
            <a:spAutoFit/>
          </a:bodyPr>
          <a:lstStyle/>
          <a:p>
            <a:pPr algn="ctr"/>
            <a:r>
              <a:rPr lang="en-US" dirty="0" smtClean="0">
                <a:solidFill>
                  <a:schemeClr val="bg1"/>
                </a:solidFill>
              </a:rPr>
              <a:t>Server management</a:t>
            </a:r>
            <a:endParaRPr lang="en-US" dirty="0">
              <a:solidFill>
                <a:schemeClr val="bg1"/>
              </a:solidFill>
            </a:endParaRPr>
          </a:p>
        </p:txBody>
      </p:sp>
      <p:cxnSp>
        <p:nvCxnSpPr>
          <p:cNvPr id="22" name="Straight Arrow Connector 21"/>
          <p:cNvCxnSpPr/>
          <p:nvPr/>
        </p:nvCxnSpPr>
        <p:spPr>
          <a:xfrm flipV="1">
            <a:off x="4529794" y="5029200"/>
            <a:ext cx="0" cy="563404"/>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sp>
        <p:nvSpPr>
          <p:cNvPr id="23" name="TextBox 22"/>
          <p:cNvSpPr txBox="1"/>
          <p:nvPr/>
        </p:nvSpPr>
        <p:spPr>
          <a:xfrm rot="18916777">
            <a:off x="3507172" y="5592603"/>
            <a:ext cx="1060804" cy="369332"/>
          </a:xfrm>
          <a:prstGeom prst="rect">
            <a:avLst/>
          </a:prstGeom>
          <a:noFill/>
        </p:spPr>
        <p:txBody>
          <a:bodyPr wrap="none" rtlCol="0">
            <a:spAutoFit/>
          </a:bodyPr>
          <a:lstStyle/>
          <a:p>
            <a:pPr algn="ctr"/>
            <a:r>
              <a:rPr lang="en-US" dirty="0" smtClean="0">
                <a:solidFill>
                  <a:schemeClr val="bg1"/>
                </a:solidFill>
              </a:rPr>
              <a:t>UI events</a:t>
            </a:r>
            <a:endParaRPr lang="en-US" dirty="0">
              <a:solidFill>
                <a:schemeClr val="bg1"/>
              </a:solidFill>
            </a:endParaRPr>
          </a:p>
        </p:txBody>
      </p:sp>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41732" y="3245573"/>
            <a:ext cx="3276841" cy="1098056"/>
          </a:xfrm>
          <a:prstGeom prst="rect">
            <a:avLst/>
          </a:prstGeom>
        </p:spPr>
      </p:pic>
    </p:spTree>
    <p:extLst>
      <p:ext uri="{BB962C8B-B14F-4D97-AF65-F5344CB8AC3E}">
        <p14:creationId xmlns:p14="http://schemas.microsoft.com/office/powerpoint/2010/main" val="15935331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1"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up)">
                                      <p:cBhvr>
                                        <p:cTn id="56" dur="500"/>
                                        <p:tgtEl>
                                          <p:spTgt spid="17"/>
                                        </p:tgtEl>
                                      </p:cBhvr>
                                    </p:animEffect>
                                  </p:childTnLst>
                                </p:cTn>
                              </p:par>
                              <p:par>
                                <p:cTn id="57" presetID="22" presetClass="entr" presetSubtype="2"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right)">
                                      <p:cBhvr>
                                        <p:cTn id="59" dur="500"/>
                                        <p:tgtEl>
                                          <p:spTgt spid="18"/>
                                        </p:tgtEl>
                                      </p:cBhvr>
                                    </p:animEffect>
                                  </p:childTnLst>
                                </p:cTn>
                              </p:par>
                              <p:par>
                                <p:cTn id="60" presetID="22" presetClass="entr" presetSubtype="4" fill="hold"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par>
                                <p:cTn id="63" presetID="22" presetClass="entr" presetSubtype="4"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down)">
                                      <p:cBhvr>
                                        <p:cTn id="65" dur="500"/>
                                        <p:tgtEl>
                                          <p:spTgt spid="22"/>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9" grpId="0"/>
      <p:bldP spid="21" grpId="0"/>
      <p:bldP spid="2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p:txBody>
          <a:bodyPr/>
          <a:lstStyle/>
          <a:p>
            <a:r>
              <a:rPr lang="en-US" dirty="0" smtClean="0"/>
              <a:t>Event Processing Systems</a:t>
            </a:r>
            <a:endParaRPr lang="en-US" dirty="0"/>
          </a:p>
        </p:txBody>
      </p:sp>
      <p:sp>
        <p:nvSpPr>
          <p:cNvPr id="5" name="Horizontal Scroll 4"/>
          <p:cNvSpPr/>
          <p:nvPr/>
        </p:nvSpPr>
        <p:spPr bwMode="auto">
          <a:xfrm>
            <a:off x="845820" y="1663246"/>
            <a:ext cx="8069580" cy="2700483"/>
          </a:xfrm>
          <a:prstGeom prst="horizontalScroll">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endParaRPr lang="en-US" sz="3200" dirty="0">
              <a:gradFill>
                <a:gsLst>
                  <a:gs pos="0">
                    <a:srgbClr val="FFFFFF"/>
                  </a:gs>
                  <a:gs pos="100000">
                    <a:srgbClr val="FFFFFF"/>
                  </a:gs>
                </a:gsLst>
                <a:lin ang="5400000" scaled="0"/>
              </a:gradFill>
              <a:latin typeface="Segoe UI" pitchFamily="34" charset="0"/>
            </a:endParaRPr>
          </a:p>
        </p:txBody>
      </p:sp>
      <p:sp>
        <p:nvSpPr>
          <p:cNvPr id="6" name="Rectangle 5"/>
          <p:cNvSpPr/>
          <p:nvPr/>
        </p:nvSpPr>
        <p:spPr>
          <a:xfrm>
            <a:off x="1074420" y="2145830"/>
            <a:ext cx="7600950" cy="1785082"/>
          </a:xfrm>
          <a:prstGeom prst="rect">
            <a:avLst/>
          </a:prstGeom>
        </p:spPr>
        <p:txBody>
          <a:bodyPr wrap="square" lIns="121899" tIns="60949" rIns="121899" bIns="60949">
            <a:spAutoFit/>
          </a:bodyPr>
          <a:lstStyle/>
          <a:p>
            <a:pPr algn="ctr"/>
            <a:r>
              <a:rPr lang="en-US" sz="3600" b="1" dirty="0">
                <a:latin typeface="Bradley Hand ITC" pitchFamily="66" charset="0"/>
              </a:rPr>
              <a:t>Rx is a library for </a:t>
            </a:r>
            <a:r>
              <a:rPr lang="en-US" sz="3600" b="1" dirty="0">
                <a:solidFill>
                  <a:srgbClr val="00B050"/>
                </a:solidFill>
                <a:latin typeface="Bradley Hand ITC" pitchFamily="66" charset="0"/>
              </a:rPr>
              <a:t>composing </a:t>
            </a:r>
            <a:r>
              <a:rPr lang="en-US" sz="3600" b="1" dirty="0">
                <a:solidFill>
                  <a:srgbClr val="002060"/>
                </a:solidFill>
                <a:latin typeface="Bradley Hand ITC" pitchFamily="66" charset="0"/>
              </a:rPr>
              <a:t>asynchronous and event-based</a:t>
            </a:r>
            <a:r>
              <a:rPr lang="en-US" sz="3600" b="1" dirty="0">
                <a:solidFill>
                  <a:schemeClr val="accent1"/>
                </a:solidFill>
                <a:latin typeface="Bradley Hand ITC" pitchFamily="66" charset="0"/>
              </a:rPr>
              <a:t> </a:t>
            </a:r>
            <a:r>
              <a:rPr lang="en-US" sz="3600" b="1" dirty="0">
                <a:latin typeface="Bradley Hand ITC" pitchFamily="66" charset="0"/>
              </a:rPr>
              <a:t>programs using </a:t>
            </a:r>
            <a:r>
              <a:rPr lang="en-US" sz="3600" b="1" dirty="0">
                <a:solidFill>
                  <a:srgbClr val="C00000"/>
                </a:solidFill>
                <a:latin typeface="Bradley Hand ITC" pitchFamily="66" charset="0"/>
              </a:rPr>
              <a:t>observable </a:t>
            </a:r>
            <a:r>
              <a:rPr lang="en-US" sz="3600" b="1" dirty="0" smtClean="0">
                <a:solidFill>
                  <a:srgbClr val="C00000"/>
                </a:solidFill>
                <a:latin typeface="Bradley Hand ITC" pitchFamily="66" charset="0"/>
              </a:rPr>
              <a:t>sequences</a:t>
            </a:r>
            <a:r>
              <a:rPr lang="en-US" sz="3600" b="1" dirty="0" smtClean="0">
                <a:latin typeface="Bradley Hand ITC" pitchFamily="66" charset="0"/>
              </a:rPr>
              <a:t>.</a:t>
            </a:r>
            <a:endParaRPr lang="en-US" sz="3600" b="1" dirty="0">
              <a:latin typeface="Bradley Hand ITC" pitchFamily="66" charset="0"/>
            </a:endParaRPr>
          </a:p>
        </p:txBody>
      </p:sp>
      <mc:AlternateContent xmlns:mc="http://schemas.openxmlformats.org/markup-compatibility/2006" xmlns:a14="http://schemas.microsoft.com/office/drawing/2010/main">
        <mc:Choice Requires="a14">
          <p:sp>
            <p:nvSpPr>
              <p:cNvPr id="7" name="Rounded Rectangular Callout 6"/>
              <p:cNvSpPr/>
              <p:nvPr/>
            </p:nvSpPr>
            <p:spPr bwMode="auto">
              <a:xfrm>
                <a:off x="4652011" y="1340112"/>
                <a:ext cx="3029678" cy="453184"/>
              </a:xfrm>
              <a:prstGeom prst="wedgeRoundRectCallout">
                <a:avLst>
                  <a:gd name="adj1" fmla="val 2516"/>
                  <a:gd name="adj2" fmla="val 164298"/>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14:m>
                  <m:oMathPara xmlns:m="http://schemas.openxmlformats.org/officeDocument/2006/math">
                    <m:oMathParaPr>
                      <m:jc m:val="centerGroup"/>
                    </m:oMathParaPr>
                    <m:oMath xmlns:m="http://schemas.openxmlformats.org/officeDocument/2006/math">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𝑓</m:t>
                      </m:r>
                      <m:r>
                        <a:rPr lang="en-US" sz="2000" i="1" dirty="0">
                          <a:solidFill>
                            <a:srgbClr val="000000"/>
                          </a:solidFill>
                          <a:latin typeface="Cambria Math"/>
                          <a:cs typeface="Arial" pitchFamily="34" charset="0"/>
                        </a:rPr>
                        <m:t> </m:t>
                      </m:r>
                      <m:r>
                        <a:rPr lang="en-US" sz="2000" b="1"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 </m:t>
                      </m:r>
                      <m:r>
                        <a:rPr lang="en-US" sz="2000" i="1" dirty="0">
                          <a:solidFill>
                            <a:srgbClr val="000000"/>
                          </a:solidFill>
                          <a:latin typeface="Cambria Math"/>
                          <a:cs typeface="Arial" pitchFamily="34" charset="0"/>
                        </a:rPr>
                        <m:t>𝑔</m:t>
                      </m:r>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𝑥</m:t>
                      </m:r>
                      <m:r>
                        <a:rPr lang="en-US" sz="2000" i="1" dirty="0">
                          <a:solidFill>
                            <a:srgbClr val="000000"/>
                          </a:solidFill>
                          <a:latin typeface="Cambria Math"/>
                          <a:cs typeface="Arial" pitchFamily="34" charset="0"/>
                        </a:rPr>
                        <m:t>) = </m:t>
                      </m:r>
                      <m:r>
                        <a:rPr lang="en-US" sz="2000" i="1" dirty="0">
                          <a:solidFill>
                            <a:srgbClr val="000000"/>
                          </a:solidFill>
                          <a:latin typeface="Cambria Math"/>
                          <a:cs typeface="Arial" pitchFamily="34" charset="0"/>
                        </a:rPr>
                        <m:t>𝑓</m:t>
                      </m:r>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𝑔</m:t>
                      </m:r>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𝑥</m:t>
                      </m:r>
                      <m:r>
                        <a:rPr lang="en-US" sz="2000" i="1" dirty="0">
                          <a:solidFill>
                            <a:srgbClr val="000000"/>
                          </a:solidFill>
                          <a:latin typeface="Cambria Math"/>
                          <a:cs typeface="Arial" pitchFamily="34" charset="0"/>
                        </a:rPr>
                        <m:t>))</m:t>
                      </m:r>
                    </m:oMath>
                  </m:oMathPara>
                </a14:m>
                <a:endParaRPr lang="en-US" sz="2000" i="1" dirty="0">
                  <a:solidFill>
                    <a:srgbClr val="000000"/>
                  </a:solidFill>
                  <a:latin typeface="Arial" pitchFamily="34" charset="0"/>
                  <a:cs typeface="Arial" pitchFamily="34" charset="0"/>
                </a:endParaRPr>
              </a:p>
            </p:txBody>
          </p:sp>
        </mc:Choice>
        <mc:Fallback xmlns="">
          <p:sp>
            <p:nvSpPr>
              <p:cNvPr id="7" name="Rounded Rectangular Callout 6"/>
              <p:cNvSpPr>
                <a:spLocks noRot="1" noChangeAspect="1" noMove="1" noResize="1" noEditPoints="1" noAdjustHandles="1" noChangeArrowheads="1" noChangeShapeType="1" noTextEdit="1"/>
              </p:cNvSpPr>
              <p:nvPr/>
            </p:nvSpPr>
            <p:spPr bwMode="auto">
              <a:xfrm>
                <a:off x="4652011" y="1340112"/>
                <a:ext cx="3029678" cy="453184"/>
              </a:xfrm>
              <a:prstGeom prst="wedgeRoundRectCallout">
                <a:avLst>
                  <a:gd name="adj1" fmla="val 2516"/>
                  <a:gd name="adj2" fmla="val 164298"/>
                  <a:gd name="adj3" fmla="val 16667"/>
                </a:avLst>
              </a:prstGeom>
              <a:blipFill rotWithShape="1">
                <a:blip r:embed="rId4"/>
                <a:stretch>
                  <a:fillRect/>
                </a:stretch>
              </a:blipFill>
              <a:ln>
                <a:headEnd type="none" w="med" len="med"/>
                <a:tailEnd type="none" w="med" len="med"/>
              </a:ln>
            </p:spPr>
            <p:txBody>
              <a:bodyPr/>
              <a:lstStyle/>
              <a:p>
                <a:r>
                  <a:rPr lang="en-US">
                    <a:noFill/>
                  </a:rPr>
                  <a:t> </a:t>
                </a:r>
              </a:p>
            </p:txBody>
          </p:sp>
        </mc:Fallback>
      </mc:AlternateContent>
      <p:sp>
        <p:nvSpPr>
          <p:cNvPr id="8" name="Rounded Rectangular Callout 7"/>
          <p:cNvSpPr/>
          <p:nvPr/>
        </p:nvSpPr>
        <p:spPr bwMode="auto">
          <a:xfrm>
            <a:off x="5570297" y="4235712"/>
            <a:ext cx="1973503" cy="453184"/>
          </a:xfrm>
          <a:prstGeom prst="wedgeRoundRectCallout">
            <a:avLst>
              <a:gd name="adj1" fmla="val 7512"/>
              <a:gd name="adj2" fmla="val -152049"/>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2000" dirty="0">
                <a:solidFill>
                  <a:srgbClr val="000000"/>
                </a:solidFill>
                <a:latin typeface="+mj-lt"/>
                <a:cs typeface="Arial" pitchFamily="34" charset="0"/>
              </a:rPr>
              <a:t>Queries! </a:t>
            </a:r>
            <a:r>
              <a:rPr lang="en-US" sz="2000" b="1" dirty="0">
                <a:solidFill>
                  <a:srgbClr val="000000"/>
                </a:solidFill>
                <a:latin typeface="+mj-lt"/>
                <a:cs typeface="Arial" pitchFamily="34" charset="0"/>
              </a:rPr>
              <a:t>LINQ!</a:t>
            </a:r>
          </a:p>
        </p:txBody>
      </p:sp>
      <p:sp>
        <p:nvSpPr>
          <p:cNvPr id="9" name="Rounded Rectangular Callout 8"/>
          <p:cNvSpPr/>
          <p:nvPr/>
        </p:nvSpPr>
        <p:spPr bwMode="auto">
          <a:xfrm>
            <a:off x="914400" y="1340112"/>
            <a:ext cx="2745486" cy="453184"/>
          </a:xfrm>
          <a:prstGeom prst="wedgeRoundRectCallout">
            <a:avLst>
              <a:gd name="adj1" fmla="val -13853"/>
              <a:gd name="adj2" fmla="val 23394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2000" dirty="0">
                <a:solidFill>
                  <a:srgbClr val="000000"/>
                </a:solidFill>
                <a:latin typeface="+mj-lt"/>
                <a:cs typeface="Arial" pitchFamily="34" charset="0"/>
              </a:rPr>
              <a:t>Way </a:t>
            </a:r>
            <a:r>
              <a:rPr lang="en-US" sz="2000" b="1" i="1" dirty="0">
                <a:solidFill>
                  <a:srgbClr val="000000"/>
                </a:solidFill>
                <a:latin typeface="+mj-lt"/>
                <a:cs typeface="Arial" pitchFamily="34" charset="0"/>
              </a:rPr>
              <a:t>simpler</a:t>
            </a:r>
            <a:r>
              <a:rPr lang="en-US" sz="2000" dirty="0">
                <a:solidFill>
                  <a:srgbClr val="000000"/>
                </a:solidFill>
                <a:latin typeface="+mj-lt"/>
                <a:cs typeface="Arial" pitchFamily="34" charset="0"/>
              </a:rPr>
              <a:t> with Rx</a:t>
            </a:r>
          </a:p>
        </p:txBody>
      </p:sp>
      <p:sp>
        <p:nvSpPr>
          <p:cNvPr id="10" name="TextBox 9"/>
          <p:cNvSpPr txBox="1"/>
          <p:nvPr/>
        </p:nvSpPr>
        <p:spPr>
          <a:xfrm>
            <a:off x="5334000" y="4875540"/>
            <a:ext cx="3767328" cy="1384995"/>
          </a:xfrm>
          <a:prstGeom prst="rect">
            <a:avLst/>
          </a:prstGeom>
          <a:noFill/>
        </p:spPr>
        <p:txBody>
          <a:bodyPr wrap="square" lIns="0" tIns="0" rIns="0" bIns="0" rtlCol="0">
            <a:spAutoFit/>
          </a:bodyPr>
          <a:lstStyle/>
          <a:p>
            <a:pPr marL="457120" indent="-457120">
              <a:buFont typeface="Arial" pitchFamily="34" charset="0"/>
              <a:buChar char="•"/>
            </a:pPr>
            <a:r>
              <a:rPr lang="en-US" dirty="0">
                <a:solidFill>
                  <a:schemeClr val="bg1"/>
                </a:solidFill>
              </a:rPr>
              <a:t>.NET 3.5 SP1 and </a:t>
            </a:r>
            <a:r>
              <a:rPr lang="en-US" dirty="0" smtClean="0">
                <a:solidFill>
                  <a:schemeClr val="bg1"/>
                </a:solidFill>
              </a:rPr>
              <a:t>4.0</a:t>
            </a:r>
          </a:p>
          <a:p>
            <a:pPr marL="457120" indent="-457120">
              <a:buFont typeface="Arial" pitchFamily="34" charset="0"/>
              <a:buChar char="•"/>
            </a:pPr>
            <a:r>
              <a:rPr lang="en-US" dirty="0" smtClean="0">
                <a:solidFill>
                  <a:schemeClr val="bg1"/>
                </a:solidFill>
              </a:rPr>
              <a:t>Silverlight 3, 4, and 5</a:t>
            </a:r>
            <a:endParaRPr lang="en-US" dirty="0">
              <a:solidFill>
                <a:schemeClr val="bg1"/>
              </a:solidFill>
            </a:endParaRPr>
          </a:p>
          <a:p>
            <a:pPr marL="457120" indent="-457120">
              <a:buFont typeface="Arial" pitchFamily="34" charset="0"/>
              <a:buChar char="•"/>
            </a:pPr>
            <a:r>
              <a:rPr lang="en-US" dirty="0" smtClean="0">
                <a:solidFill>
                  <a:schemeClr val="bg1"/>
                </a:solidFill>
              </a:rPr>
              <a:t>XNA 4.0 </a:t>
            </a:r>
            <a:r>
              <a:rPr lang="en-US" dirty="0">
                <a:solidFill>
                  <a:schemeClr val="bg1"/>
                </a:solidFill>
              </a:rPr>
              <a:t>for </a:t>
            </a:r>
            <a:r>
              <a:rPr lang="en-US" dirty="0" smtClean="0">
                <a:solidFill>
                  <a:schemeClr val="bg1"/>
                </a:solidFill>
              </a:rPr>
              <a:t>Xbox 360</a:t>
            </a:r>
            <a:endParaRPr lang="en-US" dirty="0">
              <a:solidFill>
                <a:schemeClr val="bg1"/>
              </a:solidFill>
            </a:endParaRPr>
          </a:p>
          <a:p>
            <a:pPr marL="457120" indent="-457120">
              <a:buFont typeface="Arial" pitchFamily="34" charset="0"/>
              <a:buChar char="•"/>
            </a:pPr>
            <a:r>
              <a:rPr lang="en-US" dirty="0">
                <a:solidFill>
                  <a:schemeClr val="bg1"/>
                </a:solidFill>
              </a:rPr>
              <a:t>Windows Phone </a:t>
            </a:r>
            <a:r>
              <a:rPr lang="en-US" dirty="0" smtClean="0">
                <a:solidFill>
                  <a:schemeClr val="bg1"/>
                </a:solidFill>
              </a:rPr>
              <a:t>7</a:t>
            </a:r>
          </a:p>
          <a:p>
            <a:pPr marL="457120" indent="-457120">
              <a:buFont typeface="Arial" pitchFamily="34" charset="0"/>
              <a:buChar char="•"/>
            </a:pPr>
            <a:r>
              <a:rPr lang="en-US" dirty="0" smtClean="0">
                <a:solidFill>
                  <a:schemeClr val="bg1"/>
                </a:solidFill>
              </a:rPr>
              <a:t>JavaScript (</a:t>
            </a:r>
            <a:r>
              <a:rPr lang="en-US" dirty="0" err="1" smtClean="0">
                <a:solidFill>
                  <a:schemeClr val="bg1"/>
                </a:solidFill>
              </a:rPr>
              <a:t>RxJS</a:t>
            </a:r>
            <a:r>
              <a:rPr lang="en-US" dirty="0" smtClean="0">
                <a:solidFill>
                  <a:schemeClr val="bg1"/>
                </a:solidFill>
              </a:rPr>
              <a:t>)</a:t>
            </a:r>
          </a:p>
        </p:txBody>
      </p:sp>
      <p:sp>
        <p:nvSpPr>
          <p:cNvPr id="12" name="Rounded Rectangle 11"/>
          <p:cNvSpPr/>
          <p:nvPr/>
        </p:nvSpPr>
        <p:spPr bwMode="auto">
          <a:xfrm>
            <a:off x="839361" y="4929699"/>
            <a:ext cx="4266039" cy="123455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endParaRPr lang="en-US" sz="3200" dirty="0">
              <a:gradFill>
                <a:gsLst>
                  <a:gs pos="0">
                    <a:srgbClr val="FFFFFF"/>
                  </a:gs>
                  <a:gs pos="100000">
                    <a:srgbClr val="FFFFFF"/>
                  </a:gs>
                </a:gsLst>
                <a:lin ang="5400000" scaled="0"/>
              </a:gradFill>
              <a:latin typeface="Segoe UI" pitchFamily="34" charset="0"/>
            </a:endParaRPr>
          </a:p>
        </p:txBody>
      </p:sp>
      <p:pic>
        <p:nvPicPr>
          <p:cNvPr id="13" name="Picture 1" descr="http://i.msdn.microsoft.com/ee794896.DevLabs_Rx_Project(en-us).pn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954283" y="5021257"/>
            <a:ext cx="4074918" cy="10450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80872" y="6365580"/>
            <a:ext cx="8186928" cy="492420"/>
          </a:xfrm>
          <a:prstGeom prst="rect">
            <a:avLst/>
          </a:prstGeom>
        </p:spPr>
        <p:txBody>
          <a:bodyPr wrap="square" lIns="121899" tIns="60949" rIns="121899" bIns="60949">
            <a:spAutoFit/>
          </a:bodyPr>
          <a:lstStyle/>
          <a:p>
            <a:pPr algn="ctr"/>
            <a:r>
              <a:rPr lang="en-US" sz="2400" dirty="0">
                <a:solidFill>
                  <a:schemeClr val="bg1"/>
                </a:solidFill>
              </a:rPr>
              <a:t>Download at </a:t>
            </a:r>
            <a:r>
              <a:rPr lang="en-US" sz="2400" b="1" dirty="0">
                <a:solidFill>
                  <a:schemeClr val="accent6"/>
                </a:solidFill>
              </a:rPr>
              <a:t>MSDN </a:t>
            </a:r>
            <a:r>
              <a:rPr lang="en-US" sz="2400" b="1" dirty="0" smtClean="0">
                <a:solidFill>
                  <a:schemeClr val="accent6"/>
                </a:solidFill>
              </a:rPr>
              <a:t>Data Developer Center</a:t>
            </a:r>
            <a:r>
              <a:rPr lang="en-US" sz="2400" dirty="0">
                <a:solidFill>
                  <a:schemeClr val="bg1"/>
                </a:solidFill>
              </a:rPr>
              <a:t> </a:t>
            </a:r>
            <a:r>
              <a:rPr lang="en-US" sz="2400" dirty="0" smtClean="0">
                <a:solidFill>
                  <a:schemeClr val="bg1"/>
                </a:solidFill>
              </a:rPr>
              <a:t>or use </a:t>
            </a:r>
            <a:r>
              <a:rPr lang="en-US" sz="2400" b="1" dirty="0" err="1" smtClean="0">
                <a:solidFill>
                  <a:schemeClr val="accent6"/>
                </a:solidFill>
              </a:rPr>
              <a:t>NuGet</a:t>
            </a:r>
            <a:endParaRPr lang="en-US" sz="2400" dirty="0">
              <a:solidFill>
                <a:schemeClr val="accent6"/>
              </a:solidFill>
            </a:endParaRPr>
          </a:p>
        </p:txBody>
      </p:sp>
    </p:spTree>
    <p:custDataLst>
      <p:tags r:id="rId1"/>
    </p:custDataLst>
    <p:extLst>
      <p:ext uri="{BB962C8B-B14F-4D97-AF65-F5344CB8AC3E}">
        <p14:creationId xmlns:p14="http://schemas.microsoft.com/office/powerpoint/2010/main" val="1703149483"/>
      </p:ext>
    </p:extLst>
  </p:cSld>
  <p:clrMapOvr>
    <a:masterClrMapping/>
  </p:clrMapOvr>
  <p:transition advTm="14159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bwMode="auto">
          <a:xfrm>
            <a:off x="637009" y="3845621"/>
            <a:ext cx="7839455" cy="2548252"/>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r>
              <a:rPr lang="en-US" sz="2700" b="1" dirty="0">
                <a:solidFill>
                  <a:schemeClr val="tx1"/>
                </a:solidFill>
                <a:latin typeface="Segoe UI" pitchFamily="34" charset="0"/>
              </a:rPr>
              <a:t>Environment</a:t>
            </a:r>
          </a:p>
        </p:txBody>
      </p:sp>
      <p:grpSp>
        <p:nvGrpSpPr>
          <p:cNvPr id="5" name="Group 4"/>
          <p:cNvGrpSpPr/>
          <p:nvPr/>
        </p:nvGrpSpPr>
        <p:grpSpPr>
          <a:xfrm>
            <a:off x="2526767" y="2445444"/>
            <a:ext cx="685800" cy="1856064"/>
            <a:chOff x="2438400" y="2265043"/>
            <a:chExt cx="685800" cy="1856063"/>
          </a:xfrm>
        </p:grpSpPr>
        <p:sp>
          <p:nvSpPr>
            <p:cNvPr id="6" name="Down Arrow 5"/>
            <p:cNvSpPr/>
            <p:nvPr/>
          </p:nvSpPr>
          <p:spPr>
            <a:xfrm>
              <a:off x="2438400" y="2265044"/>
              <a:ext cx="685800" cy="1856062"/>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rot="16200000">
              <a:off x="2031210" y="2813217"/>
              <a:ext cx="1511846" cy="415498"/>
            </a:xfrm>
            <a:prstGeom prst="rect">
              <a:avLst/>
            </a:prstGeom>
            <a:noFill/>
          </p:spPr>
          <p:txBody>
            <a:bodyPr wrap="square" rtlCol="0">
              <a:spAutoFit/>
            </a:bodyPr>
            <a:lstStyle/>
            <a:p>
              <a:r>
                <a:rPr lang="en-US" sz="2100" b="1" dirty="0" err="1"/>
                <a:t>MoveNext</a:t>
              </a:r>
              <a:endParaRPr lang="en-US" sz="2100" b="1" dirty="0"/>
            </a:p>
          </p:txBody>
        </p:sp>
      </p:grpSp>
      <p:sp>
        <p:nvSpPr>
          <p:cNvPr id="8" name="Rounded Rectangular Callout 7"/>
          <p:cNvSpPr/>
          <p:nvPr/>
        </p:nvSpPr>
        <p:spPr>
          <a:xfrm>
            <a:off x="926567" y="2826445"/>
            <a:ext cx="1524000" cy="533400"/>
          </a:xfrm>
          <a:prstGeom prst="wedgeRoundRectCallout">
            <a:avLst>
              <a:gd name="adj1" fmla="val 41445"/>
              <a:gd name="adj2" fmla="val -128458"/>
              <a:gd name="adj3" fmla="val 16667"/>
            </a:avLst>
          </a:prstGeom>
        </p:spPr>
        <p:style>
          <a:lnRef idx="0">
            <a:schemeClr val="accent1"/>
          </a:lnRef>
          <a:fillRef idx="3">
            <a:schemeClr val="accent1"/>
          </a:fillRef>
          <a:effectRef idx="3">
            <a:schemeClr val="accent1"/>
          </a:effectRef>
          <a:fontRef idx="minor">
            <a:schemeClr val="lt1"/>
          </a:fontRef>
        </p:style>
        <p:txBody>
          <a:bodyPr lIns="121899" tIns="60949" rIns="121899" bIns="60949" rtlCol="0" anchor="ctr"/>
          <a:lstStyle/>
          <a:p>
            <a:pPr algn="ctr"/>
            <a:r>
              <a:rPr lang="en-US" sz="2000" b="1" i="1" dirty="0" smtClean="0">
                <a:solidFill>
                  <a:schemeClr val="tx1"/>
                </a:solidFill>
              </a:rPr>
              <a:t>Got</a:t>
            </a:r>
            <a:r>
              <a:rPr lang="en-US" sz="2000" dirty="0" smtClean="0">
                <a:solidFill>
                  <a:schemeClr val="tx1"/>
                </a:solidFill>
              </a:rPr>
              <a:t> next?</a:t>
            </a:r>
            <a:endParaRPr lang="en-US" sz="2000" dirty="0">
              <a:solidFill>
                <a:schemeClr val="tx1"/>
              </a:solidFill>
            </a:endParaRPr>
          </a:p>
        </p:txBody>
      </p:sp>
      <p:sp>
        <p:nvSpPr>
          <p:cNvPr id="9" name="Flowchart: Predefined Process 8"/>
          <p:cNvSpPr/>
          <p:nvPr/>
        </p:nvSpPr>
        <p:spPr>
          <a:xfrm>
            <a:off x="1923264" y="1656776"/>
            <a:ext cx="5105400" cy="636271"/>
          </a:xfrm>
          <a:prstGeom prst="flowChartPredefinedProcess">
            <a:avLst/>
          </a:prstGeom>
          <a:ln/>
        </p:spPr>
        <p:style>
          <a:lnRef idx="1">
            <a:schemeClr val="accent5"/>
          </a:lnRef>
          <a:fillRef idx="2">
            <a:schemeClr val="accent5"/>
          </a:fillRef>
          <a:effectRef idx="1">
            <a:schemeClr val="accent5"/>
          </a:effectRef>
          <a:fontRef idx="minor">
            <a:schemeClr val="dk1"/>
          </a:fontRef>
        </p:style>
        <p:txBody>
          <a:bodyPr lIns="121899" tIns="60949" rIns="121899" bIns="60949" rtlCol="0" anchor="ctr"/>
          <a:lstStyle/>
          <a:p>
            <a:pPr algn="ctr"/>
            <a:r>
              <a:rPr lang="en-US" sz="2700" b="1" dirty="0">
                <a:solidFill>
                  <a:schemeClr val="tx1"/>
                </a:solidFill>
              </a:rPr>
              <a:t>Application</a:t>
            </a:r>
            <a:endParaRPr lang="en-US" sz="2100" b="1" dirty="0">
              <a:solidFill>
                <a:schemeClr val="tx1"/>
              </a:solidFill>
            </a:endParaRPr>
          </a:p>
        </p:txBody>
      </p:sp>
      <p:grpSp>
        <p:nvGrpSpPr>
          <p:cNvPr id="10" name="Group 9"/>
          <p:cNvGrpSpPr/>
          <p:nvPr/>
        </p:nvGrpSpPr>
        <p:grpSpPr>
          <a:xfrm>
            <a:off x="5727167" y="2445445"/>
            <a:ext cx="685800" cy="1805940"/>
            <a:chOff x="5638800" y="2265044"/>
            <a:chExt cx="685800" cy="1805940"/>
          </a:xfrm>
        </p:grpSpPr>
        <p:sp>
          <p:nvSpPr>
            <p:cNvPr id="11" name="Down Arrow 10"/>
            <p:cNvSpPr/>
            <p:nvPr/>
          </p:nvSpPr>
          <p:spPr>
            <a:xfrm rot="10800000">
              <a:off x="5638800" y="2265044"/>
              <a:ext cx="685800" cy="180594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rot="5400000">
              <a:off x="5379709" y="3175405"/>
              <a:ext cx="1215651" cy="415498"/>
            </a:xfrm>
            <a:prstGeom prst="rect">
              <a:avLst/>
            </a:prstGeom>
            <a:noFill/>
          </p:spPr>
          <p:txBody>
            <a:bodyPr wrap="square" rtlCol="0">
              <a:spAutoFit/>
            </a:bodyPr>
            <a:lstStyle/>
            <a:p>
              <a:r>
                <a:rPr lang="en-US" sz="2100" b="1" dirty="0" err="1"/>
                <a:t>OnNext</a:t>
              </a:r>
              <a:endParaRPr lang="en-US" sz="2100" b="1" dirty="0"/>
            </a:p>
          </p:txBody>
        </p:sp>
      </p:grpSp>
      <p:sp>
        <p:nvSpPr>
          <p:cNvPr id="13" name="Rounded Rectangular Callout 12"/>
          <p:cNvSpPr/>
          <p:nvPr/>
        </p:nvSpPr>
        <p:spPr>
          <a:xfrm>
            <a:off x="6436786" y="3359845"/>
            <a:ext cx="1524000" cy="533400"/>
          </a:xfrm>
          <a:prstGeom prst="wedgeRoundRectCallout">
            <a:avLst>
              <a:gd name="adj1" fmla="val -38302"/>
              <a:gd name="adj2" fmla="val 121090"/>
              <a:gd name="adj3" fmla="val 16667"/>
            </a:avLst>
          </a:prstGeom>
        </p:spPr>
        <p:style>
          <a:lnRef idx="0">
            <a:schemeClr val="accent1"/>
          </a:lnRef>
          <a:fillRef idx="3">
            <a:schemeClr val="accent1"/>
          </a:fillRef>
          <a:effectRef idx="3">
            <a:schemeClr val="accent1"/>
          </a:effectRef>
          <a:fontRef idx="minor">
            <a:schemeClr val="lt1"/>
          </a:fontRef>
        </p:style>
        <p:txBody>
          <a:bodyPr lIns="121899" tIns="60949" rIns="121899" bIns="60949" rtlCol="0" anchor="ctr"/>
          <a:lstStyle/>
          <a:p>
            <a:pPr algn="ctr"/>
            <a:r>
              <a:rPr lang="en-US" sz="2000" b="1" i="1" dirty="0" smtClean="0">
                <a:solidFill>
                  <a:schemeClr val="tx1"/>
                </a:solidFill>
              </a:rPr>
              <a:t>Have </a:t>
            </a:r>
            <a:r>
              <a:rPr lang="en-US" sz="2000" dirty="0" smtClean="0">
                <a:solidFill>
                  <a:schemeClr val="tx1"/>
                </a:solidFill>
              </a:rPr>
              <a:t>next</a:t>
            </a:r>
            <a:r>
              <a:rPr lang="en-US" sz="2000" dirty="0">
                <a:solidFill>
                  <a:schemeClr val="tx1"/>
                </a:solidFill>
              </a:rPr>
              <a:t>!</a:t>
            </a:r>
          </a:p>
        </p:txBody>
      </p:sp>
      <p:grpSp>
        <p:nvGrpSpPr>
          <p:cNvPr id="14" name="Group 13"/>
          <p:cNvGrpSpPr/>
          <p:nvPr/>
        </p:nvGrpSpPr>
        <p:grpSpPr>
          <a:xfrm>
            <a:off x="1307567" y="4274247"/>
            <a:ext cx="2667000" cy="1520191"/>
            <a:chOff x="1219200" y="4093845"/>
            <a:chExt cx="2667000" cy="1520190"/>
          </a:xfrm>
        </p:grpSpPr>
        <p:sp>
          <p:nvSpPr>
            <p:cNvPr id="15" name="Rounded Rectangle 14"/>
            <p:cNvSpPr/>
            <p:nvPr/>
          </p:nvSpPr>
          <p:spPr>
            <a:xfrm>
              <a:off x="1562100" y="4170045"/>
              <a:ext cx="2171700" cy="990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err="1" smtClean="0">
                  <a:solidFill>
                    <a:schemeClr val="tx1"/>
                  </a:solidFill>
                </a:rPr>
                <a:t>IEnumerable</a:t>
              </a:r>
              <a:r>
                <a:rPr lang="en-US" sz="2000" b="1" dirty="0" smtClean="0">
                  <a:solidFill>
                    <a:schemeClr val="tx1"/>
                  </a:solidFill>
                </a:rPr>
                <a:t>&lt;T&gt;</a:t>
              </a:r>
            </a:p>
            <a:p>
              <a:pPr algn="ctr"/>
              <a:r>
                <a:rPr lang="en-US" sz="2000" b="1" dirty="0" err="1" smtClean="0">
                  <a:solidFill>
                    <a:schemeClr val="tx1"/>
                  </a:solidFill>
                </a:rPr>
                <a:t>IEnumerator</a:t>
              </a:r>
              <a:r>
                <a:rPr lang="en-US" sz="2000" b="1" dirty="0" smtClean="0">
                  <a:solidFill>
                    <a:schemeClr val="tx1"/>
                  </a:solidFill>
                </a:rPr>
                <a:t>&lt;T&gt;</a:t>
              </a:r>
              <a:endParaRPr lang="en-US" sz="2000" b="1" dirty="0">
                <a:solidFill>
                  <a:schemeClr val="tx1"/>
                </a:solidFill>
              </a:endParaRPr>
            </a:p>
          </p:txBody>
        </p:sp>
        <p:sp>
          <p:nvSpPr>
            <p:cNvPr id="16" name="Can 15"/>
            <p:cNvSpPr/>
            <p:nvPr/>
          </p:nvSpPr>
          <p:spPr>
            <a:xfrm>
              <a:off x="1219200" y="5004435"/>
              <a:ext cx="685800" cy="609600"/>
            </a:xfrm>
            <a:prstGeom prst="can">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7" name="Flowchart: Sequential Access Storage 16"/>
            <p:cNvSpPr/>
            <p:nvPr/>
          </p:nvSpPr>
          <p:spPr>
            <a:xfrm>
              <a:off x="3429000" y="4093845"/>
              <a:ext cx="457200" cy="381000"/>
            </a:xfrm>
            <a:prstGeom prst="flowChartMagneticTa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grpSp>
      <p:grpSp>
        <p:nvGrpSpPr>
          <p:cNvPr id="18" name="Group 17"/>
          <p:cNvGrpSpPr/>
          <p:nvPr/>
        </p:nvGrpSpPr>
        <p:grpSpPr>
          <a:xfrm>
            <a:off x="4965168" y="4251385"/>
            <a:ext cx="2514600" cy="1661160"/>
            <a:chOff x="4876800" y="4070985"/>
            <a:chExt cx="2514600" cy="1661160"/>
          </a:xfrm>
        </p:grpSpPr>
        <p:sp>
          <p:nvSpPr>
            <p:cNvPr id="19" name="Rounded Rectangle 18"/>
            <p:cNvSpPr/>
            <p:nvPr/>
          </p:nvSpPr>
          <p:spPr>
            <a:xfrm>
              <a:off x="5029200" y="4147185"/>
              <a:ext cx="2133600" cy="990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b="1" dirty="0" err="1" smtClean="0">
                  <a:solidFill>
                    <a:schemeClr val="tx1"/>
                  </a:solidFill>
                </a:rPr>
                <a:t>IObservable</a:t>
              </a:r>
              <a:r>
                <a:rPr lang="en-US" sz="2000" b="1" dirty="0" smtClean="0">
                  <a:solidFill>
                    <a:schemeClr val="tx1"/>
                  </a:solidFill>
                </a:rPr>
                <a:t>&lt;T&gt;</a:t>
              </a:r>
            </a:p>
            <a:p>
              <a:pPr algn="ctr"/>
              <a:r>
                <a:rPr lang="en-US" sz="2000" b="1" dirty="0" err="1" smtClean="0">
                  <a:solidFill>
                    <a:schemeClr val="tx1"/>
                  </a:solidFill>
                </a:rPr>
                <a:t>IObserver</a:t>
              </a:r>
              <a:r>
                <a:rPr lang="en-US" sz="2000" b="1" dirty="0" smtClean="0">
                  <a:solidFill>
                    <a:schemeClr val="tx1"/>
                  </a:solidFill>
                </a:rPr>
                <a:t>&lt;T&gt;</a:t>
              </a:r>
              <a:endParaRPr lang="en-US" sz="2000" b="1" dirty="0">
                <a:solidFill>
                  <a:schemeClr val="tx1"/>
                </a:solidFill>
              </a:endParaRPr>
            </a:p>
          </p:txBody>
        </p:sp>
        <p:sp>
          <p:nvSpPr>
            <p:cNvPr id="20" name="Cloud 19"/>
            <p:cNvSpPr/>
            <p:nvPr/>
          </p:nvSpPr>
          <p:spPr>
            <a:xfrm>
              <a:off x="6629400" y="4970145"/>
              <a:ext cx="762000" cy="609600"/>
            </a:xfrm>
            <a:prstGeom prst="cloud">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1" name="Lightning Bolt 20"/>
            <p:cNvSpPr/>
            <p:nvPr/>
          </p:nvSpPr>
          <p:spPr>
            <a:xfrm>
              <a:off x="6934200" y="5351145"/>
              <a:ext cx="457200" cy="381000"/>
            </a:xfrm>
            <a:prstGeom prst="lightningBolt">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2" name="Flowchart: Multidocument 21"/>
            <p:cNvSpPr/>
            <p:nvPr/>
          </p:nvSpPr>
          <p:spPr>
            <a:xfrm>
              <a:off x="4876800" y="4070985"/>
              <a:ext cx="457200" cy="381000"/>
            </a:xfrm>
            <a:prstGeom prst="flowChartMultidocumen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grpSp>
      <p:sp>
        <p:nvSpPr>
          <p:cNvPr id="23" name="TextBox 22"/>
          <p:cNvSpPr txBox="1"/>
          <p:nvPr/>
        </p:nvSpPr>
        <p:spPr>
          <a:xfrm>
            <a:off x="3508401" y="1759646"/>
            <a:ext cx="299078" cy="400087"/>
          </a:xfrm>
          <a:prstGeom prst="rect">
            <a:avLst/>
          </a:prstGeom>
          <a:noFill/>
        </p:spPr>
        <p:txBody>
          <a:bodyPr wrap="none" lIns="121899" tIns="60949" rIns="121899" bIns="60949" rtlCol="0">
            <a:spAutoFit/>
          </a:bodyPr>
          <a:lstStyle/>
          <a:p>
            <a:r>
              <a:rPr lang="en-US" dirty="0" smtClean="0"/>
              <a:t> </a:t>
            </a:r>
            <a:endParaRPr lang="en-US" dirty="0"/>
          </a:p>
        </p:txBody>
      </p:sp>
      <p:sp>
        <p:nvSpPr>
          <p:cNvPr id="24" name="TextBox 23"/>
          <p:cNvSpPr txBox="1"/>
          <p:nvPr/>
        </p:nvSpPr>
        <p:spPr>
          <a:xfrm rot="16200000">
            <a:off x="-728162" y="3284322"/>
            <a:ext cx="2522636" cy="738642"/>
          </a:xfrm>
          <a:prstGeom prst="rect">
            <a:avLst/>
          </a:prstGeom>
          <a:noFill/>
        </p:spPr>
        <p:txBody>
          <a:bodyPr wrap="none" lIns="121899" tIns="60949" rIns="121899" bIns="60949" rtlCol="0">
            <a:spAutoFit/>
          </a:bodyPr>
          <a:lstStyle/>
          <a:p>
            <a:r>
              <a:rPr lang="en-US" sz="4000" b="1" dirty="0">
                <a:solidFill>
                  <a:schemeClr val="accent3">
                    <a:lumMod val="75000"/>
                  </a:schemeClr>
                </a:solidFill>
              </a:rPr>
              <a:t>Interactive</a:t>
            </a:r>
          </a:p>
        </p:txBody>
      </p:sp>
      <p:sp>
        <p:nvSpPr>
          <p:cNvPr id="25" name="TextBox 24"/>
          <p:cNvSpPr txBox="1"/>
          <p:nvPr/>
        </p:nvSpPr>
        <p:spPr>
          <a:xfrm rot="5400000">
            <a:off x="7537673" y="3341725"/>
            <a:ext cx="2053340" cy="738642"/>
          </a:xfrm>
          <a:prstGeom prst="rect">
            <a:avLst/>
          </a:prstGeom>
          <a:noFill/>
        </p:spPr>
        <p:txBody>
          <a:bodyPr wrap="none" lIns="121899" tIns="60949" rIns="121899" bIns="60949" rtlCol="0">
            <a:spAutoFit/>
          </a:bodyPr>
          <a:lstStyle/>
          <a:p>
            <a:r>
              <a:rPr lang="en-US" sz="4000" b="1" dirty="0">
                <a:solidFill>
                  <a:schemeClr val="accent2">
                    <a:lumMod val="75000"/>
                  </a:schemeClr>
                </a:solidFill>
              </a:rPr>
              <a:t>Reactive</a:t>
            </a:r>
          </a:p>
        </p:txBody>
      </p:sp>
      <p:pic>
        <p:nvPicPr>
          <p:cNvPr id="26" name="Picture 4" descr="C:\Users\bartde\AppData\Local\Microsoft\Windows\Temporary Internet Files\Content.IE5\9IU6YREY\MC90010520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4407307" y="2993627"/>
            <a:ext cx="1836115" cy="73243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C:\Users\bartde\AppData\Local\Microsoft\Windows\Temporary Internet Files\Content.IE5\U8THSRA3\MC900105206[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200000">
            <a:off x="2637105" y="2975053"/>
            <a:ext cx="1847088" cy="73334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Push-Based Data Retrieval</a:t>
            </a:r>
            <a:endParaRPr lang="en-US" dirty="0"/>
          </a:p>
        </p:txBody>
      </p:sp>
    </p:spTree>
    <p:custDataLst>
      <p:tags r:id="rId1"/>
    </p:custDataLst>
    <p:extLst>
      <p:ext uri="{BB962C8B-B14F-4D97-AF65-F5344CB8AC3E}">
        <p14:creationId xmlns:p14="http://schemas.microsoft.com/office/powerpoint/2010/main" val="1508089466"/>
      </p:ext>
    </p:extLst>
  </p:cSld>
  <p:clrMapOvr>
    <a:masterClrMapping/>
  </p:clrMapOvr>
  <p:transition advTm="4956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500"/>
                            </p:stCondLst>
                            <p:childTnLst>
                              <p:par>
                                <p:cTn id="41" presetID="2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down)">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24" grpId="0"/>
      <p:bldP spid="2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Event Programming Interfaces</a:t>
            </a:r>
            <a:endParaRPr lang="en-US" dirty="0"/>
          </a:p>
        </p:txBody>
      </p:sp>
      <p:sp>
        <p:nvSpPr>
          <p:cNvPr id="11" name="Text Placeholder 5"/>
          <p:cNvSpPr txBox="1">
            <a:spLocks/>
          </p:cNvSpPr>
          <p:nvPr/>
        </p:nvSpPr>
        <p:spPr>
          <a:xfrm>
            <a:off x="722313" y="1905003"/>
            <a:ext cx="8421688" cy="4321183"/>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2350" dirty="0" smtClean="0">
                <a:solidFill>
                  <a:schemeClr val="accent1">
                    <a:lumMod val="60000"/>
                    <a:lumOff val="40000"/>
                  </a:schemeClr>
                </a:solidFill>
                <a:latin typeface="Consolas" pitchFamily="49" charset="0"/>
                <a:cs typeface="Consolas" pitchFamily="49" charset="0"/>
              </a:rPr>
              <a:t>interface </a:t>
            </a:r>
            <a:r>
              <a:rPr lang="en-US" sz="2350" dirty="0" err="1" smtClean="0">
                <a:solidFill>
                  <a:schemeClr val="accent3">
                    <a:lumMod val="60000"/>
                    <a:lumOff val="40000"/>
                  </a:schemeClr>
                </a:solidFill>
                <a:latin typeface="Consolas" pitchFamily="49" charset="0"/>
                <a:cs typeface="Consolas" pitchFamily="49" charset="0"/>
              </a:rPr>
              <a:t>IObservable</a:t>
            </a:r>
            <a:r>
              <a:rPr lang="en-US" sz="2350" dirty="0" smtClean="0">
                <a:latin typeface="Consolas" pitchFamily="49" charset="0"/>
                <a:cs typeface="Consolas" pitchFamily="49" charset="0"/>
              </a:rPr>
              <a:t>&lt;</a:t>
            </a:r>
            <a:r>
              <a:rPr lang="en-US" sz="2350" dirty="0" smtClean="0">
                <a:solidFill>
                  <a:schemeClr val="accent1">
                    <a:lumMod val="60000"/>
                    <a:lumOff val="40000"/>
                  </a:schemeClr>
                </a:solidFill>
                <a:latin typeface="Consolas" pitchFamily="49" charset="0"/>
                <a:cs typeface="Consolas" pitchFamily="49" charset="0"/>
              </a:rPr>
              <a:t>out </a:t>
            </a:r>
            <a:r>
              <a:rPr lang="en-US" sz="2350" dirty="0" smtClean="0">
                <a:latin typeface="Consolas" pitchFamily="49" charset="0"/>
                <a:cs typeface="Consolas" pitchFamily="49" charset="0"/>
              </a:rPr>
              <a:t>T&gt;</a:t>
            </a:r>
          </a:p>
          <a:p>
            <a:pPr marL="0" indent="0">
              <a:buFont typeface="Arial" pitchFamily="34" charset="0"/>
              <a:buNone/>
            </a:pPr>
            <a:r>
              <a:rPr lang="en-US" sz="2350" dirty="0" smtClean="0">
                <a:latin typeface="Consolas" pitchFamily="49" charset="0"/>
                <a:cs typeface="Consolas" pitchFamily="49" charset="0"/>
              </a:rPr>
              <a:t>{</a:t>
            </a:r>
          </a:p>
          <a:p>
            <a:pPr marL="0" indent="0">
              <a:buFont typeface="Arial" pitchFamily="34" charset="0"/>
              <a:buNone/>
            </a:pPr>
            <a:r>
              <a:rPr lang="en-US" sz="2350" dirty="0" smtClean="0">
                <a:latin typeface="Consolas" pitchFamily="49" charset="0"/>
                <a:cs typeface="Consolas" pitchFamily="49" charset="0"/>
              </a:rPr>
              <a:t>    </a:t>
            </a:r>
            <a:r>
              <a:rPr lang="en-US" sz="2350" dirty="0" err="1" smtClean="0">
                <a:solidFill>
                  <a:schemeClr val="accent3">
                    <a:lumMod val="60000"/>
                    <a:lumOff val="40000"/>
                  </a:schemeClr>
                </a:solidFill>
                <a:latin typeface="Consolas" pitchFamily="49" charset="0"/>
                <a:cs typeface="Consolas" pitchFamily="49" charset="0"/>
              </a:rPr>
              <a:t>IDisposable</a:t>
            </a:r>
            <a:r>
              <a:rPr lang="en-US" sz="2350" dirty="0" smtClean="0">
                <a:latin typeface="Consolas" pitchFamily="49" charset="0"/>
                <a:cs typeface="Consolas" pitchFamily="49" charset="0"/>
              </a:rPr>
              <a:t> Subscribe(</a:t>
            </a:r>
            <a:r>
              <a:rPr lang="en-US" sz="2350" dirty="0" err="1" smtClean="0">
                <a:solidFill>
                  <a:schemeClr val="accent3">
                    <a:lumMod val="60000"/>
                    <a:lumOff val="40000"/>
                  </a:schemeClr>
                </a:solidFill>
                <a:latin typeface="Consolas" pitchFamily="49" charset="0"/>
                <a:cs typeface="Consolas" pitchFamily="49" charset="0"/>
              </a:rPr>
              <a:t>IObserver</a:t>
            </a:r>
            <a:r>
              <a:rPr lang="en-US" sz="2350" dirty="0" smtClean="0">
                <a:latin typeface="Consolas" pitchFamily="49" charset="0"/>
                <a:cs typeface="Consolas" pitchFamily="49" charset="0"/>
              </a:rPr>
              <a:t>&lt;T&gt; observer);</a:t>
            </a:r>
            <a:br>
              <a:rPr lang="en-US" sz="2350" dirty="0" smtClean="0">
                <a:latin typeface="Consolas" pitchFamily="49" charset="0"/>
                <a:cs typeface="Consolas" pitchFamily="49" charset="0"/>
              </a:rPr>
            </a:br>
            <a:r>
              <a:rPr lang="en-US" sz="2350" dirty="0" smtClean="0">
                <a:latin typeface="Consolas" pitchFamily="49" charset="0"/>
                <a:cs typeface="Consolas" pitchFamily="49" charset="0"/>
              </a:rPr>
              <a:t>}</a:t>
            </a:r>
          </a:p>
          <a:p>
            <a:pPr marL="0" indent="0">
              <a:buFont typeface="Arial" pitchFamily="34" charset="0"/>
              <a:buNone/>
            </a:pPr>
            <a:endParaRPr lang="en-US" sz="2350" dirty="0" smtClean="0">
              <a:latin typeface="Consolas" pitchFamily="49" charset="0"/>
              <a:cs typeface="Consolas" pitchFamily="49" charset="0"/>
            </a:endParaRPr>
          </a:p>
          <a:p>
            <a:pPr marL="0" indent="0">
              <a:buFont typeface="Arial" pitchFamily="34" charset="0"/>
              <a:buNone/>
            </a:pPr>
            <a:r>
              <a:rPr lang="en-US" sz="2350" dirty="0" smtClean="0">
                <a:solidFill>
                  <a:schemeClr val="accent1">
                    <a:lumMod val="60000"/>
                    <a:lumOff val="40000"/>
                  </a:schemeClr>
                </a:solidFill>
                <a:latin typeface="Consolas" pitchFamily="49" charset="0"/>
                <a:cs typeface="Consolas" pitchFamily="49" charset="0"/>
              </a:rPr>
              <a:t>interface</a:t>
            </a:r>
            <a:r>
              <a:rPr lang="en-US" sz="2350" dirty="0" smtClean="0">
                <a:latin typeface="Consolas" pitchFamily="49" charset="0"/>
                <a:cs typeface="Consolas" pitchFamily="49" charset="0"/>
              </a:rPr>
              <a:t> </a:t>
            </a:r>
            <a:r>
              <a:rPr lang="en-US" sz="2350" dirty="0" err="1" smtClean="0">
                <a:solidFill>
                  <a:schemeClr val="accent3">
                    <a:lumMod val="60000"/>
                    <a:lumOff val="40000"/>
                  </a:schemeClr>
                </a:solidFill>
                <a:latin typeface="Consolas" pitchFamily="49" charset="0"/>
                <a:cs typeface="Consolas" pitchFamily="49" charset="0"/>
              </a:rPr>
              <a:t>IObserver</a:t>
            </a:r>
            <a:r>
              <a:rPr lang="en-US" sz="2350" dirty="0" smtClean="0">
                <a:latin typeface="Consolas" pitchFamily="49" charset="0"/>
                <a:cs typeface="Consolas" pitchFamily="49" charset="0"/>
              </a:rPr>
              <a:t>&lt;</a:t>
            </a:r>
            <a:r>
              <a:rPr lang="en-US" sz="2350" dirty="0" smtClean="0">
                <a:solidFill>
                  <a:schemeClr val="accent1">
                    <a:lumMod val="60000"/>
                    <a:lumOff val="40000"/>
                  </a:schemeClr>
                </a:solidFill>
                <a:latin typeface="Consolas" pitchFamily="49" charset="0"/>
                <a:cs typeface="Consolas" pitchFamily="49" charset="0"/>
              </a:rPr>
              <a:t>in </a:t>
            </a:r>
            <a:r>
              <a:rPr lang="en-US" sz="2350" dirty="0" smtClean="0">
                <a:latin typeface="Consolas" pitchFamily="49" charset="0"/>
                <a:cs typeface="Consolas" pitchFamily="49" charset="0"/>
              </a:rPr>
              <a:t>T&gt;</a:t>
            </a:r>
          </a:p>
          <a:p>
            <a:pPr marL="0" indent="0">
              <a:buFont typeface="Arial" pitchFamily="34" charset="0"/>
              <a:buNone/>
            </a:pPr>
            <a:r>
              <a:rPr lang="en-US" sz="2350" dirty="0" smtClean="0">
                <a:latin typeface="Consolas" pitchFamily="49" charset="0"/>
                <a:cs typeface="Consolas" pitchFamily="49" charset="0"/>
              </a:rPr>
              <a:t>{</a:t>
            </a:r>
          </a:p>
          <a:p>
            <a:pPr marL="0" indent="0">
              <a:buFont typeface="Arial" pitchFamily="34" charset="0"/>
              <a:buNone/>
            </a:pPr>
            <a:r>
              <a:rPr lang="en-US" sz="2350" dirty="0" smtClean="0">
                <a:latin typeface="Consolas" pitchFamily="49" charset="0"/>
                <a:cs typeface="Consolas" pitchFamily="49" charset="0"/>
              </a:rPr>
              <a:t>    </a:t>
            </a:r>
            <a:r>
              <a:rPr lang="en-US" sz="2350" dirty="0" smtClean="0">
                <a:solidFill>
                  <a:schemeClr val="accent1">
                    <a:lumMod val="60000"/>
                    <a:lumOff val="40000"/>
                  </a:schemeClr>
                </a:solidFill>
                <a:latin typeface="Consolas" pitchFamily="49" charset="0"/>
                <a:cs typeface="Consolas" pitchFamily="49" charset="0"/>
              </a:rPr>
              <a:t>void</a:t>
            </a:r>
            <a:r>
              <a:rPr lang="en-US" sz="2350" dirty="0" smtClean="0">
                <a:latin typeface="Consolas" pitchFamily="49" charset="0"/>
                <a:cs typeface="Consolas" pitchFamily="49" charset="0"/>
              </a:rPr>
              <a:t> </a:t>
            </a:r>
            <a:r>
              <a:rPr lang="en-US" sz="2350" b="1" dirty="0" err="1" smtClean="0">
                <a:solidFill>
                  <a:schemeClr val="accent6"/>
                </a:solidFill>
                <a:latin typeface="Consolas" pitchFamily="49" charset="0"/>
                <a:cs typeface="Consolas" pitchFamily="49" charset="0"/>
              </a:rPr>
              <a:t>On</a:t>
            </a:r>
            <a:r>
              <a:rPr lang="en-US" sz="2350" dirty="0" err="1" smtClean="0">
                <a:latin typeface="Consolas" pitchFamily="49" charset="0"/>
                <a:cs typeface="Consolas" pitchFamily="49" charset="0"/>
              </a:rPr>
              <a:t>Next</a:t>
            </a:r>
            <a:r>
              <a:rPr lang="en-US" sz="2350" dirty="0" smtClean="0">
                <a:latin typeface="Consolas" pitchFamily="49" charset="0"/>
                <a:cs typeface="Consolas" pitchFamily="49" charset="0"/>
              </a:rPr>
              <a:t>(T value);</a:t>
            </a:r>
          </a:p>
          <a:p>
            <a:pPr marL="0" indent="0">
              <a:buFont typeface="Arial" pitchFamily="34" charset="0"/>
              <a:buNone/>
            </a:pPr>
            <a:r>
              <a:rPr lang="en-US" sz="2350" dirty="0" smtClean="0">
                <a:latin typeface="Consolas" pitchFamily="49" charset="0"/>
                <a:cs typeface="Consolas" pitchFamily="49" charset="0"/>
              </a:rPr>
              <a:t>    </a:t>
            </a:r>
            <a:r>
              <a:rPr lang="en-US" sz="2350" dirty="0" smtClean="0">
                <a:solidFill>
                  <a:schemeClr val="accent1">
                    <a:lumMod val="60000"/>
                    <a:lumOff val="40000"/>
                  </a:schemeClr>
                </a:solidFill>
                <a:latin typeface="Consolas" pitchFamily="49" charset="0"/>
                <a:cs typeface="Consolas" pitchFamily="49" charset="0"/>
              </a:rPr>
              <a:t>void</a:t>
            </a:r>
            <a:r>
              <a:rPr lang="en-US" sz="2350" dirty="0" smtClean="0">
                <a:latin typeface="Consolas" pitchFamily="49" charset="0"/>
                <a:cs typeface="Consolas" pitchFamily="49" charset="0"/>
              </a:rPr>
              <a:t> </a:t>
            </a:r>
            <a:r>
              <a:rPr lang="en-US" sz="2350" b="1" dirty="0" err="1" smtClean="0">
                <a:solidFill>
                  <a:schemeClr val="accent6"/>
                </a:solidFill>
                <a:latin typeface="Consolas" pitchFamily="49" charset="0"/>
                <a:cs typeface="Consolas" pitchFamily="49" charset="0"/>
              </a:rPr>
              <a:t>On</a:t>
            </a:r>
            <a:r>
              <a:rPr lang="en-US" sz="2350" dirty="0" err="1" smtClean="0">
                <a:latin typeface="Consolas" pitchFamily="49" charset="0"/>
                <a:cs typeface="Consolas" pitchFamily="49" charset="0"/>
              </a:rPr>
              <a:t>Error</a:t>
            </a:r>
            <a:r>
              <a:rPr lang="en-US" sz="2350" dirty="0" smtClean="0">
                <a:latin typeface="Consolas" pitchFamily="49" charset="0"/>
                <a:cs typeface="Consolas" pitchFamily="49" charset="0"/>
              </a:rPr>
              <a:t>(</a:t>
            </a:r>
            <a:r>
              <a:rPr lang="en-US" sz="2350" dirty="0" smtClean="0">
                <a:solidFill>
                  <a:schemeClr val="accent3">
                    <a:lumMod val="60000"/>
                    <a:lumOff val="40000"/>
                  </a:schemeClr>
                </a:solidFill>
                <a:latin typeface="Consolas" pitchFamily="49" charset="0"/>
                <a:cs typeface="Consolas" pitchFamily="49" charset="0"/>
              </a:rPr>
              <a:t>Exception</a:t>
            </a:r>
            <a:r>
              <a:rPr lang="en-US" sz="2350" dirty="0" smtClean="0">
                <a:latin typeface="Consolas" pitchFamily="49" charset="0"/>
                <a:cs typeface="Consolas" pitchFamily="49" charset="0"/>
              </a:rPr>
              <a:t> ex);</a:t>
            </a:r>
          </a:p>
          <a:p>
            <a:pPr marL="0" indent="0">
              <a:buFont typeface="Arial" pitchFamily="34" charset="0"/>
              <a:buNone/>
            </a:pPr>
            <a:r>
              <a:rPr lang="en-US" sz="2350" dirty="0" smtClean="0">
                <a:latin typeface="Consolas" pitchFamily="49" charset="0"/>
                <a:cs typeface="Consolas" pitchFamily="49" charset="0"/>
              </a:rPr>
              <a:t>    </a:t>
            </a:r>
            <a:r>
              <a:rPr lang="en-US" sz="2350" dirty="0" smtClean="0">
                <a:solidFill>
                  <a:schemeClr val="accent1">
                    <a:lumMod val="60000"/>
                    <a:lumOff val="40000"/>
                  </a:schemeClr>
                </a:solidFill>
                <a:latin typeface="Consolas" pitchFamily="49" charset="0"/>
                <a:cs typeface="Consolas" pitchFamily="49" charset="0"/>
              </a:rPr>
              <a:t>void</a:t>
            </a:r>
            <a:r>
              <a:rPr lang="en-US" sz="2350" dirty="0" smtClean="0">
                <a:latin typeface="Consolas" pitchFamily="49" charset="0"/>
                <a:cs typeface="Consolas" pitchFamily="49" charset="0"/>
              </a:rPr>
              <a:t> </a:t>
            </a:r>
            <a:r>
              <a:rPr lang="en-US" sz="2350" b="1" dirty="0" err="1" smtClean="0">
                <a:solidFill>
                  <a:schemeClr val="accent6"/>
                </a:solidFill>
                <a:latin typeface="Consolas" pitchFamily="49" charset="0"/>
                <a:cs typeface="Consolas" pitchFamily="49" charset="0"/>
              </a:rPr>
              <a:t>On</a:t>
            </a:r>
            <a:r>
              <a:rPr lang="en-US" sz="2350" dirty="0" err="1" smtClean="0">
                <a:latin typeface="Consolas" pitchFamily="49" charset="0"/>
                <a:cs typeface="Consolas" pitchFamily="49" charset="0"/>
              </a:rPr>
              <a:t>Completed</a:t>
            </a:r>
            <a:r>
              <a:rPr lang="en-US" sz="2350" dirty="0" smtClean="0">
                <a:latin typeface="Consolas" pitchFamily="49" charset="0"/>
                <a:cs typeface="Consolas" pitchFamily="49" charset="0"/>
              </a:rPr>
              <a:t>();</a:t>
            </a:r>
          </a:p>
          <a:p>
            <a:pPr marL="0" indent="0">
              <a:buFont typeface="Arial" pitchFamily="34" charset="0"/>
              <a:buNone/>
            </a:pPr>
            <a:r>
              <a:rPr lang="en-US" sz="2350" dirty="0" smtClean="0">
                <a:latin typeface="Consolas" pitchFamily="49" charset="0"/>
                <a:cs typeface="Consolas" pitchFamily="49" charset="0"/>
              </a:rPr>
              <a:t>}</a:t>
            </a:r>
            <a:endParaRPr lang="en-US" sz="2350" dirty="0">
              <a:latin typeface="Consolas" pitchFamily="49" charset="0"/>
              <a:cs typeface="Consolas" pitchFamily="49" charset="0"/>
            </a:endParaRPr>
          </a:p>
        </p:txBody>
      </p:sp>
      <p:sp>
        <p:nvSpPr>
          <p:cNvPr id="12" name="Cloud Callout 11"/>
          <p:cNvSpPr/>
          <p:nvPr/>
        </p:nvSpPr>
        <p:spPr bwMode="auto">
          <a:xfrm>
            <a:off x="5486399" y="247493"/>
            <a:ext cx="3477769" cy="1381760"/>
          </a:xfrm>
          <a:prstGeom prst="cloudCallout">
            <a:avLst>
              <a:gd name="adj1" fmla="val -47709"/>
              <a:gd name="adj2" fmla="val 87031"/>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a:solidFill>
                  <a:srgbClr val="000000"/>
                </a:solidFill>
                <a:latin typeface="Calibri" pitchFamily="34" charset="0"/>
              </a:rPr>
              <a:t>Both interfaces ship in the </a:t>
            </a:r>
            <a:r>
              <a:rPr lang="en-US" sz="2000" b="1" i="1" dirty="0">
                <a:solidFill>
                  <a:srgbClr val="000000"/>
                </a:solidFill>
                <a:latin typeface="Calibri" pitchFamily="34" charset="0"/>
              </a:rPr>
              <a:t>.NET 4 BCL</a:t>
            </a:r>
          </a:p>
        </p:txBody>
      </p:sp>
      <p:sp>
        <p:nvSpPr>
          <p:cNvPr id="5" name="Rounded Rectangular Callout 4"/>
          <p:cNvSpPr/>
          <p:nvPr/>
        </p:nvSpPr>
        <p:spPr>
          <a:xfrm>
            <a:off x="5219555" y="4065592"/>
            <a:ext cx="2191537" cy="725475"/>
          </a:xfrm>
          <a:prstGeom prst="wedgeRoundRectCallout">
            <a:avLst>
              <a:gd name="adj1" fmla="val -69109"/>
              <a:gd name="adj2" fmla="val 5520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Observers </a:t>
            </a:r>
            <a:r>
              <a:rPr lang="en-US" dirty="0" smtClean="0">
                <a:solidFill>
                  <a:schemeClr val="tx1"/>
                </a:solidFill>
              </a:rPr>
              <a:t>used to define </a:t>
            </a:r>
            <a:r>
              <a:rPr lang="en-US" b="1" dirty="0" smtClean="0">
                <a:solidFill>
                  <a:schemeClr val="tx1"/>
                </a:solidFill>
              </a:rPr>
              <a:t>callbacks</a:t>
            </a:r>
            <a:endParaRPr lang="en-US" dirty="0">
              <a:solidFill>
                <a:schemeClr val="tx1"/>
              </a:solidFill>
            </a:endParaRPr>
          </a:p>
        </p:txBody>
      </p:sp>
      <p:sp>
        <p:nvSpPr>
          <p:cNvPr id="6" name="Rounded Rectangular Callout 5"/>
          <p:cNvSpPr/>
          <p:nvPr/>
        </p:nvSpPr>
        <p:spPr>
          <a:xfrm>
            <a:off x="6315324" y="5638714"/>
            <a:ext cx="2191537" cy="725475"/>
          </a:xfrm>
          <a:prstGeom prst="wedgeRoundRectCallout">
            <a:avLst>
              <a:gd name="adj1" fmla="val -65316"/>
              <a:gd name="adj2" fmla="val -57291"/>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In today’s word, </a:t>
            </a:r>
            <a:r>
              <a:rPr lang="en-US" b="1" dirty="0" smtClean="0">
                <a:solidFill>
                  <a:schemeClr val="tx1"/>
                </a:solidFill>
              </a:rPr>
              <a:t>errors</a:t>
            </a:r>
            <a:r>
              <a:rPr lang="en-US" dirty="0" smtClean="0">
                <a:solidFill>
                  <a:schemeClr val="tx1"/>
                </a:solidFill>
              </a:rPr>
              <a:t> are a given</a:t>
            </a:r>
            <a:endParaRPr lang="en-US" dirty="0">
              <a:solidFill>
                <a:schemeClr val="tx1"/>
              </a:solidFill>
            </a:endParaRPr>
          </a:p>
        </p:txBody>
      </p:sp>
    </p:spTree>
    <p:custDataLst>
      <p:tags r:id="rId1"/>
    </p:custDataLst>
    <p:extLst>
      <p:ext uri="{BB962C8B-B14F-4D97-AF65-F5344CB8AC3E}">
        <p14:creationId xmlns:p14="http://schemas.microsoft.com/office/powerpoint/2010/main" val="124207592"/>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Rx Queries over Event Streams</a:t>
            </a:r>
            <a:endParaRPr lang="en-US" dirty="0"/>
          </a:p>
        </p:txBody>
      </p:sp>
      <p:sp>
        <p:nvSpPr>
          <p:cNvPr id="4" name="Text Placeholder 1"/>
          <p:cNvSpPr txBox="1">
            <a:spLocks/>
          </p:cNvSpPr>
          <p:nvPr/>
        </p:nvSpPr>
        <p:spPr>
          <a:xfrm>
            <a:off x="451532" y="1368452"/>
            <a:ext cx="8610600" cy="5349743"/>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1800" dirty="0" smtClean="0">
                <a:solidFill>
                  <a:schemeClr val="accent3">
                    <a:lumMod val="75000"/>
                  </a:schemeClr>
                </a:solidFill>
                <a:latin typeface="Consolas" pitchFamily="49" charset="0"/>
                <a:cs typeface="Consolas" pitchFamily="49" charset="0"/>
              </a:rPr>
              <a:t>// </a:t>
            </a:r>
            <a:r>
              <a:rPr lang="en-US" sz="1800" dirty="0" err="1" smtClean="0">
                <a:solidFill>
                  <a:schemeClr val="accent3">
                    <a:lumMod val="75000"/>
                  </a:schemeClr>
                </a:solidFill>
                <a:latin typeface="Consolas" pitchFamily="49" charset="0"/>
                <a:cs typeface="Consolas" pitchFamily="49" charset="0"/>
              </a:rPr>
              <a:t>IObservable</a:t>
            </a:r>
            <a:r>
              <a:rPr lang="en-US" sz="1800" dirty="0" smtClean="0">
                <a:solidFill>
                  <a:schemeClr val="accent3">
                    <a:lumMod val="75000"/>
                  </a:schemeClr>
                </a:solidFill>
                <a:latin typeface="Consolas" pitchFamily="49" charset="0"/>
                <a:cs typeface="Consolas" pitchFamily="49" charset="0"/>
              </a:rPr>
              <a:t>&lt;string&gt; from </a:t>
            </a:r>
            <a:r>
              <a:rPr lang="en-US" sz="1800" dirty="0" err="1" smtClean="0">
                <a:solidFill>
                  <a:schemeClr val="accent3">
                    <a:lumMod val="75000"/>
                  </a:schemeClr>
                </a:solidFill>
                <a:latin typeface="Consolas" pitchFamily="49" charset="0"/>
                <a:cs typeface="Consolas" pitchFamily="49" charset="0"/>
              </a:rPr>
              <a:t>TextChanged</a:t>
            </a:r>
            <a:r>
              <a:rPr lang="en-US" sz="1800" dirty="0" smtClean="0">
                <a:solidFill>
                  <a:schemeClr val="accent3">
                    <a:lumMod val="75000"/>
                  </a:schemeClr>
                </a:solidFill>
                <a:latin typeface="Consolas" pitchFamily="49" charset="0"/>
                <a:cs typeface="Consolas" pitchFamily="49" charset="0"/>
              </a:rPr>
              <a:t> events</a:t>
            </a:r>
          </a:p>
          <a:p>
            <a:pPr marL="0" indent="0">
              <a:buFont typeface="Arial" pitchFamily="34" charset="0"/>
              <a:buNone/>
            </a:pPr>
            <a:r>
              <a:rPr lang="en-US" sz="1800" dirty="0" err="1" smtClean="0">
                <a:solidFill>
                  <a:schemeClr val="accent1">
                    <a:lumMod val="60000"/>
                    <a:lumOff val="40000"/>
                  </a:schemeClr>
                </a:solidFill>
                <a:latin typeface="Consolas" pitchFamily="49" charset="0"/>
                <a:cs typeface="Consolas" pitchFamily="49" charset="0"/>
              </a:rPr>
              <a:t>var</a:t>
            </a:r>
            <a:r>
              <a:rPr lang="en-US" sz="1800" dirty="0" smtClean="0">
                <a:solidFill>
                  <a:schemeClr val="accent1">
                    <a:lumMod val="60000"/>
                    <a:lumOff val="40000"/>
                  </a:schemeClr>
                </a:solidFill>
                <a:latin typeface="Consolas" pitchFamily="49" charset="0"/>
                <a:cs typeface="Consolas" pitchFamily="49" charset="0"/>
              </a:rPr>
              <a:t> </a:t>
            </a:r>
            <a:r>
              <a:rPr lang="en-US" sz="1800" dirty="0" smtClean="0">
                <a:latin typeface="Consolas" pitchFamily="49" charset="0"/>
                <a:cs typeface="Consolas" pitchFamily="49" charset="0"/>
              </a:rPr>
              <a:t>changed = </a:t>
            </a:r>
            <a:r>
              <a:rPr lang="en-US" sz="1800" dirty="0" err="1" smtClean="0">
                <a:solidFill>
                  <a:schemeClr val="accent3">
                    <a:lumMod val="60000"/>
                    <a:lumOff val="40000"/>
                  </a:schemeClr>
                </a:solidFill>
                <a:latin typeface="Consolas" pitchFamily="49" charset="0"/>
                <a:cs typeface="Consolas" pitchFamily="49" charset="0"/>
              </a:rPr>
              <a:t>Observable</a:t>
            </a:r>
            <a:r>
              <a:rPr lang="en-US" sz="1800" dirty="0" err="1" smtClean="0">
                <a:latin typeface="Consolas" pitchFamily="49" charset="0"/>
                <a:cs typeface="Consolas" pitchFamily="49" charset="0"/>
              </a:rPr>
              <a:t>.FromEventPattern</a:t>
            </a:r>
            <a:r>
              <a:rPr lang="en-US" sz="1800" dirty="0" smtClean="0">
                <a:latin typeface="Consolas" pitchFamily="49" charset="0"/>
                <a:cs typeface="Consolas" pitchFamily="49" charset="0"/>
              </a:rPr>
              <a:t>(txt, </a:t>
            </a:r>
            <a:r>
              <a:rPr lang="en-US" sz="1800" dirty="0" smtClean="0">
                <a:solidFill>
                  <a:schemeClr val="accent2">
                    <a:lumMod val="60000"/>
                    <a:lumOff val="40000"/>
                  </a:schemeClr>
                </a:solidFill>
                <a:latin typeface="Consolas" pitchFamily="49" charset="0"/>
                <a:cs typeface="Consolas" pitchFamily="49" charset="0"/>
              </a:rPr>
              <a:t>"</a:t>
            </a:r>
            <a:r>
              <a:rPr lang="en-US" sz="1800" dirty="0" err="1" smtClean="0">
                <a:solidFill>
                  <a:schemeClr val="accent2">
                    <a:lumMod val="60000"/>
                    <a:lumOff val="40000"/>
                  </a:schemeClr>
                </a:solidFill>
                <a:latin typeface="Consolas" pitchFamily="49" charset="0"/>
                <a:cs typeface="Consolas" pitchFamily="49" charset="0"/>
              </a:rPr>
              <a:t>TextChanged</a:t>
            </a:r>
            <a:r>
              <a:rPr lang="en-US" sz="1800" dirty="0" smtClean="0">
                <a:solidFill>
                  <a:schemeClr val="accent2">
                    <a:lumMod val="60000"/>
                    <a:lumOff val="40000"/>
                  </a:schemeClr>
                </a:solidFill>
                <a:latin typeface="Consolas" pitchFamily="49" charset="0"/>
                <a:cs typeface="Consolas" pitchFamily="49" charset="0"/>
              </a:rPr>
              <a:t>"</a:t>
            </a:r>
            <a:r>
              <a:rPr lang="en-US" sz="1800" dirty="0" smtClean="0">
                <a:latin typeface="Consolas" pitchFamily="49" charset="0"/>
                <a:cs typeface="Consolas" pitchFamily="49" charset="0"/>
              </a:rPr>
              <a:t>);</a:t>
            </a:r>
          </a:p>
          <a:p>
            <a:pPr marL="0" indent="0">
              <a:buFont typeface="Arial" pitchFamily="34" charset="0"/>
              <a:buNone/>
            </a:pPr>
            <a:r>
              <a:rPr lang="en-US" sz="1800" dirty="0" err="1">
                <a:solidFill>
                  <a:schemeClr val="accent1">
                    <a:lumMod val="60000"/>
                    <a:lumOff val="40000"/>
                  </a:schemeClr>
                </a:solidFill>
                <a:latin typeface="Consolas" pitchFamily="49" charset="0"/>
                <a:cs typeface="Consolas" pitchFamily="49" charset="0"/>
              </a:rPr>
              <a:t>var</a:t>
            </a:r>
            <a:r>
              <a:rPr lang="en-US" sz="1800" dirty="0" smtClean="0">
                <a:solidFill>
                  <a:schemeClr val="accent1"/>
                </a:solidFill>
                <a:latin typeface="Consolas" pitchFamily="49" charset="0"/>
                <a:cs typeface="Consolas" pitchFamily="49" charset="0"/>
              </a:rPr>
              <a:t> </a:t>
            </a:r>
            <a:r>
              <a:rPr lang="en-US" sz="1800" dirty="0" smtClean="0">
                <a:latin typeface="Consolas" pitchFamily="49" charset="0"/>
                <a:cs typeface="Consolas" pitchFamily="49" charset="0"/>
              </a:rPr>
              <a:t>input = (</a:t>
            </a:r>
            <a:r>
              <a:rPr lang="en-US" sz="1800" dirty="0">
                <a:solidFill>
                  <a:schemeClr val="accent1">
                    <a:lumMod val="60000"/>
                    <a:lumOff val="40000"/>
                  </a:schemeClr>
                </a:solidFill>
                <a:latin typeface="Consolas" pitchFamily="49" charset="0"/>
                <a:cs typeface="Consolas" pitchFamily="49" charset="0"/>
              </a:rPr>
              <a:t>from</a:t>
            </a:r>
            <a:r>
              <a:rPr lang="en-US" sz="1800" dirty="0" smtClean="0">
                <a:solidFill>
                  <a:schemeClr val="tx2"/>
                </a:solidFill>
                <a:latin typeface="Consolas" pitchFamily="49" charset="0"/>
                <a:cs typeface="Consolas" pitchFamily="49" charset="0"/>
              </a:rPr>
              <a:t> </a:t>
            </a:r>
            <a:r>
              <a:rPr lang="en-US" sz="1800" dirty="0" smtClean="0">
                <a:latin typeface="Consolas" pitchFamily="49" charset="0"/>
                <a:cs typeface="Consolas" pitchFamily="49" charset="0"/>
              </a:rPr>
              <a:t>text </a:t>
            </a:r>
            <a:r>
              <a:rPr lang="en-US" sz="1800" dirty="0">
                <a:solidFill>
                  <a:schemeClr val="accent1">
                    <a:lumMod val="60000"/>
                    <a:lumOff val="40000"/>
                  </a:schemeClr>
                </a:solidFill>
                <a:latin typeface="Consolas" pitchFamily="49" charset="0"/>
                <a:cs typeface="Consolas" pitchFamily="49" charset="0"/>
              </a:rPr>
              <a:t>in</a:t>
            </a:r>
            <a:r>
              <a:rPr lang="en-US" sz="1800" dirty="0" smtClean="0">
                <a:solidFill>
                  <a:schemeClr val="accent1"/>
                </a:solidFill>
                <a:latin typeface="Consolas" pitchFamily="49" charset="0"/>
                <a:cs typeface="Consolas" pitchFamily="49" charset="0"/>
              </a:rPr>
              <a:t> </a:t>
            </a:r>
            <a:r>
              <a:rPr lang="en-US" sz="1800" dirty="0" smtClean="0">
                <a:latin typeface="Consolas" pitchFamily="49" charset="0"/>
                <a:cs typeface="Consolas" pitchFamily="49" charset="0"/>
              </a:rPr>
              <a:t>changed</a:t>
            </a:r>
          </a:p>
          <a:p>
            <a:pPr marL="0" indent="0">
              <a:buFont typeface="Arial" pitchFamily="34" charset="0"/>
              <a:buNone/>
            </a:pPr>
            <a:r>
              <a:rPr lang="en-US" sz="1800" dirty="0" smtClean="0">
                <a:latin typeface="Consolas" pitchFamily="49" charset="0"/>
                <a:cs typeface="Consolas" pitchFamily="49" charset="0"/>
              </a:rPr>
              <a:t>             </a:t>
            </a:r>
            <a:r>
              <a:rPr lang="en-US" sz="1800" dirty="0">
                <a:solidFill>
                  <a:schemeClr val="accent1">
                    <a:lumMod val="60000"/>
                    <a:lumOff val="40000"/>
                  </a:schemeClr>
                </a:solidFill>
                <a:latin typeface="Consolas" pitchFamily="49" charset="0"/>
                <a:cs typeface="Consolas" pitchFamily="49" charset="0"/>
              </a:rPr>
              <a:t>select</a:t>
            </a:r>
            <a:r>
              <a:rPr lang="en-US" sz="1800" dirty="0" smtClean="0">
                <a:solidFill>
                  <a:schemeClr val="accent1"/>
                </a:solidFill>
                <a:latin typeface="Consolas" pitchFamily="49" charset="0"/>
                <a:cs typeface="Consolas" pitchFamily="49" charset="0"/>
              </a:rPr>
              <a:t> </a:t>
            </a:r>
            <a:r>
              <a:rPr lang="en-US" sz="1800" dirty="0" smtClean="0">
                <a:latin typeface="Consolas" pitchFamily="49" charset="0"/>
                <a:cs typeface="Consolas" pitchFamily="49" charset="0"/>
              </a:rPr>
              <a:t>((</a:t>
            </a:r>
            <a:r>
              <a:rPr lang="en-US" sz="1800" dirty="0" err="1">
                <a:solidFill>
                  <a:schemeClr val="accent3">
                    <a:lumMod val="60000"/>
                    <a:lumOff val="40000"/>
                  </a:schemeClr>
                </a:solidFill>
                <a:latin typeface="Consolas" pitchFamily="49" charset="0"/>
                <a:cs typeface="Consolas" pitchFamily="49" charset="0"/>
              </a:rPr>
              <a:t>TextBox</a:t>
            </a:r>
            <a:r>
              <a:rPr lang="en-US" sz="1800" dirty="0" smtClean="0">
                <a:latin typeface="Consolas" pitchFamily="49" charset="0"/>
                <a:cs typeface="Consolas" pitchFamily="49" charset="0"/>
              </a:rPr>
              <a:t>)</a:t>
            </a:r>
            <a:r>
              <a:rPr lang="en-US" sz="1800" dirty="0" err="1" smtClean="0">
                <a:latin typeface="Consolas" pitchFamily="49" charset="0"/>
                <a:cs typeface="Consolas" pitchFamily="49" charset="0"/>
              </a:rPr>
              <a:t>text.Sender</a:t>
            </a:r>
            <a:r>
              <a:rPr lang="en-US" sz="1800" dirty="0" smtClean="0">
                <a:latin typeface="Consolas" pitchFamily="49" charset="0"/>
                <a:cs typeface="Consolas" pitchFamily="49" charset="0"/>
              </a:rPr>
              <a:t>).Text);</a:t>
            </a:r>
          </a:p>
          <a:p>
            <a:pPr marL="0" indent="0">
              <a:buFont typeface="Arial" pitchFamily="34" charset="0"/>
              <a:buNone/>
            </a:pP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DistinctUntilChanged</a:t>
            </a:r>
            <a:r>
              <a:rPr lang="en-US" sz="1800" dirty="0" smtClean="0">
                <a:latin typeface="Consolas" pitchFamily="49" charset="0"/>
                <a:cs typeface="Consolas" pitchFamily="49" charset="0"/>
              </a:rPr>
              <a:t>()</a:t>
            </a:r>
          </a:p>
          <a:p>
            <a:pPr marL="0" indent="0">
              <a:buFont typeface="Arial" pitchFamily="34" charset="0"/>
              <a:buNone/>
            </a:pPr>
            <a:r>
              <a:rPr lang="en-US" sz="1800" dirty="0" smtClean="0">
                <a:latin typeface="Consolas" pitchFamily="49" charset="0"/>
                <a:cs typeface="Consolas" pitchFamily="49" charset="0"/>
              </a:rPr>
              <a:t>            .Throttle(</a:t>
            </a:r>
            <a:r>
              <a:rPr lang="en-US" sz="1800" dirty="0" err="1">
                <a:solidFill>
                  <a:schemeClr val="accent3">
                    <a:lumMod val="60000"/>
                    <a:lumOff val="40000"/>
                  </a:schemeClr>
                </a:solidFill>
                <a:latin typeface="Consolas" pitchFamily="49" charset="0"/>
                <a:cs typeface="Consolas" pitchFamily="49" charset="0"/>
              </a:rPr>
              <a:t>TimeSpan</a:t>
            </a:r>
            <a:r>
              <a:rPr lang="en-US" sz="1800" dirty="0" err="1" smtClean="0">
                <a:latin typeface="Consolas" pitchFamily="49" charset="0"/>
                <a:cs typeface="Consolas" pitchFamily="49" charset="0"/>
              </a:rPr>
              <a:t>.FromSeconds</a:t>
            </a:r>
            <a:r>
              <a:rPr lang="en-US" sz="1800" dirty="0" smtClean="0">
                <a:latin typeface="Consolas" pitchFamily="49" charset="0"/>
                <a:cs typeface="Consolas" pitchFamily="49" charset="0"/>
              </a:rPr>
              <a:t>(1));</a:t>
            </a:r>
          </a:p>
          <a:p>
            <a:endParaRPr lang="en-US" sz="1800" dirty="0" smtClean="0">
              <a:latin typeface="Consolas" pitchFamily="49" charset="0"/>
              <a:cs typeface="Consolas" pitchFamily="49" charset="0"/>
            </a:endParaRPr>
          </a:p>
          <a:p>
            <a:pPr marL="0" indent="0">
              <a:buFont typeface="Arial" pitchFamily="34" charset="0"/>
              <a:buNone/>
            </a:pPr>
            <a:r>
              <a:rPr lang="en-US" sz="1800" dirty="0" smtClean="0">
                <a:solidFill>
                  <a:schemeClr val="accent3">
                    <a:lumMod val="75000"/>
                  </a:schemeClr>
                </a:solidFill>
                <a:latin typeface="Consolas" pitchFamily="49" charset="0"/>
                <a:cs typeface="Consolas" pitchFamily="49" charset="0"/>
              </a:rPr>
              <a:t>// Bridge with the dictionary web service</a:t>
            </a:r>
          </a:p>
          <a:p>
            <a:pPr marL="0" indent="0">
              <a:buFont typeface="Arial" pitchFamily="34" charset="0"/>
              <a:buNone/>
            </a:pPr>
            <a:r>
              <a:rPr lang="en-US" sz="1800" dirty="0" err="1">
                <a:solidFill>
                  <a:schemeClr val="accent1">
                    <a:lumMod val="60000"/>
                    <a:lumOff val="40000"/>
                  </a:schemeClr>
                </a:solidFill>
                <a:latin typeface="Consolas" pitchFamily="49" charset="0"/>
                <a:cs typeface="Consolas" pitchFamily="49" charset="0"/>
              </a:rPr>
              <a:t>var</a:t>
            </a:r>
            <a:r>
              <a:rPr lang="en-US" sz="1800" dirty="0" smtClean="0">
                <a:latin typeface="Consolas" pitchFamily="49" charset="0"/>
                <a:cs typeface="Consolas" pitchFamily="49" charset="0"/>
              </a:rPr>
              <a:t> svc = </a:t>
            </a:r>
            <a:r>
              <a:rPr lang="en-US" sz="1800" dirty="0">
                <a:solidFill>
                  <a:schemeClr val="accent1">
                    <a:lumMod val="60000"/>
                    <a:lumOff val="40000"/>
                  </a:schemeClr>
                </a:solidFill>
                <a:latin typeface="Consolas" pitchFamily="49" charset="0"/>
                <a:cs typeface="Consolas" pitchFamily="49" charset="0"/>
              </a:rPr>
              <a:t>new</a:t>
            </a:r>
            <a:r>
              <a:rPr lang="en-US" sz="1800" dirty="0" smtClean="0">
                <a:latin typeface="Consolas" pitchFamily="49" charset="0"/>
                <a:cs typeface="Consolas" pitchFamily="49" charset="0"/>
              </a:rPr>
              <a:t> </a:t>
            </a:r>
            <a:r>
              <a:rPr lang="en-US" sz="1800" dirty="0" err="1">
                <a:solidFill>
                  <a:schemeClr val="accent3">
                    <a:lumMod val="60000"/>
                    <a:lumOff val="40000"/>
                  </a:schemeClr>
                </a:solidFill>
                <a:latin typeface="Consolas" pitchFamily="49" charset="0"/>
                <a:cs typeface="Consolas" pitchFamily="49" charset="0"/>
              </a:rPr>
              <a:t>DictServiceSoapClient</a:t>
            </a:r>
            <a:r>
              <a:rPr lang="en-US" sz="1800" dirty="0" smtClean="0">
                <a:latin typeface="Consolas" pitchFamily="49" charset="0"/>
                <a:cs typeface="Consolas" pitchFamily="49" charset="0"/>
              </a:rPr>
              <a:t>();</a:t>
            </a:r>
            <a:br>
              <a:rPr lang="en-US" sz="1800" dirty="0" smtClean="0">
                <a:latin typeface="Consolas" pitchFamily="49" charset="0"/>
                <a:cs typeface="Consolas" pitchFamily="49" charset="0"/>
              </a:rPr>
            </a:br>
            <a:r>
              <a:rPr lang="en-US" sz="1800" dirty="0" err="1">
                <a:solidFill>
                  <a:schemeClr val="accent1">
                    <a:lumMod val="60000"/>
                    <a:lumOff val="40000"/>
                  </a:schemeClr>
                </a:solidFill>
                <a:latin typeface="Consolas" pitchFamily="49" charset="0"/>
                <a:cs typeface="Consolas" pitchFamily="49" charset="0"/>
              </a:rPr>
              <a:t>var</a:t>
            </a:r>
            <a:r>
              <a:rPr lang="en-US" sz="1800" dirty="0" smtClean="0">
                <a:latin typeface="Consolas" pitchFamily="49" charset="0"/>
                <a:cs typeface="Consolas" pitchFamily="49" charset="0"/>
              </a:rPr>
              <a:t> lookup = </a:t>
            </a:r>
            <a:r>
              <a:rPr lang="en-US" sz="1800" dirty="0" err="1">
                <a:solidFill>
                  <a:schemeClr val="accent3">
                    <a:lumMod val="60000"/>
                    <a:lumOff val="40000"/>
                  </a:schemeClr>
                </a:solidFill>
                <a:latin typeface="Consolas" pitchFamily="49" charset="0"/>
                <a:cs typeface="Consolas" pitchFamily="49" charset="0"/>
              </a:rPr>
              <a:t>Observable</a:t>
            </a:r>
            <a:r>
              <a:rPr lang="en-US" sz="1800" dirty="0" err="1" smtClean="0">
                <a:latin typeface="Consolas" pitchFamily="49" charset="0"/>
                <a:cs typeface="Consolas" pitchFamily="49" charset="0"/>
              </a:rPr>
              <a:t>.FromAsyncPattern</a:t>
            </a:r>
            <a:r>
              <a:rPr lang="en-US" sz="1800" dirty="0" smtClean="0">
                <a:latin typeface="Consolas" pitchFamily="49" charset="0"/>
                <a:cs typeface="Consolas" pitchFamily="49" charset="0"/>
              </a:rPr>
              <a:t>&lt;</a:t>
            </a:r>
            <a:r>
              <a:rPr lang="en-US" sz="1800" dirty="0">
                <a:solidFill>
                  <a:schemeClr val="accent1">
                    <a:lumMod val="60000"/>
                    <a:lumOff val="40000"/>
                  </a:schemeClr>
                </a:solidFill>
                <a:latin typeface="Consolas" pitchFamily="49" charset="0"/>
                <a:cs typeface="Consolas" pitchFamily="49" charset="0"/>
              </a:rPr>
              <a:t>string</a:t>
            </a:r>
            <a:r>
              <a:rPr lang="en-US" sz="1800" dirty="0" smtClean="0">
                <a:latin typeface="Consolas" pitchFamily="49" charset="0"/>
                <a:cs typeface="Consolas" pitchFamily="49" charset="0"/>
              </a:rPr>
              <a:t>, </a:t>
            </a:r>
            <a:r>
              <a:rPr lang="en-US" sz="1800" dirty="0" err="1">
                <a:solidFill>
                  <a:schemeClr val="accent3">
                    <a:lumMod val="60000"/>
                    <a:lumOff val="40000"/>
                  </a:schemeClr>
                </a:solidFill>
                <a:latin typeface="Consolas" pitchFamily="49" charset="0"/>
                <a:cs typeface="Consolas" pitchFamily="49" charset="0"/>
              </a:rPr>
              <a:t>DictionaryWord</a:t>
            </a:r>
            <a:r>
              <a:rPr lang="en-US" sz="1800" dirty="0" smtClean="0">
                <a:latin typeface="Consolas" pitchFamily="49" charset="0"/>
                <a:cs typeface="Consolas" pitchFamily="49" charset="0"/>
              </a:rPr>
              <a:t>[]&gt;</a:t>
            </a:r>
            <a:br>
              <a:rPr lang="en-US" sz="1800" dirty="0" smtClean="0">
                <a:latin typeface="Consolas" pitchFamily="49" charset="0"/>
                <a:cs typeface="Consolas" pitchFamily="49" charset="0"/>
              </a:rPr>
            </a:b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svc.BeginLookup</a:t>
            </a: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svc.EndLookup</a:t>
            </a:r>
            <a:r>
              <a:rPr lang="en-US" sz="1800" dirty="0" smtClean="0">
                <a:latin typeface="Consolas" pitchFamily="49" charset="0"/>
                <a:cs typeface="Consolas" pitchFamily="49" charset="0"/>
              </a:rPr>
              <a:t>);</a:t>
            </a:r>
          </a:p>
          <a:p>
            <a:endParaRPr lang="en-US" sz="1800" dirty="0" smtClean="0">
              <a:latin typeface="Consolas" pitchFamily="49" charset="0"/>
              <a:cs typeface="Consolas" pitchFamily="49" charset="0"/>
            </a:endParaRPr>
          </a:p>
          <a:p>
            <a:pPr marL="0" indent="0">
              <a:buFont typeface="Arial" pitchFamily="34" charset="0"/>
              <a:buNone/>
            </a:pPr>
            <a:r>
              <a:rPr lang="en-US" sz="1800" dirty="0" smtClean="0">
                <a:solidFill>
                  <a:schemeClr val="accent3">
                    <a:lumMod val="75000"/>
                  </a:schemeClr>
                </a:solidFill>
                <a:latin typeface="Consolas" pitchFamily="49" charset="0"/>
                <a:cs typeface="Courier New" pitchFamily="49" charset="0"/>
              </a:rPr>
              <a:t>// Retrieve results and hop from stream to stream</a:t>
            </a:r>
          </a:p>
          <a:p>
            <a:pPr marL="0" indent="0">
              <a:buFont typeface="Arial" pitchFamily="34" charset="0"/>
              <a:buNone/>
            </a:pPr>
            <a:r>
              <a:rPr lang="en-US" sz="1800" dirty="0" err="1" smtClean="0">
                <a:solidFill>
                  <a:schemeClr val="accent1">
                    <a:lumMod val="60000"/>
                    <a:lumOff val="40000"/>
                  </a:schemeClr>
                </a:solidFill>
                <a:latin typeface="Consolas" pitchFamily="49" charset="0"/>
                <a:cs typeface="Consolas" pitchFamily="49" charset="0"/>
              </a:rPr>
              <a:t>var</a:t>
            </a:r>
            <a:r>
              <a:rPr lang="en-US" sz="1800" dirty="0" smtClean="0">
                <a:latin typeface="Consolas" pitchFamily="49" charset="0"/>
                <a:cs typeface="Consolas" pitchFamily="49" charset="0"/>
              </a:rPr>
              <a:t> res = (</a:t>
            </a:r>
            <a:r>
              <a:rPr lang="en-US" sz="1800" dirty="0">
                <a:solidFill>
                  <a:schemeClr val="accent1">
                    <a:lumMod val="60000"/>
                    <a:lumOff val="40000"/>
                  </a:schemeClr>
                </a:solidFill>
                <a:latin typeface="Consolas" pitchFamily="49" charset="0"/>
                <a:cs typeface="Consolas" pitchFamily="49" charset="0"/>
              </a:rPr>
              <a:t>from</a:t>
            </a:r>
            <a:r>
              <a:rPr lang="en-US" sz="1800" dirty="0" smtClean="0">
                <a:latin typeface="Consolas" pitchFamily="49" charset="0"/>
                <a:cs typeface="Consolas" pitchFamily="49" charset="0"/>
              </a:rPr>
              <a:t> term </a:t>
            </a:r>
            <a:r>
              <a:rPr lang="en-US" sz="1800" dirty="0">
                <a:solidFill>
                  <a:schemeClr val="accent1">
                    <a:lumMod val="60000"/>
                    <a:lumOff val="40000"/>
                  </a:schemeClr>
                </a:solidFill>
                <a:latin typeface="Consolas" pitchFamily="49" charset="0"/>
                <a:cs typeface="Consolas" pitchFamily="49" charset="0"/>
              </a:rPr>
              <a:t>in</a:t>
            </a:r>
            <a:r>
              <a:rPr lang="en-US" sz="1800" dirty="0" smtClean="0">
                <a:latin typeface="Consolas" pitchFamily="49" charset="0"/>
                <a:cs typeface="Consolas" pitchFamily="49" charset="0"/>
              </a:rPr>
              <a:t> input</a:t>
            </a:r>
          </a:p>
          <a:p>
            <a:pPr marL="0" indent="0">
              <a:buFont typeface="Arial" pitchFamily="34" charset="0"/>
              <a:buNone/>
            </a:pPr>
            <a:r>
              <a:rPr lang="en-US" sz="1800" dirty="0" smtClean="0">
                <a:latin typeface="Consolas" pitchFamily="49" charset="0"/>
                <a:cs typeface="Consolas" pitchFamily="49" charset="0"/>
              </a:rPr>
              <a:t>           </a:t>
            </a:r>
            <a:r>
              <a:rPr lang="en-US" sz="1800" dirty="0">
                <a:solidFill>
                  <a:schemeClr val="accent1">
                    <a:lumMod val="60000"/>
                    <a:lumOff val="40000"/>
                  </a:schemeClr>
                </a:solidFill>
                <a:latin typeface="Consolas" pitchFamily="49" charset="0"/>
                <a:cs typeface="Consolas" pitchFamily="49" charset="0"/>
              </a:rPr>
              <a:t>select</a:t>
            </a:r>
            <a:r>
              <a:rPr lang="en-US" sz="1800" dirty="0" smtClean="0">
                <a:solidFill>
                  <a:schemeClr val="accent1"/>
                </a:solidFill>
                <a:latin typeface="Consolas" pitchFamily="49" charset="0"/>
                <a:cs typeface="Consolas" pitchFamily="49" charset="0"/>
              </a:rPr>
              <a:t> </a:t>
            </a:r>
            <a:r>
              <a:rPr lang="en-US" sz="1800" dirty="0" smtClean="0">
                <a:latin typeface="Consolas" pitchFamily="49" charset="0"/>
                <a:cs typeface="Consolas" pitchFamily="49" charset="0"/>
              </a:rPr>
              <a:t>lookup(term))</a:t>
            </a:r>
          </a:p>
          <a:p>
            <a:pPr marL="0" indent="0">
              <a:buFont typeface="Arial" pitchFamily="34" charset="0"/>
              <a:buNone/>
            </a:pPr>
            <a:r>
              <a:rPr lang="en-US" sz="1800" dirty="0">
                <a:latin typeface="Consolas" pitchFamily="49" charset="0"/>
                <a:cs typeface="Consolas" pitchFamily="49" charset="0"/>
              </a:rPr>
              <a:t> </a:t>
            </a:r>
            <a:r>
              <a:rPr lang="en-US" sz="1800" dirty="0" smtClean="0">
                <a:latin typeface="Consolas" pitchFamily="49" charset="0"/>
                <a:cs typeface="Consolas" pitchFamily="49" charset="0"/>
              </a:rPr>
              <a:t>         .Switch()</a:t>
            </a:r>
            <a:r>
              <a:rPr lang="en-US" sz="1800" b="1" dirty="0" smtClean="0">
                <a:latin typeface="Consolas" pitchFamily="49" charset="0"/>
                <a:cs typeface="Consolas" pitchFamily="49" charset="0"/>
              </a:rPr>
              <a:t>;</a:t>
            </a:r>
            <a:endParaRPr lang="en-US" sz="1800" dirty="0"/>
          </a:p>
        </p:txBody>
      </p:sp>
      <p:sp>
        <p:nvSpPr>
          <p:cNvPr id="5" name="Rounded Rectangular Callout 4"/>
          <p:cNvSpPr/>
          <p:nvPr/>
        </p:nvSpPr>
        <p:spPr>
          <a:xfrm>
            <a:off x="6315323" y="642977"/>
            <a:ext cx="2360141" cy="725475"/>
          </a:xfrm>
          <a:prstGeom prst="wedgeRoundRectCallout">
            <a:avLst>
              <a:gd name="adj1" fmla="val -69109"/>
              <a:gd name="adj2" fmla="val 5520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Importing</a:t>
            </a:r>
            <a:r>
              <a:rPr lang="en-US" b="1" dirty="0">
                <a:solidFill>
                  <a:schemeClr val="tx1"/>
                </a:solidFill>
              </a:rPr>
              <a:t> </a:t>
            </a:r>
            <a:r>
              <a:rPr lang="en-US" b="1" dirty="0" smtClean="0">
                <a:solidFill>
                  <a:schemeClr val="tx1"/>
                </a:solidFill>
              </a:rPr>
              <a:t>.NET events</a:t>
            </a:r>
            <a:r>
              <a:rPr lang="en-US" dirty="0" smtClean="0">
                <a:solidFill>
                  <a:schemeClr val="tx1"/>
                </a:solidFill>
              </a:rPr>
              <a:t> as observables</a:t>
            </a:r>
            <a:endParaRPr lang="en-US" dirty="0">
              <a:solidFill>
                <a:schemeClr val="tx1"/>
              </a:solidFill>
            </a:endParaRPr>
          </a:p>
        </p:txBody>
      </p:sp>
      <p:sp>
        <p:nvSpPr>
          <p:cNvPr id="6" name="Rounded Rectangular Callout 5"/>
          <p:cNvSpPr/>
          <p:nvPr/>
        </p:nvSpPr>
        <p:spPr>
          <a:xfrm>
            <a:off x="6315322" y="3455450"/>
            <a:ext cx="2360141" cy="725475"/>
          </a:xfrm>
          <a:prstGeom prst="wedgeRoundRectCallout">
            <a:avLst>
              <a:gd name="adj1" fmla="val -69109"/>
              <a:gd name="adj2" fmla="val 5520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Bridging the </a:t>
            </a:r>
            <a:r>
              <a:rPr lang="en-US" b="1" dirty="0" err="1" smtClean="0">
                <a:solidFill>
                  <a:schemeClr val="tx1"/>
                </a:solidFill>
              </a:rPr>
              <a:t>async</a:t>
            </a:r>
            <a:r>
              <a:rPr lang="en-US" b="1" dirty="0" smtClean="0">
                <a:solidFill>
                  <a:schemeClr val="tx1"/>
                </a:solidFill>
              </a:rPr>
              <a:t> method pattern</a:t>
            </a:r>
            <a:endParaRPr lang="en-US" dirty="0">
              <a:solidFill>
                <a:schemeClr val="tx1"/>
              </a:solidFill>
            </a:endParaRPr>
          </a:p>
        </p:txBody>
      </p:sp>
      <p:sp>
        <p:nvSpPr>
          <p:cNvPr id="7" name="Rounded Rectangular Callout 6"/>
          <p:cNvSpPr/>
          <p:nvPr/>
        </p:nvSpPr>
        <p:spPr>
          <a:xfrm>
            <a:off x="5135251" y="5874958"/>
            <a:ext cx="2360141" cy="725475"/>
          </a:xfrm>
          <a:prstGeom prst="wedgeRoundRectCallout">
            <a:avLst>
              <a:gd name="adj1" fmla="val -72631"/>
              <a:gd name="adj2" fmla="val -46874"/>
              <a:gd name="adj3" fmla="val 16667"/>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solidFill>
                  <a:schemeClr val="tx1"/>
                </a:solidFill>
              </a:rPr>
              <a:t>One stream per web service request</a:t>
            </a:r>
            <a:endParaRPr lang="en-US" dirty="0">
              <a:solidFill>
                <a:schemeClr val="tx1"/>
              </a:solidFill>
            </a:endParaRPr>
          </a:p>
        </p:txBody>
      </p:sp>
    </p:spTree>
    <p:extLst>
      <p:ext uri="{BB962C8B-B14F-4D97-AF65-F5344CB8AC3E}">
        <p14:creationId xmlns:p14="http://schemas.microsoft.com/office/powerpoint/2010/main" val="325936028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Nobody Likes to be Blocked</a:t>
            </a:r>
            <a:endParaRPr lang="en-US" dirty="0"/>
          </a:p>
        </p:txBody>
      </p:sp>
      <p:sp>
        <p:nvSpPr>
          <p:cNvPr id="14" name="Content Placeholder 13"/>
          <p:cNvSpPr>
            <a:spLocks noGrp="1"/>
          </p:cNvSpPr>
          <p:nvPr>
            <p:ph sz="half" idx="1"/>
          </p:nvPr>
        </p:nvSpPr>
        <p:spPr>
          <a:xfrm>
            <a:off x="244475" y="1255713"/>
            <a:ext cx="4157663" cy="5602287"/>
          </a:xfrm>
        </p:spPr>
        <p:txBody>
          <a:bodyPr>
            <a:normAutofit/>
          </a:bodyPr>
          <a:lstStyle/>
          <a:p>
            <a:r>
              <a:rPr lang="en-US" dirty="0"/>
              <a:t>A </a:t>
            </a:r>
            <a:r>
              <a:rPr lang="en-US" dirty="0">
                <a:solidFill>
                  <a:schemeClr val="accent3"/>
                </a:solidFill>
              </a:rPr>
              <a:t>connected world </a:t>
            </a:r>
            <a:r>
              <a:rPr lang="en-US" dirty="0"/>
              <a:t>with I/O</a:t>
            </a:r>
          </a:p>
          <a:p>
            <a:pPr lvl="1"/>
            <a:r>
              <a:rPr lang="en-US" dirty="0"/>
              <a:t>Network sockets</a:t>
            </a:r>
          </a:p>
          <a:p>
            <a:pPr lvl="1"/>
            <a:r>
              <a:rPr lang="en-US" dirty="0"/>
              <a:t>Web services</a:t>
            </a:r>
          </a:p>
          <a:p>
            <a:pPr lvl="1"/>
            <a:r>
              <a:rPr lang="en-US" dirty="0"/>
              <a:t>Instant messaging</a:t>
            </a:r>
          </a:p>
          <a:p>
            <a:endParaRPr lang="en-US" dirty="0" smtClean="0"/>
          </a:p>
          <a:p>
            <a:r>
              <a:rPr lang="en-US" dirty="0" smtClean="0"/>
              <a:t>Don’t block the </a:t>
            </a:r>
            <a:r>
              <a:rPr lang="en-US" dirty="0" smtClean="0">
                <a:solidFill>
                  <a:schemeClr val="accent6"/>
                </a:solidFill>
              </a:rPr>
              <a:t>UI thread</a:t>
            </a:r>
            <a:r>
              <a:rPr lang="en-US" dirty="0" smtClean="0"/>
              <a:t>!</a:t>
            </a:r>
          </a:p>
          <a:p>
            <a:pPr lvl="1"/>
            <a:r>
              <a:rPr lang="en-US" dirty="0" err="1" smtClean="0"/>
              <a:t>PostMessage</a:t>
            </a:r>
            <a:endParaRPr lang="en-US" dirty="0" smtClean="0"/>
          </a:p>
          <a:p>
            <a:pPr lvl="1"/>
            <a:r>
              <a:rPr lang="en-US" dirty="0" err="1" smtClean="0"/>
              <a:t>Control.Invoke</a:t>
            </a:r>
            <a:endParaRPr lang="en-US" dirty="0" smtClean="0"/>
          </a:p>
          <a:p>
            <a:pPr lvl="1"/>
            <a:r>
              <a:rPr lang="en-US" dirty="0" err="1" smtClean="0"/>
              <a:t>Dispatcher.BeginInvoke</a:t>
            </a:r>
            <a:endParaRPr lang="en-US" dirty="0" smtClean="0"/>
          </a:p>
          <a:p>
            <a:endParaRPr lang="en-US" dirty="0" smtClean="0"/>
          </a:p>
          <a:p>
            <a:r>
              <a:rPr lang="en-US" dirty="0" smtClean="0"/>
              <a:t>Asynchrony in </a:t>
            </a:r>
            <a:r>
              <a:rPr lang="en-US" dirty="0" smtClean="0">
                <a:solidFill>
                  <a:schemeClr val="accent1">
                    <a:lumMod val="60000"/>
                    <a:lumOff val="40000"/>
                  </a:schemeClr>
                </a:solidFill>
              </a:rPr>
              <a:t>frameworks</a:t>
            </a:r>
          </a:p>
          <a:p>
            <a:pPr lvl="1"/>
            <a:r>
              <a:rPr lang="en-US" dirty="0" smtClean="0"/>
              <a:t>Silverlight</a:t>
            </a:r>
          </a:p>
          <a:p>
            <a:pPr lvl="1"/>
            <a:r>
              <a:rPr lang="en-US" dirty="0" smtClean="0"/>
              <a:t>Windows Phone 7</a:t>
            </a:r>
          </a:p>
          <a:p>
            <a:pPr lvl="1"/>
            <a:r>
              <a:rPr lang="en-US" dirty="0" smtClean="0"/>
              <a:t>AJAX</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3818" y="1893250"/>
            <a:ext cx="4254318" cy="3011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ounded Rectangular Callout 15"/>
          <p:cNvSpPr/>
          <p:nvPr/>
        </p:nvSpPr>
        <p:spPr>
          <a:xfrm>
            <a:off x="4402138" y="5675326"/>
            <a:ext cx="2191537" cy="725475"/>
          </a:xfrm>
          <a:prstGeom prst="wedgeRoundRectCallout">
            <a:avLst>
              <a:gd name="adj1" fmla="val -71178"/>
              <a:gd name="adj2" fmla="val -55208"/>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Language support?</a:t>
            </a:r>
            <a:endParaRPr lang="en-US" dirty="0">
              <a:solidFill>
                <a:schemeClr val="tx1"/>
              </a:solidFill>
            </a:endParaRPr>
          </a:p>
        </p:txBody>
      </p:sp>
    </p:spTree>
    <p:extLst>
      <p:ext uri="{BB962C8B-B14F-4D97-AF65-F5344CB8AC3E}">
        <p14:creationId xmlns:p14="http://schemas.microsoft.com/office/powerpoint/2010/main" val="23382089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Event Processing with Rx</a:t>
            </a:r>
            <a:endParaRPr lang="en-US" dirty="0"/>
          </a:p>
        </p:txBody>
      </p:sp>
    </p:spTree>
    <p:extLst>
      <p:ext uri="{BB962C8B-B14F-4D97-AF65-F5344CB8AC3E}">
        <p14:creationId xmlns:p14="http://schemas.microsoft.com/office/powerpoint/2010/main" val="297218877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Asynchronous Data Processing Overview</a:t>
            </a:r>
            <a:endParaRPr lang="en-US" dirty="0"/>
          </a:p>
        </p:txBody>
      </p:sp>
      <p:cxnSp>
        <p:nvCxnSpPr>
          <p:cNvPr id="4" name="Straight Connector 3"/>
          <p:cNvCxnSpPr/>
          <p:nvPr/>
        </p:nvCxnSpPr>
        <p:spPr>
          <a:xfrm rot="16200000">
            <a:off x="2804160" y="4402962"/>
            <a:ext cx="3840480" cy="0"/>
          </a:xfrm>
          <a:prstGeom prst="line">
            <a:avLst/>
          </a:prstGeom>
          <a:ln>
            <a:solidFill>
              <a:schemeClr val="bg1"/>
            </a:solidFill>
            <a:prstDash val="solid"/>
          </a:ln>
        </p:spPr>
        <p:style>
          <a:lnRef idx="2">
            <a:schemeClr val="dk1"/>
          </a:lnRef>
          <a:fillRef idx="0">
            <a:schemeClr val="dk1"/>
          </a:fillRef>
          <a:effectRef idx="1">
            <a:schemeClr val="dk1"/>
          </a:effectRef>
          <a:fontRef idx="minor">
            <a:schemeClr val="tx1"/>
          </a:fontRef>
        </p:style>
      </p:cxnSp>
      <p:cxnSp>
        <p:nvCxnSpPr>
          <p:cNvPr id="6" name="Straight Arrow Connector 5"/>
          <p:cNvCxnSpPr/>
          <p:nvPr/>
        </p:nvCxnSpPr>
        <p:spPr>
          <a:xfrm>
            <a:off x="2133601" y="6338958"/>
            <a:ext cx="493776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 name="Straight Arrow Connector 6"/>
          <p:cNvCxnSpPr/>
          <p:nvPr/>
        </p:nvCxnSpPr>
        <p:spPr>
          <a:xfrm rot="16200000">
            <a:off x="-335279" y="3870078"/>
            <a:ext cx="493776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8" name="TextBox 7"/>
          <p:cNvSpPr txBox="1"/>
          <p:nvPr/>
        </p:nvSpPr>
        <p:spPr>
          <a:xfrm>
            <a:off x="1676400" y="1172598"/>
            <a:ext cx="389850" cy="584775"/>
          </a:xfrm>
          <a:prstGeom prst="rect">
            <a:avLst/>
          </a:prstGeom>
          <a:noFill/>
        </p:spPr>
        <p:txBody>
          <a:bodyPr wrap="none" rtlCol="0">
            <a:spAutoFit/>
          </a:bodyPr>
          <a:lstStyle/>
          <a:p>
            <a:r>
              <a:rPr lang="en-US" sz="3200" b="1" dirty="0" smtClean="0">
                <a:solidFill>
                  <a:srgbClr val="92D050"/>
                </a:solidFill>
              </a:rPr>
              <a:t>#</a:t>
            </a:r>
            <a:endParaRPr lang="en-US" sz="3200" b="1" dirty="0">
              <a:solidFill>
                <a:srgbClr val="92D050"/>
              </a:solidFill>
            </a:endParaRPr>
          </a:p>
        </p:txBody>
      </p:sp>
      <p:sp>
        <p:nvSpPr>
          <p:cNvPr id="9" name="TextBox 8"/>
          <p:cNvSpPr txBox="1"/>
          <p:nvPr/>
        </p:nvSpPr>
        <p:spPr>
          <a:xfrm>
            <a:off x="2785757" y="6358611"/>
            <a:ext cx="1252843" cy="338554"/>
          </a:xfrm>
          <a:prstGeom prst="rect">
            <a:avLst/>
          </a:prstGeom>
          <a:noFill/>
        </p:spPr>
        <p:txBody>
          <a:bodyPr wrap="none" rtlCol="0">
            <a:spAutoFit/>
          </a:bodyPr>
          <a:lstStyle/>
          <a:p>
            <a:r>
              <a:rPr lang="en-US" sz="1600" dirty="0" smtClean="0">
                <a:solidFill>
                  <a:schemeClr val="accent2"/>
                </a:solidFill>
              </a:rPr>
              <a:t>Synchronous</a:t>
            </a:r>
            <a:endParaRPr lang="en-US" sz="1600" dirty="0">
              <a:solidFill>
                <a:schemeClr val="accent2"/>
              </a:solidFill>
            </a:endParaRPr>
          </a:p>
        </p:txBody>
      </p:sp>
      <p:sp>
        <p:nvSpPr>
          <p:cNvPr id="10" name="TextBox 9"/>
          <p:cNvSpPr txBox="1"/>
          <p:nvPr/>
        </p:nvSpPr>
        <p:spPr>
          <a:xfrm>
            <a:off x="5029200" y="6374000"/>
            <a:ext cx="1355820" cy="338554"/>
          </a:xfrm>
          <a:prstGeom prst="rect">
            <a:avLst/>
          </a:prstGeom>
          <a:noFill/>
        </p:spPr>
        <p:txBody>
          <a:bodyPr wrap="none" rtlCol="0">
            <a:spAutoFit/>
          </a:bodyPr>
          <a:lstStyle/>
          <a:p>
            <a:r>
              <a:rPr lang="en-US" sz="1600" dirty="0" smtClean="0">
                <a:solidFill>
                  <a:schemeClr val="accent2"/>
                </a:solidFill>
              </a:rPr>
              <a:t>Asynchronous</a:t>
            </a:r>
            <a:endParaRPr lang="en-US" sz="1600" dirty="0">
              <a:solidFill>
                <a:schemeClr val="accent2"/>
              </a:solidFill>
            </a:endParaRPr>
          </a:p>
        </p:txBody>
      </p:sp>
      <p:sp>
        <p:nvSpPr>
          <p:cNvPr id="11" name="TextBox 10"/>
          <p:cNvSpPr txBox="1"/>
          <p:nvPr/>
        </p:nvSpPr>
        <p:spPr>
          <a:xfrm rot="16200000">
            <a:off x="1199781" y="5064237"/>
            <a:ext cx="1444819" cy="338554"/>
          </a:xfrm>
          <a:prstGeom prst="rect">
            <a:avLst/>
          </a:prstGeom>
          <a:noFill/>
        </p:spPr>
        <p:txBody>
          <a:bodyPr wrap="none" rtlCol="0">
            <a:spAutoFit/>
          </a:bodyPr>
          <a:lstStyle/>
          <a:p>
            <a:r>
              <a:rPr lang="en-US" sz="1600" dirty="0" smtClean="0">
                <a:solidFill>
                  <a:srgbClr val="92D050"/>
                </a:solidFill>
              </a:rPr>
              <a:t>Single value (1)</a:t>
            </a:r>
            <a:endParaRPr lang="en-US" sz="1600" dirty="0">
              <a:solidFill>
                <a:srgbClr val="92D050"/>
              </a:solidFill>
            </a:endParaRPr>
          </a:p>
        </p:txBody>
      </p:sp>
      <p:sp>
        <p:nvSpPr>
          <p:cNvPr id="12" name="TextBox 11"/>
          <p:cNvSpPr txBox="1"/>
          <p:nvPr/>
        </p:nvSpPr>
        <p:spPr>
          <a:xfrm rot="16200000">
            <a:off x="1056802" y="2444379"/>
            <a:ext cx="1730154" cy="338554"/>
          </a:xfrm>
          <a:prstGeom prst="rect">
            <a:avLst/>
          </a:prstGeom>
          <a:noFill/>
        </p:spPr>
        <p:txBody>
          <a:bodyPr wrap="none" rtlCol="0">
            <a:spAutoFit/>
          </a:bodyPr>
          <a:lstStyle/>
          <a:p>
            <a:r>
              <a:rPr lang="en-US" sz="1600" dirty="0" smtClean="0">
                <a:solidFill>
                  <a:srgbClr val="92D050"/>
                </a:solidFill>
                <a:sym typeface="Symbol"/>
              </a:rPr>
              <a:t>Multiple values (*)</a:t>
            </a:r>
            <a:endParaRPr lang="en-US" sz="1600" dirty="0">
              <a:solidFill>
                <a:srgbClr val="92D050"/>
              </a:solidFill>
            </a:endParaRPr>
          </a:p>
        </p:txBody>
      </p:sp>
      <p:cxnSp>
        <p:nvCxnSpPr>
          <p:cNvPr id="13" name="Straight Connector 12"/>
          <p:cNvCxnSpPr/>
          <p:nvPr/>
        </p:nvCxnSpPr>
        <p:spPr>
          <a:xfrm>
            <a:off x="2156847" y="3763398"/>
            <a:ext cx="4876800" cy="0"/>
          </a:xfrm>
          <a:prstGeom prst="line">
            <a:avLst/>
          </a:prstGeom>
          <a:ln>
            <a:solidFill>
              <a:schemeClr val="bg1"/>
            </a:solidFill>
            <a:prstDash val="solid"/>
          </a:ln>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2819400" y="3870077"/>
            <a:ext cx="1244251" cy="461665"/>
          </a:xfrm>
          <a:prstGeom prst="rect">
            <a:avLst/>
          </a:prstGeom>
          <a:noFill/>
        </p:spPr>
        <p:txBody>
          <a:bodyPr wrap="none" rtlCol="0">
            <a:spAutoFit/>
          </a:bodyPr>
          <a:lstStyle/>
          <a:p>
            <a:r>
              <a:rPr lang="en-US" sz="2400" b="1" dirty="0" err="1">
                <a:solidFill>
                  <a:schemeClr val="accent4">
                    <a:lumMod val="60000"/>
                    <a:lumOff val="40000"/>
                  </a:schemeClr>
                </a:solidFill>
              </a:rPr>
              <a:t>Func</a:t>
            </a:r>
            <a:r>
              <a:rPr lang="en-US" sz="2400" b="1" dirty="0">
                <a:solidFill>
                  <a:schemeClr val="accent4">
                    <a:lumMod val="60000"/>
                    <a:lumOff val="40000"/>
                  </a:schemeClr>
                </a:solidFill>
              </a:rPr>
              <a:t>&lt;T&gt;</a:t>
            </a:r>
          </a:p>
        </p:txBody>
      </p:sp>
      <p:sp>
        <p:nvSpPr>
          <p:cNvPr id="15" name="TextBox 14"/>
          <p:cNvSpPr txBox="1"/>
          <p:nvPr/>
        </p:nvSpPr>
        <p:spPr>
          <a:xfrm>
            <a:off x="5356269" y="3870076"/>
            <a:ext cx="1196931" cy="461665"/>
          </a:xfrm>
          <a:prstGeom prst="rect">
            <a:avLst/>
          </a:prstGeom>
          <a:noFill/>
        </p:spPr>
        <p:txBody>
          <a:bodyPr wrap="none" rtlCol="0">
            <a:spAutoFit/>
          </a:bodyPr>
          <a:lstStyle/>
          <a:p>
            <a:r>
              <a:rPr lang="en-US" sz="2400" b="1" dirty="0">
                <a:solidFill>
                  <a:schemeClr val="accent4">
                    <a:lumMod val="60000"/>
                    <a:lumOff val="40000"/>
                  </a:schemeClr>
                </a:solidFill>
              </a:rPr>
              <a:t>Task&lt;T&gt;</a:t>
            </a:r>
          </a:p>
        </p:txBody>
      </p:sp>
      <p:sp>
        <p:nvSpPr>
          <p:cNvPr id="16" name="TextBox 15"/>
          <p:cNvSpPr txBox="1"/>
          <p:nvPr/>
        </p:nvSpPr>
        <p:spPr>
          <a:xfrm>
            <a:off x="2362200" y="1477399"/>
            <a:ext cx="2268250" cy="461665"/>
          </a:xfrm>
          <a:prstGeom prst="rect">
            <a:avLst/>
          </a:prstGeom>
          <a:noFill/>
        </p:spPr>
        <p:txBody>
          <a:bodyPr wrap="none" rtlCol="0">
            <a:spAutoFit/>
          </a:bodyPr>
          <a:lstStyle/>
          <a:p>
            <a:r>
              <a:rPr lang="en-US" sz="2400" b="1" dirty="0" err="1" smtClean="0">
                <a:solidFill>
                  <a:schemeClr val="accent4">
                    <a:lumMod val="60000"/>
                    <a:lumOff val="40000"/>
                  </a:schemeClr>
                </a:solidFill>
              </a:rPr>
              <a:t>IEnumerable</a:t>
            </a:r>
            <a:r>
              <a:rPr lang="en-US" sz="2400" b="1" dirty="0" smtClean="0">
                <a:solidFill>
                  <a:schemeClr val="accent4">
                    <a:lumMod val="60000"/>
                    <a:lumOff val="40000"/>
                  </a:schemeClr>
                </a:solidFill>
              </a:rPr>
              <a:t>&lt;T&gt;</a:t>
            </a:r>
            <a:endParaRPr lang="en-US" sz="2400" b="1" dirty="0">
              <a:solidFill>
                <a:schemeClr val="accent4">
                  <a:lumMod val="60000"/>
                  <a:lumOff val="40000"/>
                </a:schemeClr>
              </a:solidFill>
            </a:endParaRPr>
          </a:p>
        </p:txBody>
      </p:sp>
      <p:sp>
        <p:nvSpPr>
          <p:cNvPr id="17" name="TextBox 16"/>
          <p:cNvSpPr txBox="1"/>
          <p:nvPr/>
        </p:nvSpPr>
        <p:spPr>
          <a:xfrm>
            <a:off x="4876800" y="1477398"/>
            <a:ext cx="2178738" cy="461665"/>
          </a:xfrm>
          <a:prstGeom prst="rect">
            <a:avLst/>
          </a:prstGeom>
          <a:noFill/>
        </p:spPr>
        <p:txBody>
          <a:bodyPr wrap="none" rtlCol="0">
            <a:spAutoFit/>
          </a:bodyPr>
          <a:lstStyle/>
          <a:p>
            <a:r>
              <a:rPr lang="en-US" sz="2400" b="1" dirty="0" err="1">
                <a:solidFill>
                  <a:schemeClr val="accent4">
                    <a:lumMod val="60000"/>
                    <a:lumOff val="40000"/>
                  </a:schemeClr>
                </a:solidFill>
              </a:rPr>
              <a:t>IObservable</a:t>
            </a:r>
            <a:r>
              <a:rPr lang="en-US" sz="2400" b="1" dirty="0">
                <a:solidFill>
                  <a:schemeClr val="accent4">
                    <a:lumMod val="60000"/>
                    <a:lumOff val="40000"/>
                  </a:schemeClr>
                </a:solidFill>
              </a:rPr>
              <a:t>&lt;T&gt;</a:t>
            </a:r>
          </a:p>
        </p:txBody>
      </p:sp>
      <p:sp>
        <p:nvSpPr>
          <p:cNvPr id="18" name="TextBox 17"/>
          <p:cNvSpPr txBox="1"/>
          <p:nvPr/>
        </p:nvSpPr>
        <p:spPr>
          <a:xfrm>
            <a:off x="2714198" y="4645532"/>
            <a:ext cx="1324402" cy="369332"/>
          </a:xfrm>
          <a:prstGeom prst="rect">
            <a:avLst/>
          </a:prstGeom>
          <a:noFill/>
        </p:spPr>
        <p:txBody>
          <a:bodyPr wrap="none" rtlCol="0">
            <a:spAutoFit/>
          </a:bodyPr>
          <a:lstStyle/>
          <a:p>
            <a:r>
              <a:rPr lang="en-US" dirty="0" smtClean="0">
                <a:solidFill>
                  <a:schemeClr val="bg1"/>
                </a:solidFill>
                <a:latin typeface="Consolas" pitchFamily="49" charset="0"/>
                <a:cs typeface="Consolas" pitchFamily="49" charset="0"/>
              </a:rPr>
              <a:t>y = f</a:t>
            </a:r>
            <a:r>
              <a:rPr lang="en-US" b="1" dirty="0" smtClean="0">
                <a:solidFill>
                  <a:schemeClr val="accent1">
                    <a:lumMod val="60000"/>
                    <a:lumOff val="40000"/>
                  </a:schemeClr>
                </a:solidFill>
                <a:latin typeface="Consolas" pitchFamily="49" charset="0"/>
                <a:cs typeface="Consolas" pitchFamily="49" charset="0"/>
              </a:rPr>
              <a:t>(</a:t>
            </a:r>
            <a:r>
              <a:rPr lang="en-US" dirty="0" smtClean="0">
                <a:solidFill>
                  <a:schemeClr val="bg1"/>
                </a:solidFill>
                <a:latin typeface="Consolas" pitchFamily="49" charset="0"/>
                <a:cs typeface="Consolas" pitchFamily="49" charset="0"/>
              </a:rPr>
              <a:t>x</a:t>
            </a:r>
            <a:r>
              <a:rPr lang="en-US" b="1" dirty="0" smtClean="0">
                <a:solidFill>
                  <a:schemeClr val="accent1">
                    <a:lumMod val="60000"/>
                    <a:lumOff val="40000"/>
                  </a:schemeClr>
                </a:solidFill>
                <a:latin typeface="Consolas" pitchFamily="49" charset="0"/>
                <a:cs typeface="Consolas" pitchFamily="49" charset="0"/>
              </a:rPr>
              <a:t>)</a:t>
            </a:r>
            <a:r>
              <a:rPr lang="en-US" b="1" dirty="0" smtClean="0">
                <a:solidFill>
                  <a:schemeClr val="accent2">
                    <a:lumMod val="60000"/>
                    <a:lumOff val="40000"/>
                  </a:schemeClr>
                </a:solidFill>
                <a:latin typeface="Consolas" pitchFamily="49" charset="0"/>
                <a:cs typeface="Consolas" pitchFamily="49" charset="0"/>
              </a:rPr>
              <a:t>;</a:t>
            </a:r>
            <a:endParaRPr lang="en-US" b="1" dirty="0">
              <a:solidFill>
                <a:schemeClr val="accent2">
                  <a:lumMod val="60000"/>
                  <a:lumOff val="40000"/>
                </a:schemeClr>
              </a:solidFill>
              <a:latin typeface="Consolas" pitchFamily="49" charset="0"/>
              <a:cs typeface="Consolas" pitchFamily="49" charset="0"/>
            </a:endParaRPr>
          </a:p>
        </p:txBody>
      </p:sp>
      <p:sp>
        <p:nvSpPr>
          <p:cNvPr id="19" name="TextBox 18"/>
          <p:cNvSpPr txBox="1"/>
          <p:nvPr/>
        </p:nvSpPr>
        <p:spPr>
          <a:xfrm>
            <a:off x="4912621" y="4645532"/>
            <a:ext cx="2084225" cy="369332"/>
          </a:xfrm>
          <a:prstGeom prst="rect">
            <a:avLst/>
          </a:prstGeom>
          <a:noFill/>
        </p:spPr>
        <p:txBody>
          <a:bodyPr wrap="none" rtlCol="0">
            <a:spAutoFit/>
          </a:bodyPr>
          <a:lstStyle/>
          <a:p>
            <a:r>
              <a:rPr lang="en-US" dirty="0" smtClean="0">
                <a:solidFill>
                  <a:schemeClr val="bg1"/>
                </a:solidFill>
                <a:latin typeface="Consolas" pitchFamily="49" charset="0"/>
                <a:cs typeface="Consolas" pitchFamily="49" charset="0"/>
              </a:rPr>
              <a:t>y = </a:t>
            </a:r>
            <a:r>
              <a:rPr lang="en-US" b="1" dirty="0" smtClean="0">
                <a:solidFill>
                  <a:schemeClr val="accent1">
                    <a:lumMod val="60000"/>
                    <a:lumOff val="40000"/>
                  </a:schemeClr>
                </a:solidFill>
                <a:latin typeface="Consolas" pitchFamily="49" charset="0"/>
                <a:cs typeface="Consolas" pitchFamily="49" charset="0"/>
              </a:rPr>
              <a:t>await</a:t>
            </a:r>
            <a:r>
              <a:rPr lang="en-US" b="1" dirty="0" smtClean="0">
                <a:latin typeface="Consolas" pitchFamily="49" charset="0"/>
                <a:cs typeface="Consolas" pitchFamily="49" charset="0"/>
              </a:rPr>
              <a:t> </a:t>
            </a:r>
            <a:r>
              <a:rPr lang="en-US" dirty="0" smtClean="0">
                <a:solidFill>
                  <a:schemeClr val="bg1"/>
                </a:solidFill>
                <a:latin typeface="Consolas" pitchFamily="49" charset="0"/>
                <a:cs typeface="Consolas" pitchFamily="49" charset="0"/>
              </a:rPr>
              <a:t>g(x)</a:t>
            </a:r>
            <a:r>
              <a:rPr lang="en-US" b="1" dirty="0" smtClean="0">
                <a:solidFill>
                  <a:schemeClr val="accent2">
                    <a:lumMod val="60000"/>
                    <a:lumOff val="40000"/>
                  </a:schemeClr>
                </a:solidFill>
                <a:latin typeface="Consolas" pitchFamily="49" charset="0"/>
                <a:cs typeface="Consolas" pitchFamily="49" charset="0"/>
              </a:rPr>
              <a:t>;</a:t>
            </a:r>
            <a:endParaRPr lang="en-US" b="1" dirty="0">
              <a:solidFill>
                <a:schemeClr val="accent2">
                  <a:lumMod val="60000"/>
                  <a:lumOff val="40000"/>
                </a:schemeClr>
              </a:solidFill>
              <a:latin typeface="Consolas" pitchFamily="49" charset="0"/>
              <a:cs typeface="Consolas" pitchFamily="49" charset="0"/>
            </a:endParaRPr>
          </a:p>
        </p:txBody>
      </p:sp>
      <p:sp>
        <p:nvSpPr>
          <p:cNvPr id="20" name="TextBox 19"/>
          <p:cNvSpPr txBox="1"/>
          <p:nvPr/>
        </p:nvSpPr>
        <p:spPr>
          <a:xfrm>
            <a:off x="2286000" y="5070466"/>
            <a:ext cx="2306593" cy="369332"/>
          </a:xfrm>
          <a:prstGeom prst="rect">
            <a:avLst/>
          </a:prstGeom>
          <a:noFill/>
        </p:spPr>
        <p:txBody>
          <a:bodyPr wrap="none" rtlCol="0">
            <a:spAutoFit/>
          </a:bodyPr>
          <a:lstStyle/>
          <a:p>
            <a:r>
              <a:rPr lang="en-US" dirty="0" smtClean="0">
                <a:solidFill>
                  <a:schemeClr val="accent1">
                    <a:lumMod val="60000"/>
                    <a:lumOff val="40000"/>
                  </a:schemeClr>
                </a:solidFill>
              </a:rPr>
              <a:t>Invocation</a:t>
            </a:r>
            <a:r>
              <a:rPr lang="en-US" dirty="0" smtClean="0">
                <a:solidFill>
                  <a:schemeClr val="accent1">
                    <a:lumMod val="75000"/>
                  </a:schemeClr>
                </a:solidFill>
              </a:rPr>
              <a:t> </a:t>
            </a:r>
            <a:r>
              <a:rPr lang="en-US" dirty="0">
                <a:solidFill>
                  <a:schemeClr val="bg1"/>
                </a:solidFill>
              </a:rPr>
              <a:t>expressions</a:t>
            </a:r>
          </a:p>
        </p:txBody>
      </p:sp>
      <p:sp>
        <p:nvSpPr>
          <p:cNvPr id="21" name="TextBox 20"/>
          <p:cNvSpPr txBox="1"/>
          <p:nvPr/>
        </p:nvSpPr>
        <p:spPr>
          <a:xfrm>
            <a:off x="4953000" y="5070466"/>
            <a:ext cx="1865191" cy="369332"/>
          </a:xfrm>
          <a:prstGeom prst="rect">
            <a:avLst/>
          </a:prstGeom>
          <a:noFill/>
        </p:spPr>
        <p:txBody>
          <a:bodyPr wrap="none" rtlCol="0">
            <a:spAutoFit/>
          </a:bodyPr>
          <a:lstStyle/>
          <a:p>
            <a:r>
              <a:rPr lang="en-US" dirty="0">
                <a:solidFill>
                  <a:schemeClr val="accent1">
                    <a:lumMod val="60000"/>
                    <a:lumOff val="40000"/>
                  </a:schemeClr>
                </a:solidFill>
              </a:rPr>
              <a:t>Await</a:t>
            </a:r>
            <a:r>
              <a:rPr lang="en-US" dirty="0" smtClean="0"/>
              <a:t> </a:t>
            </a:r>
            <a:r>
              <a:rPr lang="en-US" dirty="0" smtClean="0">
                <a:solidFill>
                  <a:schemeClr val="bg1"/>
                </a:solidFill>
              </a:rPr>
              <a:t>expressions</a:t>
            </a:r>
            <a:endParaRPr lang="en-US" dirty="0">
              <a:solidFill>
                <a:schemeClr val="bg1"/>
              </a:solidFill>
            </a:endParaRPr>
          </a:p>
        </p:txBody>
      </p:sp>
      <p:sp>
        <p:nvSpPr>
          <p:cNvPr id="22" name="Rectangle 21"/>
          <p:cNvSpPr/>
          <p:nvPr/>
        </p:nvSpPr>
        <p:spPr>
          <a:xfrm>
            <a:off x="3123954" y="5756266"/>
            <a:ext cx="3214085" cy="369332"/>
          </a:xfrm>
          <a:prstGeom prst="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123954" y="5756266"/>
            <a:ext cx="3214085" cy="369332"/>
          </a:xfrm>
          <a:prstGeom prst="rect">
            <a:avLst/>
          </a:prstGeom>
          <a:noFill/>
        </p:spPr>
        <p:txBody>
          <a:bodyPr wrap="none" rtlCol="0">
            <a:spAutoFit/>
          </a:bodyPr>
          <a:lstStyle/>
          <a:p>
            <a:r>
              <a:rPr lang="en-US" b="1" dirty="0" smtClean="0"/>
              <a:t>Sequencing through </a:t>
            </a:r>
            <a:r>
              <a:rPr lang="en-US" b="1" dirty="0" smtClean="0">
                <a:solidFill>
                  <a:schemeClr val="accent2">
                    <a:lumMod val="75000"/>
                  </a:schemeClr>
                </a:solidFill>
              </a:rPr>
              <a:t>statements</a:t>
            </a:r>
            <a:endParaRPr lang="en-US" b="1" dirty="0">
              <a:solidFill>
                <a:schemeClr val="accent2">
                  <a:lumMod val="75000"/>
                </a:schemeClr>
              </a:solidFill>
            </a:endParaRPr>
          </a:p>
        </p:txBody>
      </p:sp>
      <p:sp>
        <p:nvSpPr>
          <p:cNvPr id="24" name="Rectangle 23"/>
          <p:cNvSpPr/>
          <p:nvPr/>
        </p:nvSpPr>
        <p:spPr>
          <a:xfrm>
            <a:off x="2987298" y="3306198"/>
            <a:ext cx="3490086" cy="369332"/>
          </a:xfrm>
          <a:prstGeom prst="rect">
            <a:avLst/>
          </a:prstGeom>
          <a:solidFill>
            <a:schemeClr val="bg1"/>
          </a:solid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352597" y="2091408"/>
            <a:ext cx="4743606" cy="369332"/>
          </a:xfrm>
          <a:prstGeom prst="rect">
            <a:avLst/>
          </a:prstGeom>
          <a:noFill/>
          <a:ln>
            <a:noFill/>
          </a:ln>
        </p:spPr>
        <p:txBody>
          <a:bodyPr wrap="none" rtlCol="0">
            <a:spAutoFit/>
          </a:bodyPr>
          <a:lstStyle/>
          <a:p>
            <a:r>
              <a:rPr lang="en-US" dirty="0" smtClean="0">
                <a:solidFill>
                  <a:schemeClr val="bg1"/>
                </a:solidFill>
                <a:latin typeface="Consolas" pitchFamily="49" charset="0"/>
                <a:cs typeface="Consolas" pitchFamily="49" charset="0"/>
              </a:rPr>
              <a:t>res = </a:t>
            </a:r>
            <a:r>
              <a:rPr lang="en-US" b="1" dirty="0" smtClean="0">
                <a:solidFill>
                  <a:schemeClr val="accent6"/>
                </a:solidFill>
                <a:latin typeface="Consolas" pitchFamily="49" charset="0"/>
                <a:cs typeface="Consolas" pitchFamily="49" charset="0"/>
              </a:rPr>
              <a:t>from</a:t>
            </a:r>
            <a:r>
              <a:rPr lang="en-US" dirty="0" smtClean="0">
                <a:solidFill>
                  <a:schemeClr val="accent6"/>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x </a:t>
            </a:r>
            <a:r>
              <a:rPr lang="en-US" b="1" dirty="0" smtClean="0">
                <a:solidFill>
                  <a:schemeClr val="accent1">
                    <a:lumMod val="40000"/>
                    <a:lumOff val="60000"/>
                  </a:schemeClr>
                </a:solidFill>
                <a:latin typeface="Consolas" pitchFamily="49" charset="0"/>
                <a:cs typeface="Consolas" pitchFamily="49" charset="0"/>
              </a:rPr>
              <a:t>in</a:t>
            </a:r>
            <a:r>
              <a:rPr lang="en-US" b="1" dirty="0" smtClean="0">
                <a:solidFill>
                  <a:schemeClr val="tx2"/>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xs</a:t>
            </a:r>
            <a:r>
              <a:rPr lang="en-US" dirty="0" smtClean="0">
                <a:solidFill>
                  <a:schemeClr val="bg1"/>
                </a:solidFill>
                <a:latin typeface="Consolas" pitchFamily="49" charset="0"/>
                <a:cs typeface="Consolas" pitchFamily="49" charset="0"/>
              </a:rPr>
              <a:t> </a:t>
            </a:r>
            <a:r>
              <a:rPr lang="en-US" b="1" dirty="0" smtClean="0">
                <a:solidFill>
                  <a:schemeClr val="accent6"/>
                </a:solidFill>
                <a:latin typeface="Consolas" pitchFamily="49" charset="0"/>
                <a:cs typeface="Consolas" pitchFamily="49" charset="0"/>
              </a:rPr>
              <a:t>from </a:t>
            </a:r>
            <a:r>
              <a:rPr lang="en-US" dirty="0" smtClean="0">
                <a:solidFill>
                  <a:schemeClr val="bg1"/>
                </a:solidFill>
                <a:latin typeface="Consolas" pitchFamily="49" charset="0"/>
                <a:cs typeface="Consolas" pitchFamily="49" charset="0"/>
              </a:rPr>
              <a:t>y </a:t>
            </a:r>
            <a:r>
              <a:rPr lang="en-US" b="1" dirty="0">
                <a:solidFill>
                  <a:schemeClr val="accent1">
                    <a:lumMod val="40000"/>
                    <a:lumOff val="60000"/>
                  </a:schemeClr>
                </a:solidFill>
                <a:latin typeface="Consolas" pitchFamily="49" charset="0"/>
                <a:cs typeface="Consolas" pitchFamily="49" charset="0"/>
              </a:rPr>
              <a:t>in</a:t>
            </a:r>
            <a:r>
              <a:rPr lang="en-US" b="1" dirty="0" smtClean="0">
                <a:solidFill>
                  <a:schemeClr val="tx2"/>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q(x) …;</a:t>
            </a:r>
            <a:endParaRPr lang="en-US" b="1" dirty="0">
              <a:solidFill>
                <a:schemeClr val="bg1"/>
              </a:solidFill>
              <a:latin typeface="Consolas" pitchFamily="49" charset="0"/>
              <a:cs typeface="Consolas" pitchFamily="49" charset="0"/>
            </a:endParaRPr>
          </a:p>
        </p:txBody>
      </p:sp>
      <p:sp>
        <p:nvSpPr>
          <p:cNvPr id="26" name="TextBox 25"/>
          <p:cNvSpPr txBox="1"/>
          <p:nvPr/>
        </p:nvSpPr>
        <p:spPr>
          <a:xfrm>
            <a:off x="2994206" y="3306198"/>
            <a:ext cx="3467296" cy="369332"/>
          </a:xfrm>
          <a:prstGeom prst="rect">
            <a:avLst/>
          </a:prstGeom>
          <a:noFill/>
        </p:spPr>
        <p:txBody>
          <a:bodyPr wrap="none" rtlCol="0">
            <a:spAutoFit/>
          </a:bodyPr>
          <a:lstStyle/>
          <a:p>
            <a:r>
              <a:rPr lang="en-US" b="1" dirty="0" smtClean="0"/>
              <a:t>Composition on </a:t>
            </a:r>
            <a:r>
              <a:rPr lang="en-US" b="1" dirty="0" smtClean="0">
                <a:solidFill>
                  <a:schemeClr val="accent6">
                    <a:lumMod val="75000"/>
                  </a:schemeClr>
                </a:solidFill>
              </a:rPr>
              <a:t>query expressions</a:t>
            </a:r>
            <a:endParaRPr lang="en-US" b="1" dirty="0">
              <a:solidFill>
                <a:schemeClr val="accent6">
                  <a:lumMod val="75000"/>
                </a:schemeClr>
              </a:solidFill>
            </a:endParaRPr>
          </a:p>
        </p:txBody>
      </p:sp>
      <p:sp>
        <p:nvSpPr>
          <p:cNvPr id="27" name="TextBox 26"/>
          <p:cNvSpPr txBox="1"/>
          <p:nvPr/>
        </p:nvSpPr>
        <p:spPr>
          <a:xfrm>
            <a:off x="2147310" y="2620399"/>
            <a:ext cx="2653290" cy="584775"/>
          </a:xfrm>
          <a:prstGeom prst="rect">
            <a:avLst/>
          </a:prstGeom>
          <a:noFill/>
        </p:spPr>
        <p:txBody>
          <a:bodyPr wrap="none" rtlCol="0">
            <a:spAutoFit/>
          </a:bodyPr>
          <a:lstStyle/>
          <a:p>
            <a:r>
              <a:rPr lang="en-US" sz="1600" b="1" dirty="0" err="1">
                <a:solidFill>
                  <a:schemeClr val="accent1">
                    <a:lumMod val="60000"/>
                    <a:lumOff val="40000"/>
                  </a:schemeClr>
                </a:solidFill>
                <a:latin typeface="Consolas" pitchFamily="49" charset="0"/>
                <a:cs typeface="Consolas" pitchFamily="49" charset="0"/>
              </a:rPr>
              <a:t>foreach</a:t>
            </a:r>
            <a:r>
              <a:rPr lang="en-US" sz="1600" dirty="0" smtClean="0">
                <a:solidFill>
                  <a:schemeClr val="tx2"/>
                </a:solidFill>
                <a:latin typeface="Consolas" pitchFamily="49" charset="0"/>
                <a:cs typeface="Consolas" pitchFamily="49" charset="0"/>
              </a:rPr>
              <a:t> </a:t>
            </a:r>
            <a:r>
              <a:rPr lang="en-US" sz="1600" dirty="0" smtClean="0">
                <a:solidFill>
                  <a:schemeClr val="bg1"/>
                </a:solidFill>
                <a:latin typeface="Consolas" pitchFamily="49" charset="0"/>
                <a:cs typeface="Consolas" pitchFamily="49" charset="0"/>
              </a:rPr>
              <a:t>(</a:t>
            </a:r>
            <a:r>
              <a:rPr lang="en-US" sz="1600" dirty="0" err="1" smtClean="0">
                <a:solidFill>
                  <a:schemeClr val="bg1"/>
                </a:solidFill>
                <a:latin typeface="Consolas" pitchFamily="49" charset="0"/>
                <a:cs typeface="Consolas" pitchFamily="49" charset="0"/>
              </a:rPr>
              <a:t>var</a:t>
            </a:r>
            <a:r>
              <a:rPr lang="en-US" sz="1600" dirty="0" smtClean="0">
                <a:solidFill>
                  <a:schemeClr val="bg1"/>
                </a:solidFill>
                <a:latin typeface="Consolas" pitchFamily="49" charset="0"/>
                <a:cs typeface="Consolas" pitchFamily="49" charset="0"/>
              </a:rPr>
              <a:t> </a:t>
            </a:r>
            <a:r>
              <a:rPr lang="en-US" sz="1600" dirty="0">
                <a:solidFill>
                  <a:schemeClr val="bg1"/>
                </a:solidFill>
                <a:latin typeface="Consolas" pitchFamily="49" charset="0"/>
                <a:cs typeface="Consolas" pitchFamily="49" charset="0"/>
              </a:rPr>
              <a:t>z</a:t>
            </a:r>
            <a:r>
              <a:rPr lang="en-US" sz="1600" dirty="0" smtClean="0">
                <a:solidFill>
                  <a:schemeClr val="bg1"/>
                </a:solidFill>
                <a:latin typeface="Consolas" pitchFamily="49" charset="0"/>
                <a:cs typeface="Consolas" pitchFamily="49" charset="0"/>
              </a:rPr>
              <a:t> </a:t>
            </a:r>
            <a:r>
              <a:rPr lang="en-US" sz="1600" b="1" dirty="0">
                <a:solidFill>
                  <a:schemeClr val="accent1">
                    <a:lumMod val="60000"/>
                    <a:lumOff val="40000"/>
                  </a:schemeClr>
                </a:solidFill>
                <a:latin typeface="Consolas" pitchFamily="49" charset="0"/>
                <a:cs typeface="Consolas" pitchFamily="49" charset="0"/>
              </a:rPr>
              <a:t>in</a:t>
            </a:r>
            <a:r>
              <a:rPr lang="en-US" sz="1600" b="1" dirty="0" smtClean="0">
                <a:solidFill>
                  <a:schemeClr val="tx2"/>
                </a:solidFill>
                <a:latin typeface="Consolas" pitchFamily="49" charset="0"/>
                <a:cs typeface="Consolas" pitchFamily="49" charset="0"/>
              </a:rPr>
              <a:t> </a:t>
            </a:r>
            <a:r>
              <a:rPr lang="en-US" sz="1600" dirty="0" smtClean="0">
                <a:solidFill>
                  <a:schemeClr val="bg1"/>
                </a:solidFill>
                <a:latin typeface="Consolas" pitchFamily="49" charset="0"/>
                <a:cs typeface="Consolas" pitchFamily="49" charset="0"/>
              </a:rPr>
              <a:t>res)</a:t>
            </a:r>
          </a:p>
          <a:p>
            <a:r>
              <a:rPr lang="en-US" sz="1600" b="1" dirty="0">
                <a:solidFill>
                  <a:srgbClr val="FF0000"/>
                </a:solidFill>
                <a:latin typeface="Consolas" pitchFamily="49" charset="0"/>
                <a:cs typeface="Consolas" pitchFamily="49" charset="0"/>
              </a:rPr>
              <a:t> </a:t>
            </a:r>
            <a:r>
              <a:rPr lang="en-US" sz="1600" b="1" dirty="0" smtClean="0">
                <a:solidFill>
                  <a:srgbClr val="FF0000"/>
                </a:solidFill>
                <a:latin typeface="Consolas" pitchFamily="49" charset="0"/>
                <a:cs typeface="Consolas" pitchFamily="49" charset="0"/>
              </a:rPr>
              <a:t>  </a:t>
            </a:r>
            <a:r>
              <a:rPr lang="en-US" sz="1600" b="1" dirty="0" smtClean="0">
                <a:solidFill>
                  <a:schemeClr val="bg1"/>
                </a:solidFill>
                <a:latin typeface="Consolas" pitchFamily="49" charset="0"/>
                <a:cs typeface="Consolas" pitchFamily="49" charset="0"/>
              </a:rPr>
              <a:t>…</a:t>
            </a:r>
            <a:endParaRPr lang="en-US" sz="1600" b="1" dirty="0">
              <a:solidFill>
                <a:schemeClr val="bg1"/>
              </a:solidFill>
              <a:latin typeface="Consolas" pitchFamily="49" charset="0"/>
              <a:cs typeface="Consolas" pitchFamily="49" charset="0"/>
            </a:endParaRPr>
          </a:p>
        </p:txBody>
      </p:sp>
      <p:sp>
        <p:nvSpPr>
          <p:cNvPr id="28" name="TextBox 27"/>
          <p:cNvSpPr txBox="1"/>
          <p:nvPr/>
        </p:nvSpPr>
        <p:spPr>
          <a:xfrm>
            <a:off x="4805950" y="2620398"/>
            <a:ext cx="2204450" cy="584775"/>
          </a:xfrm>
          <a:prstGeom prst="rect">
            <a:avLst/>
          </a:prstGeom>
          <a:noFill/>
        </p:spPr>
        <p:txBody>
          <a:bodyPr wrap="none" rtlCol="0">
            <a:spAutoFit/>
          </a:bodyPr>
          <a:lstStyle/>
          <a:p>
            <a:r>
              <a:rPr lang="en-US" sz="1600" dirty="0" err="1" smtClean="0">
                <a:solidFill>
                  <a:schemeClr val="bg1"/>
                </a:solidFill>
                <a:latin typeface="Consolas" pitchFamily="49" charset="0"/>
                <a:cs typeface="Consolas" pitchFamily="49" charset="0"/>
              </a:rPr>
              <a:t>res.Subscribe</a:t>
            </a:r>
            <a:r>
              <a:rPr lang="en-US" sz="1600" dirty="0" smtClean="0">
                <a:solidFill>
                  <a:schemeClr val="bg1"/>
                </a:solidFill>
                <a:latin typeface="Consolas" pitchFamily="49" charset="0"/>
                <a:cs typeface="Consolas" pitchFamily="49" charset="0"/>
              </a:rPr>
              <a:t>(x </a:t>
            </a:r>
            <a:r>
              <a:rPr lang="en-US" sz="1600" dirty="0" smtClean="0">
                <a:solidFill>
                  <a:schemeClr val="accent6"/>
                </a:solidFill>
                <a:latin typeface="Consolas" pitchFamily="49" charset="0"/>
                <a:cs typeface="Consolas" pitchFamily="49" charset="0"/>
              </a:rPr>
              <a:t>=&gt;</a:t>
            </a:r>
          </a:p>
          <a:p>
            <a:r>
              <a:rPr lang="en-US" sz="1600" dirty="0">
                <a:solidFill>
                  <a:schemeClr val="bg1"/>
                </a:solidFill>
                <a:latin typeface="Consolas" pitchFamily="49" charset="0"/>
                <a:cs typeface="Consolas" pitchFamily="49" charset="0"/>
              </a:rPr>
              <a:t> </a:t>
            </a:r>
            <a:r>
              <a:rPr lang="en-US" sz="1600" dirty="0" smtClean="0">
                <a:solidFill>
                  <a:schemeClr val="bg1"/>
                </a:solidFill>
                <a:latin typeface="Consolas" pitchFamily="49" charset="0"/>
                <a:cs typeface="Consolas" pitchFamily="49" charset="0"/>
              </a:rPr>
              <a:t>  …</a:t>
            </a:r>
            <a:endParaRPr lang="en-US" sz="1600" dirty="0">
              <a:solidFill>
                <a:schemeClr val="bg1"/>
              </a:solidFill>
              <a:latin typeface="Consolas" pitchFamily="49" charset="0"/>
              <a:cs typeface="Consolas" pitchFamily="49" charset="0"/>
            </a:endParaRPr>
          </a:p>
        </p:txBody>
      </p:sp>
      <p:sp>
        <p:nvSpPr>
          <p:cNvPr id="29" name="TextBox 28"/>
          <p:cNvSpPr txBox="1"/>
          <p:nvPr/>
        </p:nvSpPr>
        <p:spPr>
          <a:xfrm rot="5400000">
            <a:off x="6384114" y="4830198"/>
            <a:ext cx="2231508" cy="369332"/>
          </a:xfrm>
          <a:prstGeom prst="rect">
            <a:avLst/>
          </a:prstGeom>
          <a:noFill/>
        </p:spPr>
        <p:txBody>
          <a:bodyPr wrap="none" rtlCol="0">
            <a:spAutoFit/>
          </a:bodyPr>
          <a:lstStyle/>
          <a:p>
            <a:r>
              <a:rPr lang="en-US" b="1" dirty="0" smtClean="0">
                <a:solidFill>
                  <a:schemeClr val="accent2">
                    <a:lumMod val="60000"/>
                    <a:lumOff val="40000"/>
                  </a:schemeClr>
                </a:solidFill>
              </a:rPr>
              <a:t>Imperative</a:t>
            </a:r>
            <a:r>
              <a:rPr lang="en-US" dirty="0" smtClean="0">
                <a:solidFill>
                  <a:schemeClr val="accent2">
                    <a:lumMod val="60000"/>
                    <a:lumOff val="40000"/>
                  </a:schemeClr>
                </a:solidFill>
              </a:rPr>
              <a:t> </a:t>
            </a:r>
            <a:r>
              <a:rPr lang="en-US" dirty="0" smtClean="0">
                <a:solidFill>
                  <a:schemeClr val="bg1"/>
                </a:solidFill>
              </a:rPr>
              <a:t>style code</a:t>
            </a:r>
            <a:endParaRPr lang="en-US" dirty="0">
              <a:solidFill>
                <a:schemeClr val="bg1"/>
              </a:solidFill>
            </a:endParaRPr>
          </a:p>
        </p:txBody>
      </p:sp>
      <p:sp>
        <p:nvSpPr>
          <p:cNvPr id="30" name="TextBox 29"/>
          <p:cNvSpPr txBox="1"/>
          <p:nvPr/>
        </p:nvSpPr>
        <p:spPr>
          <a:xfrm rot="5400000">
            <a:off x="6400303" y="2495582"/>
            <a:ext cx="2199128" cy="369332"/>
          </a:xfrm>
          <a:prstGeom prst="rect">
            <a:avLst/>
          </a:prstGeom>
          <a:noFill/>
        </p:spPr>
        <p:txBody>
          <a:bodyPr wrap="none" rtlCol="0">
            <a:spAutoFit/>
          </a:bodyPr>
          <a:lstStyle/>
          <a:p>
            <a:r>
              <a:rPr lang="en-US" b="1" dirty="0" smtClean="0">
                <a:solidFill>
                  <a:schemeClr val="accent6"/>
                </a:solidFill>
              </a:rPr>
              <a:t>Functional</a:t>
            </a:r>
            <a:r>
              <a:rPr lang="en-US" dirty="0" smtClean="0">
                <a:solidFill>
                  <a:schemeClr val="accent6"/>
                </a:solidFill>
              </a:rPr>
              <a:t> </a:t>
            </a:r>
            <a:r>
              <a:rPr lang="en-US" dirty="0" smtClean="0">
                <a:solidFill>
                  <a:schemeClr val="bg1"/>
                </a:solidFill>
              </a:rPr>
              <a:t>style code</a:t>
            </a:r>
            <a:endParaRPr lang="en-US" dirty="0">
              <a:solidFill>
                <a:schemeClr val="bg1"/>
              </a:solidFill>
            </a:endParaRPr>
          </a:p>
        </p:txBody>
      </p:sp>
      <p:cxnSp>
        <p:nvCxnSpPr>
          <p:cNvPr id="31" name="Straight Connector 30"/>
          <p:cNvCxnSpPr/>
          <p:nvPr/>
        </p:nvCxnSpPr>
        <p:spPr>
          <a:xfrm rot="16200000">
            <a:off x="4404360" y="1771368"/>
            <a:ext cx="640080" cy="0"/>
          </a:xfrm>
          <a:prstGeom prst="line">
            <a:avLst/>
          </a:prstGeom>
          <a:ln>
            <a:solidFill>
              <a:schemeClr val="bg1"/>
            </a:solidFill>
            <a:prstDash val="soli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2099770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Asynchrony is everywhere</a:t>
            </a:r>
          </a:p>
          <a:p>
            <a:pPr lvl="1"/>
            <a:r>
              <a:rPr lang="en-US" dirty="0"/>
              <a:t>Emergence of </a:t>
            </a:r>
            <a:r>
              <a:rPr lang="en-US" dirty="0" err="1"/>
              <a:t>async</a:t>
            </a:r>
            <a:r>
              <a:rPr lang="en-US" dirty="0"/>
              <a:t>-only </a:t>
            </a:r>
            <a:r>
              <a:rPr lang="en-US" dirty="0" smtClean="0"/>
              <a:t>APIs</a:t>
            </a:r>
          </a:p>
          <a:p>
            <a:pPr lvl="2"/>
            <a:r>
              <a:rPr lang="en-US" dirty="0" smtClean="0"/>
              <a:t>Windows Phone, Silverlight, JavaScript</a:t>
            </a:r>
          </a:p>
          <a:p>
            <a:pPr lvl="1"/>
            <a:r>
              <a:rPr lang="en-US" dirty="0" smtClean="0"/>
              <a:t>Don’t block the UI</a:t>
            </a:r>
          </a:p>
          <a:p>
            <a:pPr lvl="1"/>
            <a:r>
              <a:rPr lang="en-US" dirty="0" smtClean="0"/>
              <a:t>Have to deal with latency</a:t>
            </a:r>
          </a:p>
          <a:p>
            <a:endParaRPr lang="en-US" dirty="0"/>
          </a:p>
          <a:p>
            <a:r>
              <a:rPr lang="en-US" dirty="0" smtClean="0"/>
              <a:t>Call to action</a:t>
            </a:r>
          </a:p>
          <a:p>
            <a:pPr lvl="1"/>
            <a:r>
              <a:rPr lang="en-US" dirty="0" smtClean="0"/>
              <a:t>Learn about Task&lt;T&gt;</a:t>
            </a:r>
          </a:p>
          <a:p>
            <a:pPr lvl="1"/>
            <a:r>
              <a:rPr lang="en-US" dirty="0" smtClean="0"/>
              <a:t>Download the </a:t>
            </a:r>
            <a:r>
              <a:rPr lang="en-US" dirty="0" err="1" smtClean="0"/>
              <a:t>Async</a:t>
            </a:r>
            <a:r>
              <a:rPr lang="en-US" dirty="0" smtClean="0"/>
              <a:t> CTP</a:t>
            </a:r>
          </a:p>
          <a:p>
            <a:pPr lvl="2"/>
            <a:r>
              <a:rPr lang="en-US" dirty="0">
                <a:solidFill>
                  <a:schemeClr val="accent6"/>
                </a:solidFill>
              </a:rPr>
              <a:t>http://</a:t>
            </a:r>
            <a:r>
              <a:rPr lang="en-US" dirty="0" smtClean="0">
                <a:solidFill>
                  <a:schemeClr val="accent6"/>
                </a:solidFill>
              </a:rPr>
              <a:t>msdn.com/vstudio/async</a:t>
            </a:r>
          </a:p>
          <a:p>
            <a:pPr lvl="1"/>
            <a:r>
              <a:rPr lang="en-US" dirty="0" smtClean="0"/>
              <a:t>Download Reactive Extensions (Rx)</a:t>
            </a:r>
          </a:p>
          <a:p>
            <a:pPr lvl="2"/>
            <a:r>
              <a:rPr lang="en-US" dirty="0">
                <a:solidFill>
                  <a:schemeClr val="accent6"/>
                </a:solidFill>
              </a:rPr>
              <a:t>http://</a:t>
            </a:r>
            <a:r>
              <a:rPr lang="en-US" dirty="0" smtClean="0">
                <a:solidFill>
                  <a:schemeClr val="accent6"/>
                </a:solidFill>
              </a:rPr>
              <a:t>msdn.com/data/gg577609</a:t>
            </a:r>
          </a:p>
          <a:p>
            <a:endParaRPr lang="en-US" dirty="0"/>
          </a:p>
        </p:txBody>
      </p:sp>
    </p:spTree>
    <p:extLst>
      <p:ext uri="{BB962C8B-B14F-4D97-AF65-F5344CB8AC3E}">
        <p14:creationId xmlns:p14="http://schemas.microsoft.com/office/powerpoint/2010/main" val="144863717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3013064928"/>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66916"/>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2893280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the Bottom Up</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729" y="1555391"/>
            <a:ext cx="7490114" cy="4983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6204317" y="2580725"/>
            <a:ext cx="1677660" cy="370294"/>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ounded Rectangular Callout 9"/>
          <p:cNvSpPr/>
          <p:nvPr/>
        </p:nvSpPr>
        <p:spPr>
          <a:xfrm>
            <a:off x="5044485" y="1004935"/>
            <a:ext cx="2191537" cy="725475"/>
          </a:xfrm>
          <a:prstGeom prst="wedgeRoundRectCallout">
            <a:avLst>
              <a:gd name="adj1" fmla="val 44339"/>
              <a:gd name="adj2" fmla="val 160417"/>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b="1" dirty="0" smtClean="0">
                <a:solidFill>
                  <a:schemeClr val="tx1"/>
                </a:solidFill>
              </a:rPr>
              <a:t>Hardware</a:t>
            </a:r>
            <a:r>
              <a:rPr lang="en-US" dirty="0" smtClean="0">
                <a:solidFill>
                  <a:schemeClr val="tx1"/>
                </a:solidFill>
              </a:rPr>
              <a:t> based on asynchrony…</a:t>
            </a:r>
            <a:endParaRPr lang="en-US" dirty="0">
              <a:solidFill>
                <a:schemeClr val="tx1"/>
              </a:solidFill>
            </a:endParaRPr>
          </a:p>
        </p:txBody>
      </p:sp>
      <p:sp>
        <p:nvSpPr>
          <p:cNvPr id="11" name="Rounded Rectangular Callout 10"/>
          <p:cNvSpPr/>
          <p:nvPr/>
        </p:nvSpPr>
        <p:spPr>
          <a:xfrm>
            <a:off x="472485" y="5312588"/>
            <a:ext cx="2191537" cy="725475"/>
          </a:xfrm>
          <a:prstGeom prst="wedgeRoundRectCallout">
            <a:avLst>
              <a:gd name="adj1" fmla="val 54684"/>
              <a:gd name="adj2" fmla="val -111458"/>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dirty="0" smtClean="0">
                <a:solidFill>
                  <a:schemeClr val="tx1"/>
                </a:solidFill>
              </a:rPr>
              <a:t>Programming </a:t>
            </a:r>
            <a:r>
              <a:rPr lang="en-US" dirty="0" smtClean="0">
                <a:solidFill>
                  <a:schemeClr val="tx1"/>
                </a:solidFill>
              </a:rPr>
              <a:t>model?</a:t>
            </a:r>
            <a:endParaRPr lang="en-US" dirty="0">
              <a:solidFill>
                <a:schemeClr val="tx1"/>
              </a:solidFill>
            </a:endParaRPr>
          </a:p>
        </p:txBody>
      </p:sp>
    </p:spTree>
    <p:extLst>
      <p:ext uri="{BB962C8B-B14F-4D97-AF65-F5344CB8AC3E}">
        <p14:creationId xmlns:p14="http://schemas.microsoft.com/office/powerpoint/2010/main" val="18918937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Abstractions in the .NET Framework</a:t>
            </a:r>
            <a:endParaRPr lang="en-US" dirty="0"/>
          </a:p>
        </p:txBody>
      </p:sp>
      <p:sp>
        <p:nvSpPr>
          <p:cNvPr id="7" name="TextBox 6"/>
          <p:cNvSpPr txBox="1"/>
          <p:nvPr/>
        </p:nvSpPr>
        <p:spPr>
          <a:xfrm>
            <a:off x="586400" y="1316520"/>
            <a:ext cx="8421573" cy="5078313"/>
          </a:xfrm>
          <a:prstGeom prst="rect">
            <a:avLst/>
          </a:prstGeom>
          <a:noFill/>
        </p:spPr>
        <p:txBody>
          <a:bodyPr wrap="square" rtlCol="0">
            <a:spAutoFit/>
          </a:bodyPr>
          <a:lstStyle/>
          <a:p>
            <a:r>
              <a:rPr lang="en-US" dirty="0" smtClean="0">
                <a:solidFill>
                  <a:schemeClr val="accent1">
                    <a:lumMod val="60000"/>
                    <a:lumOff val="40000"/>
                  </a:schemeClr>
                </a:solidFill>
                <a:latin typeface="Consolas" pitchFamily="49" charset="0"/>
                <a:cs typeface="Consolas" pitchFamily="49" charset="0"/>
              </a:rPr>
              <a:t>using </a:t>
            </a:r>
            <a:r>
              <a:rPr lang="en-US" dirty="0" smtClean="0">
                <a:solidFill>
                  <a:schemeClr val="bg1"/>
                </a:solidFill>
                <a:latin typeface="Consolas" pitchFamily="49" charset="0"/>
                <a:cs typeface="Consolas" pitchFamily="49" charset="0"/>
              </a:rPr>
              <a:t>System;</a:t>
            </a:r>
          </a:p>
          <a:p>
            <a:r>
              <a:rPr lang="en-US" dirty="0">
                <a:solidFill>
                  <a:schemeClr val="accent1">
                    <a:lumMod val="60000"/>
                    <a:lumOff val="40000"/>
                  </a:schemeClr>
                </a:solidFill>
                <a:latin typeface="Consolas" pitchFamily="49" charset="0"/>
                <a:cs typeface="Consolas" pitchFamily="49" charset="0"/>
              </a:rPr>
              <a:t>using </a:t>
            </a:r>
            <a:r>
              <a:rPr lang="en-US" dirty="0" smtClean="0">
                <a:solidFill>
                  <a:schemeClr val="bg1"/>
                </a:solidFill>
                <a:latin typeface="Consolas" pitchFamily="49" charset="0"/>
                <a:cs typeface="Consolas" pitchFamily="49" charset="0"/>
              </a:rPr>
              <a:t>System.IO;</a:t>
            </a:r>
            <a:endParaRPr lang="en-US" dirty="0">
              <a:solidFill>
                <a:schemeClr val="bg1"/>
              </a:solidFill>
              <a:latin typeface="Consolas" pitchFamily="49" charset="0"/>
              <a:cs typeface="Consolas" pitchFamily="49" charset="0"/>
            </a:endParaRPr>
          </a:p>
          <a:p>
            <a:endParaRPr lang="en-US" dirty="0" smtClean="0">
              <a:solidFill>
                <a:schemeClr val="bg1"/>
              </a:solidFill>
              <a:latin typeface="Consolas" pitchFamily="49" charset="0"/>
              <a:cs typeface="Consolas" pitchFamily="49" charset="0"/>
            </a:endParaRPr>
          </a:p>
          <a:p>
            <a:r>
              <a:rPr lang="en-US" dirty="0" smtClean="0">
                <a:solidFill>
                  <a:schemeClr val="accent1">
                    <a:lumMod val="60000"/>
                    <a:lumOff val="40000"/>
                  </a:schemeClr>
                </a:solidFill>
                <a:latin typeface="Consolas" pitchFamily="49" charset="0"/>
                <a:cs typeface="Consolas" pitchFamily="49" charset="0"/>
              </a:rPr>
              <a:t>class</a:t>
            </a:r>
            <a:r>
              <a:rPr lang="en-US" dirty="0" smtClean="0">
                <a:solidFill>
                  <a:schemeClr val="bg1"/>
                </a:solidFill>
                <a:latin typeface="Consolas" pitchFamily="49" charset="0"/>
                <a:cs typeface="Consolas" pitchFamily="49" charset="0"/>
              </a:rPr>
              <a:t> </a:t>
            </a:r>
            <a:r>
              <a:rPr lang="en-US" dirty="0">
                <a:solidFill>
                  <a:schemeClr val="accent3">
                    <a:lumMod val="60000"/>
                    <a:lumOff val="40000"/>
                  </a:schemeClr>
                </a:solidFill>
                <a:latin typeface="Consolas" pitchFamily="49" charset="0"/>
                <a:cs typeface="Consolas" pitchFamily="49" charset="0"/>
              </a:rPr>
              <a:t>Program</a:t>
            </a:r>
          </a:p>
          <a:p>
            <a:r>
              <a:rPr lang="en-US" dirty="0" smtClean="0">
                <a:solidFill>
                  <a:schemeClr val="bg1"/>
                </a:solidFill>
                <a:latin typeface="Consolas" pitchFamily="49" charset="0"/>
                <a:cs typeface="Consolas" pitchFamily="49" charset="0"/>
              </a:rPr>
              <a:t>{</a:t>
            </a:r>
          </a:p>
          <a:p>
            <a:r>
              <a:rPr lang="en-US" dirty="0" smtClean="0">
                <a:solidFill>
                  <a:schemeClr val="bg1"/>
                </a:solidFill>
                <a:latin typeface="Consolas" pitchFamily="49" charset="0"/>
                <a:cs typeface="Consolas" pitchFamily="49" charset="0"/>
              </a:rPr>
              <a:t>   </a:t>
            </a:r>
            <a:r>
              <a:rPr lang="en-US" dirty="0">
                <a:solidFill>
                  <a:schemeClr val="accent1">
                    <a:lumMod val="60000"/>
                    <a:lumOff val="40000"/>
                  </a:schemeClr>
                </a:solidFill>
                <a:latin typeface="Consolas" pitchFamily="49" charset="0"/>
                <a:cs typeface="Consolas" pitchFamily="49" charset="0"/>
              </a:rPr>
              <a:t>static</a:t>
            </a:r>
            <a:r>
              <a:rPr lang="en-US" dirty="0" smtClean="0">
                <a:solidFill>
                  <a:schemeClr val="bg1"/>
                </a:solidFill>
                <a:latin typeface="Consolas" pitchFamily="49" charset="0"/>
                <a:cs typeface="Consolas" pitchFamily="49" charset="0"/>
              </a:rPr>
              <a:t> </a:t>
            </a:r>
            <a:r>
              <a:rPr lang="en-US" dirty="0">
                <a:solidFill>
                  <a:schemeClr val="accent1">
                    <a:lumMod val="60000"/>
                    <a:lumOff val="40000"/>
                  </a:schemeClr>
                </a:solidFill>
                <a:latin typeface="Consolas" pitchFamily="49" charset="0"/>
                <a:cs typeface="Consolas" pitchFamily="49" charset="0"/>
              </a:rPr>
              <a:t>void</a:t>
            </a:r>
            <a:r>
              <a:rPr lang="en-US" dirty="0" smtClean="0">
                <a:solidFill>
                  <a:schemeClr val="bg1"/>
                </a:solidFill>
                <a:latin typeface="Consolas" pitchFamily="49" charset="0"/>
                <a:cs typeface="Consolas" pitchFamily="49" charset="0"/>
              </a:rPr>
              <a:t> Main()</a:t>
            </a:r>
          </a:p>
          <a:p>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r>
              <a:rPr lang="en-US" dirty="0" err="1">
                <a:solidFill>
                  <a:schemeClr val="accent1">
                    <a:lumMod val="60000"/>
                    <a:lumOff val="40000"/>
                  </a:schemeClr>
                </a:solidFill>
                <a:latin typeface="Consolas" pitchFamily="49" charset="0"/>
                <a:cs typeface="Consolas" pitchFamily="49" charset="0"/>
              </a:rPr>
              <a:t>var</a:t>
            </a:r>
            <a:r>
              <a:rPr lang="en-US" dirty="0" smtClean="0">
                <a:solidFill>
                  <a:schemeClr val="bg1"/>
                </a:solidFill>
                <a:latin typeface="Consolas" pitchFamily="49" charset="0"/>
                <a:cs typeface="Consolas" pitchFamily="49" charset="0"/>
              </a:rPr>
              <a:t> buffer = </a:t>
            </a:r>
            <a:r>
              <a:rPr lang="en-US" dirty="0">
                <a:solidFill>
                  <a:schemeClr val="accent1">
                    <a:lumMod val="60000"/>
                    <a:lumOff val="40000"/>
                  </a:schemeClr>
                </a:solidFill>
                <a:latin typeface="Consolas" pitchFamily="49" charset="0"/>
                <a:cs typeface="Consolas" pitchFamily="49" charset="0"/>
              </a:rPr>
              <a:t>new</a:t>
            </a:r>
            <a:r>
              <a:rPr lang="en-US" dirty="0" smtClean="0">
                <a:solidFill>
                  <a:schemeClr val="bg1"/>
                </a:solidFill>
                <a:latin typeface="Consolas" pitchFamily="49" charset="0"/>
                <a:cs typeface="Consolas" pitchFamily="49" charset="0"/>
              </a:rPr>
              <a:t> </a:t>
            </a:r>
            <a:r>
              <a:rPr lang="en-US" dirty="0">
                <a:solidFill>
                  <a:schemeClr val="accent1">
                    <a:lumMod val="60000"/>
                    <a:lumOff val="40000"/>
                  </a:schemeClr>
                </a:solidFill>
                <a:latin typeface="Consolas" pitchFamily="49" charset="0"/>
                <a:cs typeface="Consolas" pitchFamily="49" charset="0"/>
              </a:rPr>
              <a:t>byte</a:t>
            </a:r>
            <a:r>
              <a:rPr lang="en-US" dirty="0" smtClean="0">
                <a:solidFill>
                  <a:schemeClr val="bg1"/>
                </a:solidFill>
                <a:latin typeface="Consolas" pitchFamily="49" charset="0"/>
                <a:cs typeface="Consolas" pitchFamily="49" charset="0"/>
              </a:rPr>
              <a:t>[4 * 1024 * 1024 </a:t>
            </a:r>
            <a:r>
              <a:rPr lang="en-US" dirty="0" smtClean="0">
                <a:solidFill>
                  <a:schemeClr val="accent3">
                    <a:lumMod val="60000"/>
                    <a:lumOff val="40000"/>
                  </a:schemeClr>
                </a:solidFill>
                <a:latin typeface="Consolas" pitchFamily="49" charset="0"/>
                <a:cs typeface="Consolas" pitchFamily="49" charset="0"/>
              </a:rPr>
              <a:t>/* 4MB */</a:t>
            </a:r>
            <a:r>
              <a:rPr lang="en-US" dirty="0" smtClean="0">
                <a:solidFill>
                  <a:schemeClr val="bg1"/>
                </a:solidFill>
                <a:latin typeface="Consolas" pitchFamily="49" charset="0"/>
                <a:cs typeface="Consolas" pitchFamily="49" charset="0"/>
              </a:rPr>
              <a:t>];</a:t>
            </a:r>
          </a:p>
          <a:p>
            <a:endParaRPr lang="en-US" dirty="0" smtClean="0">
              <a:solidFill>
                <a:schemeClr val="bg1"/>
              </a:solidFill>
              <a:latin typeface="Consolas" pitchFamily="49" charset="0"/>
              <a:cs typeface="Consolas" pitchFamily="49" charset="0"/>
            </a:endParaRPr>
          </a:p>
          <a:p>
            <a:r>
              <a:rPr lang="en-US" dirty="0" smtClean="0">
                <a:solidFill>
                  <a:schemeClr val="bg1"/>
                </a:solidFill>
                <a:latin typeface="Consolas" pitchFamily="49" charset="0"/>
                <a:cs typeface="Consolas" pitchFamily="49" charset="0"/>
              </a:rPr>
              <a:t>      </a:t>
            </a:r>
            <a:r>
              <a:rPr lang="en-US" dirty="0">
                <a:solidFill>
                  <a:schemeClr val="accent1">
                    <a:lumMod val="60000"/>
                    <a:lumOff val="40000"/>
                  </a:schemeClr>
                </a:solidFill>
                <a:latin typeface="Consolas" pitchFamily="49" charset="0"/>
                <a:cs typeface="Consolas" pitchFamily="49" charset="0"/>
              </a:rPr>
              <a:t>using</a:t>
            </a:r>
            <a:r>
              <a:rPr lang="en-US" dirty="0" smtClean="0">
                <a:solidFill>
                  <a:schemeClr val="bg1"/>
                </a:solidFill>
                <a:latin typeface="Consolas" pitchFamily="49" charset="0"/>
                <a:cs typeface="Consolas" pitchFamily="49" charset="0"/>
              </a:rPr>
              <a:t> (</a:t>
            </a:r>
            <a:r>
              <a:rPr lang="en-US" dirty="0" err="1" smtClean="0">
                <a:solidFill>
                  <a:schemeClr val="accent1">
                    <a:lumMod val="60000"/>
                    <a:lumOff val="40000"/>
                  </a:schemeClr>
                </a:solidFill>
                <a:latin typeface="Consolas" pitchFamily="49" charset="0"/>
                <a:cs typeface="Consolas" pitchFamily="49" charset="0"/>
              </a:rPr>
              <a:t>var</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fs</a:t>
            </a:r>
            <a:r>
              <a:rPr lang="en-US" dirty="0" smtClean="0">
                <a:solidFill>
                  <a:schemeClr val="bg1"/>
                </a:solidFill>
                <a:latin typeface="Consolas" pitchFamily="49" charset="0"/>
                <a:cs typeface="Consolas" pitchFamily="49" charset="0"/>
              </a:rPr>
              <a:t> = </a:t>
            </a:r>
            <a:r>
              <a:rPr lang="en-US" dirty="0" err="1">
                <a:solidFill>
                  <a:schemeClr val="accent3">
                    <a:lumMod val="60000"/>
                    <a:lumOff val="40000"/>
                  </a:schemeClr>
                </a:solidFill>
                <a:latin typeface="Consolas" pitchFamily="49" charset="0"/>
                <a:cs typeface="Consolas" pitchFamily="49" charset="0"/>
              </a:rPr>
              <a:t>File</a:t>
            </a:r>
            <a:r>
              <a:rPr lang="en-US" dirty="0" err="1" smtClean="0">
                <a:solidFill>
                  <a:schemeClr val="bg1"/>
                </a:solidFill>
                <a:latin typeface="Consolas" pitchFamily="49" charset="0"/>
                <a:cs typeface="Consolas" pitchFamily="49" charset="0"/>
              </a:rPr>
              <a:t>.OpenRead</a:t>
            </a:r>
            <a:r>
              <a:rPr lang="en-US" dirty="0" smtClean="0">
                <a:solidFill>
                  <a:schemeClr val="bg1"/>
                </a:solidFill>
                <a:latin typeface="Consolas" pitchFamily="49" charset="0"/>
                <a:cs typeface="Consolas" pitchFamily="49" charset="0"/>
              </a:rPr>
              <a:t>(</a:t>
            </a:r>
            <a:r>
              <a:rPr lang="en-US" dirty="0" smtClean="0">
                <a:solidFill>
                  <a:schemeClr val="accent2">
                    <a:lumMod val="60000"/>
                    <a:lumOff val="40000"/>
                  </a:schemeClr>
                </a:solidFill>
                <a:latin typeface="Consolas" pitchFamily="49" charset="0"/>
                <a:cs typeface="Consolas" pitchFamily="49" charset="0"/>
              </a:rPr>
              <a:t>@“c:\temp\</a:t>
            </a:r>
            <a:r>
              <a:rPr lang="en-US" dirty="0" err="1" smtClean="0">
                <a:solidFill>
                  <a:schemeClr val="accent2">
                    <a:lumMod val="60000"/>
                    <a:lumOff val="40000"/>
                  </a:schemeClr>
                </a:solidFill>
                <a:latin typeface="Consolas" pitchFamily="49" charset="0"/>
                <a:cs typeface="Consolas" pitchFamily="49" charset="0"/>
              </a:rPr>
              <a:t>sample.big</a:t>
            </a:r>
            <a:r>
              <a:rPr lang="en-US" dirty="0" smtClean="0">
                <a:solidFill>
                  <a:schemeClr val="accent2">
                    <a:lumMod val="60000"/>
                    <a:lumOff val="40000"/>
                  </a:schemeClr>
                </a:solidFill>
                <a:latin typeface="Consolas" pitchFamily="49" charset="0"/>
                <a:cs typeface="Consolas" pitchFamily="49" charset="0"/>
              </a:rPr>
              <a:t>”</a:t>
            </a:r>
            <a:r>
              <a:rPr lang="en-US" dirty="0" smtClean="0">
                <a:solidFill>
                  <a:schemeClr val="bg1"/>
                </a:solidFill>
                <a:latin typeface="Consolas" pitchFamily="49" charset="0"/>
                <a:cs typeface="Consolas" pitchFamily="49" charset="0"/>
              </a:rPr>
              <a:t>))</a:t>
            </a:r>
          </a:p>
          <a:p>
            <a:r>
              <a:rPr lang="en-US" dirty="0" smtClean="0">
                <a:solidFill>
                  <a:schemeClr val="bg1"/>
                </a:solidFill>
                <a:latin typeface="Consolas" pitchFamily="49" charset="0"/>
                <a:cs typeface="Consolas" pitchFamily="49" charset="0"/>
              </a:rPr>
              <a:t>      {</a:t>
            </a:r>
          </a:p>
          <a:p>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fs.BeginRead</a:t>
            </a:r>
            <a:r>
              <a:rPr lang="en-US" dirty="0" smtClean="0">
                <a:solidFill>
                  <a:schemeClr val="bg1"/>
                </a:solidFill>
                <a:latin typeface="Consolas" pitchFamily="49" charset="0"/>
                <a:cs typeface="Consolas" pitchFamily="49" charset="0"/>
              </a:rPr>
              <a:t>(buffer, 0, </a:t>
            </a:r>
            <a:r>
              <a:rPr lang="en-US" dirty="0" err="1" smtClean="0">
                <a:solidFill>
                  <a:schemeClr val="bg1"/>
                </a:solidFill>
                <a:latin typeface="Consolas" pitchFamily="49" charset="0"/>
                <a:cs typeface="Consolas" pitchFamily="49" charset="0"/>
              </a:rPr>
              <a:t>buffer.Length</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iar</a:t>
            </a:r>
            <a:r>
              <a:rPr lang="en-US" dirty="0" smtClean="0">
                <a:solidFill>
                  <a:schemeClr val="bg1"/>
                </a:solidFill>
                <a:latin typeface="Consolas" pitchFamily="49" charset="0"/>
                <a:cs typeface="Consolas" pitchFamily="49" charset="0"/>
              </a:rPr>
              <a:t> =&gt;</a:t>
            </a:r>
          </a:p>
          <a:p>
            <a:r>
              <a:rPr lang="en-US" dirty="0" smtClean="0">
                <a:solidFill>
                  <a:schemeClr val="bg1"/>
                </a:solidFill>
                <a:latin typeface="Consolas" pitchFamily="49" charset="0"/>
                <a:cs typeface="Consolas" pitchFamily="49" charset="0"/>
              </a:rPr>
              <a:t>         {</a:t>
            </a: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r>
              <a:rPr lang="en-US" dirty="0" smtClean="0">
                <a:solidFill>
                  <a:schemeClr val="accent3">
                    <a:lumMod val="60000"/>
                    <a:lumOff val="40000"/>
                  </a:schemeClr>
                </a:solidFill>
                <a:latin typeface="Consolas" pitchFamily="49" charset="0"/>
                <a:cs typeface="Consolas" pitchFamily="49" charset="0"/>
              </a:rPr>
              <a:t>// Process results in buffer</a:t>
            </a:r>
          </a:p>
          <a:p>
            <a:r>
              <a:rPr lang="en-US" dirty="0" smtClean="0">
                <a:solidFill>
                  <a:schemeClr val="bg1"/>
                </a:solidFill>
                <a:latin typeface="Consolas" pitchFamily="49" charset="0"/>
                <a:cs typeface="Consolas" pitchFamily="49" charset="0"/>
              </a:rPr>
              <a:t>         }, </a:t>
            </a:r>
            <a:r>
              <a:rPr lang="en-US" dirty="0">
                <a:solidFill>
                  <a:schemeClr val="accent1">
                    <a:lumMod val="60000"/>
                    <a:lumOff val="40000"/>
                  </a:schemeClr>
                </a:solidFill>
                <a:latin typeface="Consolas" pitchFamily="49" charset="0"/>
                <a:cs typeface="Consolas" pitchFamily="49" charset="0"/>
              </a:rPr>
              <a:t>null</a:t>
            </a:r>
            <a:r>
              <a:rPr lang="en-US" dirty="0" smtClean="0">
                <a:solidFill>
                  <a:schemeClr val="bg1"/>
                </a:solidFill>
                <a:latin typeface="Consolas" pitchFamily="49" charset="0"/>
                <a:cs typeface="Consolas" pitchFamily="49" charset="0"/>
              </a:rPr>
              <a:t>);</a:t>
            </a:r>
          </a:p>
          <a:p>
            <a:r>
              <a:rPr lang="en-US" dirty="0" smtClean="0">
                <a:solidFill>
                  <a:schemeClr val="bg1"/>
                </a:solidFill>
                <a:latin typeface="Consolas" pitchFamily="49" charset="0"/>
                <a:cs typeface="Consolas" pitchFamily="49" charset="0"/>
              </a:rPr>
              <a:t>      }</a:t>
            </a:r>
          </a:p>
          <a:p>
            <a:r>
              <a:rPr lang="en-US" dirty="0" smtClean="0">
                <a:solidFill>
                  <a:schemeClr val="bg1"/>
                </a:solidFill>
                <a:latin typeface="Consolas" pitchFamily="49" charset="0"/>
                <a:cs typeface="Consolas" pitchFamily="49" charset="0"/>
              </a:rPr>
              <a:t>   }</a:t>
            </a:r>
          </a:p>
          <a:p>
            <a:r>
              <a:rPr lang="en-US" dirty="0" smtClean="0">
                <a:solidFill>
                  <a:schemeClr val="bg1"/>
                </a:solidFill>
                <a:latin typeface="Consolas" pitchFamily="49" charset="0"/>
                <a:cs typeface="Consolas" pitchFamily="49" charset="0"/>
              </a:rPr>
              <a:t>}</a:t>
            </a:r>
          </a:p>
        </p:txBody>
      </p:sp>
      <p:sp>
        <p:nvSpPr>
          <p:cNvPr id="5" name="Explosion 1 4"/>
          <p:cNvSpPr/>
          <p:nvPr/>
        </p:nvSpPr>
        <p:spPr>
          <a:xfrm>
            <a:off x="5905041" y="352924"/>
            <a:ext cx="2954797" cy="1927191"/>
          </a:xfrm>
          <a:prstGeom prst="irregularSeal1">
            <a:avLst/>
          </a:prstGeom>
          <a:solidFill>
            <a:srgbClr val="FFFF99"/>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400" dirty="0" smtClean="0">
                <a:solidFill>
                  <a:schemeClr val="tx1"/>
                </a:solidFill>
              </a:rPr>
              <a:t>Spot the </a:t>
            </a:r>
            <a:r>
              <a:rPr lang="en-US" sz="2400" b="1" dirty="0" smtClean="0">
                <a:solidFill>
                  <a:srgbClr val="C00000"/>
                </a:solidFill>
              </a:rPr>
              <a:t>defects</a:t>
            </a:r>
            <a:endParaRPr lang="en-US" sz="2400" dirty="0">
              <a:solidFill>
                <a:schemeClr val="tx1"/>
              </a:solidFill>
            </a:endParaRPr>
          </a:p>
        </p:txBody>
      </p:sp>
      <p:sp>
        <p:nvSpPr>
          <p:cNvPr id="12" name="Rounded Rectangular Callout 11"/>
          <p:cNvSpPr/>
          <p:nvPr/>
        </p:nvSpPr>
        <p:spPr>
          <a:xfrm>
            <a:off x="6737258" y="4979930"/>
            <a:ext cx="2191537" cy="725475"/>
          </a:xfrm>
          <a:prstGeom prst="wedgeRoundRectCallout">
            <a:avLst>
              <a:gd name="adj1" fmla="val -27040"/>
              <a:gd name="adj2" fmla="val -88541"/>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b="1" dirty="0" smtClean="0">
                <a:solidFill>
                  <a:schemeClr val="tx1"/>
                </a:solidFill>
              </a:rPr>
              <a:t>Callback </a:t>
            </a:r>
            <a:r>
              <a:rPr lang="en-US" dirty="0" smtClean="0">
                <a:solidFill>
                  <a:schemeClr val="tx1"/>
                </a:solidFill>
              </a:rPr>
              <a:t>using a lambda expression</a:t>
            </a:r>
            <a:endParaRPr lang="en-US" dirty="0">
              <a:solidFill>
                <a:schemeClr val="tx1"/>
              </a:solidFill>
            </a:endParaRPr>
          </a:p>
        </p:txBody>
      </p:sp>
      <p:sp>
        <p:nvSpPr>
          <p:cNvPr id="13" name="Rounded Rectangular Callout 12"/>
          <p:cNvSpPr/>
          <p:nvPr/>
        </p:nvSpPr>
        <p:spPr>
          <a:xfrm>
            <a:off x="2279873" y="5858618"/>
            <a:ext cx="1914276" cy="725475"/>
          </a:xfrm>
          <a:prstGeom prst="wedgeRoundRectCallout">
            <a:avLst>
              <a:gd name="adj1" fmla="val -33937"/>
              <a:gd name="adj2" fmla="val -95833"/>
              <a:gd name="adj3" fmla="val 16667"/>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dirty="0" smtClean="0">
                <a:solidFill>
                  <a:schemeClr val="tx1"/>
                </a:solidFill>
              </a:rPr>
              <a:t>Lack of closures </a:t>
            </a:r>
            <a:r>
              <a:rPr lang="en-US" dirty="0" smtClean="0">
                <a:solidFill>
                  <a:schemeClr val="tx1"/>
                </a:solidFill>
              </a:rPr>
              <a:t>in C# 1.0</a:t>
            </a:r>
            <a:endParaRPr lang="en-US" dirty="0">
              <a:solidFill>
                <a:schemeClr val="tx1"/>
              </a:solidFill>
            </a:endParaRPr>
          </a:p>
        </p:txBody>
      </p:sp>
      <p:sp>
        <p:nvSpPr>
          <p:cNvPr id="6" name="Cloud Callout 5"/>
          <p:cNvSpPr/>
          <p:nvPr/>
        </p:nvSpPr>
        <p:spPr>
          <a:xfrm>
            <a:off x="3582029" y="2280115"/>
            <a:ext cx="2720529" cy="853944"/>
          </a:xfrm>
          <a:prstGeom prst="cloudCallout">
            <a:avLst>
              <a:gd name="adj1" fmla="val -68055"/>
              <a:gd name="adj2" fmla="val 128872"/>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dirty="0" smtClean="0">
                <a:solidFill>
                  <a:schemeClr val="tx1"/>
                </a:solidFill>
              </a:rPr>
              <a:t>Lifetime</a:t>
            </a:r>
            <a:r>
              <a:rPr lang="en-US" dirty="0" smtClean="0">
                <a:solidFill>
                  <a:schemeClr val="tx1"/>
                </a:solidFill>
              </a:rPr>
              <a:t> issues?</a:t>
            </a:r>
            <a:endParaRPr lang="en-US" dirty="0">
              <a:solidFill>
                <a:schemeClr val="tx1"/>
              </a:solidFill>
            </a:endParaRPr>
          </a:p>
        </p:txBody>
      </p:sp>
      <p:sp>
        <p:nvSpPr>
          <p:cNvPr id="15" name="Cloud Callout 14"/>
          <p:cNvSpPr/>
          <p:nvPr/>
        </p:nvSpPr>
        <p:spPr>
          <a:xfrm>
            <a:off x="4435829" y="5858618"/>
            <a:ext cx="2621028" cy="853944"/>
          </a:xfrm>
          <a:prstGeom prst="cloudCallout">
            <a:avLst>
              <a:gd name="adj1" fmla="val -40953"/>
              <a:gd name="adj2" fmla="val -10564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solidFill>
                  <a:schemeClr val="tx1"/>
                </a:solidFill>
              </a:rPr>
              <a:t>Need </a:t>
            </a:r>
            <a:r>
              <a:rPr lang="en-US" b="1" dirty="0" err="1" smtClean="0">
                <a:solidFill>
                  <a:schemeClr val="tx1"/>
                </a:solidFill>
              </a:rPr>
              <a:t>EndRead</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33857634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6"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Abstractions in the .NET Framework</a:t>
            </a:r>
            <a:endParaRPr lang="en-US" dirty="0"/>
          </a:p>
        </p:txBody>
      </p:sp>
      <p:sp>
        <p:nvSpPr>
          <p:cNvPr id="3" name="Content Placeholder 2"/>
          <p:cNvSpPr>
            <a:spLocks noGrp="1"/>
          </p:cNvSpPr>
          <p:nvPr>
            <p:ph idx="1"/>
          </p:nvPr>
        </p:nvSpPr>
        <p:spPr/>
        <p:txBody>
          <a:bodyPr/>
          <a:lstStyle/>
          <a:p>
            <a:r>
              <a:rPr lang="en-US" b="1" dirty="0" smtClean="0">
                <a:solidFill>
                  <a:schemeClr val="accent6">
                    <a:lumMod val="60000"/>
                    <a:lumOff val="40000"/>
                  </a:schemeClr>
                </a:solidFill>
              </a:rPr>
              <a:t>Asynchronous Methods</a:t>
            </a:r>
          </a:p>
          <a:p>
            <a:endParaRPr lang="en-US" b="1" dirty="0" smtClean="0">
              <a:solidFill>
                <a:schemeClr val="accent6">
                  <a:lumMod val="60000"/>
                  <a:lumOff val="40000"/>
                </a:schemeClr>
              </a:solidFill>
            </a:endParaRPr>
          </a:p>
          <a:p>
            <a:endParaRPr lang="en-US" b="1" dirty="0" smtClean="0">
              <a:solidFill>
                <a:schemeClr val="accent6">
                  <a:lumMod val="60000"/>
                  <a:lumOff val="40000"/>
                </a:schemeClr>
              </a:solidFill>
            </a:endParaRPr>
          </a:p>
          <a:p>
            <a:r>
              <a:rPr lang="en-US" b="1" dirty="0" smtClean="0">
                <a:solidFill>
                  <a:schemeClr val="accent6">
                    <a:lumMod val="60000"/>
                    <a:lumOff val="40000"/>
                  </a:schemeClr>
                </a:solidFill>
              </a:rPr>
              <a:t>Event-Based Asynchronous Pattern</a:t>
            </a:r>
          </a:p>
          <a:p>
            <a:endParaRPr lang="en-US" b="1" dirty="0">
              <a:solidFill>
                <a:schemeClr val="accent6">
                  <a:lumMod val="60000"/>
                  <a:lumOff val="40000"/>
                </a:schemeClr>
              </a:solidFill>
            </a:endParaRPr>
          </a:p>
          <a:p>
            <a:endParaRPr lang="en-US" b="1" dirty="0" smtClean="0">
              <a:solidFill>
                <a:schemeClr val="accent6">
                  <a:lumMod val="60000"/>
                  <a:lumOff val="40000"/>
                </a:schemeClr>
              </a:solidFill>
            </a:endParaRPr>
          </a:p>
          <a:p>
            <a:r>
              <a:rPr lang="en-US" b="1" dirty="0" err="1" smtClean="0">
                <a:solidFill>
                  <a:schemeClr val="accent6">
                    <a:lumMod val="60000"/>
                    <a:lumOff val="40000"/>
                  </a:schemeClr>
                </a:solidFill>
              </a:rPr>
              <a:t>BackgroundWorker</a:t>
            </a:r>
            <a:r>
              <a:rPr lang="en-US" b="1" dirty="0" smtClean="0">
                <a:solidFill>
                  <a:schemeClr val="accent6">
                    <a:lumMod val="60000"/>
                    <a:lumOff val="40000"/>
                  </a:schemeClr>
                </a:solidFill>
              </a:rPr>
              <a:t> Component</a:t>
            </a:r>
            <a:endParaRPr lang="en-US" b="1" dirty="0">
              <a:solidFill>
                <a:schemeClr val="accent6">
                  <a:lumMod val="60000"/>
                  <a:lumOff val="40000"/>
                </a:schemeClr>
              </a:solidFill>
            </a:endParaRPr>
          </a:p>
          <a:p>
            <a:pPr marL="0" indent="0">
              <a:buNone/>
            </a:pPr>
            <a:endParaRPr lang="en-US" dirty="0" smtClean="0">
              <a:solidFill>
                <a:schemeClr val="accent6">
                  <a:lumMod val="60000"/>
                  <a:lumOff val="40000"/>
                </a:schemeClr>
              </a:solidFill>
            </a:endParaRPr>
          </a:p>
        </p:txBody>
      </p:sp>
      <p:sp>
        <p:nvSpPr>
          <p:cNvPr id="10" name="TextBox 9"/>
          <p:cNvSpPr txBox="1"/>
          <p:nvPr/>
        </p:nvSpPr>
        <p:spPr>
          <a:xfrm>
            <a:off x="716955" y="1828771"/>
            <a:ext cx="8289449" cy="646331"/>
          </a:xfrm>
          <a:prstGeom prst="rect">
            <a:avLst/>
          </a:prstGeom>
          <a:noFill/>
        </p:spPr>
        <p:txBody>
          <a:bodyPr wrap="none" rtlCol="0">
            <a:spAutoFit/>
          </a:bodyPr>
          <a:lstStyle/>
          <a:p>
            <a:r>
              <a:rPr lang="en-US" dirty="0" err="1" smtClean="0">
                <a:solidFill>
                  <a:schemeClr val="accent3">
                    <a:lumMod val="60000"/>
                    <a:lumOff val="40000"/>
                  </a:schemeClr>
                </a:solidFill>
                <a:latin typeface="Consolas" pitchFamily="49" charset="0"/>
                <a:cs typeface="Consolas" pitchFamily="49" charset="0"/>
              </a:rPr>
              <a:t>IAsyncResult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BeginRead</a:t>
            </a:r>
            <a:r>
              <a:rPr lang="en-US" dirty="0" smtClean="0">
                <a:solidFill>
                  <a:schemeClr val="bg1"/>
                </a:solidFill>
                <a:latin typeface="Consolas" pitchFamily="49" charset="0"/>
                <a:cs typeface="Consolas" pitchFamily="49" charset="0"/>
              </a:rPr>
              <a:t>(…, </a:t>
            </a:r>
            <a:r>
              <a:rPr lang="en-US" dirty="0" err="1">
                <a:solidFill>
                  <a:schemeClr val="accent3">
                    <a:lumMod val="60000"/>
                    <a:lumOff val="40000"/>
                  </a:schemeClr>
                </a:solidFill>
                <a:latin typeface="Consolas" pitchFamily="49" charset="0"/>
                <a:cs typeface="Consolas" pitchFamily="49" charset="0"/>
              </a:rPr>
              <a:t>AsyncCallback</a:t>
            </a:r>
            <a:r>
              <a:rPr lang="en-US" dirty="0" smtClean="0">
                <a:solidFill>
                  <a:schemeClr val="bg1"/>
                </a:solidFill>
                <a:latin typeface="Consolas" pitchFamily="49" charset="0"/>
                <a:cs typeface="Consolas" pitchFamily="49" charset="0"/>
              </a:rPr>
              <a:t> callback, </a:t>
            </a:r>
            <a:r>
              <a:rPr lang="en-US" dirty="0">
                <a:solidFill>
                  <a:schemeClr val="accent1">
                    <a:lumMod val="60000"/>
                    <a:lumOff val="40000"/>
                  </a:schemeClr>
                </a:solidFill>
                <a:latin typeface="Consolas" pitchFamily="49" charset="0"/>
                <a:cs typeface="Consolas" pitchFamily="49" charset="0"/>
              </a:rPr>
              <a:t>object</a:t>
            </a:r>
            <a:r>
              <a:rPr lang="en-US" dirty="0" smtClean="0">
                <a:solidFill>
                  <a:schemeClr val="bg1"/>
                </a:solidFill>
                <a:latin typeface="Consolas" pitchFamily="49" charset="0"/>
                <a:cs typeface="Consolas" pitchFamily="49" charset="0"/>
              </a:rPr>
              <a:t> state);</a:t>
            </a:r>
          </a:p>
          <a:p>
            <a:r>
              <a:rPr lang="en-US" dirty="0" err="1" smtClean="0">
                <a:solidFill>
                  <a:schemeClr val="accent1">
                    <a:lumMod val="60000"/>
                    <a:lumOff val="40000"/>
                  </a:schemeClr>
                </a:solidFill>
                <a:latin typeface="Consolas" pitchFamily="49" charset="0"/>
                <a:cs typeface="Consolas" pitchFamily="49" charset="0"/>
              </a:rPr>
              <a:t>int</a:t>
            </a:r>
            <a:r>
              <a:rPr lang="en-US" dirty="0" smtClean="0">
                <a:solidFill>
                  <a:schemeClr val="accent1">
                    <a:lumMod val="60000"/>
                    <a:lumOff val="40000"/>
                  </a:schemeClr>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EndRead</a:t>
            </a:r>
            <a:r>
              <a:rPr lang="en-US" dirty="0" smtClean="0">
                <a:solidFill>
                  <a:schemeClr val="bg1"/>
                </a:solidFill>
                <a:latin typeface="Consolas" pitchFamily="49" charset="0"/>
                <a:cs typeface="Consolas" pitchFamily="49" charset="0"/>
              </a:rPr>
              <a:t>(</a:t>
            </a:r>
            <a:r>
              <a:rPr lang="en-US" dirty="0" err="1" smtClean="0">
                <a:solidFill>
                  <a:schemeClr val="accent3">
                    <a:lumMod val="60000"/>
                    <a:lumOff val="40000"/>
                  </a:schemeClr>
                </a:solidFill>
                <a:latin typeface="Consolas" pitchFamily="49" charset="0"/>
                <a:cs typeface="Consolas" pitchFamily="49" charset="0"/>
              </a:rPr>
              <a:t>IAsyncResult</a:t>
            </a:r>
            <a:r>
              <a:rPr lang="en-US" dirty="0" smtClean="0">
                <a:solidFill>
                  <a:schemeClr val="bg1"/>
                </a:solidFill>
                <a:latin typeface="Consolas" pitchFamily="49" charset="0"/>
                <a:cs typeface="Consolas" pitchFamily="49" charset="0"/>
              </a:rPr>
              <a:t> result);</a:t>
            </a:r>
          </a:p>
        </p:txBody>
      </p:sp>
      <p:sp>
        <p:nvSpPr>
          <p:cNvPr id="11" name="TextBox 10"/>
          <p:cNvSpPr txBox="1"/>
          <p:nvPr/>
        </p:nvSpPr>
        <p:spPr>
          <a:xfrm>
            <a:off x="716955" y="3175180"/>
            <a:ext cx="7149714" cy="646331"/>
          </a:xfrm>
          <a:prstGeom prst="rect">
            <a:avLst/>
          </a:prstGeom>
          <a:noFill/>
        </p:spPr>
        <p:txBody>
          <a:bodyPr wrap="none" rtlCol="0">
            <a:spAutoFit/>
          </a:bodyPr>
          <a:lstStyle/>
          <a:p>
            <a:r>
              <a:rPr lang="en-US" dirty="0" smtClean="0">
                <a:solidFill>
                  <a:schemeClr val="accent1">
                    <a:lumMod val="60000"/>
                    <a:lumOff val="40000"/>
                  </a:schemeClr>
                </a:solidFill>
                <a:latin typeface="Consolas" pitchFamily="49" charset="0"/>
                <a:cs typeface="Consolas" pitchFamily="49" charset="0"/>
              </a:rPr>
              <a:t>void</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DownloadAsync</a:t>
            </a:r>
            <a:r>
              <a:rPr lang="en-US" dirty="0" smtClean="0">
                <a:solidFill>
                  <a:schemeClr val="bg1"/>
                </a:solidFill>
                <a:latin typeface="Consolas" pitchFamily="49" charset="0"/>
                <a:cs typeface="Consolas" pitchFamily="49" charset="0"/>
              </a:rPr>
              <a:t>(…);</a:t>
            </a:r>
          </a:p>
          <a:p>
            <a:r>
              <a:rPr lang="en-US" dirty="0" smtClean="0">
                <a:solidFill>
                  <a:schemeClr val="accent1">
                    <a:lumMod val="60000"/>
                    <a:lumOff val="40000"/>
                  </a:schemeClr>
                </a:solidFill>
                <a:latin typeface="Consolas" pitchFamily="49" charset="0"/>
                <a:cs typeface="Consolas" pitchFamily="49" charset="0"/>
              </a:rPr>
              <a:t>event </a:t>
            </a:r>
            <a:r>
              <a:rPr lang="en-US" dirty="0" err="1">
                <a:solidFill>
                  <a:schemeClr val="accent3">
                    <a:lumMod val="60000"/>
                    <a:lumOff val="40000"/>
                  </a:schemeClr>
                </a:solidFill>
                <a:latin typeface="Consolas" pitchFamily="49" charset="0"/>
                <a:cs typeface="Consolas" pitchFamily="49" charset="0"/>
              </a:rPr>
              <a:t>DownloadCompletedEventHandler</a:t>
            </a:r>
            <a:r>
              <a:rPr lang="en-US" dirty="0" smtClean="0">
                <a:solidFill>
                  <a:schemeClr val="accent1">
                    <a:lumMod val="60000"/>
                    <a:lumOff val="40000"/>
                  </a:schemeClr>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DownloadCompleted</a:t>
            </a:r>
            <a:r>
              <a:rPr lang="en-US" dirty="0" smtClean="0">
                <a:solidFill>
                  <a:schemeClr val="bg1"/>
                </a:solidFill>
                <a:latin typeface="Consolas" pitchFamily="49" charset="0"/>
                <a:cs typeface="Consolas" pitchFamily="49" charset="0"/>
              </a:rPr>
              <a:t>;</a:t>
            </a:r>
          </a:p>
        </p:txBody>
      </p:sp>
      <p:sp>
        <p:nvSpPr>
          <p:cNvPr id="14" name="TextBox 13"/>
          <p:cNvSpPr txBox="1"/>
          <p:nvPr/>
        </p:nvSpPr>
        <p:spPr>
          <a:xfrm>
            <a:off x="716955" y="4472120"/>
            <a:ext cx="7276351" cy="1754326"/>
          </a:xfrm>
          <a:prstGeom prst="rect">
            <a:avLst/>
          </a:prstGeom>
          <a:noFill/>
        </p:spPr>
        <p:txBody>
          <a:bodyPr wrap="none" rtlCol="0">
            <a:spAutoFit/>
          </a:bodyPr>
          <a:lstStyle/>
          <a:p>
            <a:r>
              <a:rPr lang="en-US" dirty="0" smtClean="0">
                <a:solidFill>
                  <a:schemeClr val="accent1">
                    <a:lumMod val="60000"/>
                    <a:lumOff val="40000"/>
                  </a:schemeClr>
                </a:solidFill>
                <a:latin typeface="Consolas" pitchFamily="49" charset="0"/>
                <a:cs typeface="Consolas" pitchFamily="49" charset="0"/>
              </a:rPr>
              <a:t>void</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RunWorkerAsync</a:t>
            </a:r>
            <a:r>
              <a:rPr lang="en-US" dirty="0" smtClean="0">
                <a:solidFill>
                  <a:schemeClr val="bg1"/>
                </a:solidFill>
                <a:latin typeface="Consolas" pitchFamily="49" charset="0"/>
                <a:cs typeface="Consolas" pitchFamily="49" charset="0"/>
              </a:rPr>
              <a:t>();</a:t>
            </a:r>
          </a:p>
          <a:p>
            <a:r>
              <a:rPr lang="en-US" dirty="0">
                <a:solidFill>
                  <a:schemeClr val="accent1">
                    <a:lumMod val="60000"/>
                    <a:lumOff val="40000"/>
                  </a:schemeClr>
                </a:solidFill>
                <a:latin typeface="Consolas" pitchFamily="49" charset="0"/>
                <a:cs typeface="Consolas" pitchFamily="49" charset="0"/>
              </a:rPr>
              <a:t>void</a:t>
            </a:r>
            <a:r>
              <a:rPr lang="en-US" dirty="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ReportProgress</a:t>
            </a:r>
            <a:r>
              <a:rPr lang="en-US" dirty="0" smtClean="0">
                <a:solidFill>
                  <a:schemeClr val="bg1"/>
                </a:solidFill>
                <a:latin typeface="Consolas" pitchFamily="49" charset="0"/>
                <a:cs typeface="Consolas" pitchFamily="49" charset="0"/>
              </a:rPr>
              <a:t>(</a:t>
            </a:r>
            <a:r>
              <a:rPr lang="en-US" dirty="0" err="1" smtClean="0">
                <a:solidFill>
                  <a:schemeClr val="accent1">
                    <a:lumMod val="60000"/>
                    <a:lumOff val="40000"/>
                  </a:schemeClr>
                </a:solidFill>
                <a:latin typeface="Consolas" pitchFamily="49" charset="0"/>
                <a:cs typeface="Consolas" pitchFamily="49" charset="0"/>
              </a:rPr>
              <a:t>int</a:t>
            </a:r>
            <a:r>
              <a:rPr lang="en-US" dirty="0" smtClean="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percentProgress</a:t>
            </a:r>
            <a:r>
              <a:rPr lang="en-US" dirty="0" smtClean="0">
                <a:solidFill>
                  <a:schemeClr val="bg1"/>
                </a:solidFill>
                <a:latin typeface="Consolas" pitchFamily="49" charset="0"/>
                <a:cs typeface="Consolas" pitchFamily="49" charset="0"/>
              </a:rPr>
              <a:t>);</a:t>
            </a:r>
          </a:p>
          <a:p>
            <a:endParaRPr lang="en-US" dirty="0" smtClean="0">
              <a:solidFill>
                <a:schemeClr val="bg1"/>
              </a:solidFill>
              <a:latin typeface="Consolas" pitchFamily="49" charset="0"/>
              <a:cs typeface="Consolas" pitchFamily="49" charset="0"/>
            </a:endParaRPr>
          </a:p>
          <a:p>
            <a:r>
              <a:rPr lang="en-US" dirty="0" smtClean="0">
                <a:solidFill>
                  <a:schemeClr val="accent1">
                    <a:lumMod val="60000"/>
                    <a:lumOff val="40000"/>
                  </a:schemeClr>
                </a:solidFill>
                <a:latin typeface="Consolas" pitchFamily="49" charset="0"/>
                <a:cs typeface="Consolas" pitchFamily="49" charset="0"/>
              </a:rPr>
              <a:t>event </a:t>
            </a:r>
            <a:r>
              <a:rPr lang="en-US" dirty="0" err="1" smtClean="0">
                <a:solidFill>
                  <a:schemeClr val="accent3">
                    <a:lumMod val="60000"/>
                    <a:lumOff val="40000"/>
                  </a:schemeClr>
                </a:solidFill>
                <a:latin typeface="Consolas" pitchFamily="49" charset="0"/>
                <a:cs typeface="Consolas" pitchFamily="49" charset="0"/>
              </a:rPr>
              <a:t>DoWorkEventHandler</a:t>
            </a:r>
            <a:r>
              <a:rPr lang="en-US" dirty="0" smtClean="0">
                <a:solidFill>
                  <a:schemeClr val="accent1">
                    <a:lumMod val="60000"/>
                    <a:lumOff val="40000"/>
                  </a:schemeClr>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DoWork</a:t>
            </a:r>
            <a:r>
              <a:rPr lang="en-US" dirty="0" smtClean="0">
                <a:solidFill>
                  <a:schemeClr val="bg1"/>
                </a:solidFill>
                <a:latin typeface="Consolas" pitchFamily="49" charset="0"/>
                <a:cs typeface="Consolas" pitchFamily="49" charset="0"/>
              </a:rPr>
              <a:t>;</a:t>
            </a:r>
          </a:p>
          <a:p>
            <a:r>
              <a:rPr lang="en-US" dirty="0">
                <a:solidFill>
                  <a:schemeClr val="accent1">
                    <a:lumMod val="60000"/>
                    <a:lumOff val="40000"/>
                  </a:schemeClr>
                </a:solidFill>
                <a:latin typeface="Consolas" pitchFamily="49" charset="0"/>
                <a:cs typeface="Consolas" pitchFamily="49" charset="0"/>
              </a:rPr>
              <a:t>event </a:t>
            </a:r>
            <a:r>
              <a:rPr lang="en-US" dirty="0" err="1" smtClean="0">
                <a:solidFill>
                  <a:schemeClr val="accent3">
                    <a:lumMod val="60000"/>
                    <a:lumOff val="40000"/>
                  </a:schemeClr>
                </a:solidFill>
                <a:latin typeface="Consolas" pitchFamily="49" charset="0"/>
                <a:cs typeface="Consolas" pitchFamily="49" charset="0"/>
              </a:rPr>
              <a:t>ProgressChangedEventHandler</a:t>
            </a:r>
            <a:r>
              <a:rPr lang="en-US" dirty="0" smtClean="0">
                <a:solidFill>
                  <a:schemeClr val="accent1">
                    <a:lumMod val="60000"/>
                    <a:lumOff val="40000"/>
                  </a:schemeClr>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ProgressChanged</a:t>
            </a:r>
            <a:r>
              <a:rPr lang="en-US" dirty="0" smtClean="0">
                <a:solidFill>
                  <a:schemeClr val="bg1"/>
                </a:solidFill>
                <a:latin typeface="Consolas" pitchFamily="49" charset="0"/>
                <a:cs typeface="Consolas" pitchFamily="49" charset="0"/>
              </a:rPr>
              <a:t>;</a:t>
            </a:r>
          </a:p>
          <a:p>
            <a:r>
              <a:rPr lang="en-US" dirty="0">
                <a:solidFill>
                  <a:schemeClr val="accent1">
                    <a:lumMod val="60000"/>
                    <a:lumOff val="40000"/>
                  </a:schemeClr>
                </a:solidFill>
                <a:latin typeface="Consolas" pitchFamily="49" charset="0"/>
                <a:cs typeface="Consolas" pitchFamily="49" charset="0"/>
              </a:rPr>
              <a:t>event </a:t>
            </a:r>
            <a:r>
              <a:rPr lang="en-US" dirty="0" err="1" smtClean="0">
                <a:solidFill>
                  <a:schemeClr val="accent3">
                    <a:lumMod val="60000"/>
                    <a:lumOff val="40000"/>
                  </a:schemeClr>
                </a:solidFill>
                <a:latin typeface="Consolas" pitchFamily="49" charset="0"/>
                <a:cs typeface="Consolas" pitchFamily="49" charset="0"/>
              </a:rPr>
              <a:t>RunWorkerCompletedEventHandler</a:t>
            </a:r>
            <a:r>
              <a:rPr lang="en-US" dirty="0" smtClean="0">
                <a:solidFill>
                  <a:schemeClr val="accent1">
                    <a:lumMod val="60000"/>
                    <a:lumOff val="40000"/>
                  </a:schemeClr>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RunWorkerCompleted</a:t>
            </a:r>
            <a:r>
              <a:rPr lang="en-US" dirty="0" smtClean="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sp>
        <p:nvSpPr>
          <p:cNvPr id="16" name="Rounded Rectangular Callout 15"/>
          <p:cNvSpPr/>
          <p:nvPr/>
        </p:nvSpPr>
        <p:spPr>
          <a:xfrm>
            <a:off x="6533219" y="4472120"/>
            <a:ext cx="2191537" cy="725475"/>
          </a:xfrm>
          <a:prstGeom prst="wedgeRoundRectCallout">
            <a:avLst>
              <a:gd name="adj1" fmla="val -50488"/>
              <a:gd name="adj2" fmla="val 91667"/>
              <a:gd name="adj3" fmla="val 16667"/>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b="1" dirty="0" smtClean="0">
                <a:solidFill>
                  <a:schemeClr val="tx1"/>
                </a:solidFill>
              </a:rPr>
              <a:t>Asynchronous </a:t>
            </a:r>
            <a:r>
              <a:rPr lang="en-US" dirty="0" smtClean="0">
                <a:solidFill>
                  <a:schemeClr val="tx1"/>
                </a:solidFill>
              </a:rPr>
              <a:t>is not unlike </a:t>
            </a:r>
            <a:r>
              <a:rPr lang="en-US" b="1" dirty="0" smtClean="0">
                <a:solidFill>
                  <a:schemeClr val="tx1"/>
                </a:solidFill>
              </a:rPr>
              <a:t>event-driven</a:t>
            </a:r>
            <a:endParaRPr lang="en-US" b="1" dirty="0">
              <a:solidFill>
                <a:schemeClr val="tx1"/>
              </a:solidFill>
            </a:endParaRPr>
          </a:p>
        </p:txBody>
      </p:sp>
      <p:sp>
        <p:nvSpPr>
          <p:cNvPr id="17" name="Rounded Rectangular Callout 16"/>
          <p:cNvSpPr/>
          <p:nvPr/>
        </p:nvSpPr>
        <p:spPr>
          <a:xfrm>
            <a:off x="5952393" y="2571313"/>
            <a:ext cx="1914276" cy="725475"/>
          </a:xfrm>
          <a:prstGeom prst="wedgeRoundRectCallout">
            <a:avLst>
              <a:gd name="adj1" fmla="val -33937"/>
              <a:gd name="adj2" fmla="val -95833"/>
              <a:gd name="adj3" fmla="val 16667"/>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solidFill>
                  <a:schemeClr val="tx1"/>
                </a:solidFill>
              </a:rPr>
              <a:t>Use of </a:t>
            </a:r>
            <a:r>
              <a:rPr lang="en-US" b="1" dirty="0" smtClean="0">
                <a:solidFill>
                  <a:schemeClr val="tx1"/>
                </a:solidFill>
              </a:rPr>
              <a:t>callback</a:t>
            </a:r>
            <a:r>
              <a:rPr lang="en-US" dirty="0" smtClean="0">
                <a:solidFill>
                  <a:schemeClr val="tx1"/>
                </a:solidFill>
              </a:rPr>
              <a:t> </a:t>
            </a:r>
            <a:r>
              <a:rPr lang="en-US" b="1" dirty="0" smtClean="0">
                <a:solidFill>
                  <a:schemeClr val="tx1"/>
                </a:solidFill>
              </a:rPr>
              <a:t>functions</a:t>
            </a:r>
            <a:endParaRPr lang="en-US" b="1" dirty="0">
              <a:solidFill>
                <a:schemeClr val="tx1"/>
              </a:solidFill>
            </a:endParaRPr>
          </a:p>
        </p:txBody>
      </p:sp>
    </p:spTree>
    <p:extLst>
      <p:ext uri="{BB962C8B-B14F-4D97-AF65-F5344CB8AC3E}">
        <p14:creationId xmlns:p14="http://schemas.microsoft.com/office/powerpoint/2010/main" val="8400992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par>
                          <p:cTn id="25" fill="hold">
                            <p:stCondLst>
                              <p:cond delay="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P spid="11" grpId="0"/>
      <p:bldP spid="14" grpId="0"/>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Asynchronous Methods in .NET</a:t>
            </a:r>
            <a:endParaRPr lang="en-US" dirty="0"/>
          </a:p>
        </p:txBody>
      </p:sp>
    </p:spTree>
    <p:extLst>
      <p:ext uri="{BB962C8B-B14F-4D97-AF65-F5344CB8AC3E}">
        <p14:creationId xmlns:p14="http://schemas.microsoft.com/office/powerpoint/2010/main" val="69077096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Task Parallel Library in .NET 4</a:t>
            </a:r>
            <a:endParaRPr lang="en-US" dirty="0"/>
          </a:p>
        </p:txBody>
      </p:sp>
      <p:pic>
        <p:nvPicPr>
          <p:cNvPr id="4" name="Picture 2" descr="http://www.geeks3d.com/public/jegx/200901/task-mgr-displays-256-cores-bi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36" y="2369529"/>
            <a:ext cx="4531566" cy="369120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depletedcranium.com/GordonMoore_1_20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5014" y="3190259"/>
            <a:ext cx="1381125" cy="2047875"/>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ular Callout 5"/>
          <p:cNvSpPr/>
          <p:nvPr/>
        </p:nvSpPr>
        <p:spPr bwMode="auto">
          <a:xfrm>
            <a:off x="5191676" y="2927287"/>
            <a:ext cx="2042650" cy="792480"/>
          </a:xfrm>
          <a:prstGeom prst="wedgeRoundRectCallout">
            <a:avLst>
              <a:gd name="adj1" fmla="val 81237"/>
              <a:gd name="adj2" fmla="val 62812"/>
              <a:gd name="adj3" fmla="val 16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chemeClr val="tx1"/>
                </a:solidFill>
                <a:latin typeface="Calibri" pitchFamily="34" charset="0"/>
              </a:rPr>
              <a:t>Can </a:t>
            </a:r>
            <a:r>
              <a:rPr lang="en-US" sz="2000" b="1" i="1" dirty="0" smtClean="0">
                <a:solidFill>
                  <a:schemeClr val="tx1"/>
                </a:solidFill>
                <a:latin typeface="Calibri" pitchFamily="34" charset="0"/>
              </a:rPr>
              <a:t>you</a:t>
            </a:r>
            <a:r>
              <a:rPr lang="en-US" sz="2000" dirty="0" smtClean="0">
                <a:solidFill>
                  <a:schemeClr val="tx1"/>
                </a:solidFill>
                <a:latin typeface="Calibri" pitchFamily="34" charset="0"/>
              </a:rPr>
              <a:t> keep the cores busy?</a:t>
            </a:r>
          </a:p>
        </p:txBody>
      </p:sp>
      <p:sp>
        <p:nvSpPr>
          <p:cNvPr id="7" name="TextBox 6"/>
          <p:cNvSpPr txBox="1"/>
          <p:nvPr/>
        </p:nvSpPr>
        <p:spPr>
          <a:xfrm>
            <a:off x="7319670" y="5184366"/>
            <a:ext cx="1269899" cy="307777"/>
          </a:xfrm>
          <a:prstGeom prst="rect">
            <a:avLst/>
          </a:prstGeom>
          <a:noFill/>
        </p:spPr>
        <p:txBody>
          <a:bodyPr wrap="none" rtlCol="0">
            <a:spAutoFit/>
          </a:bodyPr>
          <a:lstStyle/>
          <a:p>
            <a:r>
              <a:rPr lang="en-US" sz="1400" dirty="0" smtClean="0">
                <a:solidFill>
                  <a:schemeClr val="bg1"/>
                </a:solidFill>
              </a:rPr>
              <a:t>Gordon Moore</a:t>
            </a:r>
            <a:endParaRPr lang="en-US" sz="1400" dirty="0">
              <a:solidFill>
                <a:schemeClr val="bg1"/>
              </a:solidFill>
            </a:endParaRPr>
          </a:p>
        </p:txBody>
      </p:sp>
      <p:pic>
        <p:nvPicPr>
          <p:cNvPr id="8" name="Picture 6" descr="http://www.uh.edu/engines/quadcoremotherboar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0169" y="4202467"/>
            <a:ext cx="1209643" cy="1262427"/>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ular Callout 8"/>
          <p:cNvSpPr/>
          <p:nvPr/>
        </p:nvSpPr>
        <p:spPr bwMode="auto">
          <a:xfrm>
            <a:off x="3579185" y="1249732"/>
            <a:ext cx="2298669" cy="792480"/>
          </a:xfrm>
          <a:prstGeom prst="wedgeRoundRectCallout">
            <a:avLst>
              <a:gd name="adj1" fmla="val -52567"/>
              <a:gd name="adj2" fmla="val 113352"/>
              <a:gd name="adj3" fmla="val 1666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b="1" dirty="0" smtClean="0">
                <a:solidFill>
                  <a:schemeClr val="tx1"/>
                </a:solidFill>
                <a:latin typeface="Calibri" pitchFamily="34" charset="0"/>
              </a:rPr>
              <a:t>True parallelism</a:t>
            </a:r>
            <a:r>
              <a:rPr lang="en-US" sz="2000" dirty="0" smtClean="0">
                <a:solidFill>
                  <a:schemeClr val="tx1"/>
                </a:solidFill>
                <a:latin typeface="Calibri" pitchFamily="34" charset="0"/>
              </a:rPr>
              <a:t> has become reality</a:t>
            </a:r>
          </a:p>
        </p:txBody>
      </p:sp>
    </p:spTree>
    <p:extLst>
      <p:ext uri="{BB962C8B-B14F-4D97-AF65-F5344CB8AC3E}">
        <p14:creationId xmlns:p14="http://schemas.microsoft.com/office/powerpoint/2010/main" val="25181284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2.6|20.5|33.1"/>
</p:tagLst>
</file>

<file path=ppt/tags/tag2.xml><?xml version="1.0" encoding="utf-8"?>
<p:tagLst xmlns:a="http://schemas.openxmlformats.org/drawingml/2006/main" xmlns:r="http://schemas.openxmlformats.org/officeDocument/2006/relationships" xmlns:p="http://schemas.openxmlformats.org/presentationml/2006/main">
  <p:tag name="TIMING" val="|17.3|3.8|5.5|5.5|3|9.1"/>
</p:tagLst>
</file>

<file path=ppt/tags/tag3.xml><?xml version="1.0" encoding="utf-8"?>
<p:tagLst xmlns:a="http://schemas.openxmlformats.org/drawingml/2006/main" xmlns:r="http://schemas.openxmlformats.org/officeDocument/2006/relationships" xmlns:p="http://schemas.openxmlformats.org/presentationml/2006/main">
  <p:tag name="TIMING" val="|60.4|12.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2891</TotalTime>
  <Words>2277</Words>
  <Application>Microsoft Office PowerPoint</Application>
  <PresentationFormat>On-screen Show (4:3)</PresentationFormat>
  <Paragraphs>590</Paragraphs>
  <Slides>45</Slides>
  <Notes>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Demystifying the .NET Asynchronous Programming Landscape</vt:lpstr>
      <vt:lpstr>It’s All About Time!</vt:lpstr>
      <vt:lpstr>It’s a Jungle Out There!</vt:lpstr>
      <vt:lpstr>Nobody Likes to be Blocked</vt:lpstr>
      <vt:lpstr>From the Bottom Up</vt:lpstr>
      <vt:lpstr>Abstractions in the .NET Framework</vt:lpstr>
      <vt:lpstr>Abstractions in the .NET Framework</vt:lpstr>
      <vt:lpstr>PowerPoint Presentation</vt:lpstr>
      <vt:lpstr>The Task Parallel Library in .NET 4</vt:lpstr>
      <vt:lpstr>Essential TPL Concepts – Task&lt;T&gt;</vt:lpstr>
      <vt:lpstr>Continuations for Dummies</vt:lpstr>
      <vt:lpstr>PowerPoint Presentation</vt:lpstr>
      <vt:lpstr>Language Support for Asynchronous Programming – F#</vt:lpstr>
      <vt:lpstr>(Asynchronous) Workflows in F#</vt:lpstr>
      <vt:lpstr>PowerPoint Presentation</vt:lpstr>
      <vt:lpstr>Introducing the Visual Studio Async CTP</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Asynchronous Control Flow</vt:lpstr>
      <vt:lpstr>PowerPoint Presentation</vt:lpstr>
      <vt:lpstr>Events Are All Around Us</vt:lpstr>
      <vt:lpstr>Event Processing Systems</vt:lpstr>
      <vt:lpstr>Push-Based Data Retrieval</vt:lpstr>
      <vt:lpstr>Event Programming Interfaces</vt:lpstr>
      <vt:lpstr>Writing Rx Queries over Event Streams</vt:lpstr>
      <vt:lpstr>PowerPoint Presentation</vt:lpstr>
      <vt:lpstr>Asynchronous Data Processing Overview</vt:lpstr>
      <vt:lpstr>Summary</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Bart De Smet</cp:lastModifiedBy>
  <cp:revision>69</cp:revision>
  <dcterms:created xsi:type="dcterms:W3CDTF">2011-01-13T08:12:11Z</dcterms:created>
  <dcterms:modified xsi:type="dcterms:W3CDTF">2011-04-27T08:28:14Z</dcterms:modified>
</cp:coreProperties>
</file>