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77" r:id="rId4"/>
    <p:sldId id="270" r:id="rId5"/>
    <p:sldId id="268" r:id="rId6"/>
    <p:sldId id="280" r:id="rId7"/>
    <p:sldId id="281" r:id="rId8"/>
    <p:sldId id="271" r:id="rId9"/>
    <p:sldId id="267" r:id="rId10"/>
    <p:sldId id="282" r:id="rId11"/>
    <p:sldId id="283" r:id="rId12"/>
    <p:sldId id="284" r:id="rId13"/>
    <p:sldId id="272" r:id="rId14"/>
    <p:sldId id="275" r:id="rId15"/>
    <p:sldId id="285" r:id="rId16"/>
    <p:sldId id="286" r:id="rId17"/>
    <p:sldId id="273" r:id="rId18"/>
    <p:sldId id="276" r:id="rId19"/>
    <p:sldId id="287" r:id="rId20"/>
    <p:sldId id="278" r:id="rId21"/>
    <p:sldId id="274" r:id="rId22"/>
    <p:sldId id="264" r:id="rId23"/>
    <p:sldId id="265" r:id="rId24"/>
    <p:sldId id="263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4168799-63DE-4D0D-9A69-ABAD00C21CAD}">
          <p14:sldIdLst>
            <p14:sldId id="256"/>
            <p14:sldId id="257"/>
            <p14:sldId id="277"/>
            <p14:sldId id="270"/>
            <p14:sldId id="268"/>
            <p14:sldId id="280"/>
            <p14:sldId id="281"/>
            <p14:sldId id="271"/>
            <p14:sldId id="267"/>
            <p14:sldId id="282"/>
            <p14:sldId id="283"/>
            <p14:sldId id="284"/>
            <p14:sldId id="272"/>
            <p14:sldId id="275"/>
            <p14:sldId id="285"/>
            <p14:sldId id="286"/>
            <p14:sldId id="273"/>
            <p14:sldId id="276"/>
            <p14:sldId id="287"/>
            <p14:sldId id="278"/>
            <p14:sldId id="274"/>
          </p14:sldIdLst>
        </p14:section>
        <p14:section name="Belux info slides" id="{2BED94AB-ADF3-4F0C-A68B-D127047F0F88}">
          <p14:sldIdLst>
            <p14:sldId id="264"/>
            <p14:sldId id="265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 showGuides="1">
      <p:cViewPr>
        <p:scale>
          <a:sx n="116" d="100"/>
          <a:sy n="116" d="100"/>
        </p:scale>
        <p:origin x="-660" y="-72"/>
      </p:cViewPr>
      <p:guideLst>
        <p:guide orient="horz" pos="791"/>
        <p:guide orient="horz" pos="98"/>
        <p:guide orient="horz" pos="641"/>
        <p:guide orient="horz" pos="4214"/>
        <p:guide pos="5581"/>
        <p:guide pos="1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B0905-96F6-A145-A924-99126C66A88E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9B92B-3065-C249-8A2E-806C8E7C6F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6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5D0A5-D740-274F-B3C1-02C052A6262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90E08-5260-8E49-984D-856E68106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9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Please keep this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90E08-5260-8E49-984D-856E681064D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081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475" y="1255713"/>
            <a:ext cx="8615363" cy="1995403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475" y="3444665"/>
            <a:ext cx="8615363" cy="2927560"/>
          </a:xfrm>
        </p:spPr>
        <p:txBody>
          <a:bodyPr anchor="t"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dirty="0" smtClean="0"/>
              <a:t>Click to edit Master subtitle style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3417969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6675" y="1409700"/>
            <a:ext cx="840422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800" b="0" dirty="0" smtClean="0">
                <a:solidFill>
                  <a:schemeClr val="bg2">
                    <a:lumMod val="75000"/>
                  </a:schemeClr>
                </a:solidFill>
              </a:rPr>
              <a:t>DEMO</a:t>
            </a:r>
            <a:endParaRPr lang="en-US" sz="138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53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4476" y="1255713"/>
            <a:ext cx="8615362" cy="5434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474" y="2658919"/>
            <a:ext cx="8615364" cy="1983926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4" y="1436773"/>
            <a:ext cx="8615363" cy="11878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dirty="0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2630773"/>
            <a:ext cx="5107283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4475" y="1255713"/>
            <a:ext cx="4157663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7" y="1255713"/>
            <a:ext cx="4159250" cy="50450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44475" y="1168153"/>
            <a:ext cx="2614267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:\Documents\WORK\11.01.006.0 - DDMC - Microsoft - TechDays 2011\03 edit\RV\picture general.jp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55266" cy="6858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4476" y="155575"/>
            <a:ext cx="8615362" cy="849360"/>
          </a:xfrm>
          <a:prstGeom prst="rect">
            <a:avLst/>
          </a:prstGeom>
        </p:spPr>
        <p:txBody>
          <a:bodyPr vert="horz" lIns="0" tIns="0" rIns="91440" bIns="0" rtlCol="0" anchor="b">
            <a:noAutofit/>
          </a:bodyPr>
          <a:lstStyle/>
          <a:p>
            <a:r>
              <a:rPr lang="nl-B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476" y="1255713"/>
            <a:ext cx="8615362" cy="5434011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736594" y="6451341"/>
            <a:ext cx="40740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100">
                <a:solidFill>
                  <a:schemeClr val="bg1"/>
                </a:solidFill>
              </a:defRPr>
            </a:lvl1pPr>
          </a:lstStyle>
          <a:p>
            <a:fld id="{A8773671-FDA4-4210-BCE0-E89C7D69BD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1" r:id="rId5"/>
    <p:sldLayoutId id="2147483652" r:id="rId6"/>
    <p:sldLayoutId id="2147483654" r:id="rId7"/>
    <p:sldLayoutId id="2147483655" r:id="rId8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Tips, Tricks, and Techniques for Building Killer Silverlight </a:t>
            </a:r>
            <a:r>
              <a:rPr lang="en-US" dirty="0" smtClean="0"/>
              <a:t>Apps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Jeff Prosise</a:t>
            </a:r>
          </a:p>
          <a:p>
            <a:r>
              <a:rPr lang="en-US" sz="2800" dirty="0"/>
              <a:t>http://www.wintellect.com/CS/blogs/jprosise/default.aspx</a:t>
            </a:r>
          </a:p>
          <a:p>
            <a:r>
              <a:rPr lang="en-US" sz="2800" dirty="0"/>
              <a:t>http://twitter.com/#!/jprosise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ObservableResources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ObservableResources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&lt;T&gt; :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INotifyPropertyChanged</a:t>
            </a:r>
            <a:endParaRPr lang="en-US" sz="16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public event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PropertyChangedEventHandler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PropertyChanged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private static T _resources;</a:t>
            </a:r>
          </a:p>
          <a:p>
            <a:endParaRPr lang="en-US" sz="16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public T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LocalizationResources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{ get { return _resources; } }</a:t>
            </a:r>
          </a:p>
          <a:p>
            <a:endParaRPr lang="en-US" sz="16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ObservableResources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(T resources)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_resources = resources;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public void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UpdateBindings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if (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PropertyChanged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!= null)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PropertyChanged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(this,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    new 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PropertyChangedEventArgs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</a:t>
            </a:r>
            <a:r>
              <a:rPr lang="en-US" sz="16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LocalizationResources</a:t>
            </a:r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"));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6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sz="1600" b="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4143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Enumerating Satellite Assemblies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StreamResourceInfo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sri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StreamResourceInfo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xap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null);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XmlReader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reader = </a:t>
            </a: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XmlReader.Create</a:t>
            </a:r>
            <a:endParaRPr lang="en-US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Application.GetResourceStream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sri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new Uri("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AppManifest.xaml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UriKind.Relative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)).Stream);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AssemblyPartCollection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parts =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AssemblyPartCollection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if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reader.Read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reader.ReadStartElement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if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reader.ReadToNextSibling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Deployment.Parts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"))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while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reader.ReadToFollowing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AssemblyPart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"))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parts.Add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AssemblyPart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    { Source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reader.GetAttribute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("Source") });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5053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Loading Satellite Assemblies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foreach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AssemblyPart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part in parts)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if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part.Source.ToLower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().Contains("resources.dll"))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Stream assembly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Application.GetResourceStream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sri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new Uri(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part.Source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UriKind.Relative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)).Stream;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part.Load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(assembly);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6113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Dynamic Localization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5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Page Loading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Navigation framework provides infrastructure for multi-page apps</a:t>
            </a:r>
          </a:p>
          <a:p>
            <a:r>
              <a:rPr lang="en-US" dirty="0"/>
              <a:t>Default content loader loads pages from XAP</a:t>
            </a:r>
          </a:p>
          <a:p>
            <a:pPr lvl="1"/>
            <a:r>
              <a:rPr lang="en-US" dirty="0" err="1"/>
              <a:t>PageResourceContentLoader</a:t>
            </a:r>
            <a:endParaRPr lang="en-US" dirty="0"/>
          </a:p>
          <a:p>
            <a:pPr lvl="1"/>
            <a:r>
              <a:rPr lang="en-US" dirty="0"/>
              <a:t>No built-in support for remote XAPs</a:t>
            </a:r>
          </a:p>
          <a:p>
            <a:r>
              <a:rPr lang="en-US" dirty="0"/>
              <a:t>Custom content loaders can load them from anywhere</a:t>
            </a:r>
          </a:p>
          <a:p>
            <a:pPr lvl="1"/>
            <a:r>
              <a:rPr lang="en-US" dirty="0"/>
              <a:t>-</a:t>
            </a:r>
            <a:r>
              <a:rPr lang="en-US" dirty="0" err="1"/>
              <a:t>INavigationContentLoader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5703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Do-Nothing Content Loader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CustomContentLoader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: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INavigationContentLoader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private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PageResourceContentLoader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_loader = new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PageResourceContentLoader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  <a:p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IAsyncResult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BeginLoad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(Uri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targetUri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Uri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currentUri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AsyncCallback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userCallback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object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asyncState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return _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loader.BeginLoad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targetUri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currentUri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userCallback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asyncState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bool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CanLoad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(Uri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targetUri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Uri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currentUri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return _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loader.CanLoad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AddFileNameExtension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targetUri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),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currentUri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public void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CancelLoad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IAsyncResult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asyncResult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_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loader.CancelLoad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asyncResult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public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LoadResult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EndLoad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IAsyncResult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asyncResult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return _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loader.EndLoad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asyncResult</a:t>
            </a:r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r>
              <a:rPr lang="en-US" sz="14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sz="14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6929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Registering a Content Loader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nav:Frame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x:Name="Main" Source="Home"&gt;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nav:Frame.ContentLoader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local:CustomContentLoader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nav:Frame.ContentLoader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nav:Frame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5751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Dynamic Page Loading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5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Combine triggers and actions into one package</a:t>
            </a:r>
          </a:p>
          <a:p>
            <a:r>
              <a:rPr lang="en-US" dirty="0"/>
              <a:t>Useful when user-input events and actions taken in response to those events are tightly bound</a:t>
            </a:r>
          </a:p>
          <a:p>
            <a:pPr lvl="1"/>
            <a:r>
              <a:rPr lang="en-US" dirty="0"/>
              <a:t>e.g., drag behavior requires coupling of </a:t>
            </a:r>
            <a:r>
              <a:rPr lang="en-US" dirty="0" err="1"/>
              <a:t>MouseLeftButtonDown</a:t>
            </a:r>
            <a:r>
              <a:rPr lang="en-US" dirty="0"/>
              <a:t>, </a:t>
            </a:r>
            <a:r>
              <a:rPr lang="en-US" dirty="0" err="1"/>
              <a:t>MouseMove</a:t>
            </a:r>
            <a:r>
              <a:rPr lang="en-US" dirty="0"/>
              <a:t>, and </a:t>
            </a:r>
            <a:r>
              <a:rPr lang="en-US" dirty="0" err="1"/>
              <a:t>MouseLeftButtonUp</a:t>
            </a:r>
            <a:r>
              <a:rPr lang="en-US" dirty="0"/>
              <a:t> events</a:t>
            </a:r>
          </a:p>
          <a:p>
            <a:r>
              <a:rPr lang="en-US" dirty="0"/>
              <a:t>Derive from Behavior or Behavior&lt;T&gt;</a:t>
            </a:r>
          </a:p>
          <a:p>
            <a:pPr lvl="1"/>
            <a:r>
              <a:rPr lang="en-US" dirty="0"/>
              <a:t>Override </a:t>
            </a:r>
            <a:r>
              <a:rPr lang="en-US" dirty="0" err="1"/>
              <a:t>OnAttached</a:t>
            </a:r>
            <a:r>
              <a:rPr lang="en-US" dirty="0"/>
              <a:t> and </a:t>
            </a:r>
            <a:r>
              <a:rPr lang="en-US" dirty="0" err="1"/>
              <a:t>OnDetaching</a:t>
            </a:r>
            <a:endParaRPr lang="en-US" dirty="0"/>
          </a:p>
          <a:p>
            <a:pPr lvl="1"/>
            <a:r>
              <a:rPr lang="en-US" dirty="0" err="1"/>
              <a:t>AssociatedObject</a:t>
            </a:r>
            <a:r>
              <a:rPr lang="en-US" dirty="0"/>
              <a:t> property references </a:t>
            </a:r>
            <a:r>
              <a:rPr lang="en-US" dirty="0" err="1" smtClean="0"/>
              <a:t>attachee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618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a Behavior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public class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DisappearBehavior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: Behavior&lt;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UIElement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protected override void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OnAttached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base.OnAttached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AssociatedObject.MouseLeftButtonDown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+=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OnClick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protected override void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OnDetaching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base.OnDetaching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AssociatedObject.MouseLeftButtonDown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-=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OnClick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private void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OnClick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sender,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MouseButtonEventArgs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e)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AssociatedObject.Visibility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Visibility.Collapsed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</a:p>
          <a:p>
            <a:pPr algn="l"/>
            <a:endParaRPr lang="en-US" sz="1800" b="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3195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Assembly Loading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AssemblyPart</a:t>
            </a:r>
            <a:r>
              <a:rPr lang="en-US" dirty="0"/>
              <a:t> class represents an assembly that's part of a Silverlight application</a:t>
            </a:r>
          </a:p>
          <a:p>
            <a:pPr lvl="1"/>
            <a:r>
              <a:rPr lang="en-US" dirty="0"/>
              <a:t>Assemblies typically packaged in XAPs</a:t>
            </a:r>
          </a:p>
          <a:p>
            <a:pPr lvl="1"/>
            <a:r>
              <a:rPr lang="en-US" dirty="0" err="1"/>
              <a:t>AssemblyPart.Load</a:t>
            </a:r>
            <a:r>
              <a:rPr lang="en-US" dirty="0"/>
              <a:t> loads assemblies into </a:t>
            </a:r>
            <a:r>
              <a:rPr lang="en-US" dirty="0" err="1"/>
              <a:t>appdomains</a:t>
            </a:r>
            <a:r>
              <a:rPr lang="en-US" dirty="0"/>
              <a:t> at run-time</a:t>
            </a:r>
          </a:p>
          <a:p>
            <a:pPr lvl="1"/>
            <a:r>
              <a:rPr lang="en-US" dirty="0"/>
              <a:t>The key to dynamic assembly loading, but…</a:t>
            </a:r>
          </a:p>
          <a:p>
            <a:r>
              <a:rPr lang="en-US" dirty="0"/>
              <a:t>Beware the JIT compiler!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a Behavior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xmlns:local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clr-namespace:namespace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xmlns:i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="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clr-namespace:System.Windows.Interactivity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assembly=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System.Windows.Interactivity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.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&lt;Rectangle Width="300" Height="200" Fill="Red"&gt;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i:Interaction.Behaviors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&lt;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local:DisappearBehavior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/&gt;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&lt;/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i:Interaction.Behaviors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&lt;/Rectangle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&gt;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8955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Behaviors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5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Stay up to date with MSDN Belux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000" dirty="0" smtClean="0"/>
              <a:t>Register for our newsletters and stay up to </a:t>
            </a:r>
            <a:r>
              <a:rPr lang="nl-BE" sz="2000" dirty="0"/>
              <a:t>date:</a:t>
            </a:r>
            <a:br>
              <a:rPr lang="nl-BE" sz="2000" dirty="0"/>
            </a:br>
            <a:r>
              <a:rPr lang="nl-BE" sz="2000" u="sng" dirty="0" smtClean="0"/>
              <a:t>http://www.msdn-newsletters.be</a:t>
            </a:r>
          </a:p>
          <a:p>
            <a:pPr lvl="1"/>
            <a:r>
              <a:rPr lang="nl-BE" sz="2000" dirty="0" smtClean="0"/>
              <a:t>Technical updates</a:t>
            </a:r>
          </a:p>
          <a:p>
            <a:pPr lvl="1"/>
            <a:r>
              <a:rPr lang="nl-BE" sz="2000" dirty="0" smtClean="0"/>
              <a:t>Event announcements and registration</a:t>
            </a:r>
          </a:p>
          <a:p>
            <a:pPr lvl="1"/>
            <a:r>
              <a:rPr lang="nl-BE" sz="2000" dirty="0" smtClean="0"/>
              <a:t>Top downloads</a:t>
            </a:r>
          </a:p>
          <a:p>
            <a:r>
              <a:rPr lang="nl-BE" sz="2000" dirty="0" smtClean="0"/>
              <a:t>Follow our blog</a:t>
            </a:r>
            <a:br>
              <a:rPr lang="nl-BE" sz="2000" dirty="0" smtClean="0"/>
            </a:br>
            <a:r>
              <a:rPr lang="nl-BE" sz="2000" u="sng" dirty="0" smtClean="0"/>
              <a:t>http://blogs.msdn.com/belux</a:t>
            </a:r>
          </a:p>
          <a:p>
            <a:r>
              <a:rPr lang="nl-BE" sz="2000" dirty="0" smtClean="0"/>
              <a:t>Join us </a:t>
            </a:r>
            <a:r>
              <a:rPr lang="nl-BE" sz="2000" dirty="0"/>
              <a:t>on Facebook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</a:t>
            </a:r>
            <a:r>
              <a:rPr lang="nl-BE" sz="2000" u="sng" dirty="0" smtClean="0"/>
              <a:t>www.facebook.com/msdnbe</a:t>
            </a:r>
            <a:r>
              <a:rPr lang="nl-BE" sz="2000" u="sng" dirty="0"/>
              <a:t/>
            </a:r>
            <a:br>
              <a:rPr lang="nl-BE" sz="2000" u="sng" dirty="0"/>
            </a:br>
            <a:r>
              <a:rPr lang="nl-BE" sz="2000" u="sng" dirty="0"/>
              <a:t>http://www.facebook.com/msdnbelux</a:t>
            </a:r>
          </a:p>
          <a:p>
            <a:r>
              <a:rPr lang="nl-BE" sz="2000" dirty="0" smtClean="0"/>
              <a:t>LinkedIn: </a:t>
            </a:r>
            <a:r>
              <a:rPr lang="nl-BE" sz="2000" u="sng" dirty="0" smtClean="0"/>
              <a:t>http://linkd.in/msdnbelux/</a:t>
            </a:r>
            <a:r>
              <a:rPr lang="nl-BE" sz="2000" dirty="0" smtClean="0"/>
              <a:t> </a:t>
            </a:r>
          </a:p>
          <a:p>
            <a:r>
              <a:rPr lang="nl-BE" sz="2000" dirty="0" smtClean="0"/>
              <a:t>Twitter: </a:t>
            </a:r>
            <a:r>
              <a:rPr lang="nl-BE" sz="2000" u="sng" dirty="0" smtClean="0"/>
              <a:t>@msdnbelux</a:t>
            </a:r>
          </a:p>
          <a:p>
            <a:endParaRPr lang="nl-BE" sz="2000" u="sng" dirty="0" smtClean="0"/>
          </a:p>
          <a:p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797" y="4056083"/>
            <a:ext cx="2509837" cy="237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72170" y="3132753"/>
            <a:ext cx="31876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b="1" dirty="0" smtClean="0">
                <a:solidFill>
                  <a:schemeClr val="bg1"/>
                </a:solidFill>
              </a:rPr>
              <a:t>Download</a:t>
            </a:r>
            <a:r>
              <a:rPr lang="nl-BE" dirty="0" smtClean="0">
                <a:solidFill>
                  <a:schemeClr val="bg1"/>
                </a:solidFill>
              </a:rPr>
              <a:t> 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nl-BE" dirty="0" smtClean="0">
                <a:solidFill>
                  <a:schemeClr val="bg1"/>
                </a:solidFill>
              </a:rPr>
              <a:t>MSDN/TechNet Desktop Gadget</a:t>
            </a:r>
            <a:br>
              <a:rPr lang="nl-BE" dirty="0" smtClean="0">
                <a:solidFill>
                  <a:schemeClr val="bg1"/>
                </a:solidFill>
              </a:rPr>
            </a:br>
            <a:r>
              <a:rPr lang="en-US" u="sng" dirty="0">
                <a:solidFill>
                  <a:schemeClr val="bg1"/>
                </a:solidFill>
              </a:rPr>
              <a:t>http://bit.ly/msdntngadget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0649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TechDays  2011 On-Demand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1" dirty="0"/>
              <a:t>Watch</a:t>
            </a:r>
            <a:r>
              <a:rPr lang="nl-BE" dirty="0"/>
              <a:t> </a:t>
            </a:r>
            <a:r>
              <a:rPr lang="nl-BE" dirty="0" smtClean="0"/>
              <a:t>this session </a:t>
            </a:r>
            <a:r>
              <a:rPr lang="nl-BE" dirty="0"/>
              <a:t>on-demand via Channel9</a:t>
            </a:r>
            <a:br>
              <a:rPr lang="nl-BE" dirty="0"/>
            </a:br>
            <a:r>
              <a:rPr lang="nl-BE" u="sng" dirty="0"/>
              <a:t>http://channel9.msdn.com/belux</a:t>
            </a:r>
          </a:p>
          <a:p>
            <a:r>
              <a:rPr lang="nl-BE" dirty="0" smtClean="0"/>
              <a:t>Download to your favorite MP3 or video player</a:t>
            </a:r>
          </a:p>
          <a:p>
            <a:r>
              <a:rPr lang="nl-BE" dirty="0" smtClean="0"/>
              <a:t>Get access to slides and recommended resources by the speakers</a:t>
            </a:r>
            <a:endParaRPr lang="en-US" dirty="0"/>
          </a:p>
        </p:txBody>
      </p:sp>
      <p:pic>
        <p:nvPicPr>
          <p:cNvPr id="1026" name="Picture 2" descr="http://ch9.danielfrost.dk/Content/ch9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137" y="776865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669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THANK YOU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328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Loading an Assembly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1359244"/>
            <a:ext cx="838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WebClient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800" b="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wc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new </a:t>
            </a:r>
            <a:r>
              <a:rPr lang="en-US" sz="1800" b="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WebClient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  <a:p>
            <a:pPr algn="l"/>
            <a:r>
              <a:rPr lang="en-US" sz="1800" b="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wc.OpenReadCompleted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+= </a:t>
            </a:r>
            <a:r>
              <a:rPr lang="en-US" sz="1800" b="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OnOpenReadCompleted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;</a:t>
            </a:r>
          </a:p>
          <a:p>
            <a:pPr algn="l"/>
            <a:r>
              <a:rPr lang="en-US" sz="1800" b="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wc.OpenReadAsync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(new Uri("Widget.dll", </a:t>
            </a:r>
            <a:r>
              <a:rPr lang="en-US" sz="1800" b="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UriKind.Relative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));</a:t>
            </a:r>
          </a:p>
          <a:p>
            <a:pPr algn="l"/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.</a:t>
            </a:r>
          </a:p>
          <a:p>
            <a:pPr algn="l"/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.</a:t>
            </a:r>
          </a:p>
          <a:p>
            <a:pPr algn="l"/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.</a:t>
            </a:r>
          </a:p>
          <a:p>
            <a:pPr algn="l"/>
            <a:r>
              <a:rPr lang="en-US" sz="1800" b="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private void </a:t>
            </a:r>
            <a:r>
              <a:rPr lang="en-US" sz="1800" b="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OnOpenReadCompleted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(object </a:t>
            </a:r>
            <a:r>
              <a:rPr lang="en-US" sz="1800" b="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sender,</a:t>
            </a:r>
          </a:p>
          <a:p>
            <a:pPr algn="l"/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800" b="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</a:t>
            </a:r>
            <a:r>
              <a:rPr lang="en-US" sz="1800" b="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OpenReadCompletedEventArgs</a:t>
            </a:r>
            <a:r>
              <a:rPr lang="en-US" sz="1800" b="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e)</a:t>
            </a:r>
          </a:p>
          <a:p>
            <a:pPr algn="l"/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algn="l"/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if (</a:t>
            </a:r>
            <a:r>
              <a:rPr lang="en-US" sz="1800" b="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e.Error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== null)</a:t>
            </a:r>
          </a:p>
          <a:p>
            <a:pPr algn="l"/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pPr algn="l"/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800" b="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AssemblyPart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part = new </a:t>
            </a:r>
            <a:r>
              <a:rPr lang="en-US" sz="1800" b="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AssemblyPart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  <a:p>
            <a:pPr algn="l"/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</a:t>
            </a:r>
            <a:r>
              <a:rPr lang="en-US" sz="1800" b="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part.Load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sz="1800" b="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e.Result</a:t>
            </a:r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);</a:t>
            </a:r>
          </a:p>
          <a:p>
            <a:pPr algn="l"/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pPr algn="l"/>
            <a:r>
              <a:rPr lang="en-US" sz="1800" b="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6741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Dynamic Assembly Loading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5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XAP Loading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XAPs can be loaded dynamically, too</a:t>
            </a:r>
          </a:p>
          <a:p>
            <a:pPr lvl="1"/>
            <a:r>
              <a:rPr lang="en-US" dirty="0"/>
              <a:t>Download with </a:t>
            </a:r>
            <a:r>
              <a:rPr lang="en-US" dirty="0" err="1"/>
              <a:t>WebClient</a:t>
            </a:r>
            <a:endParaRPr lang="en-US" dirty="0"/>
          </a:p>
          <a:p>
            <a:pPr lvl="1"/>
            <a:r>
              <a:rPr lang="en-US" dirty="0"/>
              <a:t>Extract </a:t>
            </a:r>
            <a:r>
              <a:rPr lang="en-US" dirty="0" err="1"/>
              <a:t>AppManifest.xaml</a:t>
            </a:r>
            <a:r>
              <a:rPr lang="en-US" dirty="0"/>
              <a:t> from XAP and enumerate assemblies ("parts")</a:t>
            </a:r>
          </a:p>
          <a:p>
            <a:pPr lvl="1"/>
            <a:r>
              <a:rPr lang="en-US" dirty="0"/>
              <a:t>Extract assemblies and load with </a:t>
            </a:r>
            <a:r>
              <a:rPr lang="en-US" dirty="0" err="1"/>
              <a:t>AssemblyPart.Load</a:t>
            </a:r>
            <a:endParaRPr lang="en-US" dirty="0"/>
          </a:p>
          <a:p>
            <a:r>
              <a:rPr lang="en-US" dirty="0"/>
              <a:t>Create class-library XAP by starting with Silverlight Application, not Silverlight Class Library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3358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Enumerating Assemblies in a XAP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StreamResourceInfo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sri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=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StreamResourceInfo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xap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null);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XmlReader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reader = </a:t>
            </a:r>
            <a:r>
              <a:rPr lang="en-US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XmlReader.Create</a:t>
            </a:r>
            <a:endParaRPr lang="en-US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Application.GetResourceStream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sri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new Uri("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AppManifest.xaml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UriKind.Relative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)).Stream);</a:t>
            </a:r>
          </a:p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AssemblyPartCollection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parts = 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AssemblyPartCollection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  <a:p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if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reader.Read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reader.ReadStartElement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if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reader.ReadToNextSibling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Deployment.Parts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"))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while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reader.ReadToFollowing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AssemblyPart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"))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parts.Add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(new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AssemblyPart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        { Source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reader.GetAttribute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("Source") });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}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}</a:t>
            </a:r>
          </a:p>
          <a:p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0366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Loading Enumerated Assemblies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451779" y="6373813"/>
            <a:ext cx="487434" cy="365125"/>
          </a:xfrm>
          <a:prstGeom prst="rect">
            <a:avLst/>
          </a:prstGeom>
        </p:spPr>
        <p:txBody>
          <a:bodyPr/>
          <a:lstStyle/>
          <a:p>
            <a:fld id="{E12D2A76-5301-6C47-8C1D-787442ADAD0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59244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foreach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AssemblyPart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part in parts)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Stream assembly =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Application.GetResourceStream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    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sri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new Uri(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part.Source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UriKind.Relative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)).Stream;</a:t>
            </a:r>
          </a:p>
          <a:p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    </a:t>
            </a:r>
            <a:r>
              <a:rPr lang="en-US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part.Load</a:t>
            </a:r>
            <a:r>
              <a:rPr lang="en-US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(assembly);</a:t>
            </a:r>
          </a:p>
          <a:p>
            <a:r>
              <a:rPr lang="en-US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}</a:t>
            </a:r>
            <a:endParaRPr lang="en-US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2554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Dynamic XAP Loading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5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Localization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Silverlight supports RESX localization</a:t>
            </a:r>
          </a:p>
          <a:p>
            <a:pPr lvl="1"/>
            <a:r>
              <a:rPr lang="en-US" dirty="0"/>
              <a:t>Create resource DLLs from RESX files</a:t>
            </a:r>
          </a:p>
          <a:p>
            <a:pPr lvl="2"/>
            <a:r>
              <a:rPr lang="en-US" dirty="0"/>
              <a:t>Resource DLLs == Satellite assemblies</a:t>
            </a:r>
          </a:p>
          <a:p>
            <a:pPr lvl="1"/>
            <a:r>
              <a:rPr lang="en-US" dirty="0"/>
              <a:t>Data-bind XAML elements to auto-generated </a:t>
            </a:r>
            <a:r>
              <a:rPr lang="en-US" dirty="0" err="1"/>
              <a:t>ResourceManager</a:t>
            </a:r>
            <a:r>
              <a:rPr lang="en-US" dirty="0"/>
              <a:t> wrapper</a:t>
            </a:r>
          </a:p>
          <a:p>
            <a:r>
              <a:rPr lang="en-US" dirty="0"/>
              <a:t>Two challenges</a:t>
            </a:r>
          </a:p>
          <a:p>
            <a:pPr lvl="1"/>
            <a:r>
              <a:rPr lang="en-US" dirty="0"/>
              <a:t>How do you switch languages at run-time?</a:t>
            </a:r>
          </a:p>
          <a:p>
            <a:pPr lvl="1"/>
            <a:r>
              <a:rPr lang="en-US" dirty="0"/>
              <a:t>How do you download satellite assemblies on demand rather than embed them in the XAP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9932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912</Words>
  <Application>Microsoft Office PowerPoint</Application>
  <PresentationFormat>On-screen Show (4:3)</PresentationFormat>
  <Paragraphs>229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Tips, Tricks, and Techniques for Building Killer Silverlight Apps</vt:lpstr>
      <vt:lpstr>Dynamic Assembly Loading</vt:lpstr>
      <vt:lpstr>Loading an Assembly</vt:lpstr>
      <vt:lpstr>PowerPoint Presentation</vt:lpstr>
      <vt:lpstr>Dynamic XAP Loading</vt:lpstr>
      <vt:lpstr>Enumerating Assemblies in a XAP</vt:lpstr>
      <vt:lpstr>Loading Enumerated Assemblies</vt:lpstr>
      <vt:lpstr>PowerPoint Presentation</vt:lpstr>
      <vt:lpstr>Dynamic Localization</vt:lpstr>
      <vt:lpstr>ObservableResources</vt:lpstr>
      <vt:lpstr>Enumerating Satellite Assemblies</vt:lpstr>
      <vt:lpstr>Loading Satellite Assemblies</vt:lpstr>
      <vt:lpstr>PowerPoint Presentation</vt:lpstr>
      <vt:lpstr>Dynamic Page Loading</vt:lpstr>
      <vt:lpstr>Do-Nothing Content Loader</vt:lpstr>
      <vt:lpstr>Registering a Content Loader</vt:lpstr>
      <vt:lpstr>PowerPoint Presentation</vt:lpstr>
      <vt:lpstr>Behaviors</vt:lpstr>
      <vt:lpstr>Implementing a Behavior</vt:lpstr>
      <vt:lpstr>Applying a Behavior</vt:lpstr>
      <vt:lpstr>PowerPoint Presentation</vt:lpstr>
      <vt:lpstr>Stay up to date with MSDN Belux</vt:lpstr>
      <vt:lpstr>TechDays  2011 On-Demand</vt:lpstr>
      <vt:lpstr>THANK YOU</vt:lpstr>
    </vt:vector>
  </TitlesOfParts>
  <Company>manythink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Tips, Tricks, and Techniques for Building Killer Silverlight Apps</dc:title>
  <dc:creator>Remy Venturini</dc:creator>
  <cp:lastModifiedBy>Jeff</cp:lastModifiedBy>
  <cp:revision>37</cp:revision>
  <dcterms:created xsi:type="dcterms:W3CDTF">2011-01-13T08:12:11Z</dcterms:created>
  <dcterms:modified xsi:type="dcterms:W3CDTF">2011-04-11T13:27:55Z</dcterms:modified>
</cp:coreProperties>
</file>