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handoutMasterIdLst>
    <p:handoutMasterId r:id="rId61"/>
  </p:handoutMasterIdLst>
  <p:sldIdLst>
    <p:sldId id="279" r:id="rId2"/>
    <p:sldId id="280" r:id="rId3"/>
    <p:sldId id="281" r:id="rId4"/>
    <p:sldId id="282" r:id="rId5"/>
    <p:sldId id="283" r:id="rId6"/>
    <p:sldId id="284" r:id="rId7"/>
    <p:sldId id="285" r:id="rId8"/>
    <p:sldId id="286" r:id="rId9"/>
    <p:sldId id="287" r:id="rId10"/>
    <p:sldId id="288" r:id="rId11"/>
    <p:sldId id="289" r:id="rId12"/>
    <p:sldId id="336" r:id="rId13"/>
    <p:sldId id="291" r:id="rId14"/>
    <p:sldId id="292" r:id="rId15"/>
    <p:sldId id="293" r:id="rId16"/>
    <p:sldId id="294" r:id="rId17"/>
    <p:sldId id="295" r:id="rId18"/>
    <p:sldId id="335"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37" r:id="rId39"/>
    <p:sldId id="317" r:id="rId40"/>
    <p:sldId id="318" r:id="rId41"/>
    <p:sldId id="319" r:id="rId42"/>
    <p:sldId id="320" r:id="rId43"/>
    <p:sldId id="321" r:id="rId44"/>
    <p:sldId id="322" r:id="rId45"/>
    <p:sldId id="323" r:id="rId46"/>
    <p:sldId id="338" r:id="rId47"/>
    <p:sldId id="325" r:id="rId48"/>
    <p:sldId id="326" r:id="rId49"/>
    <p:sldId id="327" r:id="rId50"/>
    <p:sldId id="328" r:id="rId51"/>
    <p:sldId id="329" r:id="rId52"/>
    <p:sldId id="330" r:id="rId53"/>
    <p:sldId id="331" r:id="rId54"/>
    <p:sldId id="332" r:id="rId55"/>
    <p:sldId id="333" r:id="rId56"/>
    <p:sldId id="275" r:id="rId57"/>
    <p:sldId id="276" r:id="rId58"/>
    <p:sldId id="277"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DD315F-7FEC-453B-8739-8B7A022847BA}">
          <p14:sldIdLst>
            <p14:sldId id="279"/>
            <p14:sldId id="280"/>
            <p14:sldId id="281"/>
            <p14:sldId id="282"/>
            <p14:sldId id="283"/>
            <p14:sldId id="284"/>
            <p14:sldId id="285"/>
            <p14:sldId id="286"/>
            <p14:sldId id="287"/>
            <p14:sldId id="288"/>
            <p14:sldId id="289"/>
            <p14:sldId id="336"/>
            <p14:sldId id="291"/>
            <p14:sldId id="292"/>
            <p14:sldId id="293"/>
            <p14:sldId id="294"/>
            <p14:sldId id="295"/>
            <p14:sldId id="335"/>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37"/>
            <p14:sldId id="317"/>
            <p14:sldId id="318"/>
            <p14:sldId id="319"/>
            <p14:sldId id="320"/>
            <p14:sldId id="321"/>
            <p14:sldId id="322"/>
            <p14:sldId id="323"/>
            <p14:sldId id="338"/>
            <p14:sldId id="325"/>
            <p14:sldId id="326"/>
            <p14:sldId id="327"/>
            <p14:sldId id="328"/>
            <p14:sldId id="329"/>
            <p14:sldId id="330"/>
            <p14:sldId id="331"/>
            <p14:sldId id="332"/>
            <p14:sldId id="333"/>
          </p14:sldIdLst>
        </p14:section>
        <p14:section name="Belux info slides" id="{CCF83B47-D8C2-4A2F-84D9-3FEB31B6E4E8}">
          <p14:sldIdLst>
            <p14:sldId id="275"/>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p:scale>
          <a:sx n="50" d="100"/>
          <a:sy n="50" d="100"/>
        </p:scale>
        <p:origin x="-1872" y="-414"/>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effectLst/>
              </a:rPr>
              <a:t>Creating XNA games for the Windows Phone is easy. This session shows you how to make great ones. Discover how easy it is to add a physics engine and touch input to make fantastic interactive experiences that run at lightning speed. See how to use the Windows Phone accelerometer to let players control gravity in gameplay. Find out how to manage sound effect playback to make all the hardware voices speak for you. Learn how to solve orientation problems to make games that work any which way up. If you want to get the best out of the hardware, and give your game ideas the best chance of success, then this session is for you.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7:02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56</a:t>
            </a:fld>
            <a:endParaRPr lang="en-US"/>
          </a:p>
        </p:txBody>
      </p:sp>
    </p:spTree>
    <p:extLst>
      <p:ext uri="{BB962C8B-B14F-4D97-AF65-F5344CB8AC3E}">
        <p14:creationId xmlns:p14="http://schemas.microsoft.com/office/powerpoint/2010/main" val="3574081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Run the program and</a:t>
            </a:r>
            <a:r>
              <a:rPr lang="en-GB" baseline="0" dirty="0" smtClean="0"/>
              <a:t> show how the cheese is drawn top left. </a:t>
            </a:r>
          </a:p>
          <a:p>
            <a:r>
              <a:rPr lang="en-GB" baseline="0" dirty="0" smtClean="0"/>
              <a:t>You may need to rotate the emulator to show this best.</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7:02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4246474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Run the program and</a:t>
            </a:r>
            <a:r>
              <a:rPr lang="en-GB" baseline="0" dirty="0" smtClean="0"/>
              <a:t> show how the cheese is drawn top left. </a:t>
            </a:r>
          </a:p>
          <a:p>
            <a:r>
              <a:rPr lang="en-GB" baseline="0" dirty="0" smtClean="0"/>
              <a:t>You may need to rotate the emulator to show this best.</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7:02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http://msdn.microsoft.com/en-us/library/microsoft.xna.framework.input.touch.gesturetype.aspx</a:t>
            </a:r>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188799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Run the program and</a:t>
            </a:r>
            <a:r>
              <a:rPr lang="en-GB" baseline="0" dirty="0" smtClean="0"/>
              <a:t> show how the cheese is drawn top left. </a:t>
            </a:r>
          </a:p>
          <a:p>
            <a:r>
              <a:rPr lang="en-GB" baseline="0" dirty="0" smtClean="0"/>
              <a:t>You may need to rotate the emulator to show this best.</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7:02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Run the program and</a:t>
            </a:r>
            <a:r>
              <a:rPr lang="en-GB" baseline="0" dirty="0" smtClean="0"/>
              <a:t> show how the cheese is drawn top left. </a:t>
            </a:r>
          </a:p>
          <a:p>
            <a:r>
              <a:rPr lang="en-GB" baseline="0" dirty="0" smtClean="0"/>
              <a:t>You may need to rotate the emulator to show this best.</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Run the program and</a:t>
            </a:r>
            <a:r>
              <a:rPr lang="en-GB" baseline="0" dirty="0" smtClean="0"/>
              <a:t> show how the cheese is drawn top left. </a:t>
            </a:r>
          </a:p>
          <a:p>
            <a:r>
              <a:rPr lang="en-GB" baseline="0" dirty="0" smtClean="0"/>
              <a:t>You may need to rotate the emulator to show this best.</a:t>
            </a:r>
            <a:endParaRPr lang="en-GB"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7:03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1" y="431802"/>
            <a:ext cx="8363938" cy="609399"/>
          </a:xfrm>
        </p:spPr>
        <p:txBody>
          <a:bodyPr/>
          <a:lstStyle/>
          <a:p>
            <a:r>
              <a:rPr lang="en-US" dirty="0" smtClean="0"/>
              <a:t>Master title style</a:t>
            </a:r>
            <a:endParaRPr lang="en-US" dirty="0"/>
          </a:p>
        </p:txBody>
      </p:sp>
      <p:sp>
        <p:nvSpPr>
          <p:cNvPr id="5" name="Text Placeholder 4"/>
          <p:cNvSpPr>
            <a:spLocks noGrp="1"/>
          </p:cNvSpPr>
          <p:nvPr>
            <p:ph type="body" sz="quarter" idx="10"/>
          </p:nvPr>
        </p:nvSpPr>
        <p:spPr>
          <a:xfrm>
            <a:off x="381001" y="1905002"/>
            <a:ext cx="8363938" cy="2609945"/>
          </a:xfrm>
        </p:spPr>
        <p:txBody>
          <a:bodyPr/>
          <a:lstStyle>
            <a:lvl1pPr marL="260782" indent="-260782">
              <a:defRPr sz="2400"/>
            </a:lvl1pPr>
            <a:lvl2pPr marL="558478" indent="-213151">
              <a:defRPr sz="2400"/>
            </a:lvl2pPr>
            <a:lvl3pPr marL="857364" indent="-215532">
              <a:defRPr sz="2400"/>
            </a:lvl3pPr>
            <a:lvl4pPr marL="1118146" indent="-173854">
              <a:defRPr sz="2400"/>
            </a:lvl4pPr>
            <a:lvl5pPr marL="1371783" indent="-167901">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1"/>
          </p:nvPr>
        </p:nvSpPr>
        <p:spPr>
          <a:xfrm>
            <a:off x="383063" y="6430492"/>
            <a:ext cx="168876" cy="228600"/>
          </a:xfrm>
          <a:prstGeom prst="rect">
            <a:avLst/>
          </a:prstGeom>
        </p:spPr>
        <p:txBody>
          <a:bodyPr lIns="68589" tIns="34295" rIns="68589" bIns="34295"/>
          <a:lstStyle/>
          <a:p>
            <a:fld id="{271031BA-9959-4FE2-909F-37D65262A7B4}" type="slidenum">
              <a:rPr lang="en-US" smtClean="0"/>
              <a:pPr/>
              <a:t>‹#›</a:t>
            </a:fld>
            <a:endParaRPr lang="en-US" dirty="0"/>
          </a:p>
        </p:txBody>
      </p:sp>
      <p:sp>
        <p:nvSpPr>
          <p:cNvPr id="9" name="Text Placeholder 5"/>
          <p:cNvSpPr>
            <a:spLocks noGrp="1"/>
          </p:cNvSpPr>
          <p:nvPr>
            <p:ph type="body" sz="quarter" idx="12" hasCustomPrompt="1"/>
          </p:nvPr>
        </p:nvSpPr>
        <p:spPr>
          <a:xfrm>
            <a:off x="585015" y="6482467"/>
            <a:ext cx="1845150" cy="124651"/>
          </a:xfrm>
        </p:spPr>
        <p:txBody>
          <a:bodyPr anchor="ctr"/>
          <a:lstStyle>
            <a:lvl1pPr marL="0" indent="0" algn="l" defTabSz="685864" rtl="0" eaLnBrk="1" latinLnBrk="0" hangingPunct="1">
              <a:buNone/>
              <a:defRPr lang="en-US" sz="700" kern="1200" spc="0" baseline="0" dirty="0" smtClean="0">
                <a:gradFill>
                  <a:gsLst>
                    <a:gs pos="0">
                      <a:schemeClr val="tx1"/>
                    </a:gs>
                    <a:gs pos="99000">
                      <a:schemeClr val="tx1"/>
                    </a:gs>
                  </a:gsLst>
                  <a:lin ang="5400000" scaled="0"/>
                </a:gradFill>
                <a:latin typeface="+mn-lt"/>
                <a:ea typeface="+mn-ea"/>
                <a:cs typeface="+mn-cs"/>
              </a:defRPr>
            </a:lvl1pPr>
            <a:lvl2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2pPr>
            <a:lvl3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3pPr>
            <a:lvl4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4pPr>
            <a:lvl5pPr marL="0" indent="0" algn="l" defTabSz="685864" rtl="0" eaLnBrk="1" latinLnBrk="0" hangingPunct="1">
              <a:buNone/>
              <a:defRPr lang="en-US" sz="700" kern="1200" dirty="0">
                <a:gradFill>
                  <a:gsLst>
                    <a:gs pos="0">
                      <a:schemeClr val="tx1"/>
                    </a:gs>
                    <a:gs pos="99000">
                      <a:schemeClr val="tx1"/>
                    </a:gs>
                  </a:gsLst>
                  <a:lin ang="5400000" scaled="0"/>
                </a:gradFill>
                <a:latin typeface="+mn-lt"/>
                <a:ea typeface="+mn-ea"/>
                <a:cs typeface="+mn-cs"/>
              </a:defRPr>
            </a:lvl5pPr>
          </a:lstStyle>
          <a:p>
            <a:pPr lvl="0"/>
            <a:r>
              <a:rPr lang="en-US" dirty="0" smtClean="0"/>
              <a:t>Click to insert text</a:t>
            </a:r>
            <a:endParaRPr lang="en-US" dirty="0"/>
          </a:p>
        </p:txBody>
      </p:sp>
    </p:spTree>
    <p:extLst>
      <p:ext uri="{BB962C8B-B14F-4D97-AF65-F5344CB8AC3E}">
        <p14:creationId xmlns:p14="http://schemas.microsoft.com/office/powerpoint/2010/main" val="354589276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1" y="431802"/>
            <a:ext cx="8363938" cy="609399"/>
          </a:xfrm>
        </p:spPr>
        <p:txBody>
          <a:bodyPr/>
          <a:lstStyle/>
          <a:p>
            <a:r>
              <a:rPr lang="en-US" dirty="0" smtClean="0"/>
              <a:t>Master title style</a:t>
            </a:r>
            <a:endParaRPr lang="en-US" dirty="0"/>
          </a:p>
        </p:txBody>
      </p:sp>
      <p:sp>
        <p:nvSpPr>
          <p:cNvPr id="5" name="Text Placeholder 4"/>
          <p:cNvSpPr>
            <a:spLocks noGrp="1"/>
          </p:cNvSpPr>
          <p:nvPr>
            <p:ph type="body" sz="quarter" idx="10"/>
          </p:nvPr>
        </p:nvSpPr>
        <p:spPr>
          <a:xfrm>
            <a:off x="381001" y="1905002"/>
            <a:ext cx="8363938" cy="2609945"/>
          </a:xfrm>
        </p:spPr>
        <p:txBody>
          <a:bodyPr/>
          <a:lstStyle>
            <a:lvl1pPr marL="260782" indent="-260782">
              <a:defRPr sz="2400"/>
            </a:lvl1pPr>
            <a:lvl2pPr marL="558478" indent="-213151">
              <a:defRPr sz="2400"/>
            </a:lvl2pPr>
            <a:lvl3pPr marL="857364" indent="-215532">
              <a:defRPr sz="2400"/>
            </a:lvl3pPr>
            <a:lvl4pPr marL="1118146" indent="-173854">
              <a:defRPr sz="2400"/>
            </a:lvl4pPr>
            <a:lvl5pPr marL="1371783" indent="-167901">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1"/>
          </p:nvPr>
        </p:nvSpPr>
        <p:spPr>
          <a:xfrm>
            <a:off x="383063" y="6430492"/>
            <a:ext cx="168876" cy="228600"/>
          </a:xfrm>
          <a:prstGeom prst="rect">
            <a:avLst/>
          </a:prstGeom>
        </p:spPr>
        <p:txBody>
          <a:bodyPr lIns="68589" tIns="34295" rIns="68589" bIns="34295"/>
          <a:lstStyle/>
          <a:p>
            <a:fld id="{271031BA-9959-4FE2-909F-37D65262A7B4}" type="slidenum">
              <a:rPr lang="en-US" smtClean="0"/>
              <a:pPr/>
              <a:t>‹#›</a:t>
            </a:fld>
            <a:endParaRPr lang="en-US" dirty="0"/>
          </a:p>
        </p:txBody>
      </p:sp>
      <p:sp>
        <p:nvSpPr>
          <p:cNvPr id="9" name="Text Placeholder 5"/>
          <p:cNvSpPr>
            <a:spLocks noGrp="1"/>
          </p:cNvSpPr>
          <p:nvPr>
            <p:ph type="body" sz="quarter" idx="12" hasCustomPrompt="1"/>
          </p:nvPr>
        </p:nvSpPr>
        <p:spPr>
          <a:xfrm>
            <a:off x="585015" y="6482467"/>
            <a:ext cx="1845150" cy="124651"/>
          </a:xfrm>
        </p:spPr>
        <p:txBody>
          <a:bodyPr anchor="ctr"/>
          <a:lstStyle>
            <a:lvl1pPr marL="0" indent="0" algn="l" defTabSz="685864" rtl="0" eaLnBrk="1" latinLnBrk="0" hangingPunct="1">
              <a:buNone/>
              <a:defRPr lang="en-US" sz="700" kern="1200" spc="0" baseline="0" dirty="0" smtClean="0">
                <a:gradFill>
                  <a:gsLst>
                    <a:gs pos="0">
                      <a:schemeClr val="tx1"/>
                    </a:gs>
                    <a:gs pos="99000">
                      <a:schemeClr val="tx1"/>
                    </a:gs>
                  </a:gsLst>
                  <a:lin ang="5400000" scaled="0"/>
                </a:gradFill>
                <a:latin typeface="+mn-lt"/>
                <a:ea typeface="+mn-ea"/>
                <a:cs typeface="+mn-cs"/>
              </a:defRPr>
            </a:lvl1pPr>
            <a:lvl2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2pPr>
            <a:lvl3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3pPr>
            <a:lvl4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4pPr>
            <a:lvl5pPr marL="0" indent="0" algn="l" defTabSz="685864" rtl="0" eaLnBrk="1" latinLnBrk="0" hangingPunct="1">
              <a:buNone/>
              <a:defRPr lang="en-US" sz="700" kern="1200" dirty="0">
                <a:gradFill>
                  <a:gsLst>
                    <a:gs pos="0">
                      <a:schemeClr val="tx1"/>
                    </a:gs>
                    <a:gs pos="99000">
                      <a:schemeClr val="tx1"/>
                    </a:gs>
                  </a:gsLst>
                  <a:lin ang="5400000" scaled="0"/>
                </a:gradFill>
                <a:latin typeface="+mn-lt"/>
                <a:ea typeface="+mn-ea"/>
                <a:cs typeface="+mn-cs"/>
              </a:defRPr>
            </a:lvl5pPr>
          </a:lstStyle>
          <a:p>
            <a:pPr lvl="0"/>
            <a:r>
              <a:rPr lang="en-US" dirty="0" smtClean="0"/>
              <a:t>Click to insert text</a:t>
            </a:r>
            <a:endParaRPr lang="en-US" dirty="0"/>
          </a:p>
        </p:txBody>
      </p:sp>
    </p:spTree>
    <p:extLst>
      <p:ext uri="{BB962C8B-B14F-4D97-AF65-F5344CB8AC3E}">
        <p14:creationId xmlns:p14="http://schemas.microsoft.com/office/powerpoint/2010/main" val="187074439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1" y="431802"/>
            <a:ext cx="8363938" cy="609399"/>
          </a:xfrm>
        </p:spPr>
        <p:txBody>
          <a:bodyPr/>
          <a:lstStyle/>
          <a:p>
            <a:r>
              <a:rPr lang="en-US" dirty="0" smtClean="0"/>
              <a:t>Master title style</a:t>
            </a:r>
            <a:endParaRPr lang="en-US" dirty="0"/>
          </a:p>
        </p:txBody>
      </p:sp>
      <p:sp>
        <p:nvSpPr>
          <p:cNvPr id="5" name="Text Placeholder 4"/>
          <p:cNvSpPr>
            <a:spLocks noGrp="1"/>
          </p:cNvSpPr>
          <p:nvPr>
            <p:ph type="body" sz="quarter" idx="10"/>
          </p:nvPr>
        </p:nvSpPr>
        <p:spPr>
          <a:xfrm>
            <a:off x="381001" y="1905002"/>
            <a:ext cx="8363938" cy="2609945"/>
          </a:xfrm>
        </p:spPr>
        <p:txBody>
          <a:bodyPr/>
          <a:lstStyle>
            <a:lvl1pPr marL="260782" indent="-260782">
              <a:defRPr sz="2400"/>
            </a:lvl1pPr>
            <a:lvl2pPr marL="558478" indent="-213151">
              <a:defRPr sz="2400"/>
            </a:lvl2pPr>
            <a:lvl3pPr marL="857364" indent="-215532">
              <a:defRPr sz="2400"/>
            </a:lvl3pPr>
            <a:lvl4pPr marL="1118146" indent="-173854">
              <a:defRPr sz="2400"/>
            </a:lvl4pPr>
            <a:lvl5pPr marL="1371783" indent="-167901">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1"/>
          </p:nvPr>
        </p:nvSpPr>
        <p:spPr>
          <a:xfrm>
            <a:off x="383063" y="6430492"/>
            <a:ext cx="168876" cy="228600"/>
          </a:xfrm>
          <a:prstGeom prst="rect">
            <a:avLst/>
          </a:prstGeom>
        </p:spPr>
        <p:txBody>
          <a:bodyPr lIns="68589" tIns="34295" rIns="68589" bIns="34295"/>
          <a:lstStyle/>
          <a:p>
            <a:fld id="{271031BA-9959-4FE2-909F-37D65262A7B4}" type="slidenum">
              <a:rPr lang="en-US" smtClean="0"/>
              <a:pPr/>
              <a:t>‹#›</a:t>
            </a:fld>
            <a:endParaRPr lang="en-US" dirty="0"/>
          </a:p>
        </p:txBody>
      </p:sp>
      <p:sp>
        <p:nvSpPr>
          <p:cNvPr id="9" name="Text Placeholder 5"/>
          <p:cNvSpPr>
            <a:spLocks noGrp="1"/>
          </p:cNvSpPr>
          <p:nvPr>
            <p:ph type="body" sz="quarter" idx="12" hasCustomPrompt="1"/>
          </p:nvPr>
        </p:nvSpPr>
        <p:spPr>
          <a:xfrm>
            <a:off x="585015" y="6482467"/>
            <a:ext cx="1845150" cy="124651"/>
          </a:xfrm>
        </p:spPr>
        <p:txBody>
          <a:bodyPr anchor="ctr"/>
          <a:lstStyle>
            <a:lvl1pPr marL="0" indent="0" algn="l" defTabSz="685864" rtl="0" eaLnBrk="1" latinLnBrk="0" hangingPunct="1">
              <a:buNone/>
              <a:defRPr lang="en-US" sz="700" kern="1200" spc="0" baseline="0" dirty="0" smtClean="0">
                <a:gradFill>
                  <a:gsLst>
                    <a:gs pos="0">
                      <a:schemeClr val="tx1"/>
                    </a:gs>
                    <a:gs pos="99000">
                      <a:schemeClr val="tx1"/>
                    </a:gs>
                  </a:gsLst>
                  <a:lin ang="5400000" scaled="0"/>
                </a:gradFill>
                <a:latin typeface="+mn-lt"/>
                <a:ea typeface="+mn-ea"/>
                <a:cs typeface="+mn-cs"/>
              </a:defRPr>
            </a:lvl1pPr>
            <a:lvl2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2pPr>
            <a:lvl3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3pPr>
            <a:lvl4pPr marL="0" indent="0" algn="l" defTabSz="685864" rtl="0" eaLnBrk="1" latinLnBrk="0" hangingPunct="1">
              <a:buNone/>
              <a:defRPr lang="en-US" sz="700" kern="1200" dirty="0" smtClean="0">
                <a:gradFill>
                  <a:gsLst>
                    <a:gs pos="0">
                      <a:schemeClr val="tx1"/>
                    </a:gs>
                    <a:gs pos="99000">
                      <a:schemeClr val="tx1"/>
                    </a:gs>
                  </a:gsLst>
                  <a:lin ang="5400000" scaled="0"/>
                </a:gradFill>
                <a:latin typeface="+mn-lt"/>
                <a:ea typeface="+mn-ea"/>
                <a:cs typeface="+mn-cs"/>
              </a:defRPr>
            </a:lvl4pPr>
            <a:lvl5pPr marL="0" indent="0" algn="l" defTabSz="685864" rtl="0" eaLnBrk="1" latinLnBrk="0" hangingPunct="1">
              <a:buNone/>
              <a:defRPr lang="en-US" sz="700" kern="1200" dirty="0">
                <a:gradFill>
                  <a:gsLst>
                    <a:gs pos="0">
                      <a:schemeClr val="tx1"/>
                    </a:gs>
                    <a:gs pos="99000">
                      <a:schemeClr val="tx1"/>
                    </a:gs>
                  </a:gsLst>
                  <a:lin ang="5400000" scaled="0"/>
                </a:gradFill>
                <a:latin typeface="+mn-lt"/>
                <a:ea typeface="+mn-ea"/>
                <a:cs typeface="+mn-cs"/>
              </a:defRPr>
            </a:lvl5pPr>
          </a:lstStyle>
          <a:p>
            <a:pPr lvl="0"/>
            <a:r>
              <a:rPr lang="en-US" dirty="0" smtClean="0"/>
              <a:t>Click to insert text</a:t>
            </a:r>
            <a:endParaRPr lang="en-US" dirty="0"/>
          </a:p>
        </p:txBody>
      </p:sp>
    </p:spTree>
    <p:extLst>
      <p:ext uri="{BB962C8B-B14F-4D97-AF65-F5344CB8AC3E}">
        <p14:creationId xmlns:p14="http://schemas.microsoft.com/office/powerpoint/2010/main" val="3453479969"/>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00901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with Code">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3865601"/>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5"/>
          <p:cNvSpPr>
            <a:spLocks noGrp="1"/>
          </p:cNvSpPr>
          <p:nvPr>
            <p:ph type="body" sz="quarter" idx="11" hasCustomPrompt="1"/>
          </p:nvPr>
        </p:nvSpPr>
        <p:spPr>
          <a:xfrm>
            <a:off x="405708" y="1403839"/>
            <a:ext cx="8340521" cy="2174631"/>
          </a:xfrm>
          <a:solidFill>
            <a:schemeClr val="bg1"/>
          </a:solidFill>
          <a:ln>
            <a:solidFill>
              <a:schemeClr val="tx1"/>
            </a:solidFill>
          </a:ln>
          <a:effectLst>
            <a:outerShdw blurRad="50800" dist="38100" dir="2700000" algn="tl" rotWithShape="0">
              <a:prstClr val="black">
                <a:alpha val="40000"/>
              </a:prstClr>
            </a:outerShdw>
          </a:effectLst>
        </p:spPr>
        <p:txBody>
          <a:bodyPr lIns="144000"/>
          <a:lstStyle>
            <a:lvl1pPr marL="0" indent="0">
              <a:buFont typeface="Arial" pitchFamily="34" charset="0"/>
              <a:buNone/>
              <a:defRPr/>
            </a:lvl1pPr>
            <a:lvl2pPr marL="204815" indent="0">
              <a:buFont typeface="Arial" pitchFamily="34" charset="0"/>
              <a:buNone/>
              <a:defRPr>
                <a:solidFill>
                  <a:schemeClr val="bg1"/>
                </a:solidFill>
                <a:latin typeface="Consolas" pitchFamily="49" charset="0"/>
                <a:cs typeface="Consolas" pitchFamily="49" charset="0"/>
              </a:defRPr>
            </a:lvl2pPr>
          </a:lstStyle>
          <a:p>
            <a:pPr lvl="1"/>
            <a:r>
              <a:rPr lang="en-US" dirty="0" smtClean="0"/>
              <a:t>The font is Consolas, a </a:t>
            </a:r>
            <a:r>
              <a:rPr lang="en-US" dirty="0" err="1" smtClean="0"/>
              <a:t>monospace</a:t>
            </a:r>
            <a:r>
              <a:rPr lang="en-US" dirty="0" smtClean="0"/>
              <a:t> font</a:t>
            </a:r>
          </a:p>
          <a:p>
            <a:pPr lvl="1"/>
            <a:r>
              <a:rPr lang="en-US" dirty="0" smtClean="0"/>
              <a:t>The slide doesn’t use bullets but levels can be indented using the “Increase List Level” icon on the Home menu</a:t>
            </a:r>
          </a:p>
        </p:txBody>
      </p:sp>
    </p:spTree>
    <p:extLst>
      <p:ext uri="{BB962C8B-B14F-4D97-AF65-F5344CB8AC3E}">
        <p14:creationId xmlns:p14="http://schemas.microsoft.com/office/powerpoint/2010/main" val="374055561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23"/>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farseerphysics.codeplex.com/" TargetMode="Externa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3" Type="http://schemas.openxmlformats.org/officeDocument/2006/relationships/hyperlink" Target="http://robmiles.com/" TargetMode="External"/><Relationship Id="rId2" Type="http://schemas.openxmlformats.org/officeDocument/2006/relationships/hyperlink" Target="http://create.msdn.com/" TargetMode="External"/><Relationship Id="rId1" Type="http://schemas.openxmlformats.org/officeDocument/2006/relationships/slideLayout" Target="../slideLayouts/slideLayout3.xml"/><Relationship Id="rId4" Type="http://schemas.openxmlformats.org/officeDocument/2006/relationships/hyperlink" Target="http://farseerphysics.codeplex.com/"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Windows Phone and XNA for Fun, Games, Profit and Physics</a:t>
            </a:r>
          </a:p>
        </p:txBody>
      </p:sp>
      <p:sp>
        <p:nvSpPr>
          <p:cNvPr id="3" name="Subtitle 2"/>
          <p:cNvSpPr>
            <a:spLocks noGrp="1"/>
          </p:cNvSpPr>
          <p:nvPr>
            <p:ph type="subTitle" idx="1"/>
          </p:nvPr>
        </p:nvSpPr>
        <p:spPr/>
        <p:txBody>
          <a:bodyPr/>
          <a:lstStyle/>
          <a:p>
            <a:r>
              <a:rPr lang="nl-NL" dirty="0" smtClean="0"/>
              <a:t>Rob Miles| Microsoft MVP | University of Hull</a:t>
            </a:r>
            <a:br>
              <a:rPr lang="nl-NL" dirty="0" smtClean="0"/>
            </a:br>
            <a:r>
              <a:rPr lang="nl-NL" dirty="0" smtClean="0"/>
              <a:t>www.robmiles.com</a:t>
            </a:r>
          </a:p>
          <a:p>
            <a:r>
              <a:rPr lang="nl-NL" dirty="0" smtClean="0"/>
              <a:t>Twitter: @robmiles</a:t>
            </a:r>
            <a:endParaRPr lang="nl-NL" dirty="0"/>
          </a:p>
        </p:txBody>
      </p:sp>
    </p:spTree>
    <p:extLst>
      <p:ext uri="{BB962C8B-B14F-4D97-AF65-F5344CB8AC3E}">
        <p14:creationId xmlns:p14="http://schemas.microsoft.com/office/powerpoint/2010/main" val="350196507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cap="all" dirty="0" smtClean="0"/>
              <a:t>Orientation management</a:t>
            </a:r>
            <a:endParaRPr lang="en-GB" cap="all" dirty="0"/>
          </a:p>
        </p:txBody>
      </p:sp>
      <p:sp>
        <p:nvSpPr>
          <p:cNvPr id="5" name="Text Placeholder 4"/>
          <p:cNvSpPr>
            <a:spLocks noGrp="1"/>
          </p:cNvSpPr>
          <p:nvPr>
            <p:ph type="body" sz="quarter" idx="10"/>
          </p:nvPr>
        </p:nvSpPr>
        <p:spPr>
          <a:xfrm>
            <a:off x="389436" y="1447800"/>
            <a:ext cx="8363938" cy="3871829"/>
          </a:xfrm>
        </p:spPr>
        <p:txBody>
          <a:bodyPr>
            <a:normAutofit/>
          </a:bodyPr>
          <a:lstStyle/>
          <a:p>
            <a:r>
              <a:rPr lang="en-GB" dirty="0" smtClean="0"/>
              <a:t>An XNA game can specify the orientations it can support</a:t>
            </a:r>
          </a:p>
          <a:p>
            <a:r>
              <a:rPr lang="en-GB" dirty="0" smtClean="0"/>
              <a:t>The game can bind a method to the event which is fired when the orientation changes</a:t>
            </a:r>
          </a:p>
          <a:p>
            <a:pPr lvl="1"/>
            <a:r>
              <a:rPr lang="en-GB" dirty="0" smtClean="0"/>
              <a:t>Games can animate the transition to the new orientation if they wish</a:t>
            </a:r>
          </a:p>
          <a:p>
            <a:r>
              <a:rPr lang="en-GB" dirty="0" smtClean="0"/>
              <a:t>When orientation changes the origin for the draw position is moved to the top left hand corner of the viewport</a:t>
            </a:r>
          </a:p>
          <a:p>
            <a:r>
              <a:rPr lang="en-GB" dirty="0" smtClean="0"/>
              <a:t>The frame of reference for accelerometer readings (of which more later) is always as for the phone held in portrait mode</a:t>
            </a:r>
          </a:p>
        </p:txBody>
      </p:sp>
    </p:spTree>
    <p:extLst>
      <p:ext uri="{BB962C8B-B14F-4D97-AF65-F5344CB8AC3E}">
        <p14:creationId xmlns:p14="http://schemas.microsoft.com/office/powerpoint/2010/main" val="2704809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cap="all" dirty="0" smtClean="0"/>
              <a:t>Size and the </a:t>
            </a:r>
            <a:r>
              <a:rPr lang="en-GB" cap="all" dirty="0" err="1" smtClean="0"/>
              <a:t>Scaler</a:t>
            </a:r>
            <a:endParaRPr lang="en-GB" cap="all" dirty="0"/>
          </a:p>
        </p:txBody>
      </p:sp>
      <p:sp>
        <p:nvSpPr>
          <p:cNvPr id="5" name="Text Placeholder 4"/>
          <p:cNvSpPr>
            <a:spLocks noGrp="1"/>
          </p:cNvSpPr>
          <p:nvPr>
            <p:ph type="body" sz="quarter" idx="10"/>
          </p:nvPr>
        </p:nvSpPr>
        <p:spPr>
          <a:xfrm>
            <a:off x="389436" y="1447799"/>
            <a:ext cx="8363938" cy="4259628"/>
          </a:xfrm>
        </p:spPr>
        <p:txBody>
          <a:bodyPr>
            <a:normAutofit/>
          </a:bodyPr>
          <a:lstStyle/>
          <a:p>
            <a:r>
              <a:rPr lang="en-GB" dirty="0" smtClean="0"/>
              <a:t>An XNA game can also request a specific size of back buffer for the display</a:t>
            </a:r>
          </a:p>
          <a:p>
            <a:r>
              <a:rPr lang="en-GB" dirty="0" smtClean="0"/>
              <a:t>The game will be given this resolution irrespective of the actual device</a:t>
            </a:r>
          </a:p>
          <a:p>
            <a:pPr lvl="1"/>
            <a:r>
              <a:rPr lang="en-GB" dirty="0" smtClean="0"/>
              <a:t>The Graphics Processor (GPU) performs this scaling automatically and interpolates to remove any jagged edges</a:t>
            </a:r>
          </a:p>
          <a:p>
            <a:r>
              <a:rPr lang="en-GB" dirty="0" smtClean="0"/>
              <a:t>This is a great way to get performance boost by rendering to a lower resolution than the screen itself </a:t>
            </a:r>
          </a:p>
          <a:p>
            <a:pPr lvl="1"/>
            <a:r>
              <a:rPr lang="en-GB" dirty="0" smtClean="0"/>
              <a:t>In a fast moving game the lower resolution is not noticeable</a:t>
            </a:r>
            <a:endParaRPr lang="en-GB" dirty="0"/>
          </a:p>
        </p:txBody>
      </p:sp>
    </p:spTree>
    <p:extLst>
      <p:ext uri="{BB962C8B-B14F-4D97-AF65-F5344CB8AC3E}">
        <p14:creationId xmlns:p14="http://schemas.microsoft.com/office/powerpoint/2010/main" val="153506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Demo </a:t>
            </a:r>
            <a:r>
              <a:rPr lang="en-US" dirty="0" smtClean="0"/>
              <a:t>2: Orientation and Scale</a:t>
            </a:r>
          </a:p>
        </p:txBody>
      </p:sp>
      <p:pic>
        <p:nvPicPr>
          <p:cNvPr id="5" name="Picture 2" descr="C:\Users\Rob\Documents\My Dropbox\Tech Ed 2010\Resources\screensize.p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180384" y="972456"/>
            <a:ext cx="2040338" cy="3712573"/>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586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cap="all" dirty="0" smtClean="0"/>
              <a:t>Creating a Game World</a:t>
            </a:r>
            <a:endParaRPr lang="en-GB" cap="all" dirty="0"/>
          </a:p>
        </p:txBody>
      </p:sp>
      <p:sp>
        <p:nvSpPr>
          <p:cNvPr id="6" name="Text Placeholder 5"/>
          <p:cNvSpPr>
            <a:spLocks noGrp="1"/>
          </p:cNvSpPr>
          <p:nvPr>
            <p:ph type="body" sz="quarter" idx="10"/>
          </p:nvPr>
        </p:nvSpPr>
        <p:spPr>
          <a:xfrm>
            <a:off x="389436" y="1447800"/>
            <a:ext cx="8363938" cy="4345805"/>
          </a:xfrm>
        </p:spPr>
        <p:txBody>
          <a:bodyPr>
            <a:normAutofit/>
          </a:bodyPr>
          <a:lstStyle/>
          <a:p>
            <a:r>
              <a:rPr lang="en-GB" dirty="0" smtClean="0"/>
              <a:t>An XNA game uses a number of variables to represent the state of the game itself</a:t>
            </a:r>
          </a:p>
          <a:p>
            <a:pPr lvl="1"/>
            <a:r>
              <a:rPr lang="en-GB" dirty="0" smtClean="0"/>
              <a:t>The </a:t>
            </a:r>
            <a:r>
              <a:rPr lang="en-GB" dirty="0" smtClean="0">
                <a:latin typeface="Consolas" pitchFamily="49" charset="0"/>
                <a:cs typeface="Consolas" pitchFamily="49" charset="0"/>
              </a:rPr>
              <a:t>Update</a:t>
            </a:r>
            <a:r>
              <a:rPr lang="en-GB" dirty="0" smtClean="0"/>
              <a:t> method will update their values</a:t>
            </a:r>
          </a:p>
          <a:p>
            <a:pPr lvl="1"/>
            <a:r>
              <a:rPr lang="en-GB" dirty="0" smtClean="0"/>
              <a:t>The </a:t>
            </a:r>
            <a:r>
              <a:rPr lang="en-GB" dirty="0">
                <a:latin typeface="Consolas" pitchFamily="49" charset="0"/>
                <a:cs typeface="Consolas" pitchFamily="49" charset="0"/>
              </a:rPr>
              <a:t>Draw</a:t>
            </a:r>
            <a:r>
              <a:rPr lang="en-GB" dirty="0" smtClean="0"/>
              <a:t> method will produce a display that reflects their value</a:t>
            </a:r>
          </a:p>
          <a:p>
            <a:r>
              <a:rPr lang="en-GB" dirty="0" smtClean="0"/>
              <a:t>In the case of Cheese Roller the game must manage the position and movement of the cheese on the screen</a:t>
            </a:r>
          </a:p>
          <a:p>
            <a:r>
              <a:rPr lang="en-GB" dirty="0" smtClean="0"/>
              <a:t>We use a </a:t>
            </a:r>
            <a:r>
              <a:rPr lang="en-GB" dirty="0">
                <a:latin typeface="Consolas" pitchFamily="49" charset="0"/>
                <a:cs typeface="Consolas" pitchFamily="49" charset="0"/>
              </a:rPr>
              <a:t>T</a:t>
            </a:r>
            <a:r>
              <a:rPr lang="en-GB" dirty="0" smtClean="0">
                <a:latin typeface="Consolas" pitchFamily="49" charset="0"/>
                <a:cs typeface="Consolas" pitchFamily="49" charset="0"/>
              </a:rPr>
              <a:t>exture2D</a:t>
            </a:r>
            <a:r>
              <a:rPr lang="en-GB" dirty="0" smtClean="0"/>
              <a:t> value and a </a:t>
            </a:r>
            <a:r>
              <a:rPr lang="en-GB" dirty="0">
                <a:latin typeface="Consolas" pitchFamily="49" charset="0"/>
                <a:cs typeface="Consolas" pitchFamily="49" charset="0"/>
              </a:rPr>
              <a:t>Rectangle</a:t>
            </a:r>
            <a:r>
              <a:rPr lang="en-GB" dirty="0" smtClean="0"/>
              <a:t> to hold the position and a </a:t>
            </a:r>
            <a:r>
              <a:rPr lang="en-GB" dirty="0">
                <a:latin typeface="Consolas" pitchFamily="49" charset="0"/>
                <a:cs typeface="Consolas" pitchFamily="49" charset="0"/>
              </a:rPr>
              <a:t>Vector2</a:t>
            </a:r>
            <a:r>
              <a:rPr lang="en-GB" dirty="0" smtClean="0"/>
              <a:t> to give the direction of movement</a:t>
            </a:r>
          </a:p>
          <a:p>
            <a:r>
              <a:rPr lang="en-GB" dirty="0" smtClean="0"/>
              <a:t>We also have a </a:t>
            </a:r>
            <a:r>
              <a:rPr lang="en-GB" dirty="0">
                <a:latin typeface="Consolas" pitchFamily="49" charset="0"/>
                <a:cs typeface="Consolas" pitchFamily="49" charset="0"/>
              </a:rPr>
              <a:t>Friction</a:t>
            </a:r>
            <a:r>
              <a:rPr lang="en-GB" dirty="0" smtClean="0"/>
              <a:t> value to slow the velocity over time</a:t>
            </a:r>
            <a:endParaRPr lang="en-GB" dirty="0"/>
          </a:p>
        </p:txBody>
      </p:sp>
    </p:spTree>
    <p:extLst>
      <p:ext uri="{BB962C8B-B14F-4D97-AF65-F5344CB8AC3E}">
        <p14:creationId xmlns:p14="http://schemas.microsoft.com/office/powerpoint/2010/main" val="329598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Using Gestures</a:t>
            </a:r>
            <a:endParaRPr lang="en-GB" cap="all" dirty="0"/>
          </a:p>
        </p:txBody>
      </p:sp>
      <p:sp>
        <p:nvSpPr>
          <p:cNvPr id="3" name="Text Placeholder 2"/>
          <p:cNvSpPr>
            <a:spLocks noGrp="1"/>
          </p:cNvSpPr>
          <p:nvPr>
            <p:ph type="body" sz="quarter" idx="10"/>
          </p:nvPr>
        </p:nvSpPr>
        <p:spPr>
          <a:xfrm>
            <a:off x="389436" y="1447800"/>
            <a:ext cx="8363938" cy="4345805"/>
          </a:xfrm>
        </p:spPr>
        <p:txBody>
          <a:bodyPr>
            <a:normAutofit/>
          </a:bodyPr>
          <a:lstStyle/>
          <a:p>
            <a:r>
              <a:rPr lang="en-GB" dirty="0" smtClean="0"/>
              <a:t>We are going to use the touch panel to allow the player to “flick” the cheese around</a:t>
            </a:r>
          </a:p>
          <a:p>
            <a:r>
              <a:rPr lang="en-GB" dirty="0" smtClean="0"/>
              <a:t>For the ultimate in control you can get direct access to touch events from the panel</a:t>
            </a:r>
          </a:p>
          <a:p>
            <a:pPr lvl="1"/>
            <a:r>
              <a:rPr lang="en-GB" dirty="0" smtClean="0"/>
              <a:t>Up to four events can be tracked at one time</a:t>
            </a:r>
          </a:p>
          <a:p>
            <a:pPr lvl="1"/>
            <a:r>
              <a:rPr lang="en-GB" dirty="0" smtClean="0"/>
              <a:t>Each event is uniquely identified throughout its lifetime</a:t>
            </a:r>
          </a:p>
          <a:p>
            <a:r>
              <a:rPr lang="en-GB" dirty="0" smtClean="0"/>
              <a:t>However, XNA games can also use built in gesture recognition</a:t>
            </a:r>
          </a:p>
          <a:p>
            <a:r>
              <a:rPr lang="en-GB" dirty="0" smtClean="0"/>
              <a:t>Register an interest in a particular gesture type and then get notification when one has been performed</a:t>
            </a:r>
            <a:endParaRPr lang="en-GB" dirty="0"/>
          </a:p>
        </p:txBody>
      </p:sp>
    </p:spTree>
    <p:extLst>
      <p:ext uri="{BB962C8B-B14F-4D97-AF65-F5344CB8AC3E}">
        <p14:creationId xmlns:p14="http://schemas.microsoft.com/office/powerpoint/2010/main" val="3470760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Supported Gestures</a:t>
            </a:r>
            <a:endParaRPr lang="en-GB" cap="all" dirty="0"/>
          </a:p>
        </p:txBody>
      </p:sp>
      <p:sp>
        <p:nvSpPr>
          <p:cNvPr id="3" name="Text Placeholder 2"/>
          <p:cNvSpPr>
            <a:spLocks noGrp="1"/>
          </p:cNvSpPr>
          <p:nvPr>
            <p:ph type="body" sz="quarter" idx="10"/>
          </p:nvPr>
        </p:nvSpPr>
        <p:spPr>
          <a:xfrm>
            <a:off x="389436" y="1447800"/>
            <a:ext cx="8363938" cy="4271939"/>
          </a:xfrm>
        </p:spPr>
        <p:txBody>
          <a:bodyPr>
            <a:normAutofit/>
          </a:bodyPr>
          <a:lstStyle/>
          <a:p>
            <a:r>
              <a:rPr lang="en-GB" dirty="0" smtClean="0"/>
              <a:t>The touch panel can detect a number of different gestures including </a:t>
            </a:r>
          </a:p>
          <a:p>
            <a:pPr lvl="1"/>
            <a:r>
              <a:rPr lang="en-GB" dirty="0" smtClean="0"/>
              <a:t>Tap </a:t>
            </a:r>
          </a:p>
          <a:p>
            <a:pPr lvl="1"/>
            <a:r>
              <a:rPr lang="en-GB" dirty="0" err="1" smtClean="0"/>
              <a:t>DoubleTap</a:t>
            </a:r>
            <a:endParaRPr lang="en-GB" dirty="0"/>
          </a:p>
          <a:p>
            <a:pPr lvl="1"/>
            <a:r>
              <a:rPr lang="en-GB" dirty="0" smtClean="0"/>
              <a:t>Hold</a:t>
            </a:r>
            <a:endParaRPr lang="en-GB" dirty="0"/>
          </a:p>
          <a:p>
            <a:pPr lvl="1"/>
            <a:r>
              <a:rPr lang="en-GB" dirty="0" err="1" smtClean="0"/>
              <a:t>HorizontalDrag</a:t>
            </a:r>
            <a:r>
              <a:rPr lang="en-GB" dirty="0" smtClean="0"/>
              <a:t>, </a:t>
            </a:r>
            <a:r>
              <a:rPr lang="en-GB" dirty="0" err="1" smtClean="0"/>
              <a:t>VerticalDrag</a:t>
            </a:r>
            <a:r>
              <a:rPr lang="en-GB" dirty="0" smtClean="0"/>
              <a:t> and  </a:t>
            </a:r>
            <a:r>
              <a:rPr lang="en-GB" dirty="0" err="1"/>
              <a:t>FreeDrag</a:t>
            </a:r>
            <a:r>
              <a:rPr lang="en-GB" dirty="0"/>
              <a:t> </a:t>
            </a:r>
            <a:endParaRPr lang="en-GB" dirty="0" smtClean="0"/>
          </a:p>
          <a:p>
            <a:pPr lvl="1"/>
            <a:r>
              <a:rPr lang="en-GB" dirty="0" smtClean="0"/>
              <a:t>Pinch</a:t>
            </a:r>
          </a:p>
          <a:p>
            <a:pPr lvl="1"/>
            <a:r>
              <a:rPr lang="en-GB" dirty="0" smtClean="0"/>
              <a:t>Flick</a:t>
            </a:r>
          </a:p>
          <a:p>
            <a:r>
              <a:rPr lang="en-GB" dirty="0" smtClean="0"/>
              <a:t>The Cheese Roller game is going to use the Flick gesture</a:t>
            </a:r>
          </a:p>
        </p:txBody>
      </p:sp>
    </p:spTree>
    <p:extLst>
      <p:ext uri="{BB962C8B-B14F-4D97-AF65-F5344CB8AC3E}">
        <p14:creationId xmlns:p14="http://schemas.microsoft.com/office/powerpoint/2010/main" val="443857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cap="all" dirty="0" smtClean="0"/>
              <a:t>Registering an interest in a gesture</a:t>
            </a:r>
            <a:endParaRPr lang="en-GB" cap="all" dirty="0"/>
          </a:p>
        </p:txBody>
      </p:sp>
      <p:sp>
        <p:nvSpPr>
          <p:cNvPr id="7" name="Text Placeholder 6"/>
          <p:cNvSpPr>
            <a:spLocks noGrp="1"/>
          </p:cNvSpPr>
          <p:nvPr>
            <p:ph type="body" sz="quarter" idx="10"/>
          </p:nvPr>
        </p:nvSpPr>
        <p:spPr>
          <a:xfrm>
            <a:off x="389436" y="2355576"/>
            <a:ext cx="8363938" cy="2511457"/>
          </a:xfrm>
        </p:spPr>
        <p:txBody>
          <a:bodyPr>
            <a:normAutofit/>
          </a:bodyPr>
          <a:lstStyle/>
          <a:p>
            <a:r>
              <a:rPr lang="en-GB" dirty="0" smtClean="0"/>
              <a:t>The game must select those gestures that it wants to use</a:t>
            </a:r>
          </a:p>
          <a:p>
            <a:r>
              <a:rPr lang="en-GB" dirty="0" smtClean="0"/>
              <a:t>This can be done once at the start of the game</a:t>
            </a:r>
          </a:p>
          <a:p>
            <a:r>
              <a:rPr lang="en-GB" dirty="0" smtClean="0"/>
              <a:t>I do it in the XNA </a:t>
            </a:r>
            <a:r>
              <a:rPr lang="en-GB" dirty="0" smtClean="0">
                <a:latin typeface="Consolas" pitchFamily="49" charset="0"/>
                <a:cs typeface="Consolas" pitchFamily="49" charset="0"/>
              </a:rPr>
              <a:t>Initialise</a:t>
            </a:r>
            <a:r>
              <a:rPr lang="en-GB" dirty="0" smtClean="0"/>
              <a:t> method </a:t>
            </a:r>
          </a:p>
          <a:p>
            <a:r>
              <a:rPr lang="en-GB" dirty="0" smtClean="0"/>
              <a:t>A game can also query the </a:t>
            </a:r>
            <a:r>
              <a:rPr lang="en-GB" dirty="0">
                <a:latin typeface="Consolas" pitchFamily="49" charset="0"/>
                <a:cs typeface="Consolas" pitchFamily="49" charset="0"/>
              </a:rPr>
              <a:t>TouchPanel</a:t>
            </a:r>
            <a:r>
              <a:rPr lang="en-GB" dirty="0" smtClean="0"/>
              <a:t> about the number of points it can track simultaneously</a:t>
            </a:r>
          </a:p>
        </p:txBody>
      </p:sp>
      <p:sp>
        <p:nvSpPr>
          <p:cNvPr id="8" name="Text Placeholder 7"/>
          <p:cNvSpPr>
            <a:spLocks noGrp="1"/>
          </p:cNvSpPr>
          <p:nvPr>
            <p:ph type="body" sz="quarter" idx="11"/>
          </p:nvPr>
        </p:nvSpPr>
        <p:spPr>
          <a:xfrm>
            <a:off x="405708" y="1403841"/>
            <a:ext cx="8340521" cy="443199"/>
          </a:xfrm>
        </p:spPr>
        <p:txBody>
          <a:bodyPr>
            <a:normAutofit lnSpcReduction="10000"/>
          </a:bodyPr>
          <a:lstStyle/>
          <a:p>
            <a:pPr marL="134559"/>
            <a:r>
              <a:rPr lang="en-GB" dirty="0" err="1">
                <a:solidFill>
                  <a:srgbClr val="2B91AF"/>
                </a:solidFill>
                <a:latin typeface="Consolas"/>
              </a:rPr>
              <a:t>TouchPanel</a:t>
            </a:r>
            <a:r>
              <a:rPr lang="en-GB" dirty="0" err="1">
                <a:solidFill>
                  <a:prstClr val="black"/>
                </a:solidFill>
                <a:latin typeface="Consolas"/>
              </a:rPr>
              <a:t>.EnabledGestures</a:t>
            </a:r>
            <a:r>
              <a:rPr lang="en-GB" dirty="0">
                <a:solidFill>
                  <a:prstClr val="black"/>
                </a:solidFill>
                <a:latin typeface="Consolas"/>
              </a:rPr>
              <a:t> = </a:t>
            </a:r>
            <a:r>
              <a:rPr lang="en-GB" dirty="0" err="1">
                <a:solidFill>
                  <a:srgbClr val="2B91AF"/>
                </a:solidFill>
                <a:latin typeface="Consolas"/>
              </a:rPr>
              <a:t>GestureType</a:t>
            </a:r>
            <a:r>
              <a:rPr lang="en-GB" dirty="0" err="1">
                <a:solidFill>
                  <a:prstClr val="black"/>
                </a:solidFill>
                <a:latin typeface="Consolas"/>
              </a:rPr>
              <a:t>.Flick</a:t>
            </a:r>
            <a:r>
              <a:rPr lang="en-GB" dirty="0">
                <a:solidFill>
                  <a:prstClr val="black"/>
                </a:solidFill>
                <a:latin typeface="Consolas"/>
              </a:rPr>
              <a:t>;</a:t>
            </a:r>
          </a:p>
        </p:txBody>
      </p:sp>
    </p:spTree>
    <p:extLst>
      <p:ext uri="{BB962C8B-B14F-4D97-AF65-F5344CB8AC3E}">
        <p14:creationId xmlns:p14="http://schemas.microsoft.com/office/powerpoint/2010/main" val="2126169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cap="all" dirty="0" smtClean="0"/>
              <a:t>Retrieving Gestures</a:t>
            </a:r>
            <a:endParaRPr lang="en-GB" cap="all" dirty="0"/>
          </a:p>
        </p:txBody>
      </p:sp>
      <p:sp>
        <p:nvSpPr>
          <p:cNvPr id="7" name="Text Placeholder 6"/>
          <p:cNvSpPr>
            <a:spLocks noGrp="1"/>
          </p:cNvSpPr>
          <p:nvPr>
            <p:ph type="body" sz="quarter" idx="10"/>
          </p:nvPr>
        </p:nvSpPr>
        <p:spPr>
          <a:xfrm>
            <a:off x="389436" y="4293705"/>
            <a:ext cx="8363938" cy="1834348"/>
          </a:xfrm>
        </p:spPr>
        <p:txBody>
          <a:bodyPr>
            <a:normAutofit fontScale="92500" lnSpcReduction="10000"/>
          </a:bodyPr>
          <a:lstStyle/>
          <a:p>
            <a:r>
              <a:rPr lang="en-GB" dirty="0" smtClean="0"/>
              <a:t>The </a:t>
            </a:r>
            <a:r>
              <a:rPr lang="en-GB" dirty="0" smtClean="0">
                <a:latin typeface="Consolas" pitchFamily="49" charset="0"/>
                <a:cs typeface="Consolas" pitchFamily="49" charset="0"/>
              </a:rPr>
              <a:t>Flick</a:t>
            </a:r>
            <a:r>
              <a:rPr lang="en-GB" dirty="0" smtClean="0"/>
              <a:t> gesture returns a </a:t>
            </a:r>
            <a:r>
              <a:rPr lang="en-GB" dirty="0">
                <a:latin typeface="Consolas" pitchFamily="49" charset="0"/>
                <a:cs typeface="Consolas" pitchFamily="49" charset="0"/>
              </a:rPr>
              <a:t>Delta</a:t>
            </a:r>
            <a:r>
              <a:rPr lang="en-GB" dirty="0" smtClean="0"/>
              <a:t> value which gives the speed of the flick</a:t>
            </a:r>
          </a:p>
          <a:p>
            <a:pPr lvl="1"/>
            <a:r>
              <a:rPr lang="en-GB" dirty="0" smtClean="0"/>
              <a:t>The divide factor of 100 is something I came up with by </a:t>
            </a:r>
            <a:r>
              <a:rPr lang="en-GB" dirty="0" err="1" smtClean="0"/>
              <a:t>playtesting</a:t>
            </a:r>
            <a:endParaRPr lang="en-GB" dirty="0" smtClean="0"/>
          </a:p>
          <a:p>
            <a:pPr lvl="1"/>
            <a:r>
              <a:rPr lang="en-GB" dirty="0" smtClean="0"/>
              <a:t>The smaller the value, the more powerful the effect of the flick</a:t>
            </a:r>
          </a:p>
        </p:txBody>
      </p:sp>
      <p:sp>
        <p:nvSpPr>
          <p:cNvPr id="8" name="Text Placeholder 7"/>
          <p:cNvSpPr>
            <a:spLocks noGrp="1"/>
          </p:cNvSpPr>
          <p:nvPr>
            <p:ph type="body" sz="quarter" idx="11"/>
          </p:nvPr>
        </p:nvSpPr>
        <p:spPr>
          <a:xfrm>
            <a:off x="405708" y="1006281"/>
            <a:ext cx="8340521" cy="3231655"/>
          </a:xfrm>
        </p:spPr>
        <p:txBody>
          <a:bodyPr>
            <a:normAutofit/>
          </a:bodyPr>
          <a:lstStyle/>
          <a:p>
            <a:pPr marL="134559"/>
            <a:r>
              <a:rPr lang="en-GB" sz="2100" dirty="0">
                <a:solidFill>
                  <a:srgbClr val="0000FF"/>
                </a:solidFill>
                <a:latin typeface="Consolas"/>
              </a:rPr>
              <a:t>while</a:t>
            </a:r>
            <a:r>
              <a:rPr lang="en-GB" sz="2100" dirty="0">
                <a:solidFill>
                  <a:prstClr val="black"/>
                </a:solidFill>
                <a:latin typeface="Consolas"/>
              </a:rPr>
              <a:t> (</a:t>
            </a:r>
            <a:r>
              <a:rPr lang="en-GB" sz="2100" dirty="0" err="1">
                <a:solidFill>
                  <a:srgbClr val="2B91AF"/>
                </a:solidFill>
                <a:latin typeface="Consolas"/>
              </a:rPr>
              <a:t>TouchPanel</a:t>
            </a:r>
            <a:r>
              <a:rPr lang="en-GB" sz="2100" dirty="0" err="1">
                <a:solidFill>
                  <a:prstClr val="black"/>
                </a:solidFill>
                <a:latin typeface="Consolas"/>
              </a:rPr>
              <a:t>.IsGestureAvailable</a:t>
            </a:r>
            <a:r>
              <a:rPr lang="en-GB" sz="2100" dirty="0">
                <a:solidFill>
                  <a:prstClr val="black"/>
                </a:solidFill>
                <a:latin typeface="Consolas"/>
              </a:rPr>
              <a:t>)</a:t>
            </a:r>
          </a:p>
          <a:p>
            <a:pPr marL="134559"/>
            <a:r>
              <a:rPr lang="en-GB" sz="2100" dirty="0">
                <a:solidFill>
                  <a:prstClr val="black"/>
                </a:solidFill>
                <a:latin typeface="Consolas"/>
              </a:rPr>
              <a:t>{</a:t>
            </a:r>
          </a:p>
          <a:p>
            <a:pPr marL="134559"/>
            <a:r>
              <a:rPr lang="en-GB" sz="2100" dirty="0">
                <a:solidFill>
                  <a:prstClr val="black"/>
                </a:solidFill>
                <a:latin typeface="Consolas"/>
              </a:rPr>
              <a:t>   </a:t>
            </a:r>
            <a:r>
              <a:rPr lang="en-GB" sz="2100" dirty="0" err="1">
                <a:solidFill>
                  <a:srgbClr val="2B91AF"/>
                </a:solidFill>
                <a:latin typeface="Consolas"/>
              </a:rPr>
              <a:t>GestureSample</a:t>
            </a:r>
            <a:r>
              <a:rPr lang="en-GB" sz="2100" dirty="0">
                <a:solidFill>
                  <a:prstClr val="black"/>
                </a:solidFill>
                <a:latin typeface="Consolas"/>
              </a:rPr>
              <a:t> gesture = </a:t>
            </a:r>
            <a:r>
              <a:rPr lang="en-GB" sz="2100" dirty="0" err="1">
                <a:solidFill>
                  <a:srgbClr val="2B91AF"/>
                </a:solidFill>
                <a:latin typeface="Consolas"/>
              </a:rPr>
              <a:t>TouchPanel</a:t>
            </a:r>
            <a:r>
              <a:rPr lang="en-GB" sz="2100" dirty="0" err="1">
                <a:solidFill>
                  <a:prstClr val="black"/>
                </a:solidFill>
                <a:latin typeface="Consolas"/>
              </a:rPr>
              <a:t>.ReadGesture</a:t>
            </a:r>
            <a:r>
              <a:rPr lang="en-GB" sz="2100" dirty="0">
                <a:solidFill>
                  <a:prstClr val="black"/>
                </a:solidFill>
                <a:latin typeface="Consolas"/>
              </a:rPr>
              <a:t>();</a:t>
            </a:r>
          </a:p>
          <a:p>
            <a:pPr marL="134559"/>
            <a:endParaRPr lang="en-GB" sz="2100" dirty="0">
              <a:solidFill>
                <a:prstClr val="black"/>
              </a:solidFill>
              <a:latin typeface="Consolas"/>
            </a:endParaRPr>
          </a:p>
          <a:p>
            <a:pPr marL="134559"/>
            <a:r>
              <a:rPr lang="en-GB" sz="2100" dirty="0">
                <a:solidFill>
                  <a:prstClr val="black"/>
                </a:solidFill>
                <a:latin typeface="Consolas"/>
              </a:rPr>
              <a:t>   </a:t>
            </a:r>
            <a:r>
              <a:rPr lang="en-GB" sz="2100" dirty="0">
                <a:solidFill>
                  <a:srgbClr val="0000FF"/>
                </a:solidFill>
                <a:latin typeface="Consolas"/>
              </a:rPr>
              <a:t>if</a:t>
            </a:r>
            <a:r>
              <a:rPr lang="en-GB" sz="2100" dirty="0">
                <a:solidFill>
                  <a:prstClr val="black"/>
                </a:solidFill>
                <a:latin typeface="Consolas"/>
              </a:rPr>
              <a:t> (</a:t>
            </a:r>
            <a:r>
              <a:rPr lang="en-GB" sz="2100" dirty="0" err="1">
                <a:solidFill>
                  <a:prstClr val="black"/>
                </a:solidFill>
                <a:latin typeface="Consolas"/>
              </a:rPr>
              <a:t>gesture.GestureType</a:t>
            </a:r>
            <a:r>
              <a:rPr lang="en-GB" sz="2100" dirty="0">
                <a:solidFill>
                  <a:prstClr val="black"/>
                </a:solidFill>
                <a:latin typeface="Consolas"/>
              </a:rPr>
              <a:t> == </a:t>
            </a:r>
            <a:r>
              <a:rPr lang="en-GB" sz="2100" dirty="0" err="1">
                <a:solidFill>
                  <a:srgbClr val="2B91AF"/>
                </a:solidFill>
                <a:latin typeface="Consolas"/>
              </a:rPr>
              <a:t>GestureType</a:t>
            </a:r>
            <a:r>
              <a:rPr lang="en-GB" sz="2100" dirty="0" err="1">
                <a:solidFill>
                  <a:prstClr val="black"/>
                </a:solidFill>
                <a:latin typeface="Consolas"/>
              </a:rPr>
              <a:t>.Flick</a:t>
            </a:r>
            <a:r>
              <a:rPr lang="en-GB" sz="2100" dirty="0">
                <a:solidFill>
                  <a:prstClr val="black"/>
                </a:solidFill>
                <a:latin typeface="Consolas"/>
              </a:rPr>
              <a:t>)</a:t>
            </a:r>
          </a:p>
          <a:p>
            <a:pPr marL="134559"/>
            <a:r>
              <a:rPr lang="en-GB" sz="2100" dirty="0">
                <a:solidFill>
                  <a:prstClr val="black"/>
                </a:solidFill>
                <a:latin typeface="Consolas"/>
              </a:rPr>
              <a:t>      </a:t>
            </a:r>
            <a:r>
              <a:rPr lang="en-GB" sz="2100" dirty="0" err="1">
                <a:solidFill>
                  <a:prstClr val="black"/>
                </a:solidFill>
                <a:latin typeface="Consolas"/>
              </a:rPr>
              <a:t>cheeseSpeed</a:t>
            </a:r>
            <a:r>
              <a:rPr lang="en-GB" sz="2100" dirty="0">
                <a:solidFill>
                  <a:prstClr val="black"/>
                </a:solidFill>
                <a:latin typeface="Consolas"/>
              </a:rPr>
              <a:t> = </a:t>
            </a:r>
            <a:r>
              <a:rPr lang="en-GB" sz="2100" dirty="0">
                <a:solidFill>
                  <a:srgbClr val="2B91AF"/>
                </a:solidFill>
                <a:latin typeface="Consolas"/>
              </a:rPr>
              <a:t>Vector2</a:t>
            </a:r>
            <a:r>
              <a:rPr lang="en-GB" sz="2100" dirty="0">
                <a:solidFill>
                  <a:prstClr val="black"/>
                </a:solidFill>
                <a:latin typeface="Consolas"/>
              </a:rPr>
              <a:t>.Divide(</a:t>
            </a:r>
            <a:r>
              <a:rPr lang="en-GB" sz="2100" dirty="0" err="1">
                <a:solidFill>
                  <a:prstClr val="black"/>
                </a:solidFill>
                <a:latin typeface="Consolas"/>
              </a:rPr>
              <a:t>gesture.Delta</a:t>
            </a:r>
            <a:r>
              <a:rPr lang="en-GB" sz="2100" dirty="0">
                <a:solidFill>
                  <a:prstClr val="black"/>
                </a:solidFill>
                <a:latin typeface="Consolas"/>
              </a:rPr>
              <a:t>, 100);</a:t>
            </a:r>
          </a:p>
          <a:p>
            <a:pPr marL="134559"/>
            <a:r>
              <a:rPr lang="en-GB" sz="2100" dirty="0">
                <a:solidFill>
                  <a:prstClr val="black"/>
                </a:solidFill>
                <a:latin typeface="Consolas"/>
              </a:rPr>
              <a:t>}</a:t>
            </a:r>
            <a:endParaRPr lang="en-GB" dirty="0">
              <a:solidFill>
                <a:prstClr val="black"/>
              </a:solidFill>
              <a:latin typeface="Consolas"/>
            </a:endParaRPr>
          </a:p>
        </p:txBody>
      </p:sp>
    </p:spTree>
    <p:extLst>
      <p:ext uri="{BB962C8B-B14F-4D97-AF65-F5344CB8AC3E}">
        <p14:creationId xmlns:p14="http://schemas.microsoft.com/office/powerpoint/2010/main" val="10427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Demo 3</a:t>
            </a:r>
            <a:r>
              <a:rPr lang="en-US" dirty="0" smtClean="0"/>
              <a:t>: Rolling </a:t>
            </a:r>
            <a:r>
              <a:rPr lang="en-US" dirty="0"/>
              <a:t>Cheese</a:t>
            </a:r>
            <a:endParaRPr lang="en-US" dirty="0" smtClean="0"/>
          </a:p>
        </p:txBody>
      </p:sp>
      <p:pic>
        <p:nvPicPr>
          <p:cNvPr id="4" name="Picture 2" descr="C:\Users\Rob\Documents\My Dropbox\Tech Ed 2010\Resources\CheeseRoll.p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rot="16200000">
            <a:off x="5080588" y="2581192"/>
            <a:ext cx="4290343" cy="235943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211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Improving Cheese Roller</a:t>
            </a:r>
            <a:endParaRPr lang="en-GB" cap="all" dirty="0"/>
          </a:p>
        </p:txBody>
      </p:sp>
      <p:sp>
        <p:nvSpPr>
          <p:cNvPr id="3" name="Text Placeholder 2"/>
          <p:cNvSpPr>
            <a:spLocks noGrp="1"/>
          </p:cNvSpPr>
          <p:nvPr>
            <p:ph type="body" sz="quarter" idx="10"/>
          </p:nvPr>
        </p:nvSpPr>
        <p:spPr>
          <a:xfrm>
            <a:off x="389436" y="1447800"/>
            <a:ext cx="8363938" cy="4038029"/>
          </a:xfrm>
        </p:spPr>
        <p:txBody>
          <a:bodyPr>
            <a:normAutofit/>
          </a:bodyPr>
          <a:lstStyle/>
          <a:p>
            <a:r>
              <a:rPr lang="en-GB" dirty="0" smtClean="0"/>
              <a:t>The obvious improvement to Cheese Roller is to add more cheese</a:t>
            </a:r>
          </a:p>
          <a:p>
            <a:r>
              <a:rPr lang="en-GB" dirty="0" smtClean="0"/>
              <a:t>If we do this the physics becomes more complicated</a:t>
            </a:r>
          </a:p>
          <a:p>
            <a:r>
              <a:rPr lang="en-GB" dirty="0" smtClean="0"/>
              <a:t>Our simple model can no longer cope with all the collisions</a:t>
            </a:r>
          </a:p>
          <a:p>
            <a:r>
              <a:rPr lang="en-GB" dirty="0" smtClean="0"/>
              <a:t>Fortunately there are a lot of engines out there that can help</a:t>
            </a:r>
          </a:p>
          <a:p>
            <a:r>
              <a:rPr lang="en-GB" dirty="0" smtClean="0"/>
              <a:t>One of these is the </a:t>
            </a:r>
            <a:r>
              <a:rPr lang="en-GB" dirty="0" err="1" smtClean="0"/>
              <a:t>Farseer</a:t>
            </a:r>
            <a:r>
              <a:rPr lang="en-GB" dirty="0" smtClean="0"/>
              <a:t> engine</a:t>
            </a:r>
          </a:p>
          <a:p>
            <a:r>
              <a:rPr lang="en-GB" dirty="0" smtClean="0"/>
              <a:t>It is a 2D physics engine that is very easy to use and works well on Windows Phone</a:t>
            </a:r>
            <a:endParaRPr lang="en-GB" dirty="0"/>
          </a:p>
        </p:txBody>
      </p:sp>
    </p:spTree>
    <p:extLst>
      <p:ext uri="{BB962C8B-B14F-4D97-AF65-F5344CB8AC3E}">
        <p14:creationId xmlns:p14="http://schemas.microsoft.com/office/powerpoint/2010/main" val="226332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all" dirty="0" smtClean="0"/>
              <a:t>Agenda</a:t>
            </a:r>
            <a:endParaRPr lang="en-US" dirty="0">
              <a:gradFill>
                <a:gsLst>
                  <a:gs pos="50000">
                    <a:schemeClr val="tx2"/>
                  </a:gs>
                  <a:gs pos="100000">
                    <a:schemeClr val="tx2"/>
                  </a:gs>
                </a:gsLst>
                <a:lin ang="5400000" scaled="0"/>
              </a:gradFill>
            </a:endParaRPr>
          </a:p>
        </p:txBody>
      </p:sp>
      <p:sp>
        <p:nvSpPr>
          <p:cNvPr id="3" name="Text Placeholder 2"/>
          <p:cNvSpPr>
            <a:spLocks noGrp="1"/>
          </p:cNvSpPr>
          <p:nvPr>
            <p:ph idx="1"/>
          </p:nvPr>
        </p:nvSpPr>
        <p:spPr/>
        <p:txBody>
          <a:bodyPr>
            <a:normAutofit/>
          </a:bodyPr>
          <a:lstStyle/>
          <a:p>
            <a:r>
              <a:rPr lang="en-US" sz="2800" dirty="0"/>
              <a:t>Getting started with XNA</a:t>
            </a:r>
          </a:p>
          <a:p>
            <a:r>
              <a:rPr lang="en-US" sz="2800" dirty="0"/>
              <a:t>Sorting out orientation</a:t>
            </a:r>
          </a:p>
          <a:p>
            <a:r>
              <a:rPr lang="en-US" sz="2800" dirty="0"/>
              <a:t>Using the touch panel gesture support</a:t>
            </a:r>
          </a:p>
          <a:p>
            <a:r>
              <a:rPr lang="en-US" sz="2800" dirty="0"/>
              <a:t>Adding a touch of Physics with the </a:t>
            </a:r>
            <a:r>
              <a:rPr lang="en-US" sz="2800" dirty="0" err="1"/>
              <a:t>Farseer</a:t>
            </a:r>
            <a:r>
              <a:rPr lang="en-US" sz="2800" dirty="0"/>
              <a:t> Physics Engine</a:t>
            </a:r>
          </a:p>
          <a:p>
            <a:r>
              <a:rPr lang="en-US" sz="2800" dirty="0"/>
              <a:t>Using the Windows Phone accelerometer </a:t>
            </a:r>
            <a:endParaRPr lang="en-US" sz="2800" dirty="0" smtClean="0"/>
          </a:p>
          <a:p>
            <a:r>
              <a:rPr lang="en-US" sz="2800" dirty="0" smtClean="0"/>
              <a:t>The Windows Phone Marketplace</a:t>
            </a:r>
            <a:endParaRPr lang="en-US" sz="2800" dirty="0"/>
          </a:p>
          <a:p>
            <a:endParaRPr lang="en-US" dirty="0"/>
          </a:p>
        </p:txBody>
      </p:sp>
    </p:spTree>
    <p:extLst>
      <p:ext uri="{BB962C8B-B14F-4D97-AF65-F5344CB8AC3E}">
        <p14:creationId xmlns:p14="http://schemas.microsoft.com/office/powerpoint/2010/main" val="316449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The </a:t>
            </a:r>
            <a:r>
              <a:rPr lang="en-GB" cap="all" dirty="0" err="1" smtClean="0"/>
              <a:t>FarSeer</a:t>
            </a:r>
            <a:r>
              <a:rPr lang="en-GB" cap="all" dirty="0" smtClean="0"/>
              <a:t> Physics Engine</a:t>
            </a:r>
            <a:endParaRPr lang="en-GB" cap="all" dirty="0"/>
          </a:p>
        </p:txBody>
      </p:sp>
      <p:sp>
        <p:nvSpPr>
          <p:cNvPr id="3" name="Text Placeholder 2"/>
          <p:cNvSpPr>
            <a:spLocks noGrp="1"/>
          </p:cNvSpPr>
          <p:nvPr>
            <p:ph type="body" sz="quarter" idx="10"/>
          </p:nvPr>
        </p:nvSpPr>
        <p:spPr>
          <a:xfrm>
            <a:off x="389436" y="1447799"/>
            <a:ext cx="8363938" cy="3939540"/>
          </a:xfrm>
        </p:spPr>
        <p:txBody>
          <a:bodyPr>
            <a:normAutofit/>
          </a:bodyPr>
          <a:lstStyle/>
          <a:p>
            <a:r>
              <a:rPr lang="en-GB" dirty="0" smtClean="0"/>
              <a:t>The </a:t>
            </a:r>
            <a:r>
              <a:rPr lang="en-GB" dirty="0" err="1" smtClean="0"/>
              <a:t>FarSeer</a:t>
            </a:r>
            <a:r>
              <a:rPr lang="en-GB" dirty="0" smtClean="0"/>
              <a:t> Physics Engine is a </a:t>
            </a:r>
            <a:r>
              <a:rPr lang="en-GB" dirty="0" err="1" smtClean="0"/>
              <a:t>Codeplex</a:t>
            </a:r>
            <a:r>
              <a:rPr lang="en-GB" dirty="0" smtClean="0"/>
              <a:t> based project you can download from here:</a:t>
            </a:r>
          </a:p>
          <a:p>
            <a:pPr marL="0" indent="0" algn="ctr">
              <a:buNone/>
            </a:pPr>
            <a:r>
              <a:rPr lang="en-GB" dirty="0">
                <a:hlinkClick r:id="rId2"/>
              </a:rPr>
              <a:t>http://farseerphysics.codeplex.com</a:t>
            </a:r>
            <a:r>
              <a:rPr lang="en-GB" dirty="0" smtClean="0">
                <a:hlinkClick r:id="rId2"/>
              </a:rPr>
              <a:t>/</a:t>
            </a:r>
            <a:endParaRPr lang="en-GB" dirty="0" smtClean="0"/>
          </a:p>
          <a:p>
            <a:endParaRPr lang="en-GB" dirty="0"/>
          </a:p>
          <a:p>
            <a:r>
              <a:rPr lang="en-GB" dirty="0" smtClean="0"/>
              <a:t>Version 3.0 has just been released but there is not a version of this that is suitable for Windows Phone just yet</a:t>
            </a:r>
          </a:p>
          <a:p>
            <a:r>
              <a:rPr lang="en-GB" dirty="0" smtClean="0"/>
              <a:t>I have used Version 2.0 for my Windows Phone “Destruction Golf” game</a:t>
            </a:r>
            <a:endParaRPr lang="en-GB" dirty="0"/>
          </a:p>
        </p:txBody>
      </p:sp>
    </p:spTree>
    <p:extLst>
      <p:ext uri="{BB962C8B-B14F-4D97-AF65-F5344CB8AC3E}">
        <p14:creationId xmlns:p14="http://schemas.microsoft.com/office/powerpoint/2010/main" val="446165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err="1" smtClean="0"/>
              <a:t>Farseer</a:t>
            </a:r>
            <a:r>
              <a:rPr lang="en-GB" cap="all" dirty="0" smtClean="0"/>
              <a:t> Objects</a:t>
            </a:r>
            <a:endParaRPr lang="en-GB" cap="all" dirty="0"/>
          </a:p>
        </p:txBody>
      </p:sp>
      <p:sp>
        <p:nvSpPr>
          <p:cNvPr id="3" name="Content Placeholder 2"/>
          <p:cNvSpPr>
            <a:spLocks noGrp="1"/>
          </p:cNvSpPr>
          <p:nvPr>
            <p:ph idx="1"/>
          </p:nvPr>
        </p:nvSpPr>
        <p:spPr>
          <a:xfrm>
            <a:off x="389436" y="1447800"/>
            <a:ext cx="8363938" cy="3397853"/>
          </a:xfrm>
        </p:spPr>
        <p:txBody>
          <a:bodyPr>
            <a:normAutofit/>
          </a:bodyPr>
          <a:lstStyle/>
          <a:p>
            <a:r>
              <a:rPr lang="en-GB" sz="2800" dirty="0" smtClean="0"/>
              <a:t>Objects in the </a:t>
            </a:r>
            <a:r>
              <a:rPr lang="en-GB" sz="2800" dirty="0" err="1" smtClean="0"/>
              <a:t>Farseer</a:t>
            </a:r>
            <a:r>
              <a:rPr lang="en-GB" sz="2800" dirty="0" smtClean="0"/>
              <a:t> 2.n universe are made up of a </a:t>
            </a:r>
            <a:r>
              <a:rPr lang="en-GB" sz="2800" dirty="0" smtClean="0">
                <a:latin typeface="Consolas" pitchFamily="49" charset="0"/>
                <a:cs typeface="Consolas" pitchFamily="49" charset="0"/>
              </a:rPr>
              <a:t>Body</a:t>
            </a:r>
            <a:r>
              <a:rPr lang="en-GB" sz="2800" dirty="0" smtClean="0"/>
              <a:t> and a </a:t>
            </a:r>
            <a:r>
              <a:rPr lang="en-GB" sz="2800" dirty="0">
                <a:latin typeface="Consolas" pitchFamily="49" charset="0"/>
                <a:cs typeface="Consolas" pitchFamily="49" charset="0"/>
              </a:rPr>
              <a:t>Geometry</a:t>
            </a:r>
          </a:p>
          <a:p>
            <a:r>
              <a:rPr lang="en-GB" sz="2800" dirty="0" smtClean="0"/>
              <a:t>We create instances of these and add them to the </a:t>
            </a:r>
            <a:r>
              <a:rPr lang="en-GB" sz="2800" dirty="0" err="1" smtClean="0"/>
              <a:t>Farseer</a:t>
            </a:r>
            <a:r>
              <a:rPr lang="en-GB" sz="2800" dirty="0" smtClean="0"/>
              <a:t> simulator</a:t>
            </a:r>
          </a:p>
          <a:p>
            <a:r>
              <a:rPr lang="en-GB" sz="2800" dirty="0" smtClean="0"/>
              <a:t>When the XNA game updates we also update the simulator so that it moves the objects around</a:t>
            </a:r>
          </a:p>
          <a:p>
            <a:r>
              <a:rPr lang="en-GB" sz="2800" dirty="0" smtClean="0"/>
              <a:t>We create the simulator at the start of the program</a:t>
            </a:r>
            <a:endParaRPr lang="en-GB" sz="2800" dirty="0"/>
          </a:p>
        </p:txBody>
      </p:sp>
    </p:spTree>
    <p:extLst>
      <p:ext uri="{BB962C8B-B14F-4D97-AF65-F5344CB8AC3E}">
        <p14:creationId xmlns:p14="http://schemas.microsoft.com/office/powerpoint/2010/main" val="37662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The Simulator</a:t>
            </a:r>
          </a:p>
        </p:txBody>
      </p:sp>
      <p:sp>
        <p:nvSpPr>
          <p:cNvPr id="3" name="Content Placeholder 2"/>
          <p:cNvSpPr>
            <a:spLocks noGrp="1"/>
          </p:cNvSpPr>
          <p:nvPr>
            <p:ph idx="1"/>
          </p:nvPr>
        </p:nvSpPr>
        <p:spPr>
          <a:xfrm>
            <a:off x="292100" y="2805573"/>
            <a:ext cx="8562974" cy="2819233"/>
          </a:xfrm>
        </p:spPr>
        <p:txBody>
          <a:bodyPr>
            <a:normAutofit/>
          </a:bodyPr>
          <a:lstStyle/>
          <a:p>
            <a:r>
              <a:rPr lang="en-GB" dirty="0" smtClean="0"/>
              <a:t>When we create the simulator we also give it a vector that indicates the direction of gravity</a:t>
            </a:r>
          </a:p>
          <a:p>
            <a:pPr lvl="1"/>
            <a:r>
              <a:rPr lang="en-GB" dirty="0" smtClean="0"/>
              <a:t>A vector is a way of expressing a direction</a:t>
            </a:r>
          </a:p>
          <a:p>
            <a:pPr lvl="1"/>
            <a:r>
              <a:rPr lang="en-GB" dirty="0" smtClean="0"/>
              <a:t>We can create it by giving it x and y direction values</a:t>
            </a:r>
          </a:p>
          <a:p>
            <a:r>
              <a:rPr lang="en-GB" dirty="0" smtClean="0"/>
              <a:t>We can change this to make gravity work in any direction we like, or with any amount of strength, which might be fun</a:t>
            </a:r>
            <a:endParaRPr lang="en-GB" dirty="0"/>
          </a:p>
        </p:txBody>
      </p:sp>
      <p:sp>
        <p:nvSpPr>
          <p:cNvPr id="5" name="Rectangle 4"/>
          <p:cNvSpPr/>
          <p:nvPr/>
        </p:nvSpPr>
        <p:spPr>
          <a:xfrm>
            <a:off x="292102" y="1571309"/>
            <a:ext cx="8380413" cy="1177255"/>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a:solidFill>
                  <a:srgbClr val="008000"/>
                </a:solidFill>
                <a:latin typeface="Consolas" pitchFamily="49" charset="0"/>
                <a:cs typeface="Consolas" pitchFamily="49" charset="0"/>
              </a:rPr>
              <a:t>//The physics simulator is always needed. </a:t>
            </a:r>
            <a:br>
              <a:rPr lang="en-GB" dirty="0">
                <a:solidFill>
                  <a:srgbClr val="008000"/>
                </a:solidFill>
                <a:latin typeface="Consolas" pitchFamily="49" charset="0"/>
                <a:cs typeface="Consolas" pitchFamily="49" charset="0"/>
              </a:rPr>
            </a:br>
            <a:r>
              <a:rPr lang="en-GB" dirty="0">
                <a:solidFill>
                  <a:srgbClr val="008000"/>
                </a:solidFill>
                <a:latin typeface="Consolas" pitchFamily="49" charset="0"/>
                <a:cs typeface="Consolas" pitchFamily="49" charset="0"/>
              </a:rPr>
              <a:t>// We supply a gravity of 250 units</a:t>
            </a:r>
          </a:p>
          <a:p>
            <a:r>
              <a:rPr lang="en-GB" dirty="0" err="1">
                <a:solidFill>
                  <a:srgbClr val="2B91AF"/>
                </a:solidFill>
                <a:latin typeface="Consolas" pitchFamily="49" charset="0"/>
                <a:cs typeface="Consolas" pitchFamily="49" charset="0"/>
              </a:rPr>
              <a:t>PhysicsSimulator</a:t>
            </a:r>
            <a:r>
              <a:rPr lang="en-GB" dirty="0">
                <a:solidFill>
                  <a:prstClr val="black"/>
                </a:solidFill>
                <a:latin typeface="Consolas" pitchFamily="49" charset="0"/>
                <a:cs typeface="Consolas" pitchFamily="49" charset="0"/>
              </a:rPr>
              <a:t> simulator = </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new</a:t>
            </a:r>
            <a:r>
              <a:rPr lang="en-GB" dirty="0">
                <a:solidFill>
                  <a:prstClr val="black"/>
                </a:solidFill>
                <a:latin typeface="Consolas" pitchFamily="49" charset="0"/>
                <a:cs typeface="Consolas" pitchFamily="49" charset="0"/>
              </a:rPr>
              <a:t> </a:t>
            </a:r>
            <a:r>
              <a:rPr lang="en-GB" dirty="0" err="1">
                <a:solidFill>
                  <a:srgbClr val="2B91AF"/>
                </a:solidFill>
                <a:latin typeface="Consolas" pitchFamily="49" charset="0"/>
                <a:cs typeface="Consolas" pitchFamily="49" charset="0"/>
              </a:rPr>
              <a:t>PhysicsSimulator</a:t>
            </a:r>
            <a:r>
              <a:rPr lang="en-GB" dirty="0">
                <a:solidFill>
                  <a:prstClr val="black"/>
                </a:solidFill>
                <a:latin typeface="Consolas" pitchFamily="49" charset="0"/>
                <a:cs typeface="Consolas" pitchFamily="49" charset="0"/>
              </a:rPr>
              <a:t>(</a:t>
            </a:r>
            <a:r>
              <a:rPr lang="en-GB" dirty="0">
                <a:solidFill>
                  <a:srgbClr val="0000FF"/>
                </a:solidFill>
                <a:latin typeface="Consolas" pitchFamily="49" charset="0"/>
                <a:cs typeface="Consolas" pitchFamily="49" charset="0"/>
              </a:rPr>
              <a:t>new</a:t>
            </a:r>
            <a:r>
              <a:rPr lang="en-GB" dirty="0">
                <a:solidFill>
                  <a:prstClr val="black"/>
                </a:solidFill>
                <a:latin typeface="Consolas" pitchFamily="49" charset="0"/>
                <a:cs typeface="Consolas" pitchFamily="49" charset="0"/>
              </a:rPr>
              <a:t> </a:t>
            </a:r>
            <a:r>
              <a:rPr lang="en-GB" dirty="0">
                <a:solidFill>
                  <a:srgbClr val="2B91AF"/>
                </a:solidFill>
                <a:latin typeface="Consolas" pitchFamily="49" charset="0"/>
                <a:cs typeface="Consolas" pitchFamily="49" charset="0"/>
              </a:rPr>
              <a:t>Vector2</a:t>
            </a:r>
            <a:r>
              <a:rPr lang="en-GB" dirty="0">
                <a:solidFill>
                  <a:prstClr val="black"/>
                </a:solidFill>
                <a:latin typeface="Consolas" pitchFamily="49" charset="0"/>
                <a:cs typeface="Consolas" pitchFamily="49" charset="0"/>
              </a:rPr>
              <a:t>(0, 250));</a:t>
            </a:r>
          </a:p>
        </p:txBody>
      </p:sp>
    </p:spTree>
    <p:extLst>
      <p:ext uri="{BB962C8B-B14F-4D97-AF65-F5344CB8AC3E}">
        <p14:creationId xmlns:p14="http://schemas.microsoft.com/office/powerpoint/2010/main" val="1147365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The shelf data</a:t>
            </a:r>
          </a:p>
        </p:txBody>
      </p:sp>
      <p:sp>
        <p:nvSpPr>
          <p:cNvPr id="3" name="Content Placeholder 2"/>
          <p:cNvSpPr>
            <a:spLocks noGrp="1"/>
          </p:cNvSpPr>
          <p:nvPr>
            <p:ph idx="1"/>
          </p:nvPr>
        </p:nvSpPr>
        <p:spPr>
          <a:xfrm>
            <a:off x="292100" y="3451571"/>
            <a:ext cx="8562974" cy="2287911"/>
          </a:xfrm>
        </p:spPr>
        <p:txBody>
          <a:bodyPr>
            <a:normAutofit/>
          </a:bodyPr>
          <a:lstStyle/>
          <a:p>
            <a:r>
              <a:rPr lang="en-GB" dirty="0" smtClean="0"/>
              <a:t>The shelf is the simplest object on the screen</a:t>
            </a:r>
          </a:p>
          <a:p>
            <a:r>
              <a:rPr lang="en-GB" dirty="0" smtClean="0"/>
              <a:t>It has a texture that is used to draw it, a </a:t>
            </a:r>
            <a:r>
              <a:rPr lang="en-GB" dirty="0" err="1" smtClean="0"/>
              <a:t>Farseer</a:t>
            </a:r>
            <a:r>
              <a:rPr lang="en-GB" dirty="0" smtClean="0"/>
              <a:t> body and a </a:t>
            </a:r>
            <a:r>
              <a:rPr lang="en-GB" dirty="0" err="1" smtClean="0"/>
              <a:t>Farseer</a:t>
            </a:r>
            <a:r>
              <a:rPr lang="en-GB" dirty="0" smtClean="0"/>
              <a:t> geometry</a:t>
            </a:r>
          </a:p>
          <a:p>
            <a:r>
              <a:rPr lang="en-GB" dirty="0" smtClean="0"/>
              <a:t>It also has an origin value, which is the “centre” of the object</a:t>
            </a:r>
            <a:endParaRPr lang="en-GB" dirty="0"/>
          </a:p>
        </p:txBody>
      </p:sp>
      <p:sp>
        <p:nvSpPr>
          <p:cNvPr id="5" name="Rectangle 4"/>
          <p:cNvSpPr/>
          <p:nvPr/>
        </p:nvSpPr>
        <p:spPr>
          <a:xfrm>
            <a:off x="292102" y="1327408"/>
            <a:ext cx="8380413" cy="2008252"/>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a:solidFill>
                  <a:srgbClr val="808080"/>
                </a:solidFill>
                <a:latin typeface="Consolas" pitchFamily="49" charset="0"/>
                <a:cs typeface="Consolas" pitchFamily="49" charset="0"/>
              </a:rPr>
              <a:t>///</a:t>
            </a:r>
            <a:r>
              <a:rPr lang="en-GB" dirty="0">
                <a:solidFill>
                  <a:srgbClr val="008000"/>
                </a:solidFill>
                <a:latin typeface="Consolas" pitchFamily="49" charset="0"/>
                <a:cs typeface="Consolas" pitchFamily="49" charset="0"/>
              </a:rPr>
              <a:t> </a:t>
            </a:r>
            <a:r>
              <a:rPr lang="en-GB" dirty="0">
                <a:solidFill>
                  <a:srgbClr val="808080"/>
                </a:solidFill>
                <a:latin typeface="Consolas" pitchFamily="49" charset="0"/>
                <a:cs typeface="Consolas" pitchFamily="49" charset="0"/>
              </a:rPr>
              <a:t>&lt;summary&gt;</a:t>
            </a:r>
          </a:p>
          <a:p>
            <a:r>
              <a:rPr lang="en-GB" dirty="0">
                <a:solidFill>
                  <a:srgbClr val="808080"/>
                </a:solidFill>
                <a:latin typeface="Consolas" pitchFamily="49" charset="0"/>
                <a:cs typeface="Consolas" pitchFamily="49" charset="0"/>
              </a:rPr>
              <a:t>///</a:t>
            </a:r>
            <a:r>
              <a:rPr lang="en-GB" dirty="0">
                <a:solidFill>
                  <a:srgbClr val="008000"/>
                </a:solidFill>
                <a:latin typeface="Consolas" pitchFamily="49" charset="0"/>
                <a:cs typeface="Consolas" pitchFamily="49" charset="0"/>
              </a:rPr>
              <a:t> Texture of the shelf the target sits on</a:t>
            </a:r>
          </a:p>
          <a:p>
            <a:r>
              <a:rPr lang="en-GB" dirty="0">
                <a:solidFill>
                  <a:srgbClr val="808080"/>
                </a:solidFill>
                <a:latin typeface="Consolas" pitchFamily="49" charset="0"/>
                <a:cs typeface="Consolas" pitchFamily="49" charset="0"/>
              </a:rPr>
              <a:t>///</a:t>
            </a:r>
            <a:r>
              <a:rPr lang="en-GB" dirty="0">
                <a:solidFill>
                  <a:srgbClr val="008000"/>
                </a:solidFill>
                <a:latin typeface="Consolas" pitchFamily="49" charset="0"/>
                <a:cs typeface="Consolas" pitchFamily="49" charset="0"/>
              </a:rPr>
              <a:t> </a:t>
            </a:r>
            <a:r>
              <a:rPr lang="en-GB" dirty="0">
                <a:solidFill>
                  <a:srgbClr val="808080"/>
                </a:solidFill>
                <a:latin typeface="Consolas" pitchFamily="49" charset="0"/>
                <a:cs typeface="Consolas" pitchFamily="49" charset="0"/>
              </a:rPr>
              <a:t>&lt;/summary&gt;</a:t>
            </a:r>
          </a:p>
          <a:p>
            <a:r>
              <a:rPr lang="en-GB" dirty="0">
                <a:solidFill>
                  <a:srgbClr val="2B91AF"/>
                </a:solidFill>
                <a:latin typeface="Consolas" pitchFamily="49" charset="0"/>
                <a:cs typeface="Consolas" pitchFamily="49" charset="0"/>
              </a:rPr>
              <a:t>Texture2D</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a:t>
            </a:r>
            <a:r>
              <a:rPr lang="en-GB" dirty="0">
                <a:solidFill>
                  <a:prstClr val="black"/>
                </a:solidFill>
                <a:latin typeface="Consolas" pitchFamily="49" charset="0"/>
                <a:cs typeface="Consolas" pitchFamily="49" charset="0"/>
              </a:rPr>
              <a:t>;</a:t>
            </a:r>
          </a:p>
          <a:p>
            <a:r>
              <a:rPr lang="en-GB" dirty="0">
                <a:solidFill>
                  <a:srgbClr val="2B91AF"/>
                </a:solidFill>
                <a:latin typeface="Consolas" pitchFamily="49" charset="0"/>
                <a:cs typeface="Consolas" pitchFamily="49" charset="0"/>
              </a:rPr>
              <a:t>Body</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shelfBody</a:t>
            </a:r>
            <a:r>
              <a:rPr lang="en-GB" dirty="0">
                <a:solidFill>
                  <a:prstClr val="black"/>
                </a:solidFill>
                <a:latin typeface="Consolas" pitchFamily="49" charset="0"/>
                <a:cs typeface="Consolas" pitchFamily="49" charset="0"/>
              </a:rPr>
              <a:t>;</a:t>
            </a:r>
          </a:p>
          <a:p>
            <a:r>
              <a:rPr lang="en-GB" dirty="0" err="1">
                <a:solidFill>
                  <a:srgbClr val="2B91AF"/>
                </a:solidFill>
                <a:latin typeface="Consolas" pitchFamily="49" charset="0"/>
                <a:cs typeface="Consolas" pitchFamily="49" charset="0"/>
              </a:rPr>
              <a:t>Geom</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a:t>
            </a:r>
          </a:p>
          <a:p>
            <a:r>
              <a:rPr lang="en-GB" dirty="0">
                <a:solidFill>
                  <a:srgbClr val="2B91AF"/>
                </a:solidFill>
                <a:latin typeface="Consolas" pitchFamily="49" charset="0"/>
                <a:cs typeface="Consolas" pitchFamily="49" charset="0"/>
              </a:rPr>
              <a:t>Vector2</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shelfOrigin</a:t>
            </a:r>
            <a:r>
              <a:rPr lang="en-GB"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2845621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The shelf body</a:t>
            </a:r>
          </a:p>
        </p:txBody>
      </p:sp>
      <p:sp>
        <p:nvSpPr>
          <p:cNvPr id="3" name="Content Placeholder 2"/>
          <p:cNvSpPr>
            <a:spLocks noGrp="1"/>
          </p:cNvSpPr>
          <p:nvPr>
            <p:ph idx="1"/>
          </p:nvPr>
        </p:nvSpPr>
        <p:spPr>
          <a:xfrm>
            <a:off x="292100" y="3653759"/>
            <a:ext cx="8562974" cy="1940379"/>
          </a:xfrm>
        </p:spPr>
        <p:txBody>
          <a:bodyPr>
            <a:normAutofit/>
          </a:bodyPr>
          <a:lstStyle/>
          <a:p>
            <a:r>
              <a:rPr lang="en-GB" dirty="0" smtClean="0"/>
              <a:t>This creates a shelf body  and places it in the world</a:t>
            </a:r>
          </a:p>
          <a:p>
            <a:r>
              <a:rPr lang="en-GB" dirty="0" smtClean="0"/>
              <a:t>Note that I’ve scaled the texture to fit the display world</a:t>
            </a:r>
          </a:p>
          <a:p>
            <a:r>
              <a:rPr lang="en-GB" dirty="0" smtClean="0"/>
              <a:t>I have also made the shelf static, so that it can’t move around in the world</a:t>
            </a:r>
            <a:endParaRPr lang="en-GB" dirty="0"/>
          </a:p>
        </p:txBody>
      </p:sp>
      <p:sp>
        <p:nvSpPr>
          <p:cNvPr id="5" name="Rectangle 4"/>
          <p:cNvSpPr/>
          <p:nvPr/>
        </p:nvSpPr>
        <p:spPr>
          <a:xfrm>
            <a:off x="292102" y="1342119"/>
            <a:ext cx="8380413" cy="2285251"/>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err="1">
                <a:latin typeface="Consolas" pitchFamily="49" charset="0"/>
                <a:cs typeface="Consolas" pitchFamily="49" charset="0"/>
              </a:rPr>
              <a:t>shelfTexture</a:t>
            </a:r>
            <a:r>
              <a:rPr lang="en-GB" dirty="0">
                <a:latin typeface="Consolas" pitchFamily="49" charset="0"/>
                <a:cs typeface="Consolas" pitchFamily="49" charset="0"/>
              </a:rPr>
              <a:t> = </a:t>
            </a:r>
            <a:r>
              <a:rPr lang="en-GB" dirty="0" err="1">
                <a:latin typeface="Consolas" pitchFamily="49" charset="0"/>
                <a:cs typeface="Consolas" pitchFamily="49" charset="0"/>
              </a:rPr>
              <a:t>Content.Load</a:t>
            </a:r>
            <a:r>
              <a:rPr lang="en-GB" dirty="0">
                <a:latin typeface="Consolas" pitchFamily="49" charset="0"/>
                <a:cs typeface="Consolas" pitchFamily="49" charset="0"/>
              </a:rPr>
              <a:t>&lt;</a:t>
            </a:r>
            <a:r>
              <a:rPr lang="en-GB" dirty="0">
                <a:solidFill>
                  <a:srgbClr val="2B91AF"/>
                </a:solidFill>
                <a:latin typeface="Consolas" pitchFamily="49" charset="0"/>
                <a:cs typeface="Consolas" pitchFamily="49" charset="0"/>
              </a:rPr>
              <a:t>Texture2D</a:t>
            </a:r>
            <a:r>
              <a:rPr lang="en-GB" dirty="0">
                <a:solidFill>
                  <a:prstClr val="black"/>
                </a:solidFill>
                <a:latin typeface="Consolas" pitchFamily="49" charset="0"/>
                <a:cs typeface="Consolas" pitchFamily="49" charset="0"/>
              </a:rPr>
              <a:t>&gt;(</a:t>
            </a:r>
            <a:r>
              <a:rPr lang="en-GB" dirty="0">
                <a:solidFill>
                  <a:srgbClr val="A31515"/>
                </a:solidFill>
                <a:latin typeface="Consolas" pitchFamily="49" charset="0"/>
                <a:cs typeface="Consolas" pitchFamily="49" charset="0"/>
              </a:rPr>
              <a:t>@"images\shelf"</a:t>
            </a:r>
            <a:r>
              <a:rPr lang="en-GB" dirty="0">
                <a:solidFill>
                  <a:prstClr val="black"/>
                </a:solidFill>
                <a:latin typeface="Consolas" pitchFamily="49" charset="0"/>
                <a:cs typeface="Consolas" pitchFamily="49" charset="0"/>
              </a:rPr>
              <a:t>);</a:t>
            </a:r>
          </a:p>
          <a:p>
            <a:r>
              <a:rPr lang="en-GB" dirty="0" err="1">
                <a:solidFill>
                  <a:prstClr val="black"/>
                </a:solidFill>
                <a:latin typeface="Consolas" pitchFamily="49" charset="0"/>
                <a:cs typeface="Consolas" pitchFamily="49" charset="0"/>
              </a:rPr>
              <a:t>shelfOrigin</a:t>
            </a:r>
            <a:r>
              <a:rPr lang="en-GB" dirty="0">
                <a:solidFill>
                  <a:prstClr val="black"/>
                </a:solidFill>
                <a:latin typeface="Consolas" pitchFamily="49" charset="0"/>
                <a:cs typeface="Consolas" pitchFamily="49" charset="0"/>
              </a:rPr>
              <a:t> = </a:t>
            </a:r>
            <a:r>
              <a:rPr lang="en-GB" dirty="0">
                <a:solidFill>
                  <a:srgbClr val="0000FF"/>
                </a:solidFill>
                <a:latin typeface="Consolas" pitchFamily="49" charset="0"/>
                <a:cs typeface="Consolas" pitchFamily="49" charset="0"/>
              </a:rPr>
              <a:t>new</a:t>
            </a:r>
            <a:r>
              <a:rPr lang="en-GB" dirty="0">
                <a:solidFill>
                  <a:prstClr val="black"/>
                </a:solidFill>
                <a:latin typeface="Consolas" pitchFamily="49" charset="0"/>
                <a:cs typeface="Consolas" pitchFamily="49" charset="0"/>
              </a:rPr>
              <a:t> </a:t>
            </a:r>
            <a:r>
              <a:rPr lang="en-GB" dirty="0">
                <a:solidFill>
                  <a:srgbClr val="2B91AF"/>
                </a:solidFill>
                <a:latin typeface="Consolas" pitchFamily="49" charset="0"/>
                <a:cs typeface="Consolas" pitchFamily="49" charset="0"/>
              </a:rPr>
              <a:t>Vector2</a:t>
            </a:r>
            <a:r>
              <a:rPr lang="en-GB" dirty="0">
                <a:solidFill>
                  <a:prstClr val="black"/>
                </a:solidFill>
                <a:latin typeface="Consolas" pitchFamily="49" charset="0"/>
                <a:cs typeface="Consolas" pitchFamily="49" charset="0"/>
              </a:rPr>
              <a:t>(</a:t>
            </a:r>
            <a:r>
              <a:rPr lang="en-GB" dirty="0" err="1">
                <a:solidFill>
                  <a:prstClr val="black"/>
                </a:solidFill>
                <a:latin typeface="Consolas" pitchFamily="49" charset="0"/>
                <a:cs typeface="Consolas" pitchFamily="49" charset="0"/>
              </a:rPr>
              <a:t>shelfTexture.Width</a:t>
            </a:r>
            <a:r>
              <a:rPr lang="en-GB" dirty="0">
                <a:solidFill>
                  <a:prstClr val="black"/>
                </a:solidFill>
                <a:latin typeface="Consolas" pitchFamily="49" charset="0"/>
                <a:cs typeface="Consolas" pitchFamily="49" charset="0"/>
              </a:rPr>
              <a:t> / 2.0f, </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shelfTexture.Height</a:t>
            </a:r>
            <a:r>
              <a:rPr lang="en-GB" dirty="0">
                <a:solidFill>
                  <a:prstClr val="black"/>
                </a:solidFill>
                <a:latin typeface="Consolas" pitchFamily="49" charset="0"/>
                <a:cs typeface="Consolas" pitchFamily="49" charset="0"/>
              </a:rPr>
              <a:t> / 2.0f);</a:t>
            </a:r>
          </a:p>
          <a:p>
            <a:r>
              <a:rPr lang="en-GB" dirty="0" err="1">
                <a:solidFill>
                  <a:prstClr val="black"/>
                </a:solidFill>
                <a:latin typeface="Consolas" pitchFamily="49" charset="0"/>
                <a:cs typeface="Consolas" pitchFamily="49" charset="0"/>
              </a:rPr>
              <a:t>shelfBody</a:t>
            </a:r>
            <a:r>
              <a:rPr lang="en-GB" dirty="0">
                <a:solidFill>
                  <a:prstClr val="black"/>
                </a:solidFill>
                <a:latin typeface="Consolas" pitchFamily="49" charset="0"/>
                <a:cs typeface="Consolas" pitchFamily="49" charset="0"/>
              </a:rPr>
              <a:t> = </a:t>
            </a:r>
            <a:r>
              <a:rPr lang="en-GB" dirty="0" err="1">
                <a:solidFill>
                  <a:srgbClr val="2B91AF"/>
                </a:solidFill>
                <a:latin typeface="Consolas" pitchFamily="49" charset="0"/>
                <a:cs typeface="Consolas" pitchFamily="49" charset="0"/>
              </a:rPr>
              <a:t>BodyFactory</a:t>
            </a:r>
            <a:r>
              <a:rPr lang="en-GB" dirty="0" err="1">
                <a:solidFill>
                  <a:prstClr val="black"/>
                </a:solidFill>
                <a:latin typeface="Consolas" pitchFamily="49" charset="0"/>
                <a:cs typeface="Consolas" pitchFamily="49" charset="0"/>
              </a:rPr>
              <a:t>.Instance.CreateRectangleBody</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shelfTexture.Width</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shelfTexture.Height</a:t>
            </a:r>
            <a:r>
              <a:rPr lang="en-GB" dirty="0">
                <a:solidFill>
                  <a:prstClr val="black"/>
                </a:solidFill>
                <a:latin typeface="Consolas" pitchFamily="49" charset="0"/>
                <a:cs typeface="Consolas" pitchFamily="49" charset="0"/>
              </a:rPr>
              <a:t>, 1);</a:t>
            </a:r>
          </a:p>
          <a:p>
            <a:r>
              <a:rPr lang="en-GB" dirty="0" err="1">
                <a:solidFill>
                  <a:prstClr val="black"/>
                </a:solidFill>
                <a:latin typeface="Consolas" pitchFamily="49" charset="0"/>
                <a:cs typeface="Consolas" pitchFamily="49" charset="0"/>
              </a:rPr>
              <a:t>shelfBody.IsStatic</a:t>
            </a:r>
            <a:r>
              <a:rPr lang="en-GB" dirty="0">
                <a:solidFill>
                  <a:prstClr val="black"/>
                </a:solidFill>
                <a:latin typeface="Consolas" pitchFamily="49" charset="0"/>
                <a:cs typeface="Consolas" pitchFamily="49" charset="0"/>
              </a:rPr>
              <a:t> =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err="1">
                <a:solidFill>
                  <a:prstClr val="black"/>
                </a:solidFill>
                <a:latin typeface="Consolas" pitchFamily="49" charset="0"/>
                <a:cs typeface="Consolas" pitchFamily="49" charset="0"/>
              </a:rPr>
              <a:t>shelfBody.Position</a:t>
            </a:r>
            <a:r>
              <a:rPr lang="en-GB" dirty="0">
                <a:solidFill>
                  <a:prstClr val="black"/>
                </a:solidFill>
                <a:latin typeface="Consolas" pitchFamily="49" charset="0"/>
                <a:cs typeface="Consolas" pitchFamily="49" charset="0"/>
              </a:rPr>
              <a:t> = </a:t>
            </a:r>
            <a:r>
              <a:rPr lang="en-GB" dirty="0">
                <a:solidFill>
                  <a:srgbClr val="0000FF"/>
                </a:solidFill>
                <a:latin typeface="Consolas" pitchFamily="49" charset="0"/>
                <a:cs typeface="Consolas" pitchFamily="49" charset="0"/>
              </a:rPr>
              <a:t>new</a:t>
            </a:r>
            <a:r>
              <a:rPr lang="en-GB" dirty="0">
                <a:solidFill>
                  <a:prstClr val="black"/>
                </a:solidFill>
                <a:latin typeface="Consolas" pitchFamily="49" charset="0"/>
                <a:cs typeface="Consolas" pitchFamily="49" charset="0"/>
              </a:rPr>
              <a:t> </a:t>
            </a:r>
            <a:r>
              <a:rPr lang="en-GB" dirty="0">
                <a:solidFill>
                  <a:srgbClr val="2B91AF"/>
                </a:solidFill>
                <a:latin typeface="Consolas" pitchFamily="49" charset="0"/>
                <a:cs typeface="Consolas" pitchFamily="49" charset="0"/>
              </a:rPr>
              <a:t>Vector2</a:t>
            </a:r>
            <a:r>
              <a:rPr lang="en-GB" dirty="0">
                <a:solidFill>
                  <a:prstClr val="black"/>
                </a:solidFill>
                <a:latin typeface="Consolas" pitchFamily="49" charset="0"/>
                <a:cs typeface="Consolas" pitchFamily="49" charset="0"/>
              </a:rPr>
              <a:t>(550, 400);</a:t>
            </a:r>
          </a:p>
          <a:p>
            <a:r>
              <a:rPr lang="en-GB" dirty="0" err="1">
                <a:solidFill>
                  <a:prstClr val="black"/>
                </a:solidFill>
                <a:latin typeface="Consolas" pitchFamily="49" charset="0"/>
                <a:cs typeface="Consolas" pitchFamily="49" charset="0"/>
              </a:rPr>
              <a:t>simulator.Add</a:t>
            </a:r>
            <a:r>
              <a:rPr lang="en-GB" dirty="0">
                <a:solidFill>
                  <a:prstClr val="black"/>
                </a:solidFill>
                <a:latin typeface="Consolas" pitchFamily="49" charset="0"/>
                <a:cs typeface="Consolas" pitchFamily="49" charset="0"/>
              </a:rPr>
              <a:t>(</a:t>
            </a:r>
            <a:r>
              <a:rPr lang="en-GB" dirty="0" err="1">
                <a:solidFill>
                  <a:prstClr val="black"/>
                </a:solidFill>
                <a:latin typeface="Consolas" pitchFamily="49" charset="0"/>
                <a:cs typeface="Consolas" pitchFamily="49" charset="0"/>
              </a:rPr>
              <a:t>shelfBody</a:t>
            </a:r>
            <a:r>
              <a:rPr lang="en-GB"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221648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The shelf geometry</a:t>
            </a:r>
          </a:p>
        </p:txBody>
      </p:sp>
      <p:sp>
        <p:nvSpPr>
          <p:cNvPr id="3" name="Content Placeholder 2"/>
          <p:cNvSpPr>
            <a:spLocks noGrp="1"/>
          </p:cNvSpPr>
          <p:nvPr>
            <p:ph idx="1"/>
          </p:nvPr>
        </p:nvSpPr>
        <p:spPr>
          <a:xfrm>
            <a:off x="292100" y="3091531"/>
            <a:ext cx="8562974" cy="2647951"/>
          </a:xfrm>
        </p:spPr>
        <p:txBody>
          <a:bodyPr>
            <a:normAutofit/>
          </a:bodyPr>
          <a:lstStyle/>
          <a:p>
            <a:r>
              <a:rPr lang="en-GB" dirty="0" smtClean="0"/>
              <a:t>This creates a shelf geometry  and places it in the world</a:t>
            </a:r>
          </a:p>
          <a:p>
            <a:r>
              <a:rPr lang="en-GB" dirty="0" smtClean="0"/>
              <a:t>This sets out how much bounce (</a:t>
            </a:r>
            <a:r>
              <a:rPr lang="en-GB" dirty="0" err="1" smtClean="0">
                <a:latin typeface="Consolas" pitchFamily="49" charset="0"/>
                <a:cs typeface="Consolas" pitchFamily="49" charset="0"/>
              </a:rPr>
              <a:t>RestitutionCoefficient</a:t>
            </a:r>
            <a:r>
              <a:rPr lang="en-GB" dirty="0" smtClean="0"/>
              <a:t>) we get from the shelf and how slippery (</a:t>
            </a:r>
            <a:r>
              <a:rPr lang="en-GB" dirty="0" err="1">
                <a:latin typeface="Consolas" pitchFamily="49" charset="0"/>
                <a:cs typeface="Consolas" pitchFamily="49" charset="0"/>
              </a:rPr>
              <a:t>FrictionCoefficient</a:t>
            </a:r>
            <a:r>
              <a:rPr lang="en-GB" dirty="0" smtClean="0"/>
              <a:t>) we want it to be</a:t>
            </a:r>
          </a:p>
          <a:p>
            <a:r>
              <a:rPr lang="en-GB" dirty="0" smtClean="0"/>
              <a:t>Playing with these values is fun</a:t>
            </a:r>
            <a:endParaRPr lang="en-GB" dirty="0"/>
          </a:p>
        </p:txBody>
      </p:sp>
      <p:sp>
        <p:nvSpPr>
          <p:cNvPr id="5" name="Rectangle 4"/>
          <p:cNvSpPr/>
          <p:nvPr/>
        </p:nvSpPr>
        <p:spPr>
          <a:xfrm>
            <a:off x="292102" y="1490008"/>
            <a:ext cx="8380413" cy="1454254"/>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err="1">
                <a:latin typeface="Consolas" pitchFamily="49" charset="0"/>
                <a:cs typeface="Consolas" pitchFamily="49" charset="0"/>
              </a:rPr>
              <a:t>shelfGeom</a:t>
            </a:r>
            <a:r>
              <a:rPr lang="en-GB" dirty="0">
                <a:latin typeface="Consolas" pitchFamily="49" charset="0"/>
                <a:cs typeface="Consolas" pitchFamily="49" charset="0"/>
              </a:rPr>
              <a:t> = </a:t>
            </a:r>
            <a:r>
              <a:rPr lang="en-GB" dirty="0" err="1">
                <a:solidFill>
                  <a:srgbClr val="2B91AF"/>
                </a:solidFill>
                <a:latin typeface="Consolas" pitchFamily="49" charset="0"/>
                <a:cs typeface="Consolas" pitchFamily="49" charset="0"/>
              </a:rPr>
              <a:t>GeomFactory</a:t>
            </a:r>
            <a:r>
              <a:rPr lang="en-GB" dirty="0" err="1">
                <a:solidFill>
                  <a:prstClr val="black"/>
                </a:solidFill>
                <a:latin typeface="Consolas" pitchFamily="49" charset="0"/>
                <a:cs typeface="Consolas" pitchFamily="49" charset="0"/>
              </a:rPr>
              <a:t>.Instance.CreateRectangleGeom</a:t>
            </a:r>
            <a:r>
              <a:rPr lang="en-GB" dirty="0">
                <a:solidFill>
                  <a:prstClr val="black"/>
                </a:solidFill>
                <a:latin typeface="Consolas" pitchFamily="49" charset="0"/>
                <a:cs typeface="Consolas" pitchFamily="49" charset="0"/>
              </a:rPr>
              <a:t>(</a:t>
            </a:r>
            <a:r>
              <a:rPr lang="en-GB" dirty="0" err="1">
                <a:solidFill>
                  <a:prstClr val="black"/>
                </a:solidFill>
                <a:latin typeface="Consolas" pitchFamily="49" charset="0"/>
                <a:cs typeface="Consolas" pitchFamily="49" charset="0"/>
              </a:rPr>
              <a:t>shelfBody</a:t>
            </a:r>
            <a:r>
              <a:rPr lang="en-GB" dirty="0">
                <a:solidFill>
                  <a:prstClr val="black"/>
                </a:solidFill>
                <a:latin typeface="Consolas" pitchFamily="49" charset="0"/>
                <a:cs typeface="Consolas" pitchFamily="49" charset="0"/>
              </a:rPr>
              <a:t>,</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shelfTexture.Width</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shelfTexture.Height</a:t>
            </a:r>
            <a:r>
              <a:rPr lang="en-GB" dirty="0">
                <a:solidFill>
                  <a:prstClr val="black"/>
                </a:solidFill>
                <a:latin typeface="Consolas" pitchFamily="49" charset="0"/>
                <a:cs typeface="Consolas" pitchFamily="49" charset="0"/>
              </a:rPr>
              <a:t>);</a:t>
            </a:r>
          </a:p>
          <a:p>
            <a:r>
              <a:rPr lang="en-GB" dirty="0" err="1">
                <a:solidFill>
                  <a:prstClr val="black"/>
                </a:solidFill>
                <a:latin typeface="Consolas" pitchFamily="49" charset="0"/>
                <a:cs typeface="Consolas" pitchFamily="49" charset="0"/>
              </a:rPr>
              <a:t>shelfGeom.RestitutionCoefficient</a:t>
            </a:r>
            <a:r>
              <a:rPr lang="en-GB" dirty="0">
                <a:solidFill>
                  <a:prstClr val="black"/>
                </a:solidFill>
                <a:latin typeface="Consolas" pitchFamily="49" charset="0"/>
                <a:cs typeface="Consolas" pitchFamily="49" charset="0"/>
              </a:rPr>
              <a:t> = 0.3f;</a:t>
            </a:r>
          </a:p>
          <a:p>
            <a:r>
              <a:rPr lang="en-GB" dirty="0" err="1">
                <a:solidFill>
                  <a:prstClr val="black"/>
                </a:solidFill>
                <a:latin typeface="Consolas" pitchFamily="49" charset="0"/>
                <a:cs typeface="Consolas" pitchFamily="49" charset="0"/>
              </a:rPr>
              <a:t>shelfGeom.FrictionCoefficient</a:t>
            </a:r>
            <a:r>
              <a:rPr lang="en-GB" dirty="0">
                <a:solidFill>
                  <a:prstClr val="black"/>
                </a:solidFill>
                <a:latin typeface="Consolas" pitchFamily="49" charset="0"/>
                <a:cs typeface="Consolas" pitchFamily="49" charset="0"/>
              </a:rPr>
              <a:t> = 0.5f;</a:t>
            </a:r>
          </a:p>
          <a:p>
            <a:r>
              <a:rPr lang="en-GB" dirty="0" err="1">
                <a:solidFill>
                  <a:prstClr val="black"/>
                </a:solidFill>
                <a:latin typeface="Consolas" pitchFamily="49" charset="0"/>
                <a:cs typeface="Consolas" pitchFamily="49" charset="0"/>
              </a:rPr>
              <a:t>simulator.Add</a:t>
            </a:r>
            <a:r>
              <a:rPr lang="en-GB" dirty="0">
                <a:solidFill>
                  <a:prstClr val="black"/>
                </a:solidFill>
                <a:latin typeface="Consolas" pitchFamily="49" charset="0"/>
                <a:cs typeface="Consolas" pitchFamily="49" charset="0"/>
              </a:rPr>
              <a:t>(</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4199312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a:t>Drawing the shelf</a:t>
            </a:r>
          </a:p>
        </p:txBody>
      </p:sp>
      <p:sp>
        <p:nvSpPr>
          <p:cNvPr id="3" name="Content Placeholder 2"/>
          <p:cNvSpPr>
            <a:spLocks noGrp="1"/>
          </p:cNvSpPr>
          <p:nvPr>
            <p:ph idx="1"/>
          </p:nvPr>
        </p:nvSpPr>
        <p:spPr>
          <a:xfrm>
            <a:off x="292100" y="2621019"/>
            <a:ext cx="8562974" cy="3584055"/>
          </a:xfrm>
        </p:spPr>
        <p:txBody>
          <a:bodyPr>
            <a:normAutofit/>
          </a:bodyPr>
          <a:lstStyle/>
          <a:p>
            <a:r>
              <a:rPr lang="en-GB" dirty="0" smtClean="0"/>
              <a:t>We use a more advanced version of the </a:t>
            </a:r>
            <a:r>
              <a:rPr lang="en-GB" dirty="0" smtClean="0">
                <a:latin typeface="Consolas" pitchFamily="49" charset="0"/>
                <a:cs typeface="Consolas" pitchFamily="49" charset="0"/>
              </a:rPr>
              <a:t>Draw</a:t>
            </a:r>
            <a:r>
              <a:rPr lang="en-GB" dirty="0" smtClean="0"/>
              <a:t> method that lets us specify a rotation value for the texture</a:t>
            </a:r>
          </a:p>
          <a:p>
            <a:pPr lvl="1"/>
            <a:r>
              <a:rPr lang="en-GB" dirty="0" smtClean="0"/>
              <a:t>The shelf won’t rotate, but other objects will</a:t>
            </a:r>
          </a:p>
          <a:p>
            <a:r>
              <a:rPr lang="en-GB" dirty="0" smtClean="0"/>
              <a:t>Note that we get these values out of the geometry for the shape</a:t>
            </a:r>
          </a:p>
          <a:p>
            <a:r>
              <a:rPr lang="en-GB" dirty="0" smtClean="0"/>
              <a:t>The draw operations for all the game objects look the same</a:t>
            </a:r>
            <a:endParaRPr lang="en-GB" dirty="0"/>
          </a:p>
        </p:txBody>
      </p:sp>
      <p:sp>
        <p:nvSpPr>
          <p:cNvPr id="5" name="Rectangle 4"/>
          <p:cNvSpPr/>
          <p:nvPr/>
        </p:nvSpPr>
        <p:spPr>
          <a:xfrm>
            <a:off x="292102" y="1460586"/>
            <a:ext cx="8380413" cy="900257"/>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err="1">
                <a:latin typeface="Consolas" pitchFamily="49" charset="0"/>
                <a:cs typeface="Consolas" pitchFamily="49" charset="0"/>
              </a:rPr>
              <a:t>spriteBatch.Draw</a:t>
            </a:r>
            <a:r>
              <a:rPr lang="en-GB" dirty="0">
                <a:latin typeface="Consolas" pitchFamily="49" charset="0"/>
                <a:cs typeface="Consolas" pitchFamily="49" charset="0"/>
              </a:rPr>
              <a:t>(</a:t>
            </a:r>
            <a:r>
              <a:rPr lang="en-GB" dirty="0" err="1">
                <a:latin typeface="Consolas" pitchFamily="49" charset="0"/>
                <a:cs typeface="Consolas" pitchFamily="49" charset="0"/>
              </a:rPr>
              <a:t>shelfTexture</a:t>
            </a:r>
            <a:r>
              <a:rPr lang="en-GB" dirty="0">
                <a:latin typeface="Consolas" pitchFamily="49" charset="0"/>
                <a:cs typeface="Consolas" pitchFamily="49" charset="0"/>
              </a:rPr>
              <a:t>, </a:t>
            </a:r>
            <a:r>
              <a:rPr lang="en-GB" dirty="0" err="1">
                <a:latin typeface="Consolas" pitchFamily="49" charset="0"/>
                <a:cs typeface="Consolas" pitchFamily="49" charset="0"/>
              </a:rPr>
              <a:t>shelfGeom.Position</a:t>
            </a:r>
            <a:r>
              <a:rPr lang="en-GB" dirty="0">
                <a:latin typeface="Consolas" pitchFamily="49" charset="0"/>
                <a:cs typeface="Consolas" pitchFamily="49" charset="0"/>
              </a:rPr>
              <a:t>, </a:t>
            </a:r>
            <a:r>
              <a:rPr lang="en-GB" dirty="0">
                <a:solidFill>
                  <a:srgbClr val="0000FF"/>
                </a:solidFill>
                <a:latin typeface="Consolas" pitchFamily="49" charset="0"/>
                <a:cs typeface="Consolas" pitchFamily="49" charset="0"/>
              </a:rPr>
              <a:t>null</a:t>
            </a:r>
            <a:r>
              <a:rPr lang="en-GB" dirty="0">
                <a:solidFill>
                  <a:prstClr val="black"/>
                </a:solidFill>
                <a:latin typeface="Consolas" pitchFamily="49" charset="0"/>
                <a:cs typeface="Consolas" pitchFamily="49" charset="0"/>
              </a:rPr>
              <a:t>,</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srgbClr val="2B91AF"/>
                </a:solidFill>
                <a:latin typeface="Consolas" pitchFamily="49" charset="0"/>
                <a:cs typeface="Consolas" pitchFamily="49" charset="0"/>
              </a:rPr>
              <a:t>Color</a:t>
            </a:r>
            <a:r>
              <a:rPr lang="en-GB" dirty="0" err="1">
                <a:solidFill>
                  <a:prstClr val="black"/>
                </a:solidFill>
                <a:latin typeface="Consolas" pitchFamily="49" charset="0"/>
                <a:cs typeface="Consolas" pitchFamily="49" charset="0"/>
              </a:rPr>
              <a:t>.White</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shelfGeom.Rotation</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shelfOrigin</a:t>
            </a:r>
            <a:r>
              <a:rPr lang="en-GB" dirty="0">
                <a:solidFill>
                  <a:prstClr val="black"/>
                </a:solidFill>
                <a:latin typeface="Consolas" pitchFamily="49" charset="0"/>
                <a:cs typeface="Consolas" pitchFamily="49" charset="0"/>
              </a:rPr>
              <a:t>, 1, </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srgbClr val="2B91AF"/>
                </a:solidFill>
                <a:latin typeface="Consolas" pitchFamily="49" charset="0"/>
                <a:cs typeface="Consolas" pitchFamily="49" charset="0"/>
              </a:rPr>
              <a:t>SpriteEffects</a:t>
            </a:r>
            <a:r>
              <a:rPr lang="en-GB" dirty="0" err="1">
                <a:solidFill>
                  <a:prstClr val="black"/>
                </a:solidFill>
                <a:latin typeface="Consolas" pitchFamily="49" charset="0"/>
                <a:cs typeface="Consolas" pitchFamily="49" charset="0"/>
              </a:rPr>
              <a:t>.None</a:t>
            </a:r>
            <a:r>
              <a:rPr lang="en-GB" dirty="0">
                <a:solidFill>
                  <a:prstClr val="black"/>
                </a:solidFill>
                <a:latin typeface="Consolas" pitchFamily="49" charset="0"/>
                <a:cs typeface="Consolas" pitchFamily="49" charset="0"/>
              </a:rPr>
              <a:t>, 1);</a:t>
            </a:r>
          </a:p>
        </p:txBody>
      </p:sp>
    </p:spTree>
    <p:extLst>
      <p:ext uri="{BB962C8B-B14F-4D97-AF65-F5344CB8AC3E}">
        <p14:creationId xmlns:p14="http://schemas.microsoft.com/office/powerpoint/2010/main" val="327559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The Target data</a:t>
            </a:r>
            <a:endParaRPr lang="en-GB" cap="all" dirty="0"/>
          </a:p>
        </p:txBody>
      </p:sp>
      <p:sp>
        <p:nvSpPr>
          <p:cNvPr id="3" name="Content Placeholder 2"/>
          <p:cNvSpPr>
            <a:spLocks noGrp="1"/>
          </p:cNvSpPr>
          <p:nvPr>
            <p:ph idx="1"/>
          </p:nvPr>
        </p:nvSpPr>
        <p:spPr>
          <a:xfrm>
            <a:off x="292100" y="1676401"/>
            <a:ext cx="8562974" cy="4400551"/>
          </a:xfrm>
        </p:spPr>
        <p:txBody>
          <a:bodyPr>
            <a:normAutofit/>
          </a:bodyPr>
          <a:lstStyle/>
          <a:p>
            <a:r>
              <a:rPr lang="en-GB" dirty="0" smtClean="0"/>
              <a:t>The target is the house we are aiming at</a:t>
            </a:r>
          </a:p>
          <a:p>
            <a:r>
              <a:rPr lang="en-GB" dirty="0" smtClean="0"/>
              <a:t>It has the same information stored about it as the shelf</a:t>
            </a:r>
          </a:p>
          <a:p>
            <a:r>
              <a:rPr lang="en-GB" dirty="0" smtClean="0"/>
              <a:t>We will place the target on the shelf when the game starts</a:t>
            </a:r>
          </a:p>
          <a:p>
            <a:r>
              <a:rPr lang="en-GB" dirty="0" smtClean="0"/>
              <a:t>The only difference between the target and the shelf is that the target is allowed to move</a:t>
            </a:r>
          </a:p>
          <a:p>
            <a:r>
              <a:rPr lang="en-GB" dirty="0" smtClean="0"/>
              <a:t>The aim of the game is to knock the target off the shelf</a:t>
            </a:r>
            <a:endParaRPr lang="en-GB" dirty="0"/>
          </a:p>
        </p:txBody>
      </p:sp>
    </p:spTree>
    <p:extLst>
      <p:ext uri="{BB962C8B-B14F-4D97-AF65-F5344CB8AC3E}">
        <p14:creationId xmlns:p14="http://schemas.microsoft.com/office/powerpoint/2010/main" val="3688354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The Target mass</a:t>
            </a:r>
            <a:endParaRPr lang="en-GB" cap="all" dirty="0"/>
          </a:p>
        </p:txBody>
      </p:sp>
      <p:sp>
        <p:nvSpPr>
          <p:cNvPr id="3" name="Content Placeholder 2"/>
          <p:cNvSpPr>
            <a:spLocks noGrp="1"/>
          </p:cNvSpPr>
          <p:nvPr>
            <p:ph idx="1"/>
          </p:nvPr>
        </p:nvSpPr>
        <p:spPr>
          <a:xfrm>
            <a:off x="292100" y="2192029"/>
            <a:ext cx="8562974" cy="3512047"/>
          </a:xfrm>
        </p:spPr>
        <p:txBody>
          <a:bodyPr>
            <a:normAutofit/>
          </a:bodyPr>
          <a:lstStyle/>
          <a:p>
            <a:r>
              <a:rPr lang="en-GB" dirty="0" smtClean="0"/>
              <a:t>Bodies in </a:t>
            </a:r>
            <a:r>
              <a:rPr lang="en-GB" dirty="0" err="1" smtClean="0"/>
              <a:t>Farseer</a:t>
            </a:r>
            <a:r>
              <a:rPr lang="en-GB" dirty="0" smtClean="0"/>
              <a:t> are given mass</a:t>
            </a:r>
          </a:p>
          <a:p>
            <a:r>
              <a:rPr lang="en-GB" dirty="0" smtClean="0"/>
              <a:t>The higher the mass the harder they are to get moving, and the more damage they do when they hit</a:t>
            </a:r>
          </a:p>
          <a:p>
            <a:r>
              <a:rPr lang="en-GB" dirty="0"/>
              <a:t>The mass of the shelf is not an </a:t>
            </a:r>
            <a:r>
              <a:rPr lang="en-GB" dirty="0" smtClean="0"/>
              <a:t>issue, since it is fixed in position</a:t>
            </a:r>
            <a:endParaRPr lang="en-GB" dirty="0"/>
          </a:p>
          <a:p>
            <a:r>
              <a:rPr lang="en-GB" dirty="0" smtClean="0"/>
              <a:t>I’ve given the target a mass of 3</a:t>
            </a:r>
          </a:p>
          <a:p>
            <a:r>
              <a:rPr lang="en-GB" dirty="0" smtClean="0"/>
              <a:t>This is a value you might want to fine tune</a:t>
            </a:r>
          </a:p>
        </p:txBody>
      </p:sp>
      <p:sp>
        <p:nvSpPr>
          <p:cNvPr id="5" name="Rectangle 4"/>
          <p:cNvSpPr/>
          <p:nvPr/>
        </p:nvSpPr>
        <p:spPr>
          <a:xfrm>
            <a:off x="292102" y="1322765"/>
            <a:ext cx="8380413" cy="715591"/>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sz="2100" dirty="0" err="1">
                <a:latin typeface="Consolas" pitchFamily="49" charset="0"/>
                <a:cs typeface="Consolas" pitchFamily="49" charset="0"/>
              </a:rPr>
              <a:t>targetBody</a:t>
            </a:r>
            <a:r>
              <a:rPr lang="en-GB" sz="2100" dirty="0">
                <a:latin typeface="Consolas" pitchFamily="49" charset="0"/>
                <a:cs typeface="Consolas" pitchFamily="49" charset="0"/>
              </a:rPr>
              <a:t> = </a:t>
            </a:r>
            <a:r>
              <a:rPr lang="en-GB" sz="2100" dirty="0" err="1">
                <a:solidFill>
                  <a:srgbClr val="2B91AF"/>
                </a:solidFill>
                <a:latin typeface="Consolas" pitchFamily="49" charset="0"/>
                <a:cs typeface="Consolas" pitchFamily="49" charset="0"/>
              </a:rPr>
              <a:t>BodyFactory</a:t>
            </a:r>
            <a:r>
              <a:rPr lang="en-GB" sz="2100" dirty="0" err="1">
                <a:solidFill>
                  <a:prstClr val="black"/>
                </a:solidFill>
                <a:latin typeface="Consolas" pitchFamily="49" charset="0"/>
                <a:cs typeface="Consolas" pitchFamily="49" charset="0"/>
              </a:rPr>
              <a:t>.Instance.CreateRectangleBody</a:t>
            </a:r>
            <a:r>
              <a:rPr lang="en-GB" sz="2100" dirty="0">
                <a:solidFill>
                  <a:prstClr val="black"/>
                </a:solidFill>
                <a:latin typeface="Consolas" pitchFamily="49" charset="0"/>
                <a:cs typeface="Consolas" pitchFamily="49" charset="0"/>
              </a:rPr>
              <a:t>(</a:t>
            </a:r>
            <a:br>
              <a:rPr lang="en-GB" sz="2100" dirty="0">
                <a:solidFill>
                  <a:prstClr val="black"/>
                </a:solidFill>
                <a:latin typeface="Consolas" pitchFamily="49" charset="0"/>
                <a:cs typeface="Consolas" pitchFamily="49" charset="0"/>
              </a:rPr>
            </a:br>
            <a:r>
              <a:rPr lang="en-GB" sz="2100" dirty="0">
                <a:solidFill>
                  <a:prstClr val="black"/>
                </a:solidFill>
                <a:latin typeface="Consolas" pitchFamily="49" charset="0"/>
                <a:cs typeface="Consolas" pitchFamily="49" charset="0"/>
              </a:rPr>
              <a:t>          </a:t>
            </a:r>
            <a:r>
              <a:rPr lang="en-GB" sz="2100" dirty="0" err="1">
                <a:solidFill>
                  <a:prstClr val="black"/>
                </a:solidFill>
                <a:latin typeface="Consolas" pitchFamily="49" charset="0"/>
                <a:cs typeface="Consolas" pitchFamily="49" charset="0"/>
              </a:rPr>
              <a:t>targetTexture.Width</a:t>
            </a:r>
            <a:r>
              <a:rPr lang="en-GB" sz="2100" dirty="0">
                <a:solidFill>
                  <a:prstClr val="black"/>
                </a:solidFill>
                <a:latin typeface="Consolas" pitchFamily="49" charset="0"/>
                <a:cs typeface="Consolas" pitchFamily="49" charset="0"/>
              </a:rPr>
              <a:t>, </a:t>
            </a:r>
            <a:r>
              <a:rPr lang="en-GB" sz="2100" dirty="0" err="1">
                <a:solidFill>
                  <a:prstClr val="black"/>
                </a:solidFill>
                <a:latin typeface="Consolas" pitchFamily="49" charset="0"/>
                <a:cs typeface="Consolas" pitchFamily="49" charset="0"/>
              </a:rPr>
              <a:t>targetTexture.Height</a:t>
            </a:r>
            <a:r>
              <a:rPr lang="en-GB" sz="2100" dirty="0">
                <a:solidFill>
                  <a:prstClr val="black"/>
                </a:solidFill>
                <a:latin typeface="Consolas" pitchFamily="49" charset="0"/>
                <a:cs typeface="Consolas" pitchFamily="49" charset="0"/>
              </a:rPr>
              <a:t>, 3);</a:t>
            </a:r>
            <a:endParaRPr lang="en-GB" sz="2100" dirty="0">
              <a:latin typeface="Consolas" pitchFamily="49" charset="0"/>
              <a:cs typeface="Consolas" pitchFamily="49" charset="0"/>
            </a:endParaRPr>
          </a:p>
        </p:txBody>
      </p:sp>
    </p:spTree>
    <p:extLst>
      <p:ext uri="{BB962C8B-B14F-4D97-AF65-F5344CB8AC3E}">
        <p14:creationId xmlns:p14="http://schemas.microsoft.com/office/powerpoint/2010/main" val="3613071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Ball Position</a:t>
            </a:r>
            <a:endParaRPr lang="en-GB" cap="all" dirty="0"/>
          </a:p>
        </p:txBody>
      </p:sp>
      <p:sp>
        <p:nvSpPr>
          <p:cNvPr id="3" name="Content Placeholder 2"/>
          <p:cNvSpPr>
            <a:spLocks noGrp="1"/>
          </p:cNvSpPr>
          <p:nvPr>
            <p:ph idx="1"/>
          </p:nvPr>
        </p:nvSpPr>
        <p:spPr>
          <a:xfrm>
            <a:off x="292100" y="2779817"/>
            <a:ext cx="8562974" cy="2719959"/>
          </a:xfrm>
        </p:spPr>
        <p:txBody>
          <a:bodyPr>
            <a:normAutofit/>
          </a:bodyPr>
          <a:lstStyle/>
          <a:p>
            <a:r>
              <a:rPr lang="en-GB" dirty="0" smtClean="0"/>
              <a:t>The ball geometry is based on a circle rather than a rectangle</a:t>
            </a:r>
          </a:p>
          <a:p>
            <a:r>
              <a:rPr lang="en-GB" dirty="0" smtClean="0"/>
              <a:t>When create a circle you give the radius and the number of </a:t>
            </a:r>
            <a:r>
              <a:rPr lang="en-GB" i="1" dirty="0" smtClean="0"/>
              <a:t>edges</a:t>
            </a:r>
            <a:endParaRPr lang="en-GB" dirty="0" smtClean="0"/>
          </a:p>
          <a:p>
            <a:pPr lvl="1"/>
            <a:r>
              <a:rPr lang="en-GB" dirty="0" smtClean="0"/>
              <a:t>This is because the circle is actually an approximation</a:t>
            </a:r>
          </a:p>
          <a:p>
            <a:r>
              <a:rPr lang="en-GB" dirty="0" smtClean="0"/>
              <a:t>The more edges, the more accurate the approximation but the more work it is to calculate</a:t>
            </a:r>
            <a:endParaRPr lang="en-GB" dirty="0"/>
          </a:p>
        </p:txBody>
      </p:sp>
      <p:sp>
        <p:nvSpPr>
          <p:cNvPr id="5" name="Rectangle 4"/>
          <p:cNvSpPr/>
          <p:nvPr/>
        </p:nvSpPr>
        <p:spPr>
          <a:xfrm>
            <a:off x="292102" y="1393997"/>
            <a:ext cx="8380413" cy="1177255"/>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err="1">
                <a:latin typeface="Consolas" pitchFamily="49" charset="0"/>
                <a:cs typeface="Consolas" pitchFamily="49" charset="0"/>
              </a:rPr>
              <a:t>ballGeom</a:t>
            </a:r>
            <a:r>
              <a:rPr lang="en-GB" dirty="0">
                <a:latin typeface="Consolas" pitchFamily="49" charset="0"/>
                <a:cs typeface="Consolas" pitchFamily="49" charset="0"/>
              </a:rPr>
              <a:t> = </a:t>
            </a:r>
            <a:r>
              <a:rPr lang="en-GB" dirty="0" err="1">
                <a:solidFill>
                  <a:srgbClr val="2B91AF"/>
                </a:solidFill>
                <a:latin typeface="Consolas" pitchFamily="49" charset="0"/>
                <a:cs typeface="Consolas" pitchFamily="49" charset="0"/>
              </a:rPr>
              <a:t>GeomFactory</a:t>
            </a:r>
            <a:r>
              <a:rPr lang="en-GB" dirty="0" err="1">
                <a:solidFill>
                  <a:prstClr val="black"/>
                </a:solidFill>
                <a:latin typeface="Consolas" pitchFamily="49" charset="0"/>
                <a:cs typeface="Consolas" pitchFamily="49" charset="0"/>
              </a:rPr>
              <a:t>.Instance.CreateCircleGeom</a:t>
            </a:r>
            <a:r>
              <a:rPr lang="en-GB" dirty="0">
                <a:solidFill>
                  <a:prstClr val="black"/>
                </a:solidFill>
                <a:latin typeface="Consolas" pitchFamily="49" charset="0"/>
                <a:cs typeface="Consolas" pitchFamily="49" charset="0"/>
              </a:rPr>
              <a:t>(</a:t>
            </a:r>
            <a:r>
              <a:rPr lang="en-GB" dirty="0" err="1">
                <a:solidFill>
                  <a:prstClr val="black"/>
                </a:solidFill>
                <a:latin typeface="Consolas" pitchFamily="49" charset="0"/>
                <a:cs typeface="Consolas" pitchFamily="49" charset="0"/>
              </a:rPr>
              <a:t>ballBody</a:t>
            </a:r>
            <a:r>
              <a:rPr lang="en-GB" dirty="0">
                <a:solidFill>
                  <a:prstClr val="black"/>
                </a:solidFill>
                <a:latin typeface="Consolas" pitchFamily="49" charset="0"/>
                <a:cs typeface="Consolas" pitchFamily="49" charset="0"/>
              </a:rPr>
              <a:t>,</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ballTexture.Width</a:t>
            </a:r>
            <a:r>
              <a:rPr lang="en-GB" dirty="0">
                <a:solidFill>
                  <a:prstClr val="black"/>
                </a:solidFill>
                <a:latin typeface="Consolas" pitchFamily="49" charset="0"/>
                <a:cs typeface="Consolas" pitchFamily="49" charset="0"/>
              </a:rPr>
              <a:t>/2, 50);</a:t>
            </a:r>
          </a:p>
          <a:p>
            <a:r>
              <a:rPr lang="en-GB" dirty="0" err="1" smtClean="0">
                <a:solidFill>
                  <a:prstClr val="black"/>
                </a:solidFill>
                <a:latin typeface="Consolas" pitchFamily="49" charset="0"/>
                <a:cs typeface="Consolas" pitchFamily="49" charset="0"/>
              </a:rPr>
              <a:t>ballGeom.RestitutionCoefficient</a:t>
            </a:r>
            <a:r>
              <a:rPr lang="en-GB" dirty="0" smtClean="0">
                <a:solidFill>
                  <a:prstClr val="black"/>
                </a:solidFill>
                <a:latin typeface="Consolas" pitchFamily="49" charset="0"/>
                <a:cs typeface="Consolas" pitchFamily="49" charset="0"/>
              </a:rPr>
              <a:t> </a:t>
            </a:r>
            <a:r>
              <a:rPr lang="en-GB" dirty="0">
                <a:solidFill>
                  <a:prstClr val="black"/>
                </a:solidFill>
                <a:latin typeface="Consolas" pitchFamily="49" charset="0"/>
                <a:cs typeface="Consolas" pitchFamily="49" charset="0"/>
              </a:rPr>
              <a:t>= 0.3f;</a:t>
            </a:r>
          </a:p>
          <a:p>
            <a:r>
              <a:rPr lang="en-GB" dirty="0" err="1">
                <a:solidFill>
                  <a:prstClr val="black"/>
                </a:solidFill>
                <a:latin typeface="Consolas" pitchFamily="49" charset="0"/>
                <a:cs typeface="Consolas" pitchFamily="49" charset="0"/>
              </a:rPr>
              <a:t>ballGeom.FrictionCoefficient</a:t>
            </a:r>
            <a:r>
              <a:rPr lang="en-GB" dirty="0">
                <a:solidFill>
                  <a:prstClr val="black"/>
                </a:solidFill>
                <a:latin typeface="Consolas" pitchFamily="49" charset="0"/>
                <a:cs typeface="Consolas" pitchFamily="49" charset="0"/>
              </a:rPr>
              <a:t> = 0.5f;</a:t>
            </a:r>
          </a:p>
        </p:txBody>
      </p:sp>
    </p:spTree>
    <p:extLst>
      <p:ext uri="{BB962C8B-B14F-4D97-AF65-F5344CB8AC3E}">
        <p14:creationId xmlns:p14="http://schemas.microsoft.com/office/powerpoint/2010/main" val="58814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Quick Overview of XNA</a:t>
            </a:r>
            <a:endParaRPr lang="en-GB" cap="all" dirty="0"/>
          </a:p>
        </p:txBody>
      </p:sp>
      <p:sp>
        <p:nvSpPr>
          <p:cNvPr id="3" name="Content Placeholder 2"/>
          <p:cNvSpPr>
            <a:spLocks noGrp="1"/>
          </p:cNvSpPr>
          <p:nvPr>
            <p:ph idx="1"/>
          </p:nvPr>
        </p:nvSpPr>
        <p:spPr/>
        <p:txBody>
          <a:bodyPr>
            <a:normAutofit/>
          </a:bodyPr>
          <a:lstStyle/>
          <a:p>
            <a:r>
              <a:rPr lang="en-GB" dirty="0" smtClean="0"/>
              <a:t>The XNA Framework provides everything you need to get started writing games:</a:t>
            </a:r>
          </a:p>
          <a:p>
            <a:r>
              <a:rPr lang="en-GB" dirty="0" smtClean="0"/>
              <a:t>Full Content Management (integrated into Visual Studio)</a:t>
            </a:r>
          </a:p>
          <a:p>
            <a:r>
              <a:rPr lang="en-GB" dirty="0" smtClean="0"/>
              <a:t>Support for 2D Sprite-based gameplay </a:t>
            </a:r>
          </a:p>
          <a:p>
            <a:r>
              <a:rPr lang="en-GB" dirty="0" smtClean="0"/>
              <a:t>Support for 3D games</a:t>
            </a:r>
          </a:p>
          <a:p>
            <a:r>
              <a:rPr lang="en-GB" dirty="0" smtClean="0"/>
              <a:t>Common behaviours across the Windows PC, Xbox 360 and Windows Phone</a:t>
            </a:r>
          </a:p>
          <a:p>
            <a:pPr lvl="1"/>
            <a:r>
              <a:rPr lang="en-GB" dirty="0" smtClean="0"/>
              <a:t>One game engine can run on all platforms</a:t>
            </a:r>
          </a:p>
          <a:p>
            <a:r>
              <a:rPr lang="en-GB" dirty="0" smtClean="0"/>
              <a:t>Well factored object model</a:t>
            </a:r>
          </a:p>
        </p:txBody>
      </p:sp>
    </p:spTree>
    <p:extLst>
      <p:ext uri="{BB962C8B-B14F-4D97-AF65-F5344CB8AC3E}">
        <p14:creationId xmlns:p14="http://schemas.microsoft.com/office/powerpoint/2010/main" val="57661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Ball Launching</a:t>
            </a:r>
            <a:endParaRPr lang="en-GB" cap="all" dirty="0"/>
          </a:p>
        </p:txBody>
      </p:sp>
      <p:sp>
        <p:nvSpPr>
          <p:cNvPr id="3" name="Content Placeholder 2"/>
          <p:cNvSpPr>
            <a:spLocks noGrp="1"/>
          </p:cNvSpPr>
          <p:nvPr>
            <p:ph idx="1"/>
          </p:nvPr>
        </p:nvSpPr>
        <p:spPr>
          <a:xfrm>
            <a:off x="292100" y="3923101"/>
            <a:ext cx="8562974" cy="1621064"/>
          </a:xfrm>
        </p:spPr>
        <p:txBody>
          <a:bodyPr>
            <a:normAutofit/>
          </a:bodyPr>
          <a:lstStyle/>
          <a:p>
            <a:r>
              <a:rPr lang="en-GB" dirty="0" smtClean="0"/>
              <a:t>We use Windows Phone gesture support to fire the ball</a:t>
            </a:r>
          </a:p>
          <a:p>
            <a:r>
              <a:rPr lang="en-GB" dirty="0" smtClean="0"/>
              <a:t>The </a:t>
            </a:r>
            <a:r>
              <a:rPr lang="en-GB" dirty="0" smtClean="0">
                <a:latin typeface="Consolas" pitchFamily="49" charset="0"/>
                <a:cs typeface="Consolas" pitchFamily="49" charset="0"/>
              </a:rPr>
              <a:t>Flick</a:t>
            </a:r>
            <a:r>
              <a:rPr lang="en-GB" dirty="0" smtClean="0"/>
              <a:t> gesture provides a </a:t>
            </a:r>
            <a:r>
              <a:rPr lang="en-GB" dirty="0">
                <a:latin typeface="Consolas" pitchFamily="49" charset="0"/>
                <a:cs typeface="Consolas" pitchFamily="49" charset="0"/>
              </a:rPr>
              <a:t>Delta</a:t>
            </a:r>
            <a:r>
              <a:rPr lang="en-GB" dirty="0" smtClean="0"/>
              <a:t> vector that we apply as an impulse to the ball object</a:t>
            </a:r>
            <a:endParaRPr lang="en-GB" dirty="0"/>
          </a:p>
        </p:txBody>
      </p:sp>
      <p:sp>
        <p:nvSpPr>
          <p:cNvPr id="5" name="Rectangle 4"/>
          <p:cNvSpPr/>
          <p:nvPr/>
        </p:nvSpPr>
        <p:spPr>
          <a:xfrm>
            <a:off x="292102" y="1260819"/>
            <a:ext cx="8380413" cy="2562250"/>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a:solidFill>
                  <a:srgbClr val="0000FF"/>
                </a:solidFill>
                <a:latin typeface="Consolas"/>
              </a:rPr>
              <a:t>while</a:t>
            </a:r>
            <a:r>
              <a:rPr lang="en-GB" dirty="0">
                <a:solidFill>
                  <a:prstClr val="black"/>
                </a:solidFill>
                <a:latin typeface="Consolas"/>
              </a:rPr>
              <a:t> (</a:t>
            </a:r>
            <a:r>
              <a:rPr lang="en-GB" dirty="0" err="1">
                <a:solidFill>
                  <a:srgbClr val="2B91AF"/>
                </a:solidFill>
                <a:latin typeface="Consolas"/>
              </a:rPr>
              <a:t>TouchPanel</a:t>
            </a:r>
            <a:r>
              <a:rPr lang="en-GB" dirty="0" err="1">
                <a:solidFill>
                  <a:prstClr val="black"/>
                </a:solidFill>
                <a:latin typeface="Consolas"/>
              </a:rPr>
              <a:t>.IsGestureAvailable</a:t>
            </a:r>
            <a:r>
              <a:rPr lang="en-GB" dirty="0">
                <a:solidFill>
                  <a:prstClr val="black"/>
                </a:solidFill>
                <a:latin typeface="Consolas"/>
              </a:rPr>
              <a:t>)</a:t>
            </a:r>
          </a:p>
          <a:p>
            <a:r>
              <a:rPr lang="en-GB" dirty="0">
                <a:solidFill>
                  <a:prstClr val="black"/>
                </a:solidFill>
                <a:latin typeface="Consolas"/>
              </a:rPr>
              <a:t>{</a:t>
            </a:r>
          </a:p>
          <a:p>
            <a:r>
              <a:rPr lang="en-GB" dirty="0">
                <a:solidFill>
                  <a:prstClr val="black"/>
                </a:solidFill>
                <a:latin typeface="Consolas"/>
              </a:rPr>
              <a:t>   </a:t>
            </a:r>
            <a:r>
              <a:rPr lang="en-GB" dirty="0" err="1">
                <a:solidFill>
                  <a:srgbClr val="2B91AF"/>
                </a:solidFill>
                <a:latin typeface="Consolas"/>
              </a:rPr>
              <a:t>GestureSample</a:t>
            </a:r>
            <a:r>
              <a:rPr lang="en-GB" dirty="0">
                <a:solidFill>
                  <a:prstClr val="black"/>
                </a:solidFill>
                <a:latin typeface="Consolas"/>
              </a:rPr>
              <a:t> gesture = </a:t>
            </a:r>
            <a:r>
              <a:rPr lang="en-GB" dirty="0" err="1">
                <a:solidFill>
                  <a:srgbClr val="2B91AF"/>
                </a:solidFill>
                <a:latin typeface="Consolas"/>
              </a:rPr>
              <a:t>TouchPanel</a:t>
            </a:r>
            <a:r>
              <a:rPr lang="en-GB" dirty="0" err="1">
                <a:solidFill>
                  <a:prstClr val="black"/>
                </a:solidFill>
                <a:latin typeface="Consolas"/>
              </a:rPr>
              <a:t>.ReadGesture</a:t>
            </a:r>
            <a:r>
              <a:rPr lang="en-GB" dirty="0">
                <a:solidFill>
                  <a:prstClr val="black"/>
                </a:solidFill>
                <a:latin typeface="Consolas"/>
              </a:rPr>
              <a:t>();</a:t>
            </a:r>
          </a:p>
          <a:p>
            <a:endParaRPr lang="en-GB" dirty="0">
              <a:solidFill>
                <a:prstClr val="black"/>
              </a:solidFill>
              <a:latin typeface="Consolas"/>
            </a:endParaRPr>
          </a:p>
          <a:p>
            <a:r>
              <a:rPr lang="en-GB" dirty="0">
                <a:solidFill>
                  <a:prstClr val="black"/>
                </a:solidFill>
                <a:latin typeface="Consolas"/>
              </a:rPr>
              <a:t>   </a:t>
            </a:r>
            <a:r>
              <a:rPr lang="en-GB" dirty="0">
                <a:solidFill>
                  <a:srgbClr val="0000FF"/>
                </a:solidFill>
                <a:latin typeface="Consolas"/>
              </a:rPr>
              <a:t>if</a:t>
            </a:r>
            <a:r>
              <a:rPr lang="en-GB" dirty="0">
                <a:solidFill>
                  <a:prstClr val="black"/>
                </a:solidFill>
                <a:latin typeface="Consolas"/>
              </a:rPr>
              <a:t> (</a:t>
            </a:r>
            <a:r>
              <a:rPr lang="en-GB" dirty="0" err="1">
                <a:solidFill>
                  <a:prstClr val="black"/>
                </a:solidFill>
                <a:latin typeface="Consolas"/>
              </a:rPr>
              <a:t>gesture.GestureType</a:t>
            </a:r>
            <a:r>
              <a:rPr lang="en-GB" dirty="0">
                <a:solidFill>
                  <a:prstClr val="black"/>
                </a:solidFill>
                <a:latin typeface="Consolas"/>
              </a:rPr>
              <a:t> == </a:t>
            </a:r>
            <a:r>
              <a:rPr lang="en-GB" dirty="0" err="1">
                <a:solidFill>
                  <a:srgbClr val="2B91AF"/>
                </a:solidFill>
                <a:latin typeface="Consolas"/>
              </a:rPr>
              <a:t>GestureType</a:t>
            </a:r>
            <a:r>
              <a:rPr lang="en-GB" dirty="0" err="1">
                <a:solidFill>
                  <a:prstClr val="black"/>
                </a:solidFill>
                <a:latin typeface="Consolas"/>
              </a:rPr>
              <a:t>.Flick</a:t>
            </a:r>
            <a:r>
              <a:rPr lang="en-GB" dirty="0">
                <a:solidFill>
                  <a:prstClr val="black"/>
                </a:solidFill>
                <a:latin typeface="Consolas"/>
              </a:rPr>
              <a:t>)</a:t>
            </a:r>
          </a:p>
          <a:p>
            <a:r>
              <a:rPr lang="en-GB" dirty="0">
                <a:solidFill>
                  <a:prstClr val="black"/>
                </a:solidFill>
                <a:latin typeface="Consolas"/>
              </a:rPr>
              <a:t>   {</a:t>
            </a:r>
          </a:p>
          <a:p>
            <a:r>
              <a:rPr lang="en-GB" dirty="0">
                <a:solidFill>
                  <a:prstClr val="black"/>
                </a:solidFill>
                <a:latin typeface="Consolas"/>
              </a:rPr>
              <a:t>      </a:t>
            </a:r>
            <a:r>
              <a:rPr lang="en-GB" dirty="0" err="1">
                <a:solidFill>
                  <a:prstClr val="black"/>
                </a:solidFill>
                <a:latin typeface="Consolas"/>
              </a:rPr>
              <a:t>ballBody.ApplyImpulse</a:t>
            </a:r>
            <a:r>
              <a:rPr lang="en-GB" dirty="0">
                <a:solidFill>
                  <a:prstClr val="black"/>
                </a:solidFill>
                <a:latin typeface="Consolas"/>
              </a:rPr>
              <a:t>(</a:t>
            </a:r>
            <a:r>
              <a:rPr lang="en-GB" dirty="0">
                <a:solidFill>
                  <a:srgbClr val="2B91AF"/>
                </a:solidFill>
                <a:latin typeface="Consolas"/>
              </a:rPr>
              <a:t>Vector2</a:t>
            </a:r>
            <a:r>
              <a:rPr lang="en-GB" dirty="0">
                <a:solidFill>
                  <a:prstClr val="black"/>
                </a:solidFill>
                <a:latin typeface="Consolas"/>
              </a:rPr>
              <a:t>.Divide(</a:t>
            </a:r>
            <a:r>
              <a:rPr lang="en-GB" dirty="0" err="1">
                <a:solidFill>
                  <a:prstClr val="black"/>
                </a:solidFill>
                <a:latin typeface="Consolas"/>
              </a:rPr>
              <a:t>gesture.Delta</a:t>
            </a:r>
            <a:r>
              <a:rPr lang="en-GB" dirty="0">
                <a:solidFill>
                  <a:prstClr val="black"/>
                </a:solidFill>
                <a:latin typeface="Consolas"/>
              </a:rPr>
              <a:t>, 1.5f));</a:t>
            </a:r>
          </a:p>
          <a:p>
            <a:r>
              <a:rPr lang="en-GB" dirty="0">
                <a:solidFill>
                  <a:prstClr val="black"/>
                </a:solidFill>
                <a:latin typeface="Consolas"/>
              </a:rPr>
              <a:t>   }</a:t>
            </a:r>
          </a:p>
          <a:p>
            <a:r>
              <a:rPr lang="en-GB" dirty="0">
                <a:solidFill>
                  <a:prstClr val="black"/>
                </a:solidFill>
                <a:latin typeface="Consolas"/>
              </a:rPr>
              <a:t>}</a:t>
            </a:r>
          </a:p>
        </p:txBody>
      </p:sp>
    </p:spTree>
    <p:extLst>
      <p:ext uri="{BB962C8B-B14F-4D97-AF65-F5344CB8AC3E}">
        <p14:creationId xmlns:p14="http://schemas.microsoft.com/office/powerpoint/2010/main" val="895333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Detecting Collisions</a:t>
            </a:r>
            <a:endParaRPr lang="en-GB" cap="all" dirty="0"/>
          </a:p>
        </p:txBody>
      </p:sp>
      <p:sp>
        <p:nvSpPr>
          <p:cNvPr id="3" name="Content Placeholder 2"/>
          <p:cNvSpPr>
            <a:spLocks noGrp="1"/>
          </p:cNvSpPr>
          <p:nvPr>
            <p:ph idx="1"/>
          </p:nvPr>
        </p:nvSpPr>
        <p:spPr>
          <a:xfrm>
            <a:off x="292100" y="2708921"/>
            <a:ext cx="8562974" cy="3368031"/>
          </a:xfrm>
        </p:spPr>
        <p:txBody>
          <a:bodyPr>
            <a:normAutofit/>
          </a:bodyPr>
          <a:lstStyle/>
          <a:p>
            <a:r>
              <a:rPr lang="en-GB" sz="2500" dirty="0" err="1" smtClean="0"/>
              <a:t>Farseer</a:t>
            </a:r>
            <a:r>
              <a:rPr lang="en-GB" sz="2500" dirty="0" smtClean="0"/>
              <a:t> will detect collisions for us</a:t>
            </a:r>
          </a:p>
          <a:p>
            <a:r>
              <a:rPr lang="en-GB" sz="2500" dirty="0" smtClean="0"/>
              <a:t>We can bind an event handler to the collision event</a:t>
            </a:r>
          </a:p>
          <a:p>
            <a:r>
              <a:rPr lang="en-GB" sz="2500" dirty="0" smtClean="0"/>
              <a:t>When the collision occurs the handler method is called automatically</a:t>
            </a:r>
          </a:p>
          <a:p>
            <a:r>
              <a:rPr lang="en-GB" sz="2500" dirty="0" smtClean="0"/>
              <a:t>The above code binds a method to the collision event</a:t>
            </a:r>
            <a:endParaRPr lang="en-GB" sz="2500" dirty="0"/>
          </a:p>
        </p:txBody>
      </p:sp>
      <p:sp>
        <p:nvSpPr>
          <p:cNvPr id="5" name="Rectangle 4"/>
          <p:cNvSpPr/>
          <p:nvPr/>
        </p:nvSpPr>
        <p:spPr>
          <a:xfrm>
            <a:off x="292102" y="1484785"/>
            <a:ext cx="8380413" cy="715591"/>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sz="2100" dirty="0" err="1">
                <a:latin typeface="Consolas" pitchFamily="49" charset="0"/>
                <a:cs typeface="Consolas" pitchFamily="49" charset="0"/>
              </a:rPr>
              <a:t>ballGeom.OnCollision</a:t>
            </a:r>
            <a:r>
              <a:rPr lang="en-GB" sz="2100" dirty="0">
                <a:latin typeface="Consolas" pitchFamily="49" charset="0"/>
                <a:cs typeface="Consolas" pitchFamily="49" charset="0"/>
              </a:rPr>
              <a:t> += </a:t>
            </a:r>
            <a:br>
              <a:rPr lang="en-GB" sz="2100" dirty="0">
                <a:latin typeface="Consolas" pitchFamily="49" charset="0"/>
                <a:cs typeface="Consolas" pitchFamily="49" charset="0"/>
              </a:rPr>
            </a:br>
            <a:r>
              <a:rPr lang="en-GB" sz="2100" dirty="0">
                <a:latin typeface="Consolas" pitchFamily="49" charset="0"/>
                <a:cs typeface="Consolas" pitchFamily="49" charset="0"/>
              </a:rPr>
              <a:t>                   </a:t>
            </a:r>
            <a:r>
              <a:rPr lang="en-GB" sz="2100" dirty="0">
                <a:solidFill>
                  <a:srgbClr val="0000FF"/>
                </a:solidFill>
                <a:latin typeface="Consolas" pitchFamily="49" charset="0"/>
                <a:cs typeface="Consolas" pitchFamily="49" charset="0"/>
              </a:rPr>
              <a:t>new</a:t>
            </a:r>
            <a:r>
              <a:rPr lang="en-GB" sz="2100" dirty="0">
                <a:solidFill>
                  <a:prstClr val="black"/>
                </a:solidFill>
                <a:latin typeface="Consolas" pitchFamily="49" charset="0"/>
                <a:cs typeface="Consolas" pitchFamily="49" charset="0"/>
              </a:rPr>
              <a:t> </a:t>
            </a:r>
            <a:r>
              <a:rPr lang="en-GB" sz="2100" dirty="0" err="1">
                <a:solidFill>
                  <a:srgbClr val="2B91AF"/>
                </a:solidFill>
                <a:latin typeface="Consolas" pitchFamily="49" charset="0"/>
                <a:cs typeface="Consolas" pitchFamily="49" charset="0"/>
              </a:rPr>
              <a:t>CollisionEventHandler</a:t>
            </a:r>
            <a:r>
              <a:rPr lang="en-GB" sz="2100" dirty="0">
                <a:solidFill>
                  <a:prstClr val="black"/>
                </a:solidFill>
                <a:latin typeface="Consolas" pitchFamily="49" charset="0"/>
                <a:cs typeface="Consolas" pitchFamily="49" charset="0"/>
              </a:rPr>
              <a:t>(</a:t>
            </a:r>
            <a:r>
              <a:rPr lang="en-GB" sz="2100" dirty="0" err="1">
                <a:solidFill>
                  <a:prstClr val="black"/>
                </a:solidFill>
                <a:latin typeface="Consolas" pitchFamily="49" charset="0"/>
                <a:cs typeface="Consolas" pitchFamily="49" charset="0"/>
              </a:rPr>
              <a:t>ballHits</a:t>
            </a:r>
            <a:r>
              <a:rPr lang="en-GB" sz="2100"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1667926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Collision handler</a:t>
            </a:r>
            <a:endParaRPr lang="en-GB" cap="all" dirty="0"/>
          </a:p>
        </p:txBody>
      </p:sp>
      <p:sp>
        <p:nvSpPr>
          <p:cNvPr id="3" name="Content Placeholder 2"/>
          <p:cNvSpPr>
            <a:spLocks noGrp="1"/>
          </p:cNvSpPr>
          <p:nvPr>
            <p:ph idx="1"/>
          </p:nvPr>
        </p:nvSpPr>
        <p:spPr>
          <a:xfrm>
            <a:off x="292100" y="5085184"/>
            <a:ext cx="8562974" cy="1080120"/>
          </a:xfrm>
        </p:spPr>
        <p:txBody>
          <a:bodyPr>
            <a:normAutofit/>
          </a:bodyPr>
          <a:lstStyle/>
          <a:p>
            <a:r>
              <a:rPr lang="en-GB" dirty="0" smtClean="0"/>
              <a:t>Called whenever a collision is detected</a:t>
            </a:r>
          </a:p>
          <a:p>
            <a:r>
              <a:rPr lang="en-GB" dirty="0" smtClean="0"/>
              <a:t>Checks to see if the ball has hit the shelf or the target</a:t>
            </a:r>
            <a:endParaRPr lang="en-GB" dirty="0"/>
          </a:p>
        </p:txBody>
      </p:sp>
      <p:sp>
        <p:nvSpPr>
          <p:cNvPr id="5" name="Rectangle 4"/>
          <p:cNvSpPr/>
          <p:nvPr/>
        </p:nvSpPr>
        <p:spPr>
          <a:xfrm>
            <a:off x="292102" y="1275530"/>
            <a:ext cx="8380413" cy="2839249"/>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a:solidFill>
                  <a:srgbClr val="0000FF"/>
                </a:solidFill>
                <a:latin typeface="Consolas" pitchFamily="49" charset="0"/>
                <a:cs typeface="Consolas" pitchFamily="49" charset="0"/>
              </a:rPr>
              <a:t>bool</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ballHits</a:t>
            </a:r>
            <a:r>
              <a:rPr lang="en-GB" dirty="0">
                <a:solidFill>
                  <a:prstClr val="black"/>
                </a:solidFill>
                <a:latin typeface="Consolas" pitchFamily="49" charset="0"/>
                <a:cs typeface="Consolas" pitchFamily="49" charset="0"/>
              </a:rPr>
              <a:t>(</a:t>
            </a:r>
            <a:r>
              <a:rPr lang="en-GB" dirty="0" err="1">
                <a:solidFill>
                  <a:srgbClr val="2B91AF"/>
                </a:solidFill>
                <a:latin typeface="Consolas" pitchFamily="49" charset="0"/>
                <a:cs typeface="Consolas" pitchFamily="49" charset="0"/>
              </a:rPr>
              <a:t>Geom</a:t>
            </a:r>
            <a:r>
              <a:rPr lang="en-GB" dirty="0">
                <a:solidFill>
                  <a:prstClr val="black"/>
                </a:solidFill>
                <a:latin typeface="Consolas" pitchFamily="49" charset="0"/>
                <a:cs typeface="Consolas" pitchFamily="49" charset="0"/>
              </a:rPr>
              <a:t> geometry1, </a:t>
            </a:r>
            <a:r>
              <a:rPr lang="en-GB" dirty="0" err="1">
                <a:solidFill>
                  <a:srgbClr val="2B91AF"/>
                </a:solidFill>
                <a:latin typeface="Consolas" pitchFamily="49" charset="0"/>
                <a:cs typeface="Consolas" pitchFamily="49" charset="0"/>
              </a:rPr>
              <a:t>Geom</a:t>
            </a:r>
            <a:r>
              <a:rPr lang="en-GB" dirty="0">
                <a:solidFill>
                  <a:prstClr val="black"/>
                </a:solidFill>
                <a:latin typeface="Consolas" pitchFamily="49" charset="0"/>
                <a:cs typeface="Consolas" pitchFamily="49" charset="0"/>
              </a:rPr>
              <a:t> geometry2, </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srgbClr val="2B91AF"/>
                </a:solidFill>
                <a:latin typeface="Consolas" pitchFamily="49" charset="0"/>
                <a:cs typeface="Consolas" pitchFamily="49" charset="0"/>
              </a:rPr>
              <a:t>ContactList</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contactList</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if</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ballSoundActive</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if</a:t>
            </a:r>
            <a:r>
              <a:rPr lang="en-GB" dirty="0">
                <a:solidFill>
                  <a:prstClr val="black"/>
                </a:solidFill>
                <a:latin typeface="Consolas" pitchFamily="49" charset="0"/>
                <a:cs typeface="Consolas" pitchFamily="49" charset="0"/>
              </a:rPr>
              <a:t> (geometry1 == </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 || geometry2 == </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a:t>
            </a:r>
          </a:p>
          <a:p>
            <a:r>
              <a:rPr lang="en-GB" dirty="0">
                <a:solidFill>
                  <a:srgbClr val="0000FF"/>
                </a:solidFill>
                <a:latin typeface="Consolas" pitchFamily="49" charset="0"/>
                <a:cs typeface="Consolas" pitchFamily="49" charset="0"/>
              </a:rPr>
              <a:t>        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ballSoundActive</a:t>
            </a:r>
            <a:r>
              <a:rPr lang="en-GB" dirty="0">
                <a:solidFill>
                  <a:prstClr val="black"/>
                </a:solidFill>
                <a:latin typeface="Consolas" pitchFamily="49" charset="0"/>
                <a:cs typeface="Consolas" pitchFamily="49" charset="0"/>
              </a:rPr>
              <a:t> =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bangSound.Play</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a:t>
            </a:r>
            <a:endParaRPr lang="en-GB" sz="1500" dirty="0">
              <a:solidFill>
                <a:prstClr val="black"/>
              </a:solidFill>
            </a:endParaRPr>
          </a:p>
        </p:txBody>
      </p:sp>
    </p:spTree>
    <p:extLst>
      <p:ext uri="{BB962C8B-B14F-4D97-AF65-F5344CB8AC3E}">
        <p14:creationId xmlns:p14="http://schemas.microsoft.com/office/powerpoint/2010/main" val="32243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Collision handler sound management</a:t>
            </a:r>
            <a:endParaRPr lang="en-GB" cap="all" dirty="0"/>
          </a:p>
        </p:txBody>
      </p:sp>
      <p:sp>
        <p:nvSpPr>
          <p:cNvPr id="3" name="Content Placeholder 2"/>
          <p:cNvSpPr>
            <a:spLocks noGrp="1"/>
          </p:cNvSpPr>
          <p:nvPr>
            <p:ph idx="1"/>
          </p:nvPr>
        </p:nvSpPr>
        <p:spPr>
          <a:xfrm>
            <a:off x="292100" y="4419334"/>
            <a:ext cx="8562974" cy="1080120"/>
          </a:xfrm>
        </p:spPr>
        <p:txBody>
          <a:bodyPr>
            <a:normAutofit/>
          </a:bodyPr>
          <a:lstStyle/>
          <a:p>
            <a:r>
              <a:rPr lang="en-GB" dirty="0"/>
              <a:t>Only plays the sound if the ball has hit the house</a:t>
            </a:r>
          </a:p>
          <a:p>
            <a:r>
              <a:rPr lang="en-GB" dirty="0"/>
              <a:t>Only plays the sound once</a:t>
            </a:r>
          </a:p>
        </p:txBody>
      </p:sp>
      <p:sp>
        <p:nvSpPr>
          <p:cNvPr id="5" name="Rectangle 4"/>
          <p:cNvSpPr/>
          <p:nvPr/>
        </p:nvSpPr>
        <p:spPr>
          <a:xfrm>
            <a:off x="292102" y="1370657"/>
            <a:ext cx="8380413" cy="2839249"/>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a:solidFill>
                  <a:srgbClr val="0000FF"/>
                </a:solidFill>
                <a:latin typeface="Consolas" pitchFamily="49" charset="0"/>
                <a:cs typeface="Consolas" pitchFamily="49" charset="0"/>
              </a:rPr>
              <a:t>bool</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ballHits</a:t>
            </a:r>
            <a:r>
              <a:rPr lang="en-GB" dirty="0">
                <a:solidFill>
                  <a:prstClr val="black"/>
                </a:solidFill>
                <a:latin typeface="Consolas" pitchFamily="49" charset="0"/>
                <a:cs typeface="Consolas" pitchFamily="49" charset="0"/>
              </a:rPr>
              <a:t>(</a:t>
            </a:r>
            <a:r>
              <a:rPr lang="en-GB" dirty="0" err="1">
                <a:solidFill>
                  <a:srgbClr val="2B91AF"/>
                </a:solidFill>
                <a:latin typeface="Consolas" pitchFamily="49" charset="0"/>
                <a:cs typeface="Consolas" pitchFamily="49" charset="0"/>
              </a:rPr>
              <a:t>Geom</a:t>
            </a:r>
            <a:r>
              <a:rPr lang="en-GB" dirty="0">
                <a:solidFill>
                  <a:prstClr val="black"/>
                </a:solidFill>
                <a:latin typeface="Consolas" pitchFamily="49" charset="0"/>
                <a:cs typeface="Consolas" pitchFamily="49" charset="0"/>
              </a:rPr>
              <a:t> geometry1, </a:t>
            </a:r>
            <a:r>
              <a:rPr lang="en-GB" dirty="0" err="1">
                <a:solidFill>
                  <a:srgbClr val="2B91AF"/>
                </a:solidFill>
                <a:latin typeface="Consolas" pitchFamily="49" charset="0"/>
                <a:cs typeface="Consolas" pitchFamily="49" charset="0"/>
              </a:rPr>
              <a:t>Geom</a:t>
            </a:r>
            <a:r>
              <a:rPr lang="en-GB" dirty="0">
                <a:solidFill>
                  <a:prstClr val="black"/>
                </a:solidFill>
                <a:latin typeface="Consolas" pitchFamily="49" charset="0"/>
                <a:cs typeface="Consolas" pitchFamily="49" charset="0"/>
              </a:rPr>
              <a:t> geometry2, </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err="1">
                <a:solidFill>
                  <a:srgbClr val="2B91AF"/>
                </a:solidFill>
                <a:latin typeface="Consolas" pitchFamily="49" charset="0"/>
                <a:cs typeface="Consolas" pitchFamily="49" charset="0"/>
              </a:rPr>
              <a:t>ContactList</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contactList</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if</a:t>
            </a:r>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ballSoundActive</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br>
              <a:rPr lang="en-GB" dirty="0">
                <a:solidFill>
                  <a:prstClr val="black"/>
                </a:solidFill>
                <a:latin typeface="Consolas" pitchFamily="49" charset="0"/>
                <a:cs typeface="Consolas" pitchFamily="49" charset="0"/>
              </a:rPr>
            </a:b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if</a:t>
            </a:r>
            <a:r>
              <a:rPr lang="en-GB" dirty="0">
                <a:solidFill>
                  <a:prstClr val="black"/>
                </a:solidFill>
                <a:latin typeface="Consolas" pitchFamily="49" charset="0"/>
                <a:cs typeface="Consolas" pitchFamily="49" charset="0"/>
              </a:rPr>
              <a:t> (geometry1 == </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 || geometry2 == </a:t>
            </a:r>
            <a:r>
              <a:rPr lang="en-GB" dirty="0" err="1">
                <a:solidFill>
                  <a:prstClr val="black"/>
                </a:solidFill>
                <a:latin typeface="Consolas" pitchFamily="49" charset="0"/>
                <a:cs typeface="Consolas" pitchFamily="49" charset="0"/>
              </a:rPr>
              <a:t>shelfGeom</a:t>
            </a:r>
            <a:r>
              <a:rPr lang="en-GB" dirty="0">
                <a:solidFill>
                  <a:prstClr val="black"/>
                </a:solidFill>
                <a:latin typeface="Consolas" pitchFamily="49" charset="0"/>
                <a:cs typeface="Consolas" pitchFamily="49" charset="0"/>
              </a:rPr>
              <a:t>)</a:t>
            </a:r>
          </a:p>
          <a:p>
            <a:r>
              <a:rPr lang="en-GB" dirty="0">
                <a:solidFill>
                  <a:srgbClr val="0000FF"/>
                </a:solidFill>
                <a:latin typeface="Consolas" pitchFamily="49" charset="0"/>
                <a:cs typeface="Consolas" pitchFamily="49" charset="0"/>
              </a:rPr>
              <a:t>        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ballSoundActive</a:t>
            </a:r>
            <a:r>
              <a:rPr lang="en-GB" dirty="0">
                <a:solidFill>
                  <a:prstClr val="black"/>
                </a:solidFill>
                <a:latin typeface="Consolas" pitchFamily="49" charset="0"/>
                <a:cs typeface="Consolas" pitchFamily="49" charset="0"/>
              </a:rPr>
              <a:t> =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err="1">
                <a:solidFill>
                  <a:prstClr val="black"/>
                </a:solidFill>
                <a:latin typeface="Consolas" pitchFamily="49" charset="0"/>
                <a:cs typeface="Consolas" pitchFamily="49" charset="0"/>
              </a:rPr>
              <a:t>bangSound.Play</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return</a:t>
            </a:r>
            <a:r>
              <a:rPr lang="en-GB" dirty="0">
                <a:solidFill>
                  <a:prstClr val="black"/>
                </a:solidFill>
                <a:latin typeface="Consolas" pitchFamily="49" charset="0"/>
                <a:cs typeface="Consolas" pitchFamily="49" charset="0"/>
              </a:rPr>
              <a:t> </a:t>
            </a:r>
            <a:r>
              <a:rPr lang="en-GB" dirty="0">
                <a:solidFill>
                  <a:srgbClr val="0000FF"/>
                </a:solidFill>
                <a:latin typeface="Consolas" pitchFamily="49" charset="0"/>
                <a:cs typeface="Consolas" pitchFamily="49" charset="0"/>
              </a:rPr>
              <a:t>true</a:t>
            </a:r>
            <a:r>
              <a:rPr lang="en-GB" dirty="0">
                <a:solidFill>
                  <a:prstClr val="black"/>
                </a:solidFill>
                <a:latin typeface="Consolas" pitchFamily="49" charset="0"/>
                <a:cs typeface="Consolas" pitchFamily="49" charset="0"/>
              </a:rPr>
              <a:t>;</a:t>
            </a:r>
          </a:p>
          <a:p>
            <a:r>
              <a:rPr lang="en-GB" dirty="0">
                <a:solidFill>
                  <a:prstClr val="black"/>
                </a:solidFill>
                <a:latin typeface="Consolas" pitchFamily="49" charset="0"/>
                <a:cs typeface="Consolas" pitchFamily="49" charset="0"/>
              </a:rPr>
              <a:t>}</a:t>
            </a:r>
            <a:endParaRPr lang="en-GB" sz="1500" dirty="0">
              <a:solidFill>
                <a:prstClr val="black"/>
              </a:solidFill>
            </a:endParaRPr>
          </a:p>
        </p:txBody>
      </p:sp>
    </p:spTree>
    <p:extLst>
      <p:ext uri="{BB962C8B-B14F-4D97-AF65-F5344CB8AC3E}">
        <p14:creationId xmlns:p14="http://schemas.microsoft.com/office/powerpoint/2010/main" val="2899132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Updating </a:t>
            </a:r>
            <a:r>
              <a:rPr lang="en-GB" cap="all" dirty="0" err="1" smtClean="0"/>
              <a:t>Farseer</a:t>
            </a:r>
            <a:endParaRPr lang="en-GB" cap="all" dirty="0"/>
          </a:p>
        </p:txBody>
      </p:sp>
      <p:sp>
        <p:nvSpPr>
          <p:cNvPr id="3" name="Content Placeholder 2"/>
          <p:cNvSpPr>
            <a:spLocks noGrp="1"/>
          </p:cNvSpPr>
          <p:nvPr>
            <p:ph idx="1"/>
          </p:nvPr>
        </p:nvSpPr>
        <p:spPr>
          <a:xfrm>
            <a:off x="292100" y="2276872"/>
            <a:ext cx="8562974" cy="3672408"/>
          </a:xfrm>
        </p:spPr>
        <p:txBody>
          <a:bodyPr>
            <a:noAutofit/>
          </a:bodyPr>
          <a:lstStyle/>
          <a:p>
            <a:r>
              <a:rPr lang="en-GB" sz="2400" dirty="0" smtClean="0"/>
              <a:t>We need to add this method call to the </a:t>
            </a:r>
            <a:r>
              <a:rPr lang="en-GB" sz="2400" dirty="0" smtClean="0">
                <a:latin typeface="Consolas" pitchFamily="49" charset="0"/>
                <a:cs typeface="Consolas" pitchFamily="49" charset="0"/>
              </a:rPr>
              <a:t>Update</a:t>
            </a:r>
            <a:r>
              <a:rPr lang="en-GB" sz="2400" dirty="0" smtClean="0"/>
              <a:t> method to keep the </a:t>
            </a:r>
            <a:r>
              <a:rPr lang="en-GB" sz="2400" dirty="0" err="1" smtClean="0"/>
              <a:t>Farseer</a:t>
            </a:r>
            <a:r>
              <a:rPr lang="en-GB" sz="2400" dirty="0" smtClean="0"/>
              <a:t> simulation running</a:t>
            </a:r>
          </a:p>
          <a:p>
            <a:r>
              <a:rPr lang="en-GB" sz="2400" dirty="0" smtClean="0"/>
              <a:t>The time factor controls the rate at which the engine updates</a:t>
            </a:r>
          </a:p>
          <a:p>
            <a:r>
              <a:rPr lang="en-GB" sz="2400" dirty="0" smtClean="0"/>
              <a:t>You can tune this if you have problems with items moving so fast they go inside or through each other</a:t>
            </a:r>
          </a:p>
          <a:p>
            <a:r>
              <a:rPr lang="en-GB" sz="2400" dirty="0" smtClean="0"/>
              <a:t>For the purpose of my program the value above works fine</a:t>
            </a:r>
            <a:endParaRPr lang="en-GB" sz="2400" dirty="0"/>
          </a:p>
        </p:txBody>
      </p:sp>
      <p:sp>
        <p:nvSpPr>
          <p:cNvPr id="5" name="Rectangle 4"/>
          <p:cNvSpPr/>
          <p:nvPr/>
        </p:nvSpPr>
        <p:spPr>
          <a:xfrm>
            <a:off x="292100" y="1484785"/>
            <a:ext cx="8562974" cy="346259"/>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dirty="0" err="1">
                <a:latin typeface="Consolas" pitchFamily="49" charset="0"/>
                <a:cs typeface="Consolas" pitchFamily="49" charset="0"/>
              </a:rPr>
              <a:t>simulator.Update</a:t>
            </a:r>
            <a:r>
              <a:rPr lang="en-GB" dirty="0">
                <a:latin typeface="Consolas" pitchFamily="49" charset="0"/>
                <a:cs typeface="Consolas" pitchFamily="49" charset="0"/>
              </a:rPr>
              <a:t>(</a:t>
            </a:r>
            <a:r>
              <a:rPr lang="en-GB" dirty="0" err="1">
                <a:latin typeface="Consolas" pitchFamily="49" charset="0"/>
                <a:cs typeface="Consolas" pitchFamily="49" charset="0"/>
              </a:rPr>
              <a:t>gameTime.ElapsedGameTime.Milliseconds</a:t>
            </a:r>
            <a:r>
              <a:rPr lang="en-GB" dirty="0">
                <a:latin typeface="Consolas" pitchFamily="49" charset="0"/>
                <a:cs typeface="Consolas" pitchFamily="49" charset="0"/>
              </a:rPr>
              <a:t> * .0005f);</a:t>
            </a:r>
            <a:endParaRPr lang="en-GB" dirty="0">
              <a:solidFill>
                <a:prstClr val="black"/>
              </a:solidFill>
              <a:latin typeface="Consolas" pitchFamily="49" charset="0"/>
              <a:cs typeface="Consolas" pitchFamily="49" charset="0"/>
            </a:endParaRPr>
          </a:p>
        </p:txBody>
      </p:sp>
    </p:spTree>
    <p:extLst>
      <p:ext uri="{BB962C8B-B14F-4D97-AF65-F5344CB8AC3E}">
        <p14:creationId xmlns:p14="http://schemas.microsoft.com/office/powerpoint/2010/main" val="2853225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Scrolling Background</a:t>
            </a:r>
            <a:endParaRPr lang="en-GB" cap="all" dirty="0"/>
          </a:p>
        </p:txBody>
      </p:sp>
      <p:sp>
        <p:nvSpPr>
          <p:cNvPr id="3" name="Content Placeholder 2"/>
          <p:cNvSpPr>
            <a:spLocks noGrp="1"/>
          </p:cNvSpPr>
          <p:nvPr>
            <p:ph idx="1"/>
          </p:nvPr>
        </p:nvSpPr>
        <p:spPr>
          <a:xfrm>
            <a:off x="292100" y="3621790"/>
            <a:ext cx="8562974" cy="2172607"/>
          </a:xfrm>
        </p:spPr>
        <p:txBody>
          <a:bodyPr>
            <a:normAutofit/>
          </a:bodyPr>
          <a:lstStyle/>
          <a:p>
            <a:r>
              <a:rPr lang="en-GB" dirty="0" smtClean="0"/>
              <a:t>We use a transformation matrix for the draw operation so that we can scroll the screen to follow the ball </a:t>
            </a:r>
          </a:p>
          <a:p>
            <a:r>
              <a:rPr lang="en-GB" dirty="0" smtClean="0">
                <a:sym typeface="Wingdings" pitchFamily="2" charset="2"/>
              </a:rPr>
              <a:t>We can get the position out of the ball geometry so our program can tell where the ball is</a:t>
            </a:r>
            <a:endParaRPr lang="en-GB" dirty="0"/>
          </a:p>
        </p:txBody>
      </p:sp>
      <p:sp>
        <p:nvSpPr>
          <p:cNvPr id="5" name="Rectangle 4"/>
          <p:cNvSpPr/>
          <p:nvPr/>
        </p:nvSpPr>
        <p:spPr>
          <a:xfrm>
            <a:off x="292102" y="1327408"/>
            <a:ext cx="8380413" cy="2008252"/>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sz="2100" dirty="0">
                <a:solidFill>
                  <a:srgbClr val="0000FF"/>
                </a:solidFill>
                <a:latin typeface="Consolas" pitchFamily="49" charset="0"/>
                <a:cs typeface="Consolas" pitchFamily="49" charset="0"/>
              </a:rPr>
              <a:t>if</a:t>
            </a:r>
            <a:r>
              <a:rPr lang="en-GB" sz="2100" dirty="0">
                <a:solidFill>
                  <a:prstClr val="black"/>
                </a:solidFill>
                <a:latin typeface="Consolas" pitchFamily="49" charset="0"/>
                <a:cs typeface="Consolas" pitchFamily="49" charset="0"/>
              </a:rPr>
              <a:t> (</a:t>
            </a:r>
            <a:r>
              <a:rPr lang="en-GB" sz="2100" dirty="0" err="1">
                <a:solidFill>
                  <a:prstClr val="black"/>
                </a:solidFill>
                <a:latin typeface="Consolas" pitchFamily="49" charset="0"/>
                <a:cs typeface="Consolas" pitchFamily="49" charset="0"/>
              </a:rPr>
              <a:t>ballGeom.Position.X</a:t>
            </a:r>
            <a:r>
              <a:rPr lang="en-GB" sz="2100" dirty="0">
                <a:solidFill>
                  <a:prstClr val="black"/>
                </a:solidFill>
                <a:latin typeface="Consolas" pitchFamily="49" charset="0"/>
                <a:cs typeface="Consolas" pitchFamily="49" charset="0"/>
              </a:rPr>
              <a:t> + </a:t>
            </a:r>
            <a:r>
              <a:rPr lang="en-GB" sz="2100" dirty="0" err="1">
                <a:solidFill>
                  <a:prstClr val="black"/>
                </a:solidFill>
                <a:latin typeface="Consolas" pitchFamily="49" charset="0"/>
                <a:cs typeface="Consolas" pitchFamily="49" charset="0"/>
              </a:rPr>
              <a:t>scrollMargin</a:t>
            </a:r>
            <a:r>
              <a:rPr lang="en-GB" sz="2100" dirty="0">
                <a:solidFill>
                  <a:prstClr val="black"/>
                </a:solidFill>
                <a:latin typeface="Consolas" pitchFamily="49" charset="0"/>
                <a:cs typeface="Consolas" pitchFamily="49" charset="0"/>
              </a:rPr>
              <a:t> &gt; width)</a:t>
            </a:r>
          </a:p>
          <a:p>
            <a:r>
              <a:rPr lang="en-GB" sz="2100" dirty="0">
                <a:solidFill>
                  <a:prstClr val="black"/>
                </a:solidFill>
                <a:latin typeface="Consolas" pitchFamily="49" charset="0"/>
                <a:cs typeface="Consolas" pitchFamily="49" charset="0"/>
              </a:rPr>
              <a:t>{</a:t>
            </a:r>
          </a:p>
          <a:p>
            <a:r>
              <a:rPr lang="en-GB" sz="2100" dirty="0">
                <a:solidFill>
                  <a:prstClr val="black"/>
                </a:solidFill>
                <a:latin typeface="Consolas" pitchFamily="49" charset="0"/>
                <a:cs typeface="Consolas" pitchFamily="49" charset="0"/>
              </a:rPr>
              <a:t>   </a:t>
            </a:r>
            <a:r>
              <a:rPr lang="en-GB" sz="2100" dirty="0">
                <a:solidFill>
                  <a:srgbClr val="008000"/>
                </a:solidFill>
                <a:latin typeface="Consolas" pitchFamily="49" charset="0"/>
                <a:cs typeface="Consolas" pitchFamily="49" charset="0"/>
              </a:rPr>
              <a:t>// need to scroll the screen</a:t>
            </a:r>
          </a:p>
          <a:p>
            <a:r>
              <a:rPr lang="en-GB" sz="2100" dirty="0">
                <a:solidFill>
                  <a:prstClr val="black"/>
                </a:solidFill>
                <a:latin typeface="Consolas" pitchFamily="49" charset="0"/>
                <a:cs typeface="Consolas" pitchFamily="49" charset="0"/>
              </a:rPr>
              <a:t>   </a:t>
            </a:r>
            <a:r>
              <a:rPr lang="en-GB" sz="2100" dirty="0" err="1">
                <a:solidFill>
                  <a:prstClr val="black"/>
                </a:solidFill>
                <a:latin typeface="Consolas" pitchFamily="49" charset="0"/>
                <a:cs typeface="Consolas" pitchFamily="49" charset="0"/>
              </a:rPr>
              <a:t>xOffset</a:t>
            </a:r>
            <a:r>
              <a:rPr lang="en-GB" sz="2100" dirty="0">
                <a:solidFill>
                  <a:prstClr val="black"/>
                </a:solidFill>
                <a:latin typeface="Consolas" pitchFamily="49" charset="0"/>
                <a:cs typeface="Consolas" pitchFamily="49" charset="0"/>
              </a:rPr>
              <a:t> = width - (</a:t>
            </a:r>
            <a:r>
              <a:rPr lang="en-GB" sz="2100" dirty="0" err="1">
                <a:solidFill>
                  <a:prstClr val="black"/>
                </a:solidFill>
                <a:latin typeface="Consolas" pitchFamily="49" charset="0"/>
                <a:cs typeface="Consolas" pitchFamily="49" charset="0"/>
              </a:rPr>
              <a:t>ballGeom.Position.X</a:t>
            </a:r>
            <a:r>
              <a:rPr lang="en-GB" sz="2100" dirty="0">
                <a:solidFill>
                  <a:prstClr val="black"/>
                </a:solidFill>
                <a:latin typeface="Consolas" pitchFamily="49" charset="0"/>
                <a:cs typeface="Consolas" pitchFamily="49" charset="0"/>
              </a:rPr>
              <a:t> + </a:t>
            </a:r>
            <a:br>
              <a:rPr lang="en-GB" sz="2100" dirty="0">
                <a:solidFill>
                  <a:prstClr val="black"/>
                </a:solidFill>
                <a:latin typeface="Consolas" pitchFamily="49" charset="0"/>
                <a:cs typeface="Consolas" pitchFamily="49" charset="0"/>
              </a:rPr>
            </a:br>
            <a:r>
              <a:rPr lang="en-GB" sz="2100" dirty="0">
                <a:solidFill>
                  <a:prstClr val="black"/>
                </a:solidFill>
                <a:latin typeface="Consolas" pitchFamily="49" charset="0"/>
                <a:cs typeface="Consolas" pitchFamily="49" charset="0"/>
              </a:rPr>
              <a:t>                                          </a:t>
            </a:r>
            <a:r>
              <a:rPr lang="en-GB" sz="2100" dirty="0" err="1">
                <a:solidFill>
                  <a:prstClr val="black"/>
                </a:solidFill>
                <a:latin typeface="Consolas" pitchFamily="49" charset="0"/>
                <a:cs typeface="Consolas" pitchFamily="49" charset="0"/>
              </a:rPr>
              <a:t>scrollMargin</a:t>
            </a:r>
            <a:r>
              <a:rPr lang="en-GB" sz="2100" dirty="0">
                <a:solidFill>
                  <a:prstClr val="black"/>
                </a:solidFill>
                <a:latin typeface="Consolas" pitchFamily="49" charset="0"/>
                <a:cs typeface="Consolas" pitchFamily="49" charset="0"/>
              </a:rPr>
              <a:t>);</a:t>
            </a:r>
          </a:p>
          <a:p>
            <a:r>
              <a:rPr lang="en-GB" sz="2100"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212629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Transformation Matrix</a:t>
            </a:r>
            <a:endParaRPr lang="en-GB" cap="all" dirty="0"/>
          </a:p>
        </p:txBody>
      </p:sp>
      <p:sp>
        <p:nvSpPr>
          <p:cNvPr id="3" name="Content Placeholder 2"/>
          <p:cNvSpPr>
            <a:spLocks noGrp="1"/>
          </p:cNvSpPr>
          <p:nvPr>
            <p:ph idx="1"/>
          </p:nvPr>
        </p:nvSpPr>
        <p:spPr>
          <a:xfrm>
            <a:off x="292100" y="2852937"/>
            <a:ext cx="8562974" cy="3224015"/>
          </a:xfrm>
        </p:spPr>
        <p:txBody>
          <a:bodyPr>
            <a:normAutofit/>
          </a:bodyPr>
          <a:lstStyle/>
          <a:p>
            <a:r>
              <a:rPr lang="en-GB" dirty="0" smtClean="0"/>
              <a:t>A transformation matrix is a lump of maths that can be applied to a drawing operation to change the way it looks</a:t>
            </a:r>
          </a:p>
          <a:p>
            <a:pPr lvl="1"/>
            <a:r>
              <a:rPr lang="en-GB" dirty="0" smtClean="0"/>
              <a:t>Scaling</a:t>
            </a:r>
          </a:p>
          <a:p>
            <a:pPr lvl="1"/>
            <a:r>
              <a:rPr lang="en-GB" dirty="0" smtClean="0"/>
              <a:t>Rotation</a:t>
            </a:r>
          </a:p>
          <a:p>
            <a:pPr lvl="1"/>
            <a:r>
              <a:rPr lang="en-GB" dirty="0" smtClean="0"/>
              <a:t>Translation</a:t>
            </a:r>
          </a:p>
          <a:p>
            <a:r>
              <a:rPr lang="en-GB" dirty="0" smtClean="0"/>
              <a:t>We just want to translate our view when we draw it</a:t>
            </a:r>
          </a:p>
          <a:p>
            <a:r>
              <a:rPr lang="en-GB" dirty="0" smtClean="0"/>
              <a:t>XNA will create a translation matrix for us</a:t>
            </a:r>
          </a:p>
          <a:p>
            <a:endParaRPr lang="en-GB" dirty="0"/>
          </a:p>
        </p:txBody>
      </p:sp>
      <p:sp>
        <p:nvSpPr>
          <p:cNvPr id="5" name="Rectangle 4"/>
          <p:cNvSpPr/>
          <p:nvPr/>
        </p:nvSpPr>
        <p:spPr>
          <a:xfrm>
            <a:off x="292102" y="1322338"/>
            <a:ext cx="8380413" cy="1361921"/>
          </a:xfrm>
          <a:prstGeom prst="rect">
            <a:avLst/>
          </a:prstGeom>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sz="2100" dirty="0">
                <a:solidFill>
                  <a:srgbClr val="2B91AF"/>
                </a:solidFill>
                <a:latin typeface="Consolas" pitchFamily="49" charset="0"/>
                <a:cs typeface="Consolas" pitchFamily="49" charset="0"/>
              </a:rPr>
              <a:t>Matrix</a:t>
            </a:r>
            <a:r>
              <a:rPr lang="en-GB" sz="2100" dirty="0">
                <a:solidFill>
                  <a:prstClr val="black"/>
                </a:solidFill>
                <a:latin typeface="Consolas" pitchFamily="49" charset="0"/>
                <a:cs typeface="Consolas" pitchFamily="49" charset="0"/>
              </a:rPr>
              <a:t> transformation;</a:t>
            </a:r>
            <a:br>
              <a:rPr lang="en-GB" sz="2100" dirty="0">
                <a:solidFill>
                  <a:prstClr val="black"/>
                </a:solidFill>
                <a:latin typeface="Consolas" pitchFamily="49" charset="0"/>
                <a:cs typeface="Consolas" pitchFamily="49" charset="0"/>
              </a:rPr>
            </a:br>
            <a:r>
              <a:rPr lang="en-GB" sz="2100" dirty="0">
                <a:solidFill>
                  <a:prstClr val="black"/>
                </a:solidFill>
                <a:latin typeface="Consolas" pitchFamily="49" charset="0"/>
                <a:cs typeface="Consolas" pitchFamily="49" charset="0"/>
              </a:rPr>
              <a:t/>
            </a:r>
            <a:br>
              <a:rPr lang="en-GB" sz="2100" dirty="0">
                <a:solidFill>
                  <a:prstClr val="black"/>
                </a:solidFill>
                <a:latin typeface="Consolas" pitchFamily="49" charset="0"/>
                <a:cs typeface="Consolas" pitchFamily="49" charset="0"/>
              </a:rPr>
            </a:br>
            <a:r>
              <a:rPr lang="en-GB" sz="2100" dirty="0"/>
              <a:t> </a:t>
            </a:r>
            <a:r>
              <a:rPr lang="en-GB" sz="2100" dirty="0">
                <a:latin typeface="Consolas" pitchFamily="49" charset="0"/>
                <a:cs typeface="Consolas" pitchFamily="49" charset="0"/>
              </a:rPr>
              <a:t>transformation = </a:t>
            </a:r>
          </a:p>
          <a:p>
            <a:r>
              <a:rPr lang="en-GB" sz="2100" dirty="0">
                <a:solidFill>
                  <a:srgbClr val="2B91AF"/>
                </a:solidFill>
                <a:latin typeface="Consolas" pitchFamily="49" charset="0"/>
                <a:cs typeface="Consolas" pitchFamily="49" charset="0"/>
              </a:rPr>
              <a:t>               </a:t>
            </a:r>
            <a:r>
              <a:rPr lang="en-GB" sz="2100" dirty="0" err="1">
                <a:solidFill>
                  <a:srgbClr val="2B91AF"/>
                </a:solidFill>
                <a:latin typeface="Consolas" pitchFamily="49" charset="0"/>
                <a:cs typeface="Consolas" pitchFamily="49" charset="0"/>
              </a:rPr>
              <a:t>Matrix</a:t>
            </a:r>
            <a:r>
              <a:rPr lang="en-GB" sz="2100" dirty="0" err="1">
                <a:solidFill>
                  <a:prstClr val="black"/>
                </a:solidFill>
                <a:latin typeface="Consolas" pitchFamily="49" charset="0"/>
                <a:cs typeface="Consolas" pitchFamily="49" charset="0"/>
              </a:rPr>
              <a:t>.CreateTranslation</a:t>
            </a:r>
            <a:r>
              <a:rPr lang="en-GB" sz="2100" dirty="0">
                <a:solidFill>
                  <a:prstClr val="black"/>
                </a:solidFill>
                <a:latin typeface="Consolas" pitchFamily="49" charset="0"/>
                <a:cs typeface="Consolas" pitchFamily="49" charset="0"/>
              </a:rPr>
              <a:t>(</a:t>
            </a:r>
            <a:r>
              <a:rPr lang="en-GB" sz="2100" dirty="0" err="1">
                <a:solidFill>
                  <a:prstClr val="black"/>
                </a:solidFill>
                <a:latin typeface="Consolas" pitchFamily="49" charset="0"/>
                <a:cs typeface="Consolas" pitchFamily="49" charset="0"/>
              </a:rPr>
              <a:t>xOffset</a:t>
            </a:r>
            <a:r>
              <a:rPr lang="en-GB" sz="2100" dirty="0">
                <a:solidFill>
                  <a:prstClr val="black"/>
                </a:solidFill>
                <a:latin typeface="Consolas" pitchFamily="49" charset="0"/>
                <a:cs typeface="Consolas" pitchFamily="49" charset="0"/>
              </a:rPr>
              <a:t>, 0, 0);</a:t>
            </a:r>
          </a:p>
        </p:txBody>
      </p:sp>
    </p:spTree>
    <p:extLst>
      <p:ext uri="{BB962C8B-B14F-4D97-AF65-F5344CB8AC3E}">
        <p14:creationId xmlns:p14="http://schemas.microsoft.com/office/powerpoint/2010/main" val="1960196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Drawing with a Transformation Matrix</a:t>
            </a:r>
            <a:endParaRPr lang="en-GB" cap="all" dirty="0"/>
          </a:p>
        </p:txBody>
      </p:sp>
      <p:sp>
        <p:nvSpPr>
          <p:cNvPr id="3" name="Content Placeholder 2"/>
          <p:cNvSpPr>
            <a:spLocks noGrp="1"/>
          </p:cNvSpPr>
          <p:nvPr>
            <p:ph idx="1"/>
          </p:nvPr>
        </p:nvSpPr>
        <p:spPr>
          <a:xfrm>
            <a:off x="292100" y="3933057"/>
            <a:ext cx="8562974" cy="2143895"/>
          </a:xfrm>
        </p:spPr>
        <p:txBody>
          <a:bodyPr>
            <a:normAutofit/>
          </a:bodyPr>
          <a:lstStyle/>
          <a:p>
            <a:r>
              <a:rPr lang="en-GB" dirty="0" smtClean="0"/>
              <a:t>We can ask </a:t>
            </a:r>
            <a:r>
              <a:rPr lang="en-GB" dirty="0" err="1" smtClean="0">
                <a:latin typeface="Consolas" pitchFamily="49" charset="0"/>
                <a:cs typeface="Consolas" pitchFamily="49" charset="0"/>
              </a:rPr>
              <a:t>SpriteBatch</a:t>
            </a:r>
            <a:r>
              <a:rPr lang="en-GB" dirty="0" smtClean="0"/>
              <a:t> to use this matrix to transform the drawing operation</a:t>
            </a:r>
          </a:p>
          <a:p>
            <a:r>
              <a:rPr lang="en-GB" dirty="0" smtClean="0"/>
              <a:t>All the drawing performed will be moved according to the matrix supplied</a:t>
            </a:r>
          </a:p>
          <a:p>
            <a:r>
              <a:rPr lang="en-GB" dirty="0" smtClean="0"/>
              <a:t>We can follow this with an “untransformed” draw if we wish</a:t>
            </a:r>
            <a:endParaRPr lang="en-GB" dirty="0"/>
          </a:p>
        </p:txBody>
      </p:sp>
      <p:sp>
        <p:nvSpPr>
          <p:cNvPr id="5" name="Rectangle 4"/>
          <p:cNvSpPr/>
          <p:nvPr/>
        </p:nvSpPr>
        <p:spPr>
          <a:xfrm>
            <a:off x="292102" y="1662285"/>
            <a:ext cx="8380413" cy="1685087"/>
          </a:xfrm>
          <a:prstGeom prst="rect">
            <a:avLst/>
          </a:prstGeom>
          <a:ln w="12700">
            <a:solidFill>
              <a:schemeClr val="bg2"/>
            </a:solidFill>
          </a:ln>
        </p:spPr>
        <p:style>
          <a:lnRef idx="2">
            <a:schemeClr val="accent1"/>
          </a:lnRef>
          <a:fillRef idx="1">
            <a:schemeClr val="lt1"/>
          </a:fillRef>
          <a:effectRef idx="0">
            <a:schemeClr val="accent1"/>
          </a:effectRef>
          <a:fontRef idx="minor">
            <a:schemeClr val="dk1"/>
          </a:fontRef>
        </p:style>
        <p:txBody>
          <a:bodyPr wrap="square" lIns="68589" tIns="34295" rIns="68589" bIns="34295">
            <a:spAutoFit/>
          </a:bodyPr>
          <a:lstStyle/>
          <a:p>
            <a:r>
              <a:rPr lang="en-GB" sz="2100" dirty="0" err="1">
                <a:latin typeface="Consolas"/>
              </a:rPr>
              <a:t>spriteBatch.Begin</a:t>
            </a:r>
            <a:r>
              <a:rPr lang="en-GB" sz="2100" dirty="0">
                <a:latin typeface="Consolas"/>
              </a:rPr>
              <a:t>(</a:t>
            </a:r>
            <a:r>
              <a:rPr lang="en-GB" sz="2100" dirty="0" err="1">
                <a:solidFill>
                  <a:srgbClr val="2B91AF"/>
                </a:solidFill>
                <a:latin typeface="Consolas"/>
              </a:rPr>
              <a:t>SpriteSortMode</a:t>
            </a:r>
            <a:r>
              <a:rPr lang="en-GB" sz="2100" dirty="0" err="1">
                <a:solidFill>
                  <a:prstClr val="black"/>
                </a:solidFill>
                <a:latin typeface="Consolas"/>
              </a:rPr>
              <a:t>.Immediate</a:t>
            </a:r>
            <a:r>
              <a:rPr lang="en-GB" sz="2100" dirty="0">
                <a:solidFill>
                  <a:prstClr val="black"/>
                </a:solidFill>
                <a:latin typeface="Consolas"/>
              </a:rPr>
              <a:t>, </a:t>
            </a:r>
          </a:p>
          <a:p>
            <a:r>
              <a:rPr lang="en-GB" sz="2100" dirty="0">
                <a:solidFill>
                  <a:prstClr val="black"/>
                </a:solidFill>
                <a:latin typeface="Consolas"/>
              </a:rPr>
              <a:t>        </a:t>
            </a:r>
            <a:r>
              <a:rPr lang="en-GB" sz="2100" dirty="0">
                <a:solidFill>
                  <a:srgbClr val="0000FF"/>
                </a:solidFill>
                <a:latin typeface="Consolas"/>
              </a:rPr>
              <a:t>null</a:t>
            </a:r>
            <a:r>
              <a:rPr lang="en-GB" sz="2100" dirty="0">
                <a:solidFill>
                  <a:prstClr val="black"/>
                </a:solidFill>
                <a:latin typeface="Consolas"/>
              </a:rPr>
              <a:t>, </a:t>
            </a:r>
            <a:r>
              <a:rPr lang="en-GB" sz="2100" dirty="0">
                <a:solidFill>
                  <a:srgbClr val="0000FF"/>
                </a:solidFill>
                <a:latin typeface="Consolas"/>
              </a:rPr>
              <a:t>null</a:t>
            </a:r>
            <a:r>
              <a:rPr lang="en-GB" sz="2100" dirty="0">
                <a:solidFill>
                  <a:prstClr val="black"/>
                </a:solidFill>
                <a:latin typeface="Consolas"/>
              </a:rPr>
              <a:t>, </a:t>
            </a:r>
            <a:r>
              <a:rPr lang="en-GB" sz="2100" dirty="0">
                <a:solidFill>
                  <a:srgbClr val="0000FF"/>
                </a:solidFill>
                <a:latin typeface="Consolas"/>
              </a:rPr>
              <a:t>null</a:t>
            </a:r>
            <a:r>
              <a:rPr lang="en-GB" sz="2100" dirty="0">
                <a:solidFill>
                  <a:prstClr val="black"/>
                </a:solidFill>
                <a:latin typeface="Consolas"/>
              </a:rPr>
              <a:t>, </a:t>
            </a:r>
            <a:r>
              <a:rPr lang="en-GB" sz="2100" dirty="0">
                <a:solidFill>
                  <a:srgbClr val="0000FF"/>
                </a:solidFill>
                <a:latin typeface="Consolas"/>
              </a:rPr>
              <a:t>null</a:t>
            </a:r>
            <a:r>
              <a:rPr lang="en-GB" sz="2100" dirty="0">
                <a:solidFill>
                  <a:prstClr val="black"/>
                </a:solidFill>
                <a:latin typeface="Consolas"/>
              </a:rPr>
              <a:t>, </a:t>
            </a:r>
            <a:r>
              <a:rPr lang="en-GB" sz="2100" dirty="0">
                <a:solidFill>
                  <a:srgbClr val="0000FF"/>
                </a:solidFill>
                <a:latin typeface="Consolas"/>
              </a:rPr>
              <a:t>null</a:t>
            </a:r>
            <a:r>
              <a:rPr lang="en-GB" sz="2100" dirty="0">
                <a:solidFill>
                  <a:prstClr val="black"/>
                </a:solidFill>
                <a:latin typeface="Consolas"/>
              </a:rPr>
              <a:t>, transformation);</a:t>
            </a:r>
          </a:p>
          <a:p>
            <a:r>
              <a:rPr lang="en-GB" sz="2100" dirty="0">
                <a:solidFill>
                  <a:srgbClr val="92D050"/>
                </a:solidFill>
                <a:latin typeface="Consolas" pitchFamily="49" charset="0"/>
                <a:cs typeface="Consolas" pitchFamily="49" charset="0"/>
              </a:rPr>
              <a:t>// transformed drawing</a:t>
            </a:r>
          </a:p>
          <a:p>
            <a:endParaRPr lang="en-GB" sz="2100" dirty="0">
              <a:solidFill>
                <a:srgbClr val="92D050"/>
              </a:solidFill>
              <a:latin typeface="Consolas" pitchFamily="49" charset="0"/>
              <a:cs typeface="Consolas" pitchFamily="49" charset="0"/>
            </a:endParaRPr>
          </a:p>
          <a:p>
            <a:r>
              <a:rPr lang="en-GB" sz="2100" dirty="0" err="1">
                <a:solidFill>
                  <a:prstClr val="black"/>
                </a:solidFill>
                <a:latin typeface="Consolas" pitchFamily="49" charset="0"/>
                <a:cs typeface="Consolas" pitchFamily="49" charset="0"/>
              </a:rPr>
              <a:t>spriteBatch.End</a:t>
            </a:r>
            <a:r>
              <a:rPr lang="en-GB" sz="2100"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426350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Demo </a:t>
            </a:r>
            <a:r>
              <a:rPr lang="en-US" dirty="0" smtClean="0"/>
              <a:t>4: Destruction Golf</a:t>
            </a:r>
          </a:p>
        </p:txBody>
      </p:sp>
      <p:pic>
        <p:nvPicPr>
          <p:cNvPr id="5" name="Picture 2" descr="C:\Users\Rob\Desktop\CheeseSmash\CheeseSmash\CheeseSmashContent\images\DestructionGolf.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20276" y="576678"/>
            <a:ext cx="3939562" cy="216652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358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cap="all" dirty="0" smtClean="0"/>
              <a:t>Using the phone accelerometer</a:t>
            </a:r>
            <a:endParaRPr lang="en-GB" cap="all" dirty="0"/>
          </a:p>
        </p:txBody>
      </p:sp>
      <p:sp>
        <p:nvSpPr>
          <p:cNvPr id="6" name="Text Placeholder 5"/>
          <p:cNvSpPr>
            <a:spLocks noGrp="1"/>
          </p:cNvSpPr>
          <p:nvPr>
            <p:ph idx="1"/>
          </p:nvPr>
        </p:nvSpPr>
        <p:spPr/>
        <p:txBody>
          <a:bodyPr>
            <a:normAutofit/>
          </a:bodyPr>
          <a:lstStyle/>
          <a:p>
            <a:r>
              <a:rPr lang="en-GB" dirty="0" smtClean="0"/>
              <a:t>You can also use the accelerometer to control the behaviour of objects in your game</a:t>
            </a:r>
          </a:p>
          <a:p>
            <a:r>
              <a:rPr lang="en-GB" dirty="0" smtClean="0"/>
              <a:t>The </a:t>
            </a:r>
            <a:r>
              <a:rPr lang="en-GB" dirty="0"/>
              <a:t>Accelerometer can measure acceleration in X, Y and Z</a:t>
            </a:r>
          </a:p>
          <a:p>
            <a:r>
              <a:rPr lang="en-GB" dirty="0"/>
              <a:t>You can use just the X and Y values to turn it into a replacement for a gamepad</a:t>
            </a:r>
          </a:p>
          <a:p>
            <a:r>
              <a:rPr lang="en-GB" dirty="0"/>
              <a:t>The values that are returned are in the same range</a:t>
            </a:r>
          </a:p>
          <a:p>
            <a:pPr lvl="1"/>
            <a:r>
              <a:rPr lang="en-GB" dirty="0"/>
              <a:t>-1 to +1 in each </a:t>
            </a:r>
            <a:r>
              <a:rPr lang="en-GB" dirty="0" smtClean="0"/>
              <a:t>axis</a:t>
            </a:r>
            <a:endParaRPr lang="en-GB" dirty="0"/>
          </a:p>
        </p:txBody>
      </p:sp>
    </p:spTree>
    <p:extLst>
      <p:ext uri="{BB962C8B-B14F-4D97-AF65-F5344CB8AC3E}">
        <p14:creationId xmlns:p14="http://schemas.microsoft.com/office/powerpoint/2010/main" val="1424980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How Games Work</a:t>
            </a:r>
            <a:endParaRPr lang="en-GB" cap="all" dirty="0"/>
          </a:p>
        </p:txBody>
      </p:sp>
      <p:sp>
        <p:nvSpPr>
          <p:cNvPr id="3" name="Content Placeholder 2"/>
          <p:cNvSpPr>
            <a:spLocks noGrp="1"/>
          </p:cNvSpPr>
          <p:nvPr>
            <p:ph idx="1"/>
          </p:nvPr>
        </p:nvSpPr>
        <p:spPr/>
        <p:txBody>
          <a:bodyPr>
            <a:normAutofit/>
          </a:bodyPr>
          <a:lstStyle/>
          <a:p>
            <a:r>
              <a:rPr lang="en-GB" dirty="0"/>
              <a:t>Every game that has ever been written has these fundamental behaviours:</a:t>
            </a:r>
          </a:p>
          <a:p>
            <a:r>
              <a:rPr lang="en-GB" dirty="0"/>
              <a:t>Initialise all the resources at the start</a:t>
            </a:r>
          </a:p>
          <a:p>
            <a:pPr lvl="1"/>
            <a:r>
              <a:rPr lang="en-GB" dirty="0"/>
              <a:t>fetch all textures, models, scripts </a:t>
            </a:r>
            <a:r>
              <a:rPr lang="en-GB" dirty="0" err="1"/>
              <a:t>etc</a:t>
            </a:r>
            <a:endParaRPr lang="en-GB" dirty="0"/>
          </a:p>
          <a:p>
            <a:r>
              <a:rPr lang="en-GB" dirty="0"/>
              <a:t>Repeatedly run the game loop:</a:t>
            </a:r>
          </a:p>
          <a:p>
            <a:pPr lvl="1"/>
            <a:r>
              <a:rPr lang="en-GB" dirty="0"/>
              <a:t>Update the game world</a:t>
            </a:r>
          </a:p>
          <a:p>
            <a:pPr lvl="2"/>
            <a:r>
              <a:rPr lang="en-GB" dirty="0"/>
              <a:t>read the controllers, update the state and position of game elements</a:t>
            </a:r>
          </a:p>
          <a:p>
            <a:pPr lvl="1"/>
            <a:r>
              <a:rPr lang="en-GB" dirty="0"/>
              <a:t>Draw the game world</a:t>
            </a:r>
          </a:p>
          <a:p>
            <a:pPr lvl="2"/>
            <a:r>
              <a:rPr lang="en-GB" dirty="0"/>
              <a:t>render the game elements on the viewing </a:t>
            </a:r>
            <a:r>
              <a:rPr lang="en-GB" dirty="0" smtClean="0"/>
              <a:t>device</a:t>
            </a:r>
            <a:endParaRPr lang="en-GB" dirty="0"/>
          </a:p>
        </p:txBody>
      </p:sp>
    </p:spTree>
    <p:extLst>
      <p:ext uri="{BB962C8B-B14F-4D97-AF65-F5344CB8AC3E}">
        <p14:creationId xmlns:p14="http://schemas.microsoft.com/office/powerpoint/2010/main" val="54940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Adding the Sensors library</a:t>
            </a:r>
            <a:endParaRPr lang="en-GB" cap="all" dirty="0"/>
          </a:p>
        </p:txBody>
      </p:sp>
      <p:sp>
        <p:nvSpPr>
          <p:cNvPr id="3" name="Text Placeholder 2"/>
          <p:cNvSpPr>
            <a:spLocks noGrp="1"/>
          </p:cNvSpPr>
          <p:nvPr>
            <p:ph idx="1"/>
          </p:nvPr>
        </p:nvSpPr>
        <p:spPr>
          <a:xfrm>
            <a:off x="244476" y="1255713"/>
            <a:ext cx="6023159" cy="5434011"/>
          </a:xfrm>
        </p:spPr>
        <p:txBody>
          <a:bodyPr>
            <a:normAutofit/>
          </a:bodyPr>
          <a:lstStyle/>
          <a:p>
            <a:r>
              <a:rPr lang="en-GB" dirty="0"/>
              <a:t>The reason why the accelerometer is event driven is that XNA actually uses the same sensor interface as Silverlight</a:t>
            </a:r>
          </a:p>
          <a:p>
            <a:r>
              <a:rPr lang="en-GB" dirty="0"/>
              <a:t>This means that you need to include the appropriate sensor library into your program to obtain accelerometer readings</a:t>
            </a:r>
          </a:p>
          <a:p>
            <a:r>
              <a:rPr lang="en-GB" dirty="0" smtClean="0"/>
              <a:t>You need to add </a:t>
            </a:r>
            <a:r>
              <a:rPr lang="en-GB" dirty="0" err="1" smtClean="0">
                <a:latin typeface="Consolas" pitchFamily="49" charset="0"/>
                <a:cs typeface="Consolas" pitchFamily="49" charset="0"/>
              </a:rPr>
              <a:t>Microsoft.Devices.Sensors</a:t>
            </a:r>
            <a:r>
              <a:rPr lang="en-GB" dirty="0" smtClean="0"/>
              <a:t> to your solution to bring in the library</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25722" y="2227237"/>
            <a:ext cx="2217785" cy="22606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584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XNA 4.0 Accelerometer</a:t>
            </a:r>
            <a:endParaRPr lang="en-GB" dirty="0"/>
          </a:p>
        </p:txBody>
      </p:sp>
      <p:sp>
        <p:nvSpPr>
          <p:cNvPr id="3" name="Text Placeholder 2"/>
          <p:cNvSpPr>
            <a:spLocks noGrp="1"/>
          </p:cNvSpPr>
          <p:nvPr>
            <p:ph idx="1"/>
          </p:nvPr>
        </p:nvSpPr>
        <p:spPr/>
        <p:txBody>
          <a:bodyPr>
            <a:normAutofit/>
          </a:bodyPr>
          <a:lstStyle/>
          <a:p>
            <a:r>
              <a:rPr lang="en-GB" dirty="0" smtClean="0"/>
              <a:t>Unlike other XNA input devices the accelerometer in XNA 4.0 is event driven</a:t>
            </a:r>
          </a:p>
          <a:p>
            <a:r>
              <a:rPr lang="en-GB" dirty="0" smtClean="0"/>
              <a:t>The accelerometer generates events when new readings are available</a:t>
            </a:r>
          </a:p>
          <a:p>
            <a:r>
              <a:rPr lang="en-GB" dirty="0" smtClean="0"/>
              <a:t>You must bind a method to the event</a:t>
            </a:r>
          </a:p>
          <a:p>
            <a:r>
              <a:rPr lang="en-GB" dirty="0" smtClean="0"/>
              <a:t>The method can store the settings for later use</a:t>
            </a:r>
            <a:endParaRPr lang="en-GB" dirty="0"/>
          </a:p>
        </p:txBody>
      </p:sp>
    </p:spTree>
    <p:extLst>
      <p:ext uri="{BB962C8B-B14F-4D97-AF65-F5344CB8AC3E}">
        <p14:creationId xmlns:p14="http://schemas.microsoft.com/office/powerpoint/2010/main" val="175493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1"/>
            <a:ext cx="8363938" cy="609399"/>
          </a:xfrm>
        </p:spPr>
        <p:txBody>
          <a:bodyPr>
            <a:normAutofit/>
          </a:bodyPr>
          <a:lstStyle/>
          <a:p>
            <a:r>
              <a:rPr lang="en-GB" cap="all" dirty="0"/>
              <a:t>Creating an Accelerometer</a:t>
            </a:r>
          </a:p>
        </p:txBody>
      </p:sp>
      <p:sp>
        <p:nvSpPr>
          <p:cNvPr id="6" name="Text Placeholder 5"/>
          <p:cNvSpPr>
            <a:spLocks noGrp="1"/>
          </p:cNvSpPr>
          <p:nvPr>
            <p:ph type="body" sz="quarter" idx="10"/>
          </p:nvPr>
        </p:nvSpPr>
        <p:spPr>
          <a:xfrm>
            <a:off x="389436" y="4281713"/>
            <a:ext cx="8363938" cy="1871283"/>
          </a:xfrm>
        </p:spPr>
        <p:txBody>
          <a:bodyPr>
            <a:normAutofit/>
          </a:bodyPr>
          <a:lstStyle/>
          <a:p>
            <a:r>
              <a:rPr lang="en-GB" dirty="0"/>
              <a:t>The above code runs in the </a:t>
            </a:r>
            <a:r>
              <a:rPr lang="en-GB" dirty="0">
                <a:latin typeface="Consolas" pitchFamily="49" charset="0"/>
                <a:cs typeface="Consolas" pitchFamily="49" charset="0"/>
              </a:rPr>
              <a:t>Initialise</a:t>
            </a:r>
            <a:r>
              <a:rPr lang="en-GB" dirty="0"/>
              <a:t> method to set up the accelerometer</a:t>
            </a:r>
          </a:p>
          <a:p>
            <a:r>
              <a:rPr lang="en-GB" dirty="0"/>
              <a:t>It creates a new </a:t>
            </a:r>
            <a:r>
              <a:rPr lang="en-GB" dirty="0">
                <a:latin typeface="Consolas" pitchFamily="49" charset="0"/>
                <a:cs typeface="Consolas" pitchFamily="49" charset="0"/>
              </a:rPr>
              <a:t>Accelerometer</a:t>
            </a:r>
            <a:r>
              <a:rPr lang="en-GB" dirty="0"/>
              <a:t>, binds an event handler to it and then starts it running</a:t>
            </a:r>
          </a:p>
        </p:txBody>
      </p:sp>
      <p:sp>
        <p:nvSpPr>
          <p:cNvPr id="7" name="Text Placeholder 6"/>
          <p:cNvSpPr>
            <a:spLocks noGrp="1"/>
          </p:cNvSpPr>
          <p:nvPr>
            <p:ph type="body" sz="quarter" idx="11"/>
          </p:nvPr>
        </p:nvSpPr>
        <p:spPr>
          <a:xfrm>
            <a:off x="405708" y="1403841"/>
            <a:ext cx="8340521" cy="2757679"/>
          </a:xfrm>
        </p:spPr>
        <p:txBody>
          <a:bodyPr>
            <a:normAutofit/>
          </a:bodyPr>
          <a:lstStyle/>
          <a:p>
            <a:pPr marL="130986"/>
            <a:r>
              <a:rPr lang="en-GB" sz="2100" dirty="0">
                <a:solidFill>
                  <a:srgbClr val="2B91AF"/>
                </a:solidFill>
                <a:latin typeface="Consolas"/>
              </a:rPr>
              <a:t>Accelerometer </a:t>
            </a:r>
            <a:r>
              <a:rPr lang="en-GB" sz="2100" dirty="0" err="1">
                <a:solidFill>
                  <a:prstClr val="black"/>
                </a:solidFill>
                <a:latin typeface="Consolas"/>
              </a:rPr>
              <a:t>accel</a:t>
            </a:r>
            <a:r>
              <a:rPr lang="en-GB" sz="2100" dirty="0">
                <a:solidFill>
                  <a:prstClr val="black"/>
                </a:solidFill>
                <a:latin typeface="Consolas"/>
              </a:rPr>
              <a:t> = </a:t>
            </a:r>
            <a:r>
              <a:rPr lang="en-GB" sz="2100" dirty="0">
                <a:solidFill>
                  <a:srgbClr val="0000FF"/>
                </a:solidFill>
                <a:latin typeface="Consolas"/>
              </a:rPr>
              <a:t>new</a:t>
            </a:r>
            <a:r>
              <a:rPr lang="en-GB" sz="2100" dirty="0">
                <a:solidFill>
                  <a:prstClr val="black"/>
                </a:solidFill>
                <a:latin typeface="Consolas"/>
              </a:rPr>
              <a:t> </a:t>
            </a:r>
            <a:r>
              <a:rPr lang="en-GB" sz="2100" dirty="0">
                <a:solidFill>
                  <a:srgbClr val="2B91AF"/>
                </a:solidFill>
                <a:latin typeface="Consolas"/>
              </a:rPr>
              <a:t>Accelerometer</a:t>
            </a:r>
            <a:r>
              <a:rPr lang="en-GB" sz="2100" dirty="0">
                <a:solidFill>
                  <a:prstClr val="black"/>
                </a:solidFill>
                <a:latin typeface="Consolas"/>
              </a:rPr>
              <a:t>();</a:t>
            </a:r>
          </a:p>
          <a:p>
            <a:pPr marL="130986"/>
            <a:r>
              <a:rPr lang="en-GB" sz="2100" dirty="0" err="1">
                <a:solidFill>
                  <a:prstClr val="black"/>
                </a:solidFill>
                <a:latin typeface="Consolas"/>
              </a:rPr>
              <a:t>accel.ReadingChanged</a:t>
            </a:r>
            <a:r>
              <a:rPr lang="en-GB" sz="2100" dirty="0">
                <a:solidFill>
                  <a:prstClr val="black"/>
                </a:solidFill>
                <a:latin typeface="Consolas"/>
              </a:rPr>
              <a:t> += </a:t>
            </a:r>
          </a:p>
          <a:p>
            <a:pPr marL="130986"/>
            <a:r>
              <a:rPr lang="en-GB" sz="2100" dirty="0">
                <a:solidFill>
                  <a:srgbClr val="0000FF"/>
                </a:solidFill>
                <a:latin typeface="Consolas"/>
              </a:rPr>
              <a:t>       new</a:t>
            </a:r>
            <a:r>
              <a:rPr lang="en-GB" sz="2100" dirty="0">
                <a:solidFill>
                  <a:prstClr val="black"/>
                </a:solidFill>
                <a:latin typeface="Consolas"/>
              </a:rPr>
              <a:t> </a:t>
            </a:r>
            <a:r>
              <a:rPr lang="en-GB" sz="2100" dirty="0" err="1">
                <a:solidFill>
                  <a:srgbClr val="2B91AF"/>
                </a:solidFill>
                <a:latin typeface="Consolas"/>
              </a:rPr>
              <a:t>EventHandler</a:t>
            </a:r>
            <a:r>
              <a:rPr lang="en-GB" sz="2100" dirty="0">
                <a:solidFill>
                  <a:prstClr val="black"/>
                </a:solidFill>
                <a:latin typeface="Consolas"/>
              </a:rPr>
              <a:t>&lt;</a:t>
            </a:r>
            <a:r>
              <a:rPr lang="en-GB" sz="2100" dirty="0" err="1">
                <a:solidFill>
                  <a:srgbClr val="2B91AF"/>
                </a:solidFill>
                <a:latin typeface="Consolas"/>
              </a:rPr>
              <a:t>AccelerometerReadingEventArgs</a:t>
            </a:r>
            <a:r>
              <a:rPr lang="en-GB" sz="2100" dirty="0">
                <a:solidFill>
                  <a:prstClr val="black"/>
                </a:solidFill>
                <a:latin typeface="Consolas"/>
              </a:rPr>
              <a:t>&gt; </a:t>
            </a:r>
          </a:p>
          <a:p>
            <a:pPr marL="130986"/>
            <a:r>
              <a:rPr lang="en-GB" sz="2100" dirty="0">
                <a:solidFill>
                  <a:prstClr val="black"/>
                </a:solidFill>
                <a:latin typeface="Consolas"/>
              </a:rPr>
              <a:t>                                (</a:t>
            </a:r>
            <a:r>
              <a:rPr lang="en-GB" sz="2100" dirty="0" err="1">
                <a:solidFill>
                  <a:prstClr val="black"/>
                </a:solidFill>
                <a:latin typeface="Consolas"/>
              </a:rPr>
              <a:t>accel_ReadingChanged</a:t>
            </a:r>
            <a:r>
              <a:rPr lang="en-GB" sz="2100" dirty="0">
                <a:solidFill>
                  <a:prstClr val="black"/>
                </a:solidFill>
                <a:latin typeface="Consolas"/>
              </a:rPr>
              <a:t>);</a:t>
            </a:r>
          </a:p>
          <a:p>
            <a:pPr marL="130986"/>
            <a:endParaRPr lang="en-GB" sz="2100" dirty="0">
              <a:solidFill>
                <a:prstClr val="black"/>
              </a:solidFill>
              <a:latin typeface="Consolas"/>
            </a:endParaRPr>
          </a:p>
          <a:p>
            <a:pPr marL="130986"/>
            <a:r>
              <a:rPr lang="en-GB" sz="2100" dirty="0" err="1">
                <a:solidFill>
                  <a:prstClr val="black"/>
                </a:solidFill>
                <a:latin typeface="Consolas"/>
              </a:rPr>
              <a:t>accel.Start</a:t>
            </a:r>
            <a:r>
              <a:rPr lang="en-GB" sz="2100" dirty="0">
                <a:solidFill>
                  <a:prstClr val="black"/>
                </a:solidFill>
                <a:latin typeface="Consolas"/>
              </a:rPr>
              <a:t>();</a:t>
            </a:r>
            <a:endParaRPr lang="en-GB" dirty="0"/>
          </a:p>
        </p:txBody>
      </p:sp>
    </p:spTree>
    <p:extLst>
      <p:ext uri="{BB962C8B-B14F-4D97-AF65-F5344CB8AC3E}">
        <p14:creationId xmlns:p14="http://schemas.microsoft.com/office/powerpoint/2010/main" val="1941654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1"/>
            <a:ext cx="8363938" cy="609399"/>
          </a:xfrm>
        </p:spPr>
        <p:txBody>
          <a:bodyPr>
            <a:normAutofit/>
          </a:bodyPr>
          <a:lstStyle/>
          <a:p>
            <a:r>
              <a:rPr lang="en-GB" cap="all" dirty="0" smtClean="0"/>
              <a:t>Reading The </a:t>
            </a:r>
            <a:r>
              <a:rPr lang="en-GB" cap="all" dirty="0"/>
              <a:t>Accelerometer</a:t>
            </a:r>
          </a:p>
        </p:txBody>
      </p:sp>
      <p:sp>
        <p:nvSpPr>
          <p:cNvPr id="7" name="Text Placeholder 6"/>
          <p:cNvSpPr>
            <a:spLocks noGrp="1"/>
          </p:cNvSpPr>
          <p:nvPr>
            <p:ph type="body" sz="quarter" idx="11"/>
          </p:nvPr>
        </p:nvSpPr>
        <p:spPr>
          <a:xfrm>
            <a:off x="405708" y="837795"/>
            <a:ext cx="8340521" cy="5515356"/>
          </a:xfrm>
        </p:spPr>
        <p:txBody>
          <a:bodyPr>
            <a:normAutofit/>
          </a:bodyPr>
          <a:lstStyle/>
          <a:p>
            <a:pPr marL="196480"/>
            <a:r>
              <a:rPr lang="en-GB" sz="2100" dirty="0">
                <a:solidFill>
                  <a:srgbClr val="0000FF"/>
                </a:solidFill>
                <a:latin typeface="Consolas"/>
              </a:rPr>
              <a:t>object</a:t>
            </a:r>
            <a:r>
              <a:rPr lang="en-GB" sz="2100" dirty="0">
                <a:solidFill>
                  <a:prstClr val="black"/>
                </a:solidFill>
                <a:latin typeface="Consolas"/>
              </a:rPr>
              <a:t> </a:t>
            </a:r>
            <a:r>
              <a:rPr lang="en-GB" sz="2100" dirty="0" err="1">
                <a:solidFill>
                  <a:prstClr val="black"/>
                </a:solidFill>
                <a:latin typeface="Consolas"/>
              </a:rPr>
              <a:t>accelLock</a:t>
            </a:r>
            <a:r>
              <a:rPr lang="en-GB" sz="2100" dirty="0">
                <a:solidFill>
                  <a:prstClr val="black"/>
                </a:solidFill>
                <a:latin typeface="Consolas"/>
              </a:rPr>
              <a:t> = </a:t>
            </a:r>
            <a:r>
              <a:rPr lang="en-GB" sz="2100" dirty="0">
                <a:solidFill>
                  <a:srgbClr val="0000FF"/>
                </a:solidFill>
                <a:latin typeface="Consolas"/>
              </a:rPr>
              <a:t>new</a:t>
            </a:r>
            <a:r>
              <a:rPr lang="en-GB" sz="2100" dirty="0">
                <a:solidFill>
                  <a:prstClr val="black"/>
                </a:solidFill>
                <a:latin typeface="Consolas"/>
              </a:rPr>
              <a:t> </a:t>
            </a:r>
            <a:r>
              <a:rPr lang="en-GB" sz="2100" dirty="0">
                <a:solidFill>
                  <a:srgbClr val="0000FF"/>
                </a:solidFill>
                <a:latin typeface="Consolas"/>
              </a:rPr>
              <a:t>object</a:t>
            </a:r>
            <a:r>
              <a:rPr lang="en-GB" sz="2100" dirty="0">
                <a:solidFill>
                  <a:prstClr val="black"/>
                </a:solidFill>
                <a:latin typeface="Consolas"/>
              </a:rPr>
              <a:t>();</a:t>
            </a:r>
          </a:p>
          <a:p>
            <a:pPr marL="196480"/>
            <a:endParaRPr lang="en-GB" sz="2100" dirty="0">
              <a:solidFill>
                <a:prstClr val="black"/>
              </a:solidFill>
              <a:latin typeface="Consolas"/>
            </a:endParaRPr>
          </a:p>
          <a:p>
            <a:pPr marL="196480"/>
            <a:r>
              <a:rPr lang="en-GB" sz="2100" dirty="0">
                <a:solidFill>
                  <a:srgbClr val="0000FF"/>
                </a:solidFill>
                <a:latin typeface="Consolas"/>
              </a:rPr>
              <a:t>void</a:t>
            </a:r>
            <a:r>
              <a:rPr lang="en-GB" sz="2100" dirty="0">
                <a:solidFill>
                  <a:prstClr val="black"/>
                </a:solidFill>
                <a:latin typeface="Consolas"/>
              </a:rPr>
              <a:t> </a:t>
            </a:r>
            <a:r>
              <a:rPr lang="en-GB" sz="2100" dirty="0" err="1">
                <a:solidFill>
                  <a:prstClr val="black"/>
                </a:solidFill>
                <a:latin typeface="Consolas"/>
              </a:rPr>
              <a:t>accel_ReadingChanged</a:t>
            </a:r>
            <a:r>
              <a:rPr lang="en-GB" sz="2100" dirty="0">
                <a:solidFill>
                  <a:prstClr val="black"/>
                </a:solidFill>
                <a:latin typeface="Consolas"/>
              </a:rPr>
              <a:t>(</a:t>
            </a:r>
            <a:r>
              <a:rPr lang="en-GB" sz="2100" dirty="0">
                <a:solidFill>
                  <a:srgbClr val="0000FF"/>
                </a:solidFill>
                <a:latin typeface="Consolas"/>
              </a:rPr>
              <a:t>object</a:t>
            </a:r>
            <a:r>
              <a:rPr lang="en-GB" sz="2100" dirty="0">
                <a:solidFill>
                  <a:prstClr val="black"/>
                </a:solidFill>
                <a:latin typeface="Consolas"/>
              </a:rPr>
              <a:t> sender,</a:t>
            </a:r>
            <a:br>
              <a:rPr lang="en-GB" sz="2100" dirty="0">
                <a:solidFill>
                  <a:prstClr val="black"/>
                </a:solidFill>
                <a:latin typeface="Consolas"/>
              </a:rPr>
            </a:br>
            <a:r>
              <a:rPr lang="en-GB" sz="2100" dirty="0">
                <a:solidFill>
                  <a:prstClr val="black"/>
                </a:solidFill>
                <a:latin typeface="Consolas"/>
              </a:rPr>
              <a:t>                      </a:t>
            </a:r>
            <a:r>
              <a:rPr lang="en-GB" sz="2100" dirty="0" err="1">
                <a:solidFill>
                  <a:srgbClr val="2B91AF"/>
                </a:solidFill>
                <a:latin typeface="Consolas"/>
              </a:rPr>
              <a:t>AccelerometerReadingEventArgs</a:t>
            </a:r>
            <a:r>
              <a:rPr lang="en-GB" sz="2100" dirty="0">
                <a:solidFill>
                  <a:prstClr val="black"/>
                </a:solidFill>
                <a:latin typeface="Consolas"/>
              </a:rPr>
              <a:t> e)</a:t>
            </a:r>
          </a:p>
          <a:p>
            <a:pPr marL="196480"/>
            <a:r>
              <a:rPr lang="en-GB" sz="2100" dirty="0">
                <a:solidFill>
                  <a:prstClr val="black"/>
                </a:solidFill>
                <a:latin typeface="Consolas"/>
              </a:rPr>
              <a:t>{</a:t>
            </a:r>
          </a:p>
          <a:p>
            <a:pPr marL="196480"/>
            <a:r>
              <a:rPr lang="en-GB" sz="2100" dirty="0">
                <a:solidFill>
                  <a:prstClr val="black"/>
                </a:solidFill>
                <a:latin typeface="Consolas"/>
              </a:rPr>
              <a:t>    </a:t>
            </a:r>
            <a:r>
              <a:rPr lang="en-GB" sz="2100" dirty="0">
                <a:solidFill>
                  <a:srgbClr val="0000FF"/>
                </a:solidFill>
                <a:latin typeface="Consolas"/>
              </a:rPr>
              <a:t>lock</a:t>
            </a:r>
            <a:r>
              <a:rPr lang="en-GB" sz="2100" dirty="0">
                <a:solidFill>
                  <a:prstClr val="black"/>
                </a:solidFill>
                <a:latin typeface="Consolas"/>
              </a:rPr>
              <a:t> (</a:t>
            </a:r>
            <a:r>
              <a:rPr lang="en-GB" sz="2100" dirty="0" err="1">
                <a:solidFill>
                  <a:prstClr val="black"/>
                </a:solidFill>
                <a:latin typeface="Consolas"/>
              </a:rPr>
              <a:t>accelLock</a:t>
            </a:r>
            <a:r>
              <a:rPr lang="en-GB" sz="2100" dirty="0">
                <a:solidFill>
                  <a:prstClr val="black"/>
                </a:solidFill>
                <a:latin typeface="Consolas"/>
              </a:rPr>
              <a:t>)</a:t>
            </a:r>
          </a:p>
          <a:p>
            <a:pPr marL="196480"/>
            <a:r>
              <a:rPr lang="en-GB" sz="2100" dirty="0">
                <a:solidFill>
                  <a:prstClr val="black"/>
                </a:solidFill>
                <a:latin typeface="Consolas"/>
              </a:rPr>
              <a:t>    {</a:t>
            </a:r>
          </a:p>
          <a:p>
            <a:pPr marL="196480"/>
            <a:r>
              <a:rPr lang="en-GB" sz="2100" dirty="0">
                <a:solidFill>
                  <a:prstClr val="black"/>
                </a:solidFill>
                <a:latin typeface="Consolas"/>
              </a:rPr>
              <a:t>        </a:t>
            </a:r>
            <a:r>
              <a:rPr lang="en-GB" sz="2100" dirty="0" err="1">
                <a:solidFill>
                  <a:prstClr val="black"/>
                </a:solidFill>
                <a:latin typeface="Consolas"/>
              </a:rPr>
              <a:t>accelReading.X</a:t>
            </a:r>
            <a:r>
              <a:rPr lang="en-GB" sz="2100" dirty="0">
                <a:solidFill>
                  <a:prstClr val="black"/>
                </a:solidFill>
                <a:latin typeface="Consolas"/>
              </a:rPr>
              <a:t> = (</a:t>
            </a:r>
            <a:r>
              <a:rPr lang="en-GB" sz="2100" dirty="0">
                <a:solidFill>
                  <a:srgbClr val="0000FF"/>
                </a:solidFill>
                <a:latin typeface="Consolas"/>
              </a:rPr>
              <a:t>float</a:t>
            </a:r>
            <a:r>
              <a:rPr lang="en-GB" sz="2100" dirty="0">
                <a:solidFill>
                  <a:prstClr val="black"/>
                </a:solidFill>
                <a:latin typeface="Consolas"/>
              </a:rPr>
              <a:t>)</a:t>
            </a:r>
            <a:r>
              <a:rPr lang="en-GB" sz="2100" dirty="0" err="1">
                <a:solidFill>
                  <a:prstClr val="black"/>
                </a:solidFill>
                <a:latin typeface="Consolas"/>
              </a:rPr>
              <a:t>e.X</a:t>
            </a:r>
            <a:r>
              <a:rPr lang="en-GB" sz="2100" dirty="0">
                <a:solidFill>
                  <a:prstClr val="black"/>
                </a:solidFill>
                <a:latin typeface="Consolas"/>
              </a:rPr>
              <a:t>;</a:t>
            </a:r>
          </a:p>
          <a:p>
            <a:pPr marL="196480"/>
            <a:r>
              <a:rPr lang="en-GB" sz="2100" dirty="0">
                <a:solidFill>
                  <a:prstClr val="black"/>
                </a:solidFill>
                <a:latin typeface="Consolas"/>
              </a:rPr>
              <a:t>        </a:t>
            </a:r>
            <a:r>
              <a:rPr lang="en-GB" sz="2100" dirty="0" err="1">
                <a:solidFill>
                  <a:prstClr val="black"/>
                </a:solidFill>
                <a:latin typeface="Consolas"/>
              </a:rPr>
              <a:t>accelReading.Y</a:t>
            </a:r>
            <a:r>
              <a:rPr lang="en-GB" sz="2100" dirty="0">
                <a:solidFill>
                  <a:prstClr val="black"/>
                </a:solidFill>
                <a:latin typeface="Consolas"/>
              </a:rPr>
              <a:t> = (</a:t>
            </a:r>
            <a:r>
              <a:rPr lang="en-GB" sz="2100" dirty="0">
                <a:solidFill>
                  <a:srgbClr val="0000FF"/>
                </a:solidFill>
                <a:latin typeface="Consolas"/>
              </a:rPr>
              <a:t>float</a:t>
            </a:r>
            <a:r>
              <a:rPr lang="en-GB" sz="2100" dirty="0">
                <a:solidFill>
                  <a:prstClr val="black"/>
                </a:solidFill>
                <a:latin typeface="Consolas"/>
              </a:rPr>
              <a:t>)</a:t>
            </a:r>
            <a:r>
              <a:rPr lang="en-GB" sz="2100" dirty="0" err="1">
                <a:solidFill>
                  <a:prstClr val="black"/>
                </a:solidFill>
                <a:latin typeface="Consolas"/>
              </a:rPr>
              <a:t>e.Y</a:t>
            </a:r>
            <a:r>
              <a:rPr lang="en-GB" sz="2100" dirty="0">
                <a:solidFill>
                  <a:prstClr val="black"/>
                </a:solidFill>
                <a:latin typeface="Consolas"/>
              </a:rPr>
              <a:t>;</a:t>
            </a:r>
          </a:p>
          <a:p>
            <a:pPr marL="196480"/>
            <a:r>
              <a:rPr lang="en-GB" sz="2100" dirty="0">
                <a:solidFill>
                  <a:prstClr val="black"/>
                </a:solidFill>
                <a:latin typeface="Consolas"/>
              </a:rPr>
              <a:t>        </a:t>
            </a:r>
            <a:r>
              <a:rPr lang="en-GB" sz="2100" dirty="0" err="1">
                <a:solidFill>
                  <a:prstClr val="black"/>
                </a:solidFill>
                <a:latin typeface="Consolas"/>
              </a:rPr>
              <a:t>accelReading.Z</a:t>
            </a:r>
            <a:r>
              <a:rPr lang="en-GB" sz="2100" dirty="0">
                <a:solidFill>
                  <a:prstClr val="black"/>
                </a:solidFill>
                <a:latin typeface="Consolas"/>
              </a:rPr>
              <a:t> = (</a:t>
            </a:r>
            <a:r>
              <a:rPr lang="en-GB" sz="2100" dirty="0">
                <a:solidFill>
                  <a:srgbClr val="0000FF"/>
                </a:solidFill>
                <a:latin typeface="Consolas"/>
              </a:rPr>
              <a:t>float</a:t>
            </a:r>
            <a:r>
              <a:rPr lang="en-GB" sz="2100" dirty="0">
                <a:solidFill>
                  <a:prstClr val="black"/>
                </a:solidFill>
                <a:latin typeface="Consolas"/>
              </a:rPr>
              <a:t>)</a:t>
            </a:r>
            <a:r>
              <a:rPr lang="en-GB" sz="2100" dirty="0" err="1">
                <a:solidFill>
                  <a:prstClr val="black"/>
                </a:solidFill>
                <a:latin typeface="Consolas"/>
              </a:rPr>
              <a:t>e.Z</a:t>
            </a:r>
            <a:r>
              <a:rPr lang="en-GB" sz="2100" dirty="0">
                <a:solidFill>
                  <a:prstClr val="black"/>
                </a:solidFill>
                <a:latin typeface="Consolas"/>
              </a:rPr>
              <a:t>;</a:t>
            </a:r>
          </a:p>
          <a:p>
            <a:pPr marL="196480"/>
            <a:r>
              <a:rPr lang="en-GB" sz="2100" dirty="0">
                <a:solidFill>
                  <a:prstClr val="black"/>
                </a:solidFill>
                <a:latin typeface="Consolas"/>
              </a:rPr>
              <a:t>    }</a:t>
            </a:r>
          </a:p>
          <a:p>
            <a:pPr marL="196480"/>
            <a:r>
              <a:rPr lang="en-GB" sz="2100" dirty="0">
                <a:solidFill>
                  <a:prstClr val="black"/>
                </a:solidFill>
                <a:latin typeface="Consolas"/>
              </a:rPr>
              <a:t>}</a:t>
            </a:r>
          </a:p>
        </p:txBody>
      </p:sp>
    </p:spTree>
    <p:extLst>
      <p:ext uri="{BB962C8B-B14F-4D97-AF65-F5344CB8AC3E}">
        <p14:creationId xmlns:p14="http://schemas.microsoft.com/office/powerpoint/2010/main" val="1269917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1"/>
            <a:ext cx="8363938" cy="609399"/>
          </a:xfrm>
        </p:spPr>
        <p:txBody>
          <a:bodyPr>
            <a:normAutofit/>
          </a:bodyPr>
          <a:lstStyle/>
          <a:p>
            <a:r>
              <a:rPr lang="en-GB" cap="all" dirty="0" smtClean="0"/>
              <a:t>Using The </a:t>
            </a:r>
            <a:r>
              <a:rPr lang="en-GB" cap="all" dirty="0"/>
              <a:t>Accelerometer</a:t>
            </a:r>
          </a:p>
        </p:txBody>
      </p:sp>
      <p:sp>
        <p:nvSpPr>
          <p:cNvPr id="7" name="Text Placeholder 6"/>
          <p:cNvSpPr>
            <a:spLocks noGrp="1"/>
          </p:cNvSpPr>
          <p:nvPr>
            <p:ph type="body" sz="quarter" idx="11"/>
          </p:nvPr>
        </p:nvSpPr>
        <p:spPr>
          <a:xfrm>
            <a:off x="405708" y="945765"/>
            <a:ext cx="8340521" cy="3059299"/>
          </a:xfrm>
        </p:spPr>
        <p:txBody>
          <a:bodyPr>
            <a:normAutofit/>
          </a:bodyPr>
          <a:lstStyle/>
          <a:p>
            <a:pPr marL="196480"/>
            <a:r>
              <a:rPr lang="en-GB" sz="2100" dirty="0">
                <a:solidFill>
                  <a:srgbClr val="0000FF"/>
                </a:solidFill>
                <a:latin typeface="Consolas"/>
              </a:rPr>
              <a:t>lock</a:t>
            </a:r>
            <a:r>
              <a:rPr lang="en-GB" sz="2100" dirty="0">
                <a:solidFill>
                  <a:prstClr val="black"/>
                </a:solidFill>
                <a:latin typeface="Consolas"/>
              </a:rPr>
              <a:t> (</a:t>
            </a:r>
            <a:r>
              <a:rPr lang="en-GB" sz="2100" dirty="0" err="1">
                <a:solidFill>
                  <a:prstClr val="black"/>
                </a:solidFill>
                <a:latin typeface="Consolas"/>
              </a:rPr>
              <a:t>accelLock</a:t>
            </a:r>
            <a:r>
              <a:rPr lang="en-GB" sz="2100" dirty="0">
                <a:solidFill>
                  <a:prstClr val="black"/>
                </a:solidFill>
                <a:latin typeface="Consolas"/>
              </a:rPr>
              <a:t>)</a:t>
            </a:r>
          </a:p>
          <a:p>
            <a:pPr marL="196480"/>
            <a:r>
              <a:rPr lang="en-GB" sz="2100" dirty="0">
                <a:solidFill>
                  <a:prstClr val="black"/>
                </a:solidFill>
                <a:latin typeface="Consolas"/>
              </a:rPr>
              <a:t>{</a:t>
            </a:r>
          </a:p>
          <a:p>
            <a:pPr marL="196480"/>
            <a:r>
              <a:rPr lang="en-GB" sz="2100" dirty="0">
                <a:solidFill>
                  <a:prstClr val="black"/>
                </a:solidFill>
                <a:latin typeface="Consolas"/>
              </a:rPr>
              <a:t>    </a:t>
            </a:r>
            <a:r>
              <a:rPr lang="en-GB" sz="2100" dirty="0" err="1">
                <a:solidFill>
                  <a:prstClr val="black"/>
                </a:solidFill>
                <a:latin typeface="Consolas"/>
              </a:rPr>
              <a:t>cheeseAcceleration.X</a:t>
            </a:r>
            <a:r>
              <a:rPr lang="en-GB" sz="2100" dirty="0">
                <a:solidFill>
                  <a:prstClr val="black"/>
                </a:solidFill>
                <a:latin typeface="Consolas"/>
              </a:rPr>
              <a:t> = </a:t>
            </a:r>
            <a:br>
              <a:rPr lang="en-GB" sz="2100" dirty="0">
                <a:solidFill>
                  <a:prstClr val="black"/>
                </a:solidFill>
                <a:latin typeface="Consolas"/>
              </a:rPr>
            </a:br>
            <a:r>
              <a:rPr lang="en-GB" sz="2100" dirty="0">
                <a:solidFill>
                  <a:prstClr val="black"/>
                </a:solidFill>
                <a:latin typeface="Consolas"/>
              </a:rPr>
              <a:t>                     </a:t>
            </a:r>
            <a:r>
              <a:rPr lang="en-GB" sz="2100" dirty="0" err="1">
                <a:solidFill>
                  <a:prstClr val="black"/>
                </a:solidFill>
                <a:latin typeface="Consolas"/>
              </a:rPr>
              <a:t>accelReading.X</a:t>
            </a:r>
            <a:r>
              <a:rPr lang="en-GB" sz="2100" dirty="0">
                <a:solidFill>
                  <a:prstClr val="black"/>
                </a:solidFill>
                <a:latin typeface="Consolas"/>
              </a:rPr>
              <a:t> * </a:t>
            </a:r>
            <a:r>
              <a:rPr lang="en-GB" sz="2100" dirty="0" err="1">
                <a:solidFill>
                  <a:prstClr val="black"/>
                </a:solidFill>
                <a:latin typeface="Consolas"/>
              </a:rPr>
              <a:t>acceleratorPower</a:t>
            </a:r>
            <a:r>
              <a:rPr lang="en-GB" sz="2100" dirty="0">
                <a:solidFill>
                  <a:prstClr val="black"/>
                </a:solidFill>
                <a:latin typeface="Consolas"/>
              </a:rPr>
              <a:t>;</a:t>
            </a:r>
          </a:p>
          <a:p>
            <a:pPr marL="196480"/>
            <a:r>
              <a:rPr lang="en-GB" sz="2100" dirty="0">
                <a:solidFill>
                  <a:prstClr val="black"/>
                </a:solidFill>
                <a:latin typeface="Consolas"/>
              </a:rPr>
              <a:t>    </a:t>
            </a:r>
            <a:r>
              <a:rPr lang="en-GB" sz="2100" dirty="0" err="1">
                <a:solidFill>
                  <a:prstClr val="black"/>
                </a:solidFill>
                <a:latin typeface="Consolas"/>
              </a:rPr>
              <a:t>cheeseAcceleration.Y</a:t>
            </a:r>
            <a:r>
              <a:rPr lang="en-GB" sz="2100" dirty="0">
                <a:solidFill>
                  <a:prstClr val="black"/>
                </a:solidFill>
                <a:latin typeface="Consolas"/>
              </a:rPr>
              <a:t> = -</a:t>
            </a:r>
            <a:r>
              <a:rPr lang="en-GB" sz="2100" dirty="0" err="1">
                <a:solidFill>
                  <a:prstClr val="black"/>
                </a:solidFill>
                <a:latin typeface="Consolas"/>
              </a:rPr>
              <a:t>accelReading.Y</a:t>
            </a:r>
            <a:r>
              <a:rPr lang="en-GB" sz="2100" dirty="0">
                <a:solidFill>
                  <a:prstClr val="black"/>
                </a:solidFill>
                <a:latin typeface="Consolas"/>
              </a:rPr>
              <a:t> * </a:t>
            </a:r>
            <a:br>
              <a:rPr lang="en-GB" sz="2100" dirty="0">
                <a:solidFill>
                  <a:prstClr val="black"/>
                </a:solidFill>
                <a:latin typeface="Consolas"/>
              </a:rPr>
            </a:br>
            <a:r>
              <a:rPr lang="en-GB" sz="2100" dirty="0">
                <a:solidFill>
                  <a:prstClr val="black"/>
                </a:solidFill>
                <a:latin typeface="Consolas"/>
              </a:rPr>
              <a:t>                     </a:t>
            </a:r>
            <a:r>
              <a:rPr lang="en-GB" sz="2100" dirty="0" err="1">
                <a:solidFill>
                  <a:prstClr val="black"/>
                </a:solidFill>
                <a:latin typeface="Consolas"/>
              </a:rPr>
              <a:t>acceleratorPower</a:t>
            </a:r>
            <a:r>
              <a:rPr lang="en-GB" sz="2100" dirty="0">
                <a:solidFill>
                  <a:prstClr val="black"/>
                </a:solidFill>
                <a:latin typeface="Consolas"/>
              </a:rPr>
              <a:t>;</a:t>
            </a:r>
          </a:p>
          <a:p>
            <a:pPr marL="196480"/>
            <a:r>
              <a:rPr lang="en-GB" sz="2100" dirty="0">
                <a:solidFill>
                  <a:prstClr val="black"/>
                </a:solidFill>
                <a:latin typeface="Consolas"/>
              </a:rPr>
              <a:t>}</a:t>
            </a:r>
          </a:p>
        </p:txBody>
      </p:sp>
      <p:sp>
        <p:nvSpPr>
          <p:cNvPr id="4" name="Text Placeholder 5"/>
          <p:cNvSpPr>
            <a:spLocks noGrp="1"/>
          </p:cNvSpPr>
          <p:nvPr>
            <p:ph type="body" sz="quarter" idx="10"/>
          </p:nvPr>
        </p:nvSpPr>
        <p:spPr>
          <a:xfrm>
            <a:off x="389436" y="4281713"/>
            <a:ext cx="8363938" cy="1871283"/>
          </a:xfrm>
        </p:spPr>
        <p:txBody>
          <a:bodyPr>
            <a:normAutofit/>
          </a:bodyPr>
          <a:lstStyle/>
          <a:p>
            <a:r>
              <a:rPr lang="en-GB" dirty="0" smtClean="0"/>
              <a:t>This code uses the accelerometer values stored by the event handler to manage the cheese movement</a:t>
            </a:r>
          </a:p>
          <a:p>
            <a:r>
              <a:rPr lang="en-GB" dirty="0" smtClean="0"/>
              <a:t>Note that I use a lock to stop the event handler and the Update method from fighting over the values</a:t>
            </a:r>
            <a:endParaRPr lang="en-GB" dirty="0"/>
          </a:p>
        </p:txBody>
      </p:sp>
    </p:spTree>
    <p:extLst>
      <p:ext uri="{BB962C8B-B14F-4D97-AF65-F5344CB8AC3E}">
        <p14:creationId xmlns:p14="http://schemas.microsoft.com/office/powerpoint/2010/main" val="177769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cap="all" dirty="0" smtClean="0"/>
              <a:t>“Tipping” games</a:t>
            </a:r>
            <a:endParaRPr lang="en-GB" cap="all" dirty="0"/>
          </a:p>
        </p:txBody>
      </p:sp>
      <p:sp>
        <p:nvSpPr>
          <p:cNvPr id="7" name="Text Placeholder 6"/>
          <p:cNvSpPr>
            <a:spLocks noGrp="1"/>
          </p:cNvSpPr>
          <p:nvPr>
            <p:ph idx="1"/>
          </p:nvPr>
        </p:nvSpPr>
        <p:spPr/>
        <p:txBody>
          <a:bodyPr>
            <a:normAutofit/>
          </a:bodyPr>
          <a:lstStyle/>
          <a:p>
            <a:r>
              <a:rPr lang="en-GB" dirty="0" smtClean="0"/>
              <a:t>The accelerometer makes it very easy to create “tipping” games, which simulate gravity moving items around the screen</a:t>
            </a:r>
          </a:p>
          <a:p>
            <a:r>
              <a:rPr lang="en-GB" dirty="0" smtClean="0"/>
              <a:t>The further you tip the device the greater the force acting on the object</a:t>
            </a:r>
          </a:p>
          <a:p>
            <a:r>
              <a:rPr lang="en-GB" dirty="0" smtClean="0"/>
              <a:t>We could use the accelerometer values as forces that drive the </a:t>
            </a:r>
            <a:r>
              <a:rPr lang="en-GB" dirty="0" err="1" smtClean="0"/>
              <a:t>Farseer</a:t>
            </a:r>
            <a:r>
              <a:rPr lang="en-GB" dirty="0" smtClean="0"/>
              <a:t> physics engine directly</a:t>
            </a:r>
            <a:endParaRPr lang="en-GB" dirty="0"/>
          </a:p>
        </p:txBody>
      </p:sp>
    </p:spTree>
    <p:extLst>
      <p:ext uri="{BB962C8B-B14F-4D97-AF65-F5344CB8AC3E}">
        <p14:creationId xmlns:p14="http://schemas.microsoft.com/office/powerpoint/2010/main" val="3656008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Demo 5</a:t>
            </a:r>
            <a:r>
              <a:rPr lang="en-US" dirty="0" smtClean="0"/>
              <a:t>: Cheese Lander</a:t>
            </a:r>
          </a:p>
        </p:txBody>
      </p:sp>
      <p:pic>
        <p:nvPicPr>
          <p:cNvPr id="4" name="Picture 2" descr="C:\Users\Rob\Documents\My Dropbox\Tech Ed 2010\Resources\CheeseLander.p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145737" y="827313"/>
            <a:ext cx="2298812" cy="4180116"/>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79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Games and Applications</a:t>
            </a:r>
            <a:endParaRPr lang="en-GB" dirty="0"/>
          </a:p>
        </p:txBody>
      </p:sp>
      <p:sp>
        <p:nvSpPr>
          <p:cNvPr id="6" name="Text Placeholder 5"/>
          <p:cNvSpPr>
            <a:spLocks noGrp="1"/>
          </p:cNvSpPr>
          <p:nvPr>
            <p:ph idx="1"/>
          </p:nvPr>
        </p:nvSpPr>
        <p:spPr>
          <a:xfrm>
            <a:off x="457200" y="1412777"/>
            <a:ext cx="4438650" cy="4713387"/>
          </a:xfrm>
        </p:spPr>
        <p:txBody>
          <a:bodyPr>
            <a:normAutofit/>
          </a:bodyPr>
          <a:lstStyle/>
          <a:p>
            <a:r>
              <a:rPr lang="en-GB" sz="2400" dirty="0"/>
              <a:t>Programs are loaded onto the phone from the Marketplace over the air (</a:t>
            </a:r>
            <a:r>
              <a:rPr lang="en-GB" sz="2400" dirty="0" err="1"/>
              <a:t>WiFi</a:t>
            </a:r>
            <a:r>
              <a:rPr lang="en-GB" sz="2400" dirty="0"/>
              <a:t> or 3G) or via the Zune application</a:t>
            </a:r>
          </a:p>
          <a:p>
            <a:r>
              <a:rPr lang="en-GB" sz="2400" dirty="0" smtClean="0"/>
              <a:t>This is </a:t>
            </a:r>
            <a:r>
              <a:rPr lang="en-GB" sz="2400" dirty="0"/>
              <a:t>the only </a:t>
            </a:r>
            <a:r>
              <a:rPr lang="en-GB" sz="2400" dirty="0" smtClean="0"/>
              <a:t>way </a:t>
            </a:r>
            <a:r>
              <a:rPr lang="en-GB" sz="2400" dirty="0"/>
              <a:t>to </a:t>
            </a:r>
            <a:r>
              <a:rPr lang="en-GB" sz="2400" dirty="0" smtClean="0"/>
              <a:t>put programs on a </a:t>
            </a:r>
            <a:r>
              <a:rPr lang="en-GB" sz="2400" dirty="0"/>
              <a:t>“locked” device</a:t>
            </a:r>
          </a:p>
          <a:p>
            <a:r>
              <a:rPr lang="en-GB" sz="2400" dirty="0"/>
              <a:t>Registered developers can unlock a device </a:t>
            </a:r>
            <a:r>
              <a:rPr lang="en-GB" sz="2400" dirty="0" smtClean="0"/>
              <a:t>for testing</a:t>
            </a:r>
            <a:endParaRPr lang="en-GB" sz="2400"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963647" y="2276872"/>
            <a:ext cx="3322303" cy="1818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1228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Joining the Marketplace</a:t>
            </a:r>
          </a:p>
        </p:txBody>
      </p:sp>
      <p:sp>
        <p:nvSpPr>
          <p:cNvPr id="3" name="Content Placeholder 2"/>
          <p:cNvSpPr>
            <a:spLocks noGrp="1"/>
          </p:cNvSpPr>
          <p:nvPr>
            <p:ph idx="1"/>
          </p:nvPr>
        </p:nvSpPr>
        <p:spPr/>
        <p:txBody>
          <a:bodyPr>
            <a:normAutofit/>
          </a:bodyPr>
          <a:lstStyle/>
          <a:p>
            <a:r>
              <a:rPr lang="en-GB" dirty="0" smtClean="0"/>
              <a:t>If you want to take your games to market you will need to join the Windows Phone Marketplace as a developer</a:t>
            </a:r>
          </a:p>
          <a:p>
            <a:pPr lvl="1"/>
            <a:r>
              <a:rPr lang="en-GB" dirty="0" smtClean="0"/>
              <a:t>This </a:t>
            </a:r>
            <a:r>
              <a:rPr lang="en-GB" dirty="0"/>
              <a:t>is managed via your Windows Live identity</a:t>
            </a:r>
          </a:p>
          <a:p>
            <a:pPr lvl="1"/>
            <a:r>
              <a:rPr lang="en-GB" dirty="0" smtClean="0"/>
              <a:t>It costs $99 per year</a:t>
            </a:r>
          </a:p>
          <a:p>
            <a:pPr lvl="1"/>
            <a:r>
              <a:rPr lang="en-GB" dirty="0" smtClean="0"/>
              <a:t>Students can get free membership via </a:t>
            </a:r>
            <a:r>
              <a:rPr lang="en-GB" dirty="0" err="1" smtClean="0"/>
              <a:t>DreamSpark</a:t>
            </a:r>
            <a:endParaRPr lang="en-GB" dirty="0" smtClean="0"/>
          </a:p>
          <a:p>
            <a:r>
              <a:rPr lang="en-GB" dirty="0" smtClean="0"/>
              <a:t>Joining the Marketplace lets you publish games and unlock Windows Phone devices for testing</a:t>
            </a:r>
          </a:p>
          <a:p>
            <a:pPr lvl="1"/>
            <a:r>
              <a:rPr lang="en-GB" dirty="0" smtClean="0"/>
              <a:t>Developers can unlock up to three devices</a:t>
            </a:r>
          </a:p>
          <a:p>
            <a:pPr lvl="1"/>
            <a:r>
              <a:rPr lang="en-GB" dirty="0" smtClean="0"/>
              <a:t>Students can unlock just one</a:t>
            </a:r>
          </a:p>
        </p:txBody>
      </p:sp>
    </p:spTree>
    <p:extLst>
      <p:ext uri="{BB962C8B-B14F-4D97-AF65-F5344CB8AC3E}">
        <p14:creationId xmlns:p14="http://schemas.microsoft.com/office/powerpoint/2010/main" val="1303828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Free and Trial Applications</a:t>
            </a:r>
          </a:p>
        </p:txBody>
      </p:sp>
      <p:sp>
        <p:nvSpPr>
          <p:cNvPr id="3" name="Content Placeholder 2"/>
          <p:cNvSpPr>
            <a:spLocks noGrp="1"/>
          </p:cNvSpPr>
          <p:nvPr>
            <p:ph idx="1"/>
          </p:nvPr>
        </p:nvSpPr>
        <p:spPr/>
        <p:txBody>
          <a:bodyPr>
            <a:normAutofit/>
          </a:bodyPr>
          <a:lstStyle/>
          <a:p>
            <a:r>
              <a:rPr lang="en-GB" dirty="0" smtClean="0"/>
              <a:t>You can give away up to 100 applications each year you are member of the Marketplace</a:t>
            </a:r>
          </a:p>
          <a:p>
            <a:pPr lvl="1"/>
            <a:r>
              <a:rPr lang="en-GB" dirty="0" smtClean="0"/>
              <a:t>Any further free applications will cost $20 each for validation</a:t>
            </a:r>
          </a:p>
          <a:p>
            <a:r>
              <a:rPr lang="en-GB" dirty="0" smtClean="0"/>
              <a:t>You can also make available “trial” versions of a game or application</a:t>
            </a:r>
          </a:p>
          <a:p>
            <a:r>
              <a:rPr lang="en-GB" dirty="0" smtClean="0"/>
              <a:t>Customers can purchase an upgrade from within the application</a:t>
            </a:r>
            <a:endParaRPr lang="en-GB" dirty="0"/>
          </a:p>
        </p:txBody>
      </p:sp>
    </p:spTree>
    <p:extLst>
      <p:ext uri="{BB962C8B-B14F-4D97-AF65-F5344CB8AC3E}">
        <p14:creationId xmlns:p14="http://schemas.microsoft.com/office/powerpoint/2010/main" val="85578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Methods in an XNA game</a:t>
            </a:r>
            <a:endParaRPr lang="en-GB" cap="all" dirty="0"/>
          </a:p>
        </p:txBody>
      </p:sp>
      <p:sp>
        <p:nvSpPr>
          <p:cNvPr id="3" name="Content Placeholder 2"/>
          <p:cNvSpPr>
            <a:spLocks noGrp="1"/>
          </p:cNvSpPr>
          <p:nvPr>
            <p:ph idx="1"/>
          </p:nvPr>
        </p:nvSpPr>
        <p:spPr/>
        <p:txBody>
          <a:bodyPr>
            <a:normAutofit/>
          </a:bodyPr>
          <a:lstStyle/>
          <a:p>
            <a:r>
              <a:rPr lang="en-GB" dirty="0"/>
              <a:t>The XNA Game class contains methods that will provide these behaviours</a:t>
            </a:r>
          </a:p>
          <a:p>
            <a:r>
              <a:rPr lang="en-GB" dirty="0"/>
              <a:t>Initialise all the resources at the start</a:t>
            </a:r>
          </a:p>
          <a:p>
            <a:pPr lvl="1"/>
            <a:r>
              <a:rPr lang="en-GB" dirty="0"/>
              <a:t>The </a:t>
            </a:r>
            <a:r>
              <a:rPr lang="en-GB" dirty="0">
                <a:latin typeface="Consolas" pitchFamily="49" charset="0"/>
                <a:cs typeface="Consolas" pitchFamily="49" charset="0"/>
              </a:rPr>
              <a:t>Initialize</a:t>
            </a:r>
            <a:r>
              <a:rPr lang="en-GB" dirty="0"/>
              <a:t> and </a:t>
            </a:r>
            <a:r>
              <a:rPr lang="en-GB" dirty="0" err="1">
                <a:latin typeface="Consolas" pitchFamily="49" charset="0"/>
                <a:cs typeface="Consolas" pitchFamily="49" charset="0"/>
              </a:rPr>
              <a:t>LoadContent</a:t>
            </a:r>
            <a:r>
              <a:rPr lang="en-GB" dirty="0"/>
              <a:t> methods</a:t>
            </a:r>
          </a:p>
          <a:p>
            <a:r>
              <a:rPr lang="en-GB" dirty="0"/>
              <a:t>Repeatedly run the game loop:</a:t>
            </a:r>
          </a:p>
          <a:p>
            <a:pPr lvl="1"/>
            <a:r>
              <a:rPr lang="en-GB" dirty="0"/>
              <a:t>Update the game world</a:t>
            </a:r>
          </a:p>
          <a:p>
            <a:pPr lvl="2"/>
            <a:r>
              <a:rPr lang="en-GB" dirty="0"/>
              <a:t>The </a:t>
            </a:r>
            <a:r>
              <a:rPr lang="en-GB" sz="2100" dirty="0">
                <a:latin typeface="Consolas" pitchFamily="49" charset="0"/>
                <a:cs typeface="Consolas" pitchFamily="49" charset="0"/>
              </a:rPr>
              <a:t>Update</a:t>
            </a:r>
            <a:r>
              <a:rPr lang="en-GB" dirty="0"/>
              <a:t> method</a:t>
            </a:r>
          </a:p>
          <a:p>
            <a:pPr lvl="1"/>
            <a:r>
              <a:rPr lang="en-GB" dirty="0"/>
              <a:t>Draw the game world</a:t>
            </a:r>
          </a:p>
          <a:p>
            <a:pPr lvl="2"/>
            <a:r>
              <a:rPr lang="en-GB" dirty="0"/>
              <a:t>The </a:t>
            </a:r>
            <a:r>
              <a:rPr lang="en-GB" sz="2100" dirty="0">
                <a:latin typeface="Consolas" pitchFamily="49" charset="0"/>
                <a:cs typeface="Consolas" pitchFamily="49" charset="0"/>
              </a:rPr>
              <a:t>Draw</a:t>
            </a:r>
            <a:r>
              <a:rPr lang="en-GB" dirty="0"/>
              <a:t> method</a:t>
            </a:r>
          </a:p>
          <a:p>
            <a:endParaRPr lang="en-GB" dirty="0"/>
          </a:p>
        </p:txBody>
      </p:sp>
    </p:spTree>
    <p:extLst>
      <p:ext uri="{BB962C8B-B14F-4D97-AF65-F5344CB8AC3E}">
        <p14:creationId xmlns:p14="http://schemas.microsoft.com/office/powerpoint/2010/main" val="4012046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Submitting Applications</a:t>
            </a:r>
          </a:p>
        </p:txBody>
      </p:sp>
      <p:sp>
        <p:nvSpPr>
          <p:cNvPr id="3" name="Content Placeholder 2"/>
          <p:cNvSpPr>
            <a:spLocks noGrp="1"/>
          </p:cNvSpPr>
          <p:nvPr>
            <p:ph idx="1"/>
          </p:nvPr>
        </p:nvSpPr>
        <p:spPr>
          <a:xfrm>
            <a:off x="457200" y="1600201"/>
            <a:ext cx="4546848" cy="4525963"/>
          </a:xfrm>
        </p:spPr>
        <p:txBody>
          <a:bodyPr>
            <a:normAutofit/>
          </a:bodyPr>
          <a:lstStyle/>
          <a:p>
            <a:r>
              <a:rPr lang="en-GB" dirty="0" smtClean="0"/>
              <a:t>You are guided through the submission process for your application</a:t>
            </a:r>
          </a:p>
          <a:p>
            <a:r>
              <a:rPr lang="en-GB" dirty="0" smtClean="0"/>
              <a:t>The application itself is submitted as a single “</a:t>
            </a:r>
            <a:r>
              <a:rPr lang="en-GB" dirty="0" err="1" smtClean="0"/>
              <a:t>xap</a:t>
            </a:r>
            <a:r>
              <a:rPr lang="en-GB" dirty="0" smtClean="0"/>
              <a:t>” file</a:t>
            </a:r>
          </a:p>
          <a:p>
            <a:r>
              <a:rPr lang="en-GB" dirty="0" smtClean="0"/>
              <a:t>This is an archive with a manifest which is generated by Visual Studio when the game is built</a:t>
            </a:r>
          </a:p>
          <a:p>
            <a:r>
              <a:rPr lang="en-GB" dirty="0" smtClean="0"/>
              <a:t>It contains all the game content and resources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85190" y="1987447"/>
            <a:ext cx="3704743" cy="243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8383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Application Approval</a:t>
            </a:r>
          </a:p>
        </p:txBody>
      </p:sp>
      <p:sp>
        <p:nvSpPr>
          <p:cNvPr id="3" name="Content Placeholder 2"/>
          <p:cNvSpPr>
            <a:spLocks noGrp="1"/>
          </p:cNvSpPr>
          <p:nvPr>
            <p:ph idx="1"/>
          </p:nvPr>
        </p:nvSpPr>
        <p:spPr/>
        <p:txBody>
          <a:bodyPr>
            <a:normAutofit/>
          </a:bodyPr>
          <a:lstStyle/>
          <a:p>
            <a:r>
              <a:rPr lang="en-GB" dirty="0" smtClean="0"/>
              <a:t>The application process is “semi-automatic”</a:t>
            </a:r>
          </a:p>
          <a:p>
            <a:pPr lvl="1"/>
            <a:r>
              <a:rPr lang="en-GB" dirty="0" smtClean="0"/>
              <a:t>Checks for application pre-requisites and code behaviours along with a review of the program itself</a:t>
            </a:r>
          </a:p>
          <a:p>
            <a:r>
              <a:rPr lang="en-GB" dirty="0" smtClean="0"/>
              <a:t>Each developer has a dashboard that keeps them informed of the progress of each submission</a:t>
            </a:r>
          </a:p>
          <a:p>
            <a:pPr lvl="1"/>
            <a:r>
              <a:rPr lang="en-GB" dirty="0" smtClean="0"/>
              <a:t>You can submit upgrades at no cost</a:t>
            </a:r>
          </a:p>
          <a:p>
            <a:r>
              <a:rPr lang="en-GB" dirty="0" smtClean="0"/>
              <a:t>The submission guidelines give a lot of help to ensure that your submissions have the best chance of succeeding</a:t>
            </a:r>
          </a:p>
          <a:p>
            <a:r>
              <a:rPr lang="en-GB" dirty="0" smtClean="0"/>
              <a:t>You must read these before sending a game for approval</a:t>
            </a:r>
          </a:p>
          <a:p>
            <a:endParaRPr lang="en-GB" dirty="0" smtClean="0"/>
          </a:p>
          <a:p>
            <a:endParaRPr lang="en-GB" dirty="0"/>
          </a:p>
        </p:txBody>
      </p:sp>
    </p:spTree>
    <p:extLst>
      <p:ext uri="{BB962C8B-B14F-4D97-AF65-F5344CB8AC3E}">
        <p14:creationId xmlns:p14="http://schemas.microsoft.com/office/powerpoint/2010/main" val="2873660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Money</a:t>
            </a:r>
          </a:p>
        </p:txBody>
      </p:sp>
      <p:sp>
        <p:nvSpPr>
          <p:cNvPr id="3" name="Content Placeholder 2"/>
          <p:cNvSpPr>
            <a:spLocks noGrp="1"/>
          </p:cNvSpPr>
          <p:nvPr>
            <p:ph idx="1"/>
          </p:nvPr>
        </p:nvSpPr>
        <p:spPr/>
        <p:txBody>
          <a:bodyPr>
            <a:normAutofit/>
          </a:bodyPr>
          <a:lstStyle/>
          <a:p>
            <a:r>
              <a:rPr lang="en-GB" dirty="0"/>
              <a:t>Marketplace publishers get 70% of the price paid for the </a:t>
            </a:r>
            <a:r>
              <a:rPr lang="en-GB" dirty="0" smtClean="0"/>
              <a:t>games</a:t>
            </a:r>
          </a:p>
          <a:p>
            <a:r>
              <a:rPr lang="en-GB" dirty="0" smtClean="0"/>
              <a:t>This is paid once you have earned at least $200</a:t>
            </a:r>
          </a:p>
          <a:p>
            <a:r>
              <a:rPr lang="en-GB" dirty="0" smtClean="0"/>
              <a:t>If you are not from the US you will have to fill in a US Tax Waiver form and fax it to the Windows Marketplace team</a:t>
            </a:r>
          </a:p>
          <a:p>
            <a:r>
              <a:rPr lang="en-GB" dirty="0" smtClean="0"/>
              <a:t>You can still submit applications for sale before you have sorted this out</a:t>
            </a:r>
            <a:endParaRPr lang="en-GB" dirty="0"/>
          </a:p>
          <a:p>
            <a:endParaRPr lang="en-GB" dirty="0"/>
          </a:p>
        </p:txBody>
      </p:sp>
    </p:spTree>
    <p:extLst>
      <p:ext uri="{BB962C8B-B14F-4D97-AF65-F5344CB8AC3E}">
        <p14:creationId xmlns:p14="http://schemas.microsoft.com/office/powerpoint/2010/main" val="778099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cap="all" dirty="0" smtClean="0"/>
              <a:t>What we have learnt</a:t>
            </a:r>
            <a:endParaRPr lang="en-GB" cap="all" dirty="0"/>
          </a:p>
        </p:txBody>
      </p:sp>
      <p:sp>
        <p:nvSpPr>
          <p:cNvPr id="6" name="Text Placeholder 5"/>
          <p:cNvSpPr>
            <a:spLocks noGrp="1"/>
          </p:cNvSpPr>
          <p:nvPr>
            <p:ph type="body" sz="quarter" idx="10"/>
          </p:nvPr>
        </p:nvSpPr>
        <p:spPr>
          <a:xfrm>
            <a:off x="389436" y="1447800"/>
            <a:ext cx="8363938" cy="3397853"/>
          </a:xfrm>
        </p:spPr>
        <p:txBody>
          <a:bodyPr>
            <a:noAutofit/>
          </a:bodyPr>
          <a:lstStyle/>
          <a:p>
            <a:r>
              <a:rPr lang="en-GB" sz="2400" dirty="0" smtClean="0"/>
              <a:t>The Windows Phone platform provides a mix of resources that can be used to create compelling games</a:t>
            </a:r>
          </a:p>
          <a:p>
            <a:r>
              <a:rPr lang="en-GB" sz="2400" dirty="0" smtClean="0"/>
              <a:t>The Touch sensor and accelerometer inputs are easy to use in XNA programs</a:t>
            </a:r>
          </a:p>
          <a:p>
            <a:r>
              <a:rPr lang="en-GB" sz="2400" dirty="0" smtClean="0"/>
              <a:t>By adding a physics engine we can make our XNA games even more interesting</a:t>
            </a:r>
          </a:p>
          <a:p>
            <a:r>
              <a:rPr lang="en-GB" sz="2400" dirty="0" smtClean="0"/>
              <a:t>Publishing is easy and cheap</a:t>
            </a:r>
          </a:p>
          <a:p>
            <a:r>
              <a:rPr lang="en-GB" sz="2400" dirty="0" smtClean="0"/>
              <a:t>There has never been a better time to create mobile games</a:t>
            </a:r>
            <a:endParaRPr lang="en-GB" sz="2400" dirty="0"/>
          </a:p>
        </p:txBody>
      </p:sp>
    </p:spTree>
    <p:extLst>
      <p:ext uri="{BB962C8B-B14F-4D97-AF65-F5344CB8AC3E}">
        <p14:creationId xmlns:p14="http://schemas.microsoft.com/office/powerpoint/2010/main" val="4121692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cap="all" dirty="0" smtClean="0"/>
              <a:t>What to do next</a:t>
            </a:r>
            <a:endParaRPr lang="en-GB" cap="all" dirty="0"/>
          </a:p>
        </p:txBody>
      </p:sp>
      <p:sp>
        <p:nvSpPr>
          <p:cNvPr id="3" name="Content Placeholder 2"/>
          <p:cNvSpPr>
            <a:spLocks noGrp="1"/>
          </p:cNvSpPr>
          <p:nvPr>
            <p:ph idx="1"/>
          </p:nvPr>
        </p:nvSpPr>
        <p:spPr/>
        <p:txBody>
          <a:bodyPr>
            <a:normAutofit/>
          </a:bodyPr>
          <a:lstStyle/>
          <a:p>
            <a:pPr lvl="0"/>
            <a:r>
              <a:rPr lang="en-GB" dirty="0" smtClean="0"/>
              <a:t>Download the developer tools from: </a:t>
            </a:r>
          </a:p>
          <a:p>
            <a:pPr marL="345327" lvl="1" indent="0">
              <a:buNone/>
            </a:pPr>
            <a:r>
              <a:rPr lang="en-US" dirty="0" smtClean="0">
                <a:gradFill>
                  <a:gsLst>
                    <a:gs pos="0">
                      <a:srgbClr val="FFFFFF"/>
                    </a:gs>
                    <a:gs pos="86000">
                      <a:srgbClr val="FFFFFF"/>
                    </a:gs>
                  </a:gsLst>
                  <a:lin ang="5400000" scaled="0"/>
                </a:gradFill>
                <a:hlinkClick r:id="rId2"/>
              </a:rPr>
              <a:t>http://create.msdn.com</a:t>
            </a:r>
            <a:endParaRPr lang="en-US" dirty="0">
              <a:gradFill>
                <a:gsLst>
                  <a:gs pos="0">
                    <a:srgbClr val="FFFFFF"/>
                  </a:gs>
                  <a:gs pos="86000">
                    <a:srgbClr val="FFFFFF"/>
                  </a:gs>
                </a:gsLst>
                <a:lin ang="5400000" scaled="0"/>
              </a:gradFill>
            </a:endParaRPr>
          </a:p>
          <a:p>
            <a:pPr lvl="0"/>
            <a:r>
              <a:rPr lang="en-US" dirty="0"/>
              <a:t>Download the sample code from: </a:t>
            </a:r>
            <a:br>
              <a:rPr lang="en-US" dirty="0"/>
            </a:br>
            <a:r>
              <a:rPr lang="en-US" dirty="0" smtClean="0">
                <a:gradFill>
                  <a:gsLst>
                    <a:gs pos="0">
                      <a:srgbClr val="FFFFFF"/>
                    </a:gs>
                    <a:gs pos="86000">
                      <a:srgbClr val="FFFFFF"/>
                    </a:gs>
                  </a:gsLst>
                  <a:lin ang="5400000" scaled="0"/>
                </a:gradFill>
                <a:hlinkClick r:id="rId3"/>
              </a:rPr>
              <a:t>http://</a:t>
            </a:r>
            <a:r>
              <a:rPr lang="en-US" sz="2100" dirty="0">
                <a:gradFill>
                  <a:gsLst>
                    <a:gs pos="0">
                      <a:srgbClr val="FFFFFF"/>
                    </a:gs>
                    <a:gs pos="86000">
                      <a:srgbClr val="FFFFFF"/>
                    </a:gs>
                  </a:gsLst>
                  <a:lin ang="5400000" scaled="0"/>
                </a:gradFill>
                <a:hlinkClick r:id="rId3"/>
              </a:rPr>
              <a:t>robmiles.com</a:t>
            </a:r>
            <a:r>
              <a:rPr lang="en-US" dirty="0" smtClean="0">
                <a:gradFill>
                  <a:gsLst>
                    <a:gs pos="0">
                      <a:srgbClr val="FFFFFF"/>
                    </a:gs>
                    <a:gs pos="86000">
                      <a:srgbClr val="FFFFFF"/>
                    </a:gs>
                  </a:gsLst>
                  <a:lin ang="5400000" scaled="0"/>
                </a:gradFill>
              </a:rPr>
              <a:t> </a:t>
            </a:r>
          </a:p>
          <a:p>
            <a:pPr lvl="0"/>
            <a:r>
              <a:rPr lang="en-US" dirty="0"/>
              <a:t>Watch the Jumpstart videos </a:t>
            </a:r>
            <a:r>
              <a:rPr lang="en-US" dirty="0">
                <a:sym typeface="Wingdings" pitchFamily="2" charset="2"/>
              </a:rPr>
              <a:t> </a:t>
            </a:r>
          </a:p>
          <a:p>
            <a:pPr lvl="0"/>
            <a:r>
              <a:rPr lang="en-US" dirty="0">
                <a:sym typeface="Wingdings" pitchFamily="2" charset="2"/>
              </a:rPr>
              <a:t>Register as a developer</a:t>
            </a:r>
          </a:p>
          <a:p>
            <a:pPr lvl="0"/>
            <a:r>
              <a:rPr lang="en-US" dirty="0">
                <a:sym typeface="Wingdings" pitchFamily="2" charset="2"/>
              </a:rPr>
              <a:t>Download the </a:t>
            </a:r>
            <a:r>
              <a:rPr lang="en-US" dirty="0" err="1">
                <a:sym typeface="Wingdings" pitchFamily="2" charset="2"/>
              </a:rPr>
              <a:t>FarSeer</a:t>
            </a:r>
            <a:r>
              <a:rPr lang="en-US" dirty="0">
                <a:sym typeface="Wingdings" pitchFamily="2" charset="2"/>
              </a:rPr>
              <a:t> engine from: </a:t>
            </a:r>
            <a:r>
              <a:rPr lang="en-US" dirty="0">
                <a:gradFill>
                  <a:gsLst>
                    <a:gs pos="0">
                      <a:srgbClr val="FFFFFF"/>
                    </a:gs>
                    <a:gs pos="86000">
                      <a:srgbClr val="FFFFFF"/>
                    </a:gs>
                  </a:gsLst>
                  <a:lin ang="5400000" scaled="0"/>
                </a:gradFill>
                <a:sym typeface="Wingdings" pitchFamily="2" charset="2"/>
                <a:hlinkClick r:id="rId4"/>
              </a:rPr>
              <a:t>http://farseerphysics.codeplex.com</a:t>
            </a:r>
            <a:r>
              <a:rPr lang="en-US" dirty="0" smtClean="0">
                <a:gradFill>
                  <a:gsLst>
                    <a:gs pos="0">
                      <a:srgbClr val="FFFFFF"/>
                    </a:gs>
                    <a:gs pos="86000">
                      <a:srgbClr val="FFFFFF"/>
                    </a:gs>
                  </a:gsLst>
                  <a:lin ang="5400000" scaled="0"/>
                </a:gradFill>
                <a:sym typeface="Wingdings" pitchFamily="2" charset="2"/>
                <a:hlinkClick r:id="rId4"/>
              </a:rPr>
              <a:t>/</a:t>
            </a:r>
            <a:r>
              <a:rPr lang="en-US" dirty="0" smtClean="0">
                <a:gradFill>
                  <a:gsLst>
                    <a:gs pos="0">
                      <a:srgbClr val="FFFFFF"/>
                    </a:gs>
                    <a:gs pos="86000">
                      <a:srgbClr val="FFFFFF"/>
                    </a:gs>
                  </a:gsLst>
                  <a:lin ang="5400000" scaled="0"/>
                </a:gradFill>
                <a:sym typeface="Wingdings" pitchFamily="2" charset="2"/>
              </a:rPr>
              <a:t> </a:t>
            </a:r>
          </a:p>
          <a:p>
            <a:pPr lvl="0"/>
            <a:r>
              <a:rPr lang="en-US" dirty="0" smtClean="0">
                <a:gradFill>
                  <a:gsLst>
                    <a:gs pos="0">
                      <a:srgbClr val="FFFFFF"/>
                    </a:gs>
                    <a:gs pos="86000">
                      <a:srgbClr val="FFFFFF"/>
                    </a:gs>
                  </a:gsLst>
                  <a:lin ang="5400000" scaled="0"/>
                </a:gradFill>
                <a:sym typeface="Wingdings" pitchFamily="2" charset="2"/>
              </a:rPr>
              <a:t>Start making money and having fun!</a:t>
            </a:r>
          </a:p>
        </p:txBody>
      </p:sp>
    </p:spTree>
    <p:extLst>
      <p:ext uri="{BB962C8B-B14F-4D97-AF65-F5344CB8AC3E}">
        <p14:creationId xmlns:p14="http://schemas.microsoft.com/office/powerpoint/2010/main" val="311124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Questions?</a:t>
            </a:r>
            <a:endParaRPr lang="nl-NL" dirty="0"/>
          </a:p>
        </p:txBody>
      </p:sp>
      <p:sp>
        <p:nvSpPr>
          <p:cNvPr id="3" name="Content Placeholder 2"/>
          <p:cNvSpPr>
            <a:spLocks noGrp="1"/>
          </p:cNvSpPr>
          <p:nvPr>
            <p:ph idx="1"/>
          </p:nvPr>
        </p:nvSpPr>
        <p:spPr/>
        <p:txBody>
          <a:bodyPr/>
          <a:lstStyle/>
          <a:p>
            <a:pPr marL="0" indent="0" algn="ctr">
              <a:buNone/>
            </a:pPr>
            <a:endParaRPr lang="nl-NL" dirty="0" smtClean="0"/>
          </a:p>
          <a:p>
            <a:pPr marL="0" indent="0" algn="ctr">
              <a:buNone/>
            </a:pPr>
            <a:endParaRPr lang="nl-NL" dirty="0"/>
          </a:p>
          <a:p>
            <a:pPr marL="0" indent="0" algn="ctr">
              <a:buNone/>
            </a:pPr>
            <a:r>
              <a:rPr lang="nl-NL" dirty="0" smtClean="0"/>
              <a:t>Don’t forget to fill out your eval forms!</a:t>
            </a:r>
            <a:endParaRPr lang="nl-NL" dirty="0"/>
          </a:p>
        </p:txBody>
      </p:sp>
    </p:spTree>
    <p:extLst>
      <p:ext uri="{BB962C8B-B14F-4D97-AF65-F5344CB8AC3E}">
        <p14:creationId xmlns:p14="http://schemas.microsoft.com/office/powerpoint/2010/main" val="2874413743"/>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1100717376"/>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330236"/>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6065041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a:t>Getting Started with XNA</a:t>
            </a:r>
          </a:p>
        </p:txBody>
      </p:sp>
      <p:sp>
        <p:nvSpPr>
          <p:cNvPr id="3" name="Content Placeholder 2"/>
          <p:cNvSpPr>
            <a:spLocks noGrp="1"/>
          </p:cNvSpPr>
          <p:nvPr>
            <p:ph idx="1"/>
          </p:nvPr>
        </p:nvSpPr>
        <p:spPr/>
        <p:txBody>
          <a:bodyPr>
            <a:normAutofit/>
          </a:bodyPr>
          <a:lstStyle/>
          <a:p>
            <a:r>
              <a:rPr lang="en-GB" dirty="0"/>
              <a:t>When you create a new XNA game project you are provided with empty versions of the game methods</a:t>
            </a:r>
          </a:p>
          <a:p>
            <a:r>
              <a:rPr lang="en-GB" dirty="0"/>
              <a:t>Creating an XNA game is a matter of filling in these methods to get the game behaviours that are required</a:t>
            </a:r>
          </a:p>
          <a:p>
            <a:r>
              <a:rPr lang="en-GB" dirty="0"/>
              <a:t>We are going to start by getting some cheese moving around the </a:t>
            </a:r>
            <a:r>
              <a:rPr lang="en-GB" dirty="0" smtClean="0"/>
              <a:t>display</a:t>
            </a:r>
          </a:p>
          <a:p>
            <a:r>
              <a:rPr lang="en-GB" dirty="0" smtClean="0"/>
              <a:t>Then we are going to start rolling it around to score points</a:t>
            </a:r>
          </a:p>
          <a:p>
            <a:r>
              <a:rPr lang="en-GB" dirty="0" smtClean="0"/>
              <a:t>This is the latest cheese game in a long running series:</a:t>
            </a:r>
          </a:p>
          <a:p>
            <a:r>
              <a:rPr lang="en-GB" dirty="0" smtClean="0"/>
              <a:t>Behold CHEESE ROLLER!</a:t>
            </a:r>
            <a:endParaRPr lang="en-GB" dirty="0"/>
          </a:p>
        </p:txBody>
      </p:sp>
    </p:spTree>
    <p:extLst>
      <p:ext uri="{BB962C8B-B14F-4D97-AF65-F5344CB8AC3E}">
        <p14:creationId xmlns:p14="http://schemas.microsoft.com/office/powerpoint/2010/main" val="203798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Demo 1: Drawing Cheese</a:t>
            </a:r>
            <a:endParaRPr lang="en-US" dirty="0" smtClean="0"/>
          </a:p>
        </p:txBody>
      </p:sp>
      <p:pic>
        <p:nvPicPr>
          <p:cNvPr id="5" name="Picture 2" descr="C:\Users\Rob\Documents\My Dropbox\Tech Ed 2010\Resources\Landscape Cheese.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00181" y="941976"/>
            <a:ext cx="3759657" cy="2067554"/>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293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cap="all" dirty="0" smtClean="0"/>
              <a:t>Windows Phone and Orientation</a:t>
            </a:r>
            <a:endParaRPr lang="en-GB" cap="all" dirty="0"/>
          </a:p>
        </p:txBody>
      </p:sp>
      <p:sp>
        <p:nvSpPr>
          <p:cNvPr id="3" name="Content Placeholder 2"/>
          <p:cNvSpPr>
            <a:spLocks noGrp="1"/>
          </p:cNvSpPr>
          <p:nvPr>
            <p:ph idx="1"/>
          </p:nvPr>
        </p:nvSpPr>
        <p:spPr>
          <a:xfrm>
            <a:off x="389436" y="3786809"/>
            <a:ext cx="8363938" cy="2412968"/>
          </a:xfrm>
        </p:spPr>
        <p:txBody>
          <a:bodyPr>
            <a:normAutofit/>
          </a:bodyPr>
          <a:lstStyle/>
          <a:p>
            <a:r>
              <a:rPr lang="en-GB" dirty="0" smtClean="0"/>
              <a:t>By default a Windows Phone XNA game assumes it is running in “landscape” mode with the screen on the left of the controls</a:t>
            </a:r>
          </a:p>
          <a:p>
            <a:r>
              <a:rPr lang="en-GB" dirty="0" smtClean="0"/>
              <a:t>I want to change this, because I want to send the cheese down the long axis of the phone when it is rolled</a:t>
            </a:r>
          </a:p>
          <a:p>
            <a:r>
              <a:rPr lang="en-GB" dirty="0" smtClean="0"/>
              <a:t>I can select orientation when the game starts</a:t>
            </a:r>
            <a:endParaRPr lang="en-GB" dirty="0"/>
          </a:p>
        </p:txBody>
      </p:sp>
      <p:pic>
        <p:nvPicPr>
          <p:cNvPr id="2050" name="Picture 2" descr="C:\Users\Rob\Documents\My Dropbox\Tech Ed 2010\Resources\Landscape Cheese.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564663" y="1477779"/>
            <a:ext cx="3829702" cy="2106074"/>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862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cap="all" dirty="0" smtClean="0"/>
              <a:t>Orientation and display</a:t>
            </a:r>
            <a:endParaRPr lang="en-US" cap="all" dirty="0"/>
          </a:p>
        </p:txBody>
      </p:sp>
      <p:sp>
        <p:nvSpPr>
          <p:cNvPr id="2" name="Text Placeholder 1"/>
          <p:cNvSpPr>
            <a:spLocks noGrp="1"/>
          </p:cNvSpPr>
          <p:nvPr>
            <p:ph type="body" sz="quarter" idx="11"/>
          </p:nvPr>
        </p:nvSpPr>
        <p:spPr>
          <a:xfrm>
            <a:off x="405708" y="1403840"/>
            <a:ext cx="8486773" cy="3620922"/>
          </a:xfrm>
        </p:spPr>
        <p:txBody>
          <a:bodyPr>
            <a:normAutofit/>
          </a:bodyPr>
          <a:lstStyle/>
          <a:p>
            <a:r>
              <a:rPr lang="en-GB" sz="1800" dirty="0">
                <a:solidFill>
                  <a:srgbClr val="008000"/>
                </a:solidFill>
                <a:latin typeface="Consolas"/>
              </a:rPr>
              <a:t>// Tell XNA we can only support Portrait orientation</a:t>
            </a:r>
            <a:endParaRPr lang="en-GB" sz="1800" dirty="0">
              <a:solidFill>
                <a:prstClr val="black"/>
              </a:solidFill>
              <a:latin typeface="Consolas"/>
            </a:endParaRPr>
          </a:p>
          <a:p>
            <a:r>
              <a:rPr lang="en-GB" sz="1800" dirty="0">
                <a:solidFill>
                  <a:srgbClr val="008000"/>
                </a:solidFill>
                <a:latin typeface="Consolas"/>
              </a:rPr>
              <a:t>// Can support a range of orientations by </a:t>
            </a:r>
            <a:r>
              <a:rPr lang="en-GB" sz="1800" dirty="0" err="1">
                <a:solidFill>
                  <a:srgbClr val="008000"/>
                </a:solidFill>
                <a:latin typeface="Consolas"/>
              </a:rPr>
              <a:t>ORing</a:t>
            </a:r>
            <a:r>
              <a:rPr lang="en-GB" sz="1800" dirty="0">
                <a:solidFill>
                  <a:srgbClr val="008000"/>
                </a:solidFill>
                <a:latin typeface="Consolas"/>
              </a:rPr>
              <a:t> </a:t>
            </a:r>
            <a:endParaRPr lang="en-GB" sz="1800" dirty="0">
              <a:solidFill>
                <a:prstClr val="black"/>
              </a:solidFill>
              <a:latin typeface="Consolas"/>
            </a:endParaRPr>
          </a:p>
          <a:p>
            <a:r>
              <a:rPr lang="en-GB" sz="1800" dirty="0">
                <a:solidFill>
                  <a:srgbClr val="008000"/>
                </a:solidFill>
                <a:latin typeface="Consolas"/>
              </a:rPr>
              <a:t>// together orientation values</a:t>
            </a:r>
            <a:endParaRPr lang="en-GB" sz="1800" dirty="0">
              <a:solidFill>
                <a:prstClr val="black"/>
              </a:solidFill>
              <a:latin typeface="Consolas"/>
            </a:endParaRPr>
          </a:p>
          <a:p>
            <a:r>
              <a:rPr lang="en-GB" sz="1800" dirty="0" err="1">
                <a:solidFill>
                  <a:prstClr val="black"/>
                </a:solidFill>
                <a:latin typeface="Consolas"/>
              </a:rPr>
              <a:t>graphics.SupportedOrientations</a:t>
            </a:r>
            <a:r>
              <a:rPr lang="en-GB" sz="1800" dirty="0">
                <a:solidFill>
                  <a:prstClr val="black"/>
                </a:solidFill>
                <a:latin typeface="Consolas"/>
              </a:rPr>
              <a:t> = </a:t>
            </a:r>
            <a:r>
              <a:rPr lang="en-GB" sz="1800" dirty="0" err="1">
                <a:solidFill>
                  <a:srgbClr val="2B91AF"/>
                </a:solidFill>
                <a:latin typeface="Consolas"/>
              </a:rPr>
              <a:t>DisplayOrientation</a:t>
            </a:r>
            <a:r>
              <a:rPr lang="en-GB" sz="1800" dirty="0" err="1">
                <a:solidFill>
                  <a:prstClr val="black"/>
                </a:solidFill>
                <a:latin typeface="Consolas"/>
              </a:rPr>
              <a:t>.Portrait</a:t>
            </a:r>
            <a:r>
              <a:rPr lang="en-GB" sz="1800" dirty="0">
                <a:solidFill>
                  <a:prstClr val="black"/>
                </a:solidFill>
                <a:latin typeface="Consolas"/>
              </a:rPr>
              <a:t>;</a:t>
            </a:r>
          </a:p>
          <a:p>
            <a:endParaRPr lang="en-GB" sz="1800" dirty="0">
              <a:solidFill>
                <a:prstClr val="black"/>
              </a:solidFill>
              <a:latin typeface="Consolas"/>
            </a:endParaRPr>
          </a:p>
          <a:p>
            <a:r>
              <a:rPr lang="en-GB" sz="1800" dirty="0">
                <a:solidFill>
                  <a:srgbClr val="008000"/>
                </a:solidFill>
                <a:latin typeface="Consolas"/>
              </a:rPr>
              <a:t>// Set up hardware scaling of the display area</a:t>
            </a:r>
            <a:endParaRPr lang="en-GB" sz="1800" dirty="0">
              <a:solidFill>
                <a:prstClr val="black"/>
              </a:solidFill>
              <a:latin typeface="Consolas"/>
            </a:endParaRPr>
          </a:p>
          <a:p>
            <a:r>
              <a:rPr lang="en-GB" sz="1800" dirty="0" err="1">
                <a:solidFill>
                  <a:prstClr val="black"/>
                </a:solidFill>
                <a:latin typeface="Consolas"/>
              </a:rPr>
              <a:t>graphics.PreferredBackBufferWidth</a:t>
            </a:r>
            <a:r>
              <a:rPr lang="en-GB" sz="1800" dirty="0">
                <a:solidFill>
                  <a:prstClr val="black"/>
                </a:solidFill>
                <a:latin typeface="Consolas"/>
              </a:rPr>
              <a:t> = 480;</a:t>
            </a:r>
          </a:p>
          <a:p>
            <a:r>
              <a:rPr lang="en-GB" sz="1800" dirty="0" err="1">
                <a:solidFill>
                  <a:prstClr val="black"/>
                </a:solidFill>
                <a:latin typeface="Consolas"/>
              </a:rPr>
              <a:t>graphics.PreferredBackBufferHeight</a:t>
            </a:r>
            <a:r>
              <a:rPr lang="en-GB" sz="1800" dirty="0">
                <a:solidFill>
                  <a:prstClr val="black"/>
                </a:solidFill>
                <a:latin typeface="Consolas"/>
              </a:rPr>
              <a:t> = 800;</a:t>
            </a:r>
            <a:br>
              <a:rPr lang="en-GB" sz="1800" dirty="0">
                <a:solidFill>
                  <a:prstClr val="black"/>
                </a:solidFill>
                <a:latin typeface="Consolas"/>
              </a:rPr>
            </a:br>
            <a:r>
              <a:rPr lang="en-GB" sz="1800" dirty="0">
                <a:solidFill>
                  <a:prstClr val="black"/>
                </a:solidFill>
                <a:latin typeface="Consolas"/>
              </a:rPr>
              <a:t/>
            </a:r>
            <a:br>
              <a:rPr lang="en-GB" sz="1800" dirty="0">
                <a:solidFill>
                  <a:prstClr val="black"/>
                </a:solidFill>
                <a:latin typeface="Consolas"/>
              </a:rPr>
            </a:br>
            <a:r>
              <a:rPr lang="en-GB" sz="1800" dirty="0">
                <a:solidFill>
                  <a:srgbClr val="008000"/>
                </a:solidFill>
                <a:latin typeface="Consolas"/>
              </a:rPr>
              <a:t>// Want a full screen display</a:t>
            </a:r>
            <a:endParaRPr lang="en-GB" sz="1800" dirty="0">
              <a:solidFill>
                <a:prstClr val="black"/>
              </a:solidFill>
              <a:latin typeface="Consolas"/>
            </a:endParaRPr>
          </a:p>
          <a:p>
            <a:r>
              <a:rPr lang="en-GB" sz="1800" dirty="0" err="1">
                <a:solidFill>
                  <a:prstClr val="black"/>
                </a:solidFill>
                <a:latin typeface="Consolas"/>
              </a:rPr>
              <a:t>graphics.IsFullScreen</a:t>
            </a:r>
            <a:r>
              <a:rPr lang="en-GB" sz="1800" dirty="0">
                <a:solidFill>
                  <a:prstClr val="black"/>
                </a:solidFill>
                <a:latin typeface="Consolas"/>
              </a:rPr>
              <a:t> = </a:t>
            </a:r>
            <a:r>
              <a:rPr lang="en-GB" sz="1800" dirty="0">
                <a:solidFill>
                  <a:srgbClr val="0000FF"/>
                </a:solidFill>
                <a:latin typeface="Consolas"/>
              </a:rPr>
              <a:t>true</a:t>
            </a:r>
            <a:r>
              <a:rPr lang="en-GB" sz="1800" dirty="0">
                <a:solidFill>
                  <a:prstClr val="black"/>
                </a:solidFill>
                <a:latin typeface="Consolas"/>
              </a:rPr>
              <a:t>;</a:t>
            </a:r>
          </a:p>
        </p:txBody>
      </p:sp>
    </p:spTree>
    <p:extLst>
      <p:ext uri="{BB962C8B-B14F-4D97-AF65-F5344CB8AC3E}">
        <p14:creationId xmlns:p14="http://schemas.microsoft.com/office/powerpoint/2010/main" val="132639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277</TotalTime>
  <Words>3731</Words>
  <Application>Microsoft Office PowerPoint</Application>
  <PresentationFormat>On-screen Show (4:3)</PresentationFormat>
  <Paragraphs>425</Paragraphs>
  <Slides>58</Slides>
  <Notes>10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Windows Phone and XNA for Fun, Games, Profit and Physics</vt:lpstr>
      <vt:lpstr>Agenda</vt:lpstr>
      <vt:lpstr>Quick Overview of XNA</vt:lpstr>
      <vt:lpstr>How Games Work</vt:lpstr>
      <vt:lpstr>Methods in an XNA game</vt:lpstr>
      <vt:lpstr>Getting Started with XNA</vt:lpstr>
      <vt:lpstr>PowerPoint Presentation</vt:lpstr>
      <vt:lpstr>Windows Phone and Orientation</vt:lpstr>
      <vt:lpstr>Orientation and display</vt:lpstr>
      <vt:lpstr>Orientation management</vt:lpstr>
      <vt:lpstr>Size and the Scaler</vt:lpstr>
      <vt:lpstr>PowerPoint Presentation</vt:lpstr>
      <vt:lpstr>Creating a Game World</vt:lpstr>
      <vt:lpstr>Using Gestures</vt:lpstr>
      <vt:lpstr>Supported Gestures</vt:lpstr>
      <vt:lpstr>Registering an interest in a gesture</vt:lpstr>
      <vt:lpstr>Retrieving Gestures</vt:lpstr>
      <vt:lpstr>PowerPoint Presentation</vt:lpstr>
      <vt:lpstr>Improving Cheese Roller</vt:lpstr>
      <vt:lpstr>The FarSeer Physics Engine</vt:lpstr>
      <vt:lpstr>Farseer Objects</vt:lpstr>
      <vt:lpstr>The Simulator</vt:lpstr>
      <vt:lpstr>The shelf data</vt:lpstr>
      <vt:lpstr>The shelf body</vt:lpstr>
      <vt:lpstr>The shelf geometry</vt:lpstr>
      <vt:lpstr>Drawing the shelf</vt:lpstr>
      <vt:lpstr>The Target data</vt:lpstr>
      <vt:lpstr>The Target mass</vt:lpstr>
      <vt:lpstr>Ball Position</vt:lpstr>
      <vt:lpstr>Ball Launching</vt:lpstr>
      <vt:lpstr>Detecting Collisions</vt:lpstr>
      <vt:lpstr>Collision handler</vt:lpstr>
      <vt:lpstr>Collision handler sound management</vt:lpstr>
      <vt:lpstr>Updating Farseer</vt:lpstr>
      <vt:lpstr>Scrolling Background</vt:lpstr>
      <vt:lpstr>Transformation Matrix</vt:lpstr>
      <vt:lpstr>Drawing with a Transformation Matrix</vt:lpstr>
      <vt:lpstr>PowerPoint Presentation</vt:lpstr>
      <vt:lpstr>Using the phone accelerometer</vt:lpstr>
      <vt:lpstr>Adding the Sensors library</vt:lpstr>
      <vt:lpstr>XNA 4.0 Accelerometer</vt:lpstr>
      <vt:lpstr>Creating an Accelerometer</vt:lpstr>
      <vt:lpstr>Reading The Accelerometer</vt:lpstr>
      <vt:lpstr>Using The Accelerometer</vt:lpstr>
      <vt:lpstr>“Tipping” games</vt:lpstr>
      <vt:lpstr>PowerPoint Presentation</vt:lpstr>
      <vt:lpstr>Games and Applications</vt:lpstr>
      <vt:lpstr>Joining the Marketplace</vt:lpstr>
      <vt:lpstr>Free and Trial Applications</vt:lpstr>
      <vt:lpstr>Submitting Applications</vt:lpstr>
      <vt:lpstr>Application Approval</vt:lpstr>
      <vt:lpstr>Making Money</vt:lpstr>
      <vt:lpstr>What we have learnt</vt:lpstr>
      <vt:lpstr>What to do next</vt:lpstr>
      <vt:lpstr>Questions?</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Rob</cp:lastModifiedBy>
  <cp:revision>35</cp:revision>
  <dcterms:created xsi:type="dcterms:W3CDTF">2011-01-13T08:12:11Z</dcterms:created>
  <dcterms:modified xsi:type="dcterms:W3CDTF">2011-04-27T06:14:24Z</dcterms:modified>
</cp:coreProperties>
</file>