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>
  <p:sldMasterIdLst>
    <p:sldMasterId id="2147483658" r:id="rId1"/>
    <p:sldMasterId id="2147483674" r:id="rId2"/>
    <p:sldMasterId id="2147483676" r:id="rId3"/>
    <p:sldMasterId id="2147483678" r:id="rId4"/>
  </p:sldMasterIdLst>
  <p:notesMasterIdLst>
    <p:notesMasterId r:id="rId22"/>
  </p:notesMasterIdLst>
  <p:sldIdLst>
    <p:sldId id="447" r:id="rId5"/>
    <p:sldId id="417" r:id="rId6"/>
    <p:sldId id="419" r:id="rId7"/>
    <p:sldId id="418" r:id="rId8"/>
    <p:sldId id="420" r:id="rId9"/>
    <p:sldId id="421" r:id="rId10"/>
    <p:sldId id="428" r:id="rId11"/>
    <p:sldId id="429" r:id="rId12"/>
    <p:sldId id="425" r:id="rId13"/>
    <p:sldId id="426" r:id="rId14"/>
    <p:sldId id="427" r:id="rId15"/>
    <p:sldId id="422" r:id="rId16"/>
    <p:sldId id="423" r:id="rId17"/>
    <p:sldId id="424" r:id="rId18"/>
    <p:sldId id="444" r:id="rId19"/>
    <p:sldId id="445" r:id="rId20"/>
    <p:sldId id="446" r:id="rId21"/>
  </p:sldIdLst>
  <p:sldSz cx="9144000" cy="6858000" type="screen4x3"/>
  <p:notesSz cx="6858000" cy="9144000"/>
  <p:embeddedFontLst>
    <p:embeddedFont>
      <p:font typeface="Calibri" pitchFamily="34" charset="0"/>
      <p:regular r:id="rId23"/>
      <p:bold r:id="rId24"/>
      <p:italic r:id="rId25"/>
      <p:boldItalic r:id="rId26"/>
    </p:embeddedFont>
  </p:embeddedFontLst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777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5C22544A-7EE6-4342-B048-85BDC9FD1C3A}" styleName="Medium Style 2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138" autoAdjust="0"/>
    <p:restoredTop sz="78277" autoAdjust="0"/>
  </p:normalViewPr>
  <p:slideViewPr>
    <p:cSldViewPr>
      <p:cViewPr varScale="1">
        <p:scale>
          <a:sx n="69" d="100"/>
          <a:sy n="69" d="100"/>
        </p:scale>
        <p:origin x="-1675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7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4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3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1.fntdata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C238408C-6839-46EE-8131-EDA75C487F2E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87D77045-401A-4D5E-BFE3-54C21A8A66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942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7507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Please keep this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081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4475" y="1255713"/>
            <a:ext cx="8615363" cy="1995403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5800"/>
            <a:ext cx="7620000" cy="5562600"/>
          </a:xfrm>
        </p:spPr>
        <p:txBody>
          <a:bodyPr anchor="ctr"/>
          <a:lstStyle>
            <a:lvl1pPr algn="ctr">
              <a:defRPr sz="7200" cap="none" baseline="0"/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>
              <a:buNone/>
              <a:defRPr sz="3200"/>
            </a:lvl1pPr>
            <a:extLst/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4475" y="1255713"/>
            <a:ext cx="8615363" cy="1995403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:\Documents\WORK\11.01.006.0 - DDMC - Microsoft - TechDays 2011\03 edit\RV\picture general.jpg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55266" cy="6858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4476" y="155575"/>
            <a:ext cx="8615362" cy="849360"/>
          </a:xfrm>
          <a:prstGeom prst="rect">
            <a:avLst/>
          </a:prstGeom>
        </p:spPr>
        <p:txBody>
          <a:bodyPr vert="horz" lIns="0" tIns="0" rIns="91440" bIns="0" rtlCol="0" anchor="b">
            <a:noAutofit/>
          </a:bodyPr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6" y="1255713"/>
            <a:ext cx="8615362" cy="5434011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736594" y="6451341"/>
            <a:ext cx="40740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pPr defTabSz="457200"/>
            <a:fld id="{A8773671-FDA4-4210-BCE0-E89C7D69BD2C}" type="slidenum">
              <a:rPr lang="en-US" smtClean="0">
                <a:solidFill>
                  <a:prstClr val="white"/>
                </a:solidFill>
              </a:rPr>
              <a:pPr defTabSz="457200"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81" r:id="rId2"/>
    <p:sldLayoutId id="2147483657" r:id="rId3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:\Documents\WORK\11.01.006.0 - DDMC - Microsoft - TechDays 2011\03 edit\RV\picture general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55266" cy="6858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4476" y="155575"/>
            <a:ext cx="8615362" cy="849360"/>
          </a:xfrm>
          <a:prstGeom prst="rect">
            <a:avLst/>
          </a:prstGeom>
        </p:spPr>
        <p:txBody>
          <a:bodyPr vert="horz" lIns="0" tIns="0" rIns="91440" bIns="0" rtlCol="0" anchor="b">
            <a:noAutofit/>
          </a:bodyPr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6" y="1255713"/>
            <a:ext cx="8615362" cy="5434011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736594" y="6451341"/>
            <a:ext cx="40740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pPr defTabSz="457200"/>
            <a:fld id="{A8773671-FDA4-4210-BCE0-E89C7D69BD2C}" type="slidenum">
              <a:rPr lang="en-US" smtClean="0">
                <a:solidFill>
                  <a:prstClr val="white"/>
                </a:solidFill>
              </a:rPr>
              <a:pPr defTabSz="457200"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:\Documents\WORK\11.01.006.0 - DDMC - Microsoft - TechDays 2011\03 edit\RV\picture general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55266" cy="6858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4476" y="155575"/>
            <a:ext cx="8615362" cy="849360"/>
          </a:xfrm>
          <a:prstGeom prst="rect">
            <a:avLst/>
          </a:prstGeom>
        </p:spPr>
        <p:txBody>
          <a:bodyPr vert="horz" lIns="0" tIns="0" rIns="91440" bIns="0" rtlCol="0" anchor="b">
            <a:noAutofit/>
          </a:bodyPr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6" y="1255713"/>
            <a:ext cx="8615362" cy="5434011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736594" y="6451341"/>
            <a:ext cx="40740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pPr defTabSz="457200"/>
            <a:fld id="{A8773671-FDA4-4210-BCE0-E89C7D69BD2C}" type="slidenum">
              <a:rPr lang="en-US" smtClean="0">
                <a:solidFill>
                  <a:prstClr val="white"/>
                </a:solidFill>
              </a:rPr>
              <a:pPr defTabSz="457200"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:\Documents\WORK\11.01.006.0 - DDMC - Microsoft - TechDays 2011\03 edit\RV\picture general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55266" cy="6858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4476" y="155575"/>
            <a:ext cx="8615362" cy="849360"/>
          </a:xfrm>
          <a:prstGeom prst="rect">
            <a:avLst/>
          </a:prstGeom>
        </p:spPr>
        <p:txBody>
          <a:bodyPr vert="horz" lIns="0" tIns="0" rIns="91440" bIns="0" rtlCol="0" anchor="b">
            <a:noAutofit/>
          </a:bodyPr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6" y="1255713"/>
            <a:ext cx="8615362" cy="5434011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736594" y="6451341"/>
            <a:ext cx="40740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pPr defTabSz="457200"/>
            <a:fld id="{A8773671-FDA4-4210-BCE0-E89C7D69BD2C}" type="slidenum">
              <a:rPr lang="en-US" smtClean="0">
                <a:solidFill>
                  <a:prstClr val="white"/>
                </a:solidFill>
              </a:rPr>
              <a:pPr defTabSz="457200"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Code Like a Ninja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Chris Eargle</a:t>
            </a:r>
            <a:endParaRPr lang="en-US" dirty="0" smtClean="0"/>
          </a:p>
          <a:p>
            <a:r>
              <a:rPr lang="nl-BE" dirty="0"/>
              <a:t>k</a:t>
            </a:r>
            <a:r>
              <a:rPr lang="nl-BE" dirty="0" smtClean="0"/>
              <a:t>odefuguru.com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982661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62200" y="2971800"/>
            <a:ext cx="4191000" cy="1371600"/>
          </a:xfrm>
        </p:spPr>
        <p:txBody>
          <a:bodyPr/>
          <a:lstStyle/>
          <a:p>
            <a:r>
              <a:rPr lang="en-US" dirty="0" smtClean="0"/>
              <a:t>Hydra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09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66800" y="2969047"/>
            <a:ext cx="7162800" cy="1371600"/>
          </a:xfrm>
        </p:spPr>
        <p:txBody>
          <a:bodyPr/>
          <a:lstStyle/>
          <a:p>
            <a:r>
              <a:rPr lang="en-US" dirty="0" smtClean="0"/>
              <a:t>Multiple Monitors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172200" y="5260405"/>
            <a:ext cx="2286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Floating Windows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5" name="Straight Arrow Connector 13"/>
          <p:cNvCxnSpPr>
            <a:stCxn id="3" idx="0"/>
          </p:cNvCxnSpPr>
          <p:nvPr/>
        </p:nvCxnSpPr>
        <p:spPr>
          <a:xfrm rot="5400000" flipH="1" flipV="1">
            <a:off x="6913811" y="4859016"/>
            <a:ext cx="802779" cy="12700"/>
          </a:xfrm>
          <a:prstGeom prst="curvedConnector3">
            <a:avLst>
              <a:gd name="adj1" fmla="val 50000"/>
            </a:avLst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219200" y="5260405"/>
            <a:ext cx="2286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Save your profile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15" name="Straight Arrow Connector 13"/>
          <p:cNvCxnSpPr>
            <a:stCxn id="14" idx="3"/>
            <a:endCxn id="3" idx="1"/>
          </p:cNvCxnSpPr>
          <p:nvPr/>
        </p:nvCxnSpPr>
        <p:spPr>
          <a:xfrm>
            <a:off x="3505200" y="5799014"/>
            <a:ext cx="2667000" cy="12700"/>
          </a:xfrm>
          <a:prstGeom prst="curvedConnector3">
            <a:avLst>
              <a:gd name="adj1" fmla="val 50000"/>
            </a:avLst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409700" y="1066800"/>
            <a:ext cx="2286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Windows 7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Win-Arrow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29" name="Straight Arrow Connector 13"/>
          <p:cNvCxnSpPr>
            <a:stCxn id="28" idx="3"/>
            <a:endCxn id="4" idx="0"/>
          </p:cNvCxnSpPr>
          <p:nvPr/>
        </p:nvCxnSpPr>
        <p:spPr>
          <a:xfrm>
            <a:off x="3695700" y="1605409"/>
            <a:ext cx="952500" cy="1363638"/>
          </a:xfrm>
          <a:prstGeom prst="curvedConnector2">
            <a:avLst/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9989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62200" y="2743200"/>
            <a:ext cx="4191000" cy="1600200"/>
          </a:xfrm>
        </p:spPr>
        <p:txBody>
          <a:bodyPr/>
          <a:lstStyle/>
          <a:p>
            <a:r>
              <a:rPr lang="en-US" dirty="0" smtClean="0"/>
              <a:t>Regions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71600" y="4800600"/>
            <a:ext cx="1752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Preview on Hover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5" name="Straight Arrow Connector 13"/>
          <p:cNvCxnSpPr>
            <a:stCxn id="3" idx="3"/>
            <a:endCxn id="4" idx="2"/>
          </p:cNvCxnSpPr>
          <p:nvPr/>
        </p:nvCxnSpPr>
        <p:spPr>
          <a:xfrm flipV="1">
            <a:off x="3124200" y="4343400"/>
            <a:ext cx="1333500" cy="995809"/>
          </a:xfrm>
          <a:prstGeom prst="curvedConnector2">
            <a:avLst/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715000" y="4964415"/>
            <a:ext cx="1752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Expand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Collapse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18" name="Straight Arrow Connector 13"/>
          <p:cNvCxnSpPr>
            <a:stCxn id="17" idx="1"/>
            <a:endCxn id="4" idx="2"/>
          </p:cNvCxnSpPr>
          <p:nvPr/>
        </p:nvCxnSpPr>
        <p:spPr>
          <a:xfrm rot="10800000">
            <a:off x="4457700" y="4343400"/>
            <a:ext cx="1257300" cy="1159624"/>
          </a:xfrm>
          <a:prstGeom prst="curvedConnector2">
            <a:avLst/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943099" y="1377107"/>
            <a:ext cx="175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Ad-Hoc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23" name="Straight Arrow Connector 13"/>
          <p:cNvCxnSpPr>
            <a:stCxn id="4" idx="1"/>
            <a:endCxn id="22" idx="1"/>
          </p:cNvCxnSpPr>
          <p:nvPr/>
        </p:nvCxnSpPr>
        <p:spPr>
          <a:xfrm rot="10800000">
            <a:off x="1943100" y="1669496"/>
            <a:ext cx="419101" cy="1873805"/>
          </a:xfrm>
          <a:prstGeom prst="curvedConnector3">
            <a:avLst>
              <a:gd name="adj1" fmla="val 333296"/>
            </a:avLst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34988" y="457200"/>
            <a:ext cx="24136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Show 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Ctrl-</a:t>
            </a:r>
            <a:r>
              <a:rPr lang="en-US" sz="3200" dirty="0" err="1" smtClean="0">
                <a:solidFill>
                  <a:schemeClr val="bg1"/>
                </a:solidFill>
              </a:rPr>
              <a:t>M,Ctrl</a:t>
            </a:r>
            <a:r>
              <a:rPr lang="en-US" sz="3200" dirty="0" smtClean="0">
                <a:solidFill>
                  <a:schemeClr val="bg1"/>
                </a:solidFill>
              </a:rPr>
              <a:t>-U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32" name="Straight Arrow Connector 13"/>
          <p:cNvCxnSpPr>
            <a:stCxn id="22" idx="0"/>
            <a:endCxn id="31" idx="1"/>
          </p:cNvCxnSpPr>
          <p:nvPr/>
        </p:nvCxnSpPr>
        <p:spPr>
          <a:xfrm rot="5400000" flipH="1" flipV="1">
            <a:off x="3936544" y="-121336"/>
            <a:ext cx="381298" cy="2615589"/>
          </a:xfrm>
          <a:prstGeom prst="curvedConnector2">
            <a:avLst/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587388" y="1961882"/>
            <a:ext cx="24898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Hide 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Ctrl-</a:t>
            </a:r>
            <a:r>
              <a:rPr lang="en-US" sz="3200" dirty="0" err="1" smtClean="0">
                <a:solidFill>
                  <a:schemeClr val="bg1"/>
                </a:solidFill>
              </a:rPr>
              <a:t>M,Ctrl</a:t>
            </a:r>
            <a:r>
              <a:rPr lang="en-US" sz="3200" dirty="0" smtClean="0">
                <a:solidFill>
                  <a:schemeClr val="bg1"/>
                </a:solidFill>
              </a:rPr>
              <a:t>-H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39" name="Straight Arrow Connector 13"/>
          <p:cNvCxnSpPr>
            <a:stCxn id="22" idx="2"/>
            <a:endCxn id="38" idx="1"/>
          </p:cNvCxnSpPr>
          <p:nvPr/>
        </p:nvCxnSpPr>
        <p:spPr>
          <a:xfrm rot="16200000" flipH="1">
            <a:off x="3934089" y="847191"/>
            <a:ext cx="538609" cy="2767989"/>
          </a:xfrm>
          <a:prstGeom prst="curvedConnector2">
            <a:avLst/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1580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/>
      <p:bldP spid="22" grpId="0"/>
      <p:bldP spid="31" grpId="0"/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47900" y="2743200"/>
            <a:ext cx="4457700" cy="1600200"/>
          </a:xfrm>
        </p:spPr>
        <p:txBody>
          <a:bodyPr/>
          <a:lstStyle/>
          <a:p>
            <a:r>
              <a:rPr lang="en-US" dirty="0" smtClean="0"/>
              <a:t>Extensions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763836"/>
            <a:ext cx="2362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Extension Manager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5" name="Straight Arrow Connector 13"/>
          <p:cNvCxnSpPr>
            <a:stCxn id="4" idx="1"/>
            <a:endCxn id="3" idx="2"/>
          </p:cNvCxnSpPr>
          <p:nvPr/>
        </p:nvCxnSpPr>
        <p:spPr>
          <a:xfrm rot="10800000">
            <a:off x="1409700" y="1841054"/>
            <a:ext cx="838200" cy="1702246"/>
          </a:xfrm>
          <a:prstGeom prst="curvedConnector2">
            <a:avLst/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114800" y="763836"/>
            <a:ext cx="2362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Online Gallery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25" name="Straight Arrow Connector 13"/>
          <p:cNvCxnSpPr>
            <a:stCxn id="3" idx="3"/>
            <a:endCxn id="24" idx="1"/>
          </p:cNvCxnSpPr>
          <p:nvPr/>
        </p:nvCxnSpPr>
        <p:spPr>
          <a:xfrm>
            <a:off x="2590800" y="1302445"/>
            <a:ext cx="1524000" cy="12700"/>
          </a:xfrm>
          <a:prstGeom prst="curvedConnector3">
            <a:avLst>
              <a:gd name="adj1" fmla="val 50000"/>
            </a:avLst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499034" y="4240768"/>
            <a:ext cx="236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Easy to disable or uninstall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34" name="Straight Arrow Connector 13"/>
          <p:cNvCxnSpPr>
            <a:stCxn id="24" idx="3"/>
            <a:endCxn id="33" idx="0"/>
          </p:cNvCxnSpPr>
          <p:nvPr/>
        </p:nvCxnSpPr>
        <p:spPr>
          <a:xfrm>
            <a:off x="6477000" y="1302445"/>
            <a:ext cx="1203134" cy="2938323"/>
          </a:xfrm>
          <a:prstGeom prst="curvedConnector2">
            <a:avLst/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912583" y="4953000"/>
            <a:ext cx="2362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Devenv.exe /</a:t>
            </a:r>
            <a:r>
              <a:rPr lang="en-US" sz="3200" dirty="0" err="1" smtClean="0">
                <a:solidFill>
                  <a:schemeClr val="bg1"/>
                </a:solidFill>
              </a:rPr>
              <a:t>SafeMode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41" name="Straight Arrow Connector 13"/>
          <p:cNvCxnSpPr>
            <a:stCxn id="33" idx="1"/>
            <a:endCxn id="40" idx="3"/>
          </p:cNvCxnSpPr>
          <p:nvPr/>
        </p:nvCxnSpPr>
        <p:spPr>
          <a:xfrm rot="10800000" flipV="1">
            <a:off x="5274784" y="5025597"/>
            <a:ext cx="1224251" cy="466011"/>
          </a:xfrm>
          <a:prstGeom prst="curvedConnector3">
            <a:avLst>
              <a:gd name="adj1" fmla="val 50000"/>
            </a:avLst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249716" y="4105369"/>
            <a:ext cx="236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Productivity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Power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Tools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54" name="Straight Arrow Connector 13"/>
          <p:cNvCxnSpPr>
            <a:stCxn id="40" idx="1"/>
            <a:endCxn id="53" idx="2"/>
          </p:cNvCxnSpPr>
          <p:nvPr/>
        </p:nvCxnSpPr>
        <p:spPr>
          <a:xfrm rot="10800000" flipV="1">
            <a:off x="1430817" y="5491609"/>
            <a:ext cx="1481767" cy="183420"/>
          </a:xfrm>
          <a:prstGeom prst="curvedConnector4">
            <a:avLst>
              <a:gd name="adj1" fmla="val 10146"/>
              <a:gd name="adj2" fmla="val 418280"/>
            </a:avLst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1542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4" grpId="0"/>
      <p:bldP spid="33" grpId="0"/>
      <p:bldP spid="40" grpId="0"/>
      <p:bldP spid="5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33600" y="2831654"/>
            <a:ext cx="5105400" cy="1981200"/>
          </a:xfrm>
        </p:spPr>
        <p:txBody>
          <a:bodyPr/>
          <a:lstStyle/>
          <a:p>
            <a:r>
              <a:rPr lang="en-US" dirty="0" smtClean="0"/>
              <a:t>Refactoring</a:t>
            </a:r>
            <a:br>
              <a:rPr lang="en-US" dirty="0" smtClean="0"/>
            </a:br>
            <a:r>
              <a:rPr lang="en-US" sz="4800" dirty="0" smtClean="0">
                <a:solidFill>
                  <a:schemeClr val="accent6"/>
                </a:solidFill>
              </a:rPr>
              <a:t>(ctrl-r)</a:t>
            </a:r>
            <a:endParaRPr lang="en-US" sz="4800" dirty="0">
              <a:solidFill>
                <a:schemeClr val="accent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953000"/>
            <a:ext cx="2362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Encapsulate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Field </a:t>
            </a:r>
            <a:r>
              <a:rPr lang="en-US" sz="3200" dirty="0" smtClean="0">
                <a:solidFill>
                  <a:schemeClr val="accent6"/>
                </a:solidFill>
              </a:rPr>
              <a:t>(e)</a:t>
            </a:r>
            <a:endParaRPr lang="en-US" sz="3200" dirty="0">
              <a:solidFill>
                <a:schemeClr val="accent6"/>
              </a:solidFill>
            </a:endParaRPr>
          </a:p>
        </p:txBody>
      </p:sp>
      <p:cxnSp>
        <p:nvCxnSpPr>
          <p:cNvPr id="5" name="Straight Arrow Connector 13"/>
          <p:cNvCxnSpPr>
            <a:stCxn id="4" idx="1"/>
            <a:endCxn id="3" idx="0"/>
          </p:cNvCxnSpPr>
          <p:nvPr/>
        </p:nvCxnSpPr>
        <p:spPr>
          <a:xfrm rot="10800000" flipV="1">
            <a:off x="1638300" y="3822254"/>
            <a:ext cx="495300" cy="1130746"/>
          </a:xfrm>
          <a:prstGeom prst="curvedConnector2">
            <a:avLst/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477000" y="4953000"/>
            <a:ext cx="2362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Extract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Method </a:t>
            </a:r>
            <a:r>
              <a:rPr lang="en-US" sz="3200" dirty="0" smtClean="0">
                <a:solidFill>
                  <a:schemeClr val="accent6"/>
                </a:solidFill>
              </a:rPr>
              <a:t>(m)</a:t>
            </a:r>
            <a:endParaRPr lang="en-US" sz="3200" dirty="0">
              <a:solidFill>
                <a:schemeClr val="accent6"/>
              </a:solidFill>
            </a:endParaRPr>
          </a:p>
        </p:txBody>
      </p:sp>
      <p:cxnSp>
        <p:nvCxnSpPr>
          <p:cNvPr id="23" name="Straight Arrow Connector 13"/>
          <p:cNvCxnSpPr>
            <a:stCxn id="4" idx="3"/>
            <a:endCxn id="22" idx="0"/>
          </p:cNvCxnSpPr>
          <p:nvPr/>
        </p:nvCxnSpPr>
        <p:spPr>
          <a:xfrm>
            <a:off x="7239000" y="3822254"/>
            <a:ext cx="419100" cy="1130746"/>
          </a:xfrm>
          <a:prstGeom prst="curvedConnector2">
            <a:avLst/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81070" y="990600"/>
            <a:ext cx="2362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Extract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Interface </a:t>
            </a:r>
            <a:r>
              <a:rPr lang="en-US" sz="3200" dirty="0" smtClean="0">
                <a:solidFill>
                  <a:schemeClr val="accent6"/>
                </a:solidFill>
              </a:rPr>
              <a:t>(i)</a:t>
            </a:r>
            <a:endParaRPr lang="en-US" sz="3200" dirty="0">
              <a:solidFill>
                <a:schemeClr val="accent6"/>
              </a:solidFill>
            </a:endParaRPr>
          </a:p>
        </p:txBody>
      </p:sp>
      <p:cxnSp>
        <p:nvCxnSpPr>
          <p:cNvPr id="30" name="Straight Arrow Connector 13"/>
          <p:cNvCxnSpPr>
            <a:stCxn id="4" idx="1"/>
            <a:endCxn id="29" idx="2"/>
          </p:cNvCxnSpPr>
          <p:nvPr/>
        </p:nvCxnSpPr>
        <p:spPr>
          <a:xfrm rot="10800000">
            <a:off x="1662170" y="2067818"/>
            <a:ext cx="471430" cy="1754436"/>
          </a:xfrm>
          <a:prstGeom prst="curvedConnector2">
            <a:avLst/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490771" y="990600"/>
            <a:ext cx="2362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Rename</a:t>
            </a:r>
          </a:p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(r)</a:t>
            </a:r>
            <a:endParaRPr lang="en-US" sz="3200" dirty="0">
              <a:solidFill>
                <a:schemeClr val="accent6"/>
              </a:solidFill>
            </a:endParaRPr>
          </a:p>
        </p:txBody>
      </p:sp>
      <p:cxnSp>
        <p:nvCxnSpPr>
          <p:cNvPr id="36" name="Straight Arrow Connector 13"/>
          <p:cNvCxnSpPr>
            <a:stCxn id="4" idx="3"/>
            <a:endCxn id="35" idx="2"/>
          </p:cNvCxnSpPr>
          <p:nvPr/>
        </p:nvCxnSpPr>
        <p:spPr>
          <a:xfrm flipV="1">
            <a:off x="7239000" y="2067818"/>
            <a:ext cx="432871" cy="1754436"/>
          </a:xfrm>
          <a:prstGeom prst="curvedConnector2">
            <a:avLst/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550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2" grpId="0"/>
      <p:bldP spid="29" grpId="0"/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Stay up to date with MSDN Belux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sz="2000" dirty="0" smtClean="0"/>
              <a:t>Register for our newsletters and stay up to </a:t>
            </a:r>
            <a:r>
              <a:rPr lang="nl-BE" sz="2000" dirty="0"/>
              <a:t>date:</a:t>
            </a:r>
            <a:br>
              <a:rPr lang="nl-BE" sz="2000" dirty="0"/>
            </a:br>
            <a:r>
              <a:rPr lang="nl-BE" sz="2000" u="sng" dirty="0" smtClean="0"/>
              <a:t>http://www.msdn-newsletters.be</a:t>
            </a:r>
          </a:p>
          <a:p>
            <a:pPr lvl="1"/>
            <a:r>
              <a:rPr lang="nl-BE" sz="2000" dirty="0" smtClean="0"/>
              <a:t>Technical updates</a:t>
            </a:r>
          </a:p>
          <a:p>
            <a:pPr lvl="1"/>
            <a:r>
              <a:rPr lang="nl-BE" sz="2000" dirty="0" smtClean="0"/>
              <a:t>Event announcements and registration</a:t>
            </a:r>
          </a:p>
          <a:p>
            <a:pPr lvl="1"/>
            <a:r>
              <a:rPr lang="nl-BE" sz="2000" dirty="0" smtClean="0"/>
              <a:t>Top downloads</a:t>
            </a:r>
          </a:p>
          <a:p>
            <a:r>
              <a:rPr lang="nl-BE" sz="2000" dirty="0" smtClean="0"/>
              <a:t>Follow our blog</a:t>
            </a:r>
            <a:br>
              <a:rPr lang="nl-BE" sz="2000" dirty="0" smtClean="0"/>
            </a:br>
            <a:r>
              <a:rPr lang="nl-BE" sz="2000" u="sng" dirty="0" smtClean="0"/>
              <a:t>http://blogs.msdn.com/belux</a:t>
            </a:r>
          </a:p>
          <a:p>
            <a:r>
              <a:rPr lang="nl-BE" sz="2000" dirty="0" smtClean="0"/>
              <a:t>Join us </a:t>
            </a:r>
            <a:r>
              <a:rPr lang="nl-BE" sz="2000" dirty="0"/>
              <a:t>on Facebook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</a:t>
            </a:r>
            <a:r>
              <a:rPr lang="nl-BE" sz="2000" u="sng" dirty="0" smtClean="0"/>
              <a:t>www.facebook.com/msdnbe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http://www.facebook.com/msdnbelux</a:t>
            </a:r>
          </a:p>
          <a:p>
            <a:r>
              <a:rPr lang="nl-BE" sz="2000" dirty="0" smtClean="0"/>
              <a:t>LinkedIn: </a:t>
            </a:r>
            <a:r>
              <a:rPr lang="nl-BE" sz="2000" u="sng" dirty="0" smtClean="0"/>
              <a:t>http://linkd.in/msdnbelux/</a:t>
            </a:r>
            <a:r>
              <a:rPr lang="nl-BE" sz="2000" dirty="0" smtClean="0"/>
              <a:t> </a:t>
            </a:r>
          </a:p>
          <a:p>
            <a:r>
              <a:rPr lang="nl-BE" sz="2000" dirty="0" smtClean="0"/>
              <a:t>Twitter: </a:t>
            </a:r>
            <a:r>
              <a:rPr lang="nl-BE" sz="2000" u="sng" dirty="0" smtClean="0"/>
              <a:t>@msdnbelux</a:t>
            </a:r>
          </a:p>
          <a:p>
            <a:endParaRPr lang="nl-BE" sz="2000" u="sng" dirty="0" smtClean="0"/>
          </a:p>
          <a:p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797" y="4056083"/>
            <a:ext cx="2509837" cy="2378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72170" y="3132753"/>
            <a:ext cx="31876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lang="nl-BE" b="1" dirty="0" smtClean="0">
                <a:solidFill>
                  <a:prstClr val="white"/>
                </a:solidFill>
              </a:rPr>
              <a:t>Download</a:t>
            </a:r>
            <a:r>
              <a:rPr lang="nl-BE" dirty="0" smtClean="0">
                <a:solidFill>
                  <a:prstClr val="white"/>
                </a:solidFill>
              </a:rPr>
              <a:t> </a:t>
            </a:r>
            <a:br>
              <a:rPr lang="nl-BE" dirty="0" smtClean="0">
                <a:solidFill>
                  <a:prstClr val="white"/>
                </a:solidFill>
              </a:rPr>
            </a:br>
            <a:r>
              <a:rPr lang="nl-BE" dirty="0" smtClean="0">
                <a:solidFill>
                  <a:prstClr val="white"/>
                </a:solidFill>
              </a:rPr>
              <a:t>MSDN/TechNet Desktop Gadget</a:t>
            </a:r>
            <a:br>
              <a:rPr lang="nl-BE" dirty="0" smtClean="0">
                <a:solidFill>
                  <a:prstClr val="white"/>
                </a:solidFill>
              </a:rPr>
            </a:br>
            <a:r>
              <a:rPr lang="en-US" u="sng" dirty="0">
                <a:solidFill>
                  <a:prstClr val="white"/>
                </a:solidFill>
              </a:rPr>
              <a:t>http://bit.ly/msdntngadget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7173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TechDays  2011 On-Demand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b="1" dirty="0"/>
              <a:t>Watch</a:t>
            </a:r>
            <a:r>
              <a:rPr lang="nl-BE" dirty="0"/>
              <a:t> </a:t>
            </a:r>
            <a:r>
              <a:rPr lang="nl-BE" dirty="0" smtClean="0"/>
              <a:t>this session </a:t>
            </a:r>
            <a:r>
              <a:rPr lang="nl-BE" dirty="0"/>
              <a:t>on-demand via Channel9</a:t>
            </a:r>
            <a:br>
              <a:rPr lang="nl-BE" dirty="0"/>
            </a:br>
            <a:r>
              <a:rPr lang="nl-BE" u="sng" dirty="0"/>
              <a:t>http://channel9.msdn.com/belux</a:t>
            </a:r>
          </a:p>
          <a:p>
            <a:r>
              <a:rPr lang="nl-BE" dirty="0" smtClean="0"/>
              <a:t>Download to your favorite MP3 or video player</a:t>
            </a:r>
          </a:p>
          <a:p>
            <a:r>
              <a:rPr lang="nl-BE" dirty="0" smtClean="0"/>
              <a:t>Get access to slides and recommended resources by the speakers</a:t>
            </a:r>
            <a:endParaRPr lang="en-US" dirty="0"/>
          </a:p>
        </p:txBody>
      </p:sp>
      <p:pic>
        <p:nvPicPr>
          <p:cNvPr id="1026" name="Picture 2" descr="http://ch9.danielfrost.dk/Content/ch9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137" y="776865"/>
            <a:ext cx="1047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3302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THANK YOU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6504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52600" y="2590800"/>
            <a:ext cx="5257800" cy="1524000"/>
          </a:xfrm>
        </p:spPr>
        <p:txBody>
          <a:bodyPr/>
          <a:lstStyle/>
          <a:p>
            <a:r>
              <a:rPr lang="en-US" dirty="0" err="1" smtClean="0"/>
              <a:t>Intellisense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95386" y="762000"/>
            <a:ext cx="3383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chemeClr val="bg1"/>
                </a:solidFill>
              </a:rPr>
              <a:t>camelCase</a:t>
            </a:r>
            <a:r>
              <a:rPr lang="en-US" sz="3200" dirty="0" smtClean="0">
                <a:solidFill>
                  <a:schemeClr val="bg1"/>
                </a:solidFill>
              </a:rPr>
              <a:t> filter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/>
          <p:cNvCxnSpPr>
            <a:stCxn id="5" idx="1"/>
            <a:endCxn id="4" idx="1"/>
          </p:cNvCxnSpPr>
          <p:nvPr/>
        </p:nvCxnSpPr>
        <p:spPr>
          <a:xfrm rot="10800000" flipH="1" flipV="1">
            <a:off x="1195386" y="1054388"/>
            <a:ext cx="557214" cy="2298412"/>
          </a:xfrm>
          <a:prstGeom prst="curvedConnector3">
            <a:avLst>
              <a:gd name="adj1" fmla="val -153846"/>
            </a:avLst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604260" y="5714999"/>
            <a:ext cx="3383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chemeClr val="bg1"/>
                </a:solidFill>
              </a:rPr>
              <a:t>PascalCase</a:t>
            </a:r>
            <a:r>
              <a:rPr lang="en-US" sz="3200" dirty="0" smtClean="0">
                <a:solidFill>
                  <a:schemeClr val="bg1"/>
                </a:solidFill>
              </a:rPr>
              <a:t> filter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51" name="Straight Arrow Connector 13"/>
          <p:cNvCxnSpPr>
            <a:stCxn id="50" idx="3"/>
            <a:endCxn id="4" idx="3"/>
          </p:cNvCxnSpPr>
          <p:nvPr/>
        </p:nvCxnSpPr>
        <p:spPr>
          <a:xfrm flipV="1">
            <a:off x="6987540" y="3352800"/>
            <a:ext cx="22860" cy="2654587"/>
          </a:xfrm>
          <a:prstGeom prst="curvedConnector3">
            <a:avLst>
              <a:gd name="adj1" fmla="val 7050000"/>
            </a:avLst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5024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52600" y="2590800"/>
            <a:ext cx="5257800" cy="1524000"/>
          </a:xfrm>
        </p:spPr>
        <p:txBody>
          <a:bodyPr/>
          <a:lstStyle/>
          <a:p>
            <a:r>
              <a:rPr lang="en-US" dirty="0" err="1" smtClean="0"/>
              <a:t>Intellisense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12420" y="1524000"/>
            <a:ext cx="838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If declare a variable with an undefined type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1470" y="4724400"/>
            <a:ext cx="838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will display it after </a:t>
            </a:r>
            <a:r>
              <a:rPr lang="en-US" sz="3200" dirty="0" smtClean="0">
                <a:solidFill>
                  <a:schemeClr val="accent6"/>
                </a:solidFill>
              </a:rPr>
              <a:t>new</a:t>
            </a:r>
            <a:r>
              <a:rPr lang="en-US" sz="3200" dirty="0" smtClean="0"/>
              <a:t> </a:t>
            </a:r>
            <a:r>
              <a:rPr lang="en-US" sz="3200" dirty="0" smtClean="0">
                <a:solidFill>
                  <a:schemeClr val="bg1"/>
                </a:solidFill>
              </a:rPr>
              <a:t>(C# only)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713775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2590800"/>
            <a:ext cx="7620000" cy="1524000"/>
          </a:xfrm>
        </p:spPr>
        <p:txBody>
          <a:bodyPr/>
          <a:lstStyle/>
          <a:p>
            <a:r>
              <a:rPr lang="en-US" dirty="0" smtClean="0"/>
              <a:t>Suggestion Mode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6720" y="5369152"/>
            <a:ext cx="2773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Ctrl-Alt-Space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/>
          <p:cNvCxnSpPr>
            <a:stCxn id="5" idx="3"/>
            <a:endCxn id="4" idx="2"/>
          </p:cNvCxnSpPr>
          <p:nvPr/>
        </p:nvCxnSpPr>
        <p:spPr>
          <a:xfrm flipV="1">
            <a:off x="3200400" y="4114800"/>
            <a:ext cx="1447800" cy="1546740"/>
          </a:xfrm>
          <a:prstGeom prst="curvedConnector2">
            <a:avLst/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953000" y="924905"/>
            <a:ext cx="3657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Good for test-first development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13"/>
          <p:cNvCxnSpPr>
            <a:stCxn id="6" idx="1"/>
            <a:endCxn id="4" idx="0"/>
          </p:cNvCxnSpPr>
          <p:nvPr/>
        </p:nvCxnSpPr>
        <p:spPr>
          <a:xfrm rot="10800000" flipV="1">
            <a:off x="4648200" y="1463514"/>
            <a:ext cx="304800" cy="1127286"/>
          </a:xfrm>
          <a:prstGeom prst="curvedConnector2">
            <a:avLst/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013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05000" y="2590800"/>
            <a:ext cx="4495800" cy="1524000"/>
          </a:xfrm>
        </p:spPr>
        <p:txBody>
          <a:bodyPr/>
          <a:lstStyle/>
          <a:p>
            <a:r>
              <a:rPr lang="en-US" dirty="0" smtClean="0"/>
              <a:t>Start Page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20667" y="5958480"/>
            <a:ext cx="3626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Completely redone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/>
          <p:cNvCxnSpPr>
            <a:stCxn id="4" idx="1"/>
            <a:endCxn id="5" idx="1"/>
          </p:cNvCxnSpPr>
          <p:nvPr/>
        </p:nvCxnSpPr>
        <p:spPr>
          <a:xfrm rot="10800000" flipV="1">
            <a:off x="1220668" y="3352800"/>
            <a:ext cx="684333" cy="2898068"/>
          </a:xfrm>
          <a:prstGeom prst="curvedConnector3">
            <a:avLst>
              <a:gd name="adj1" fmla="val 246096"/>
            </a:avLst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684264" y="5413248"/>
            <a:ext cx="11099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chemeClr val="bg1"/>
                </a:solidFill>
              </a:rPr>
              <a:t>xaml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19" name="Straight Arrow Connector 13"/>
          <p:cNvCxnSpPr>
            <a:stCxn id="5" idx="3"/>
            <a:endCxn id="18" idx="3"/>
          </p:cNvCxnSpPr>
          <p:nvPr/>
        </p:nvCxnSpPr>
        <p:spPr>
          <a:xfrm flipV="1">
            <a:off x="4847237" y="5705636"/>
            <a:ext cx="2946978" cy="545232"/>
          </a:xfrm>
          <a:prstGeom prst="curvedConnector3">
            <a:avLst>
              <a:gd name="adj1" fmla="val 130187"/>
            </a:avLst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194613" y="2814191"/>
            <a:ext cx="16029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Project Pinning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32" name="Straight Arrow Connector 13"/>
          <p:cNvCxnSpPr>
            <a:stCxn id="18" idx="1"/>
            <a:endCxn id="31" idx="2"/>
          </p:cNvCxnSpPr>
          <p:nvPr/>
        </p:nvCxnSpPr>
        <p:spPr>
          <a:xfrm rot="10800000" flipH="1">
            <a:off x="6684264" y="3891410"/>
            <a:ext cx="1311828" cy="1814227"/>
          </a:xfrm>
          <a:prstGeom prst="curvedConnector4">
            <a:avLst>
              <a:gd name="adj1" fmla="val -17426"/>
              <a:gd name="adj2" fmla="val 58058"/>
            </a:avLst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352800" y="4296487"/>
            <a:ext cx="19839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Project Removal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65" name="Straight Arrow Connector 13"/>
          <p:cNvCxnSpPr>
            <a:stCxn id="31" idx="1"/>
            <a:endCxn id="64" idx="3"/>
          </p:cNvCxnSpPr>
          <p:nvPr/>
        </p:nvCxnSpPr>
        <p:spPr>
          <a:xfrm rot="10800000" flipV="1">
            <a:off x="5336757" y="3352800"/>
            <a:ext cx="1857856" cy="1482296"/>
          </a:xfrm>
          <a:prstGeom prst="curvedConnector3">
            <a:avLst>
              <a:gd name="adj1" fmla="val 50000"/>
            </a:avLst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3108684" y="838200"/>
            <a:ext cx="19839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Task Bar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81" name="Straight Arrow Connector 13"/>
          <p:cNvCxnSpPr>
            <a:stCxn id="31" idx="0"/>
            <a:endCxn id="80" idx="3"/>
          </p:cNvCxnSpPr>
          <p:nvPr/>
        </p:nvCxnSpPr>
        <p:spPr>
          <a:xfrm rot="16200000" flipV="1">
            <a:off x="5702566" y="520664"/>
            <a:ext cx="1683603" cy="2903451"/>
          </a:xfrm>
          <a:prstGeom prst="curvedConnector2">
            <a:avLst/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1752600" y="2068786"/>
            <a:ext cx="19839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Win-Alt-#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92" name="Straight Arrow Connector 13"/>
          <p:cNvCxnSpPr>
            <a:stCxn id="80" idx="1"/>
            <a:endCxn id="91" idx="0"/>
          </p:cNvCxnSpPr>
          <p:nvPr/>
        </p:nvCxnSpPr>
        <p:spPr>
          <a:xfrm rot="10800000" flipV="1">
            <a:off x="2744580" y="1130588"/>
            <a:ext cx="364105" cy="938198"/>
          </a:xfrm>
          <a:prstGeom prst="curvedConnector2">
            <a:avLst/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0434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" grpId="0"/>
      <p:bldP spid="31" grpId="0"/>
      <p:bldP spid="64" grpId="0"/>
      <p:bldP spid="80" grpId="0"/>
      <p:bldP spid="9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05000" y="2590800"/>
            <a:ext cx="4495800" cy="1524000"/>
          </a:xfrm>
        </p:spPr>
        <p:txBody>
          <a:bodyPr/>
          <a:lstStyle/>
          <a:p>
            <a:r>
              <a:rPr lang="en-US" dirty="0" smtClean="0"/>
              <a:t>Start Page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95895" y="786825"/>
            <a:ext cx="838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Since Visual Studio’s GUI was redone, the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2420" y="5410200"/>
            <a:ext cx="838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c</a:t>
            </a:r>
            <a:r>
              <a:rPr lang="en-US" sz="3200" dirty="0" smtClean="0">
                <a:solidFill>
                  <a:schemeClr val="bg1"/>
                </a:solidFill>
              </a:rPr>
              <a:t>an be customized by adding a new </a:t>
            </a:r>
            <a:r>
              <a:rPr lang="en-US" sz="3200" dirty="0" err="1" smtClean="0">
                <a:solidFill>
                  <a:schemeClr val="bg1"/>
                </a:solidFill>
              </a:rPr>
              <a:t>xaml</a:t>
            </a:r>
            <a:r>
              <a:rPr lang="en-US" sz="3200" dirty="0" smtClean="0">
                <a:solidFill>
                  <a:schemeClr val="bg1"/>
                </a:solidFill>
              </a:rPr>
              <a:t> file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83566" y="5410200"/>
            <a:ext cx="11099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chemeClr val="bg1"/>
                </a:solidFill>
              </a:rPr>
              <a:t>xaml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91041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62200" y="3422574"/>
            <a:ext cx="4191000" cy="990600"/>
          </a:xfrm>
        </p:spPr>
        <p:txBody>
          <a:bodyPr/>
          <a:lstStyle/>
          <a:p>
            <a:r>
              <a:rPr lang="en-US" sz="4800" dirty="0" smtClean="0"/>
              <a:t>Code Editor</a:t>
            </a:r>
            <a:endParaRPr lang="en-US" sz="4800" dirty="0"/>
          </a:p>
        </p:txBody>
      </p:sp>
      <p:sp>
        <p:nvSpPr>
          <p:cNvPr id="10" name="TextBox 9"/>
          <p:cNvSpPr txBox="1"/>
          <p:nvPr/>
        </p:nvSpPr>
        <p:spPr>
          <a:xfrm>
            <a:off x="6248400" y="838200"/>
            <a:ext cx="22479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Popup</a:t>
            </a:r>
          </a:p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(ctrl-.)</a:t>
            </a:r>
            <a:endParaRPr lang="en-US" sz="3200" dirty="0">
              <a:solidFill>
                <a:schemeClr val="accent6"/>
              </a:solidFill>
            </a:endParaRPr>
          </a:p>
        </p:txBody>
      </p:sp>
      <p:cxnSp>
        <p:nvCxnSpPr>
          <p:cNvPr id="11" name="Straight Arrow Connector 13"/>
          <p:cNvCxnSpPr>
            <a:stCxn id="10" idx="1"/>
            <a:endCxn id="4" idx="0"/>
          </p:cNvCxnSpPr>
          <p:nvPr/>
        </p:nvCxnSpPr>
        <p:spPr>
          <a:xfrm rot="10800000" flipV="1">
            <a:off x="4457700" y="1376808"/>
            <a:ext cx="1790700" cy="2045765"/>
          </a:xfrm>
          <a:prstGeom prst="curvedConnector2">
            <a:avLst/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49971" y="1376808"/>
            <a:ext cx="21647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Navigate To</a:t>
            </a:r>
          </a:p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(ctrl-,)</a:t>
            </a:r>
            <a:endParaRPr lang="en-US" sz="3200" dirty="0">
              <a:solidFill>
                <a:schemeClr val="accent6"/>
              </a:solidFill>
            </a:endParaRPr>
          </a:p>
        </p:txBody>
      </p:sp>
      <p:cxnSp>
        <p:nvCxnSpPr>
          <p:cNvPr id="35" name="Straight Arrow Connector 13"/>
          <p:cNvCxnSpPr>
            <a:stCxn id="34" idx="2"/>
            <a:endCxn id="4" idx="1"/>
          </p:cNvCxnSpPr>
          <p:nvPr/>
        </p:nvCxnSpPr>
        <p:spPr>
          <a:xfrm rot="16200000" flipH="1">
            <a:off x="1215336" y="2771010"/>
            <a:ext cx="1463848" cy="829879"/>
          </a:xfrm>
          <a:prstGeom prst="curvedConnector2">
            <a:avLst/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864910" y="5257800"/>
            <a:ext cx="21647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Metadata</a:t>
            </a:r>
          </a:p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(F12)</a:t>
            </a:r>
            <a:endParaRPr lang="en-US" sz="3200" dirty="0">
              <a:solidFill>
                <a:schemeClr val="accent6"/>
              </a:solidFill>
            </a:endParaRPr>
          </a:p>
        </p:txBody>
      </p:sp>
      <p:cxnSp>
        <p:nvCxnSpPr>
          <p:cNvPr id="49" name="Straight Arrow Connector 13"/>
          <p:cNvCxnSpPr>
            <a:stCxn id="48" idx="3"/>
            <a:endCxn id="4" idx="2"/>
          </p:cNvCxnSpPr>
          <p:nvPr/>
        </p:nvCxnSpPr>
        <p:spPr>
          <a:xfrm flipV="1">
            <a:off x="3029610" y="4413174"/>
            <a:ext cx="1428090" cy="1383235"/>
          </a:xfrm>
          <a:prstGeom prst="curvedConnector2">
            <a:avLst/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6457405" y="5257800"/>
            <a:ext cx="21647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Multi-Line Edit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54" name="Straight Arrow Connector 13"/>
          <p:cNvCxnSpPr>
            <a:stCxn id="53" idx="0"/>
            <a:endCxn id="4" idx="3"/>
          </p:cNvCxnSpPr>
          <p:nvPr/>
        </p:nvCxnSpPr>
        <p:spPr>
          <a:xfrm rot="16200000" flipV="1">
            <a:off x="6376515" y="4094559"/>
            <a:ext cx="1339926" cy="986555"/>
          </a:xfrm>
          <a:prstGeom prst="curvedConnector2">
            <a:avLst/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6274867" y="2590800"/>
            <a:ext cx="2529777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Highlighting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37803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4" grpId="0"/>
      <p:bldP spid="48" grpId="0"/>
      <p:bldP spid="53" grpId="0"/>
      <p:bldP spid="5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62200" y="3124200"/>
            <a:ext cx="4191000" cy="1905000"/>
          </a:xfrm>
        </p:spPr>
        <p:txBody>
          <a:bodyPr/>
          <a:lstStyle/>
          <a:p>
            <a:r>
              <a:rPr lang="en-US" dirty="0" smtClean="0"/>
              <a:t>Windows</a:t>
            </a:r>
            <a:br>
              <a:rPr lang="en-US" dirty="0" smtClean="0"/>
            </a:br>
            <a:r>
              <a:rPr lang="en-US" sz="4800" dirty="0">
                <a:solidFill>
                  <a:schemeClr val="accent6"/>
                </a:solidFill>
              </a:rPr>
              <a:t>(</a:t>
            </a:r>
            <a:r>
              <a:rPr lang="en-US" sz="4800" dirty="0" smtClean="0">
                <a:solidFill>
                  <a:schemeClr val="accent6"/>
                </a:solidFill>
              </a:rPr>
              <a:t>ctrl-w)</a:t>
            </a:r>
            <a:endParaRPr lang="en-US" sz="4800" dirty="0"/>
          </a:p>
        </p:txBody>
      </p:sp>
      <p:sp>
        <p:nvSpPr>
          <p:cNvPr id="10" name="TextBox 9"/>
          <p:cNvSpPr txBox="1"/>
          <p:nvPr/>
        </p:nvSpPr>
        <p:spPr>
          <a:xfrm>
            <a:off x="6248400" y="838200"/>
            <a:ext cx="22479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Code Definition</a:t>
            </a:r>
          </a:p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(d)</a:t>
            </a:r>
            <a:endParaRPr lang="en-US" sz="3200" dirty="0">
              <a:solidFill>
                <a:schemeClr val="accent6"/>
              </a:solidFill>
            </a:endParaRPr>
          </a:p>
        </p:txBody>
      </p:sp>
      <p:cxnSp>
        <p:nvCxnSpPr>
          <p:cNvPr id="11" name="Straight Arrow Connector 13"/>
          <p:cNvCxnSpPr>
            <a:stCxn id="10" idx="1"/>
            <a:endCxn id="4" idx="0"/>
          </p:cNvCxnSpPr>
          <p:nvPr/>
        </p:nvCxnSpPr>
        <p:spPr>
          <a:xfrm rot="10800000" flipV="1">
            <a:off x="4457700" y="1623030"/>
            <a:ext cx="1790700" cy="1501170"/>
          </a:xfrm>
          <a:prstGeom prst="curvedConnector2">
            <a:avLst/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33400" y="775539"/>
            <a:ext cx="236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Architecture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Explorer</a:t>
            </a:r>
          </a:p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(n)</a:t>
            </a:r>
            <a:endParaRPr lang="en-US" sz="3200" dirty="0">
              <a:solidFill>
                <a:schemeClr val="accent6"/>
              </a:solidFill>
            </a:endParaRPr>
          </a:p>
        </p:txBody>
      </p:sp>
      <p:cxnSp>
        <p:nvCxnSpPr>
          <p:cNvPr id="19" name="Straight Arrow Connector 13"/>
          <p:cNvCxnSpPr>
            <a:stCxn id="18" idx="3"/>
            <a:endCxn id="4" idx="0"/>
          </p:cNvCxnSpPr>
          <p:nvPr/>
        </p:nvCxnSpPr>
        <p:spPr>
          <a:xfrm>
            <a:off x="2895600" y="1560369"/>
            <a:ext cx="1562100" cy="1563831"/>
          </a:xfrm>
          <a:prstGeom prst="curvedConnector2">
            <a:avLst/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221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62200" y="2971800"/>
            <a:ext cx="4191000" cy="1371600"/>
          </a:xfrm>
        </p:spPr>
        <p:txBody>
          <a:bodyPr/>
          <a:lstStyle/>
          <a:p>
            <a:r>
              <a:rPr lang="en-US" dirty="0" smtClean="0"/>
              <a:t>Zoom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867400" y="4800601"/>
            <a:ext cx="251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Ctrl-</a:t>
            </a:r>
            <a:r>
              <a:rPr lang="en-US" sz="3200" dirty="0" err="1" smtClean="0">
                <a:solidFill>
                  <a:schemeClr val="bg1"/>
                </a:solidFill>
              </a:rPr>
              <a:t>MouseWheel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5" name="Straight Arrow Connector 13"/>
          <p:cNvCxnSpPr>
            <a:stCxn id="3" idx="1"/>
            <a:endCxn id="4" idx="2"/>
          </p:cNvCxnSpPr>
          <p:nvPr/>
        </p:nvCxnSpPr>
        <p:spPr>
          <a:xfrm rot="10800000">
            <a:off x="4457700" y="4343400"/>
            <a:ext cx="1409700" cy="995810"/>
          </a:xfrm>
          <a:prstGeom prst="curvedConnector2">
            <a:avLst/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85800" y="629521"/>
            <a:ext cx="1752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Ctrl-&lt; 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&amp;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Ctrl-&gt;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15" name="Straight Arrow Connector 13"/>
          <p:cNvCxnSpPr>
            <a:stCxn id="14" idx="3"/>
            <a:endCxn id="4" idx="0"/>
          </p:cNvCxnSpPr>
          <p:nvPr/>
        </p:nvCxnSpPr>
        <p:spPr>
          <a:xfrm>
            <a:off x="2438400" y="1414351"/>
            <a:ext cx="2019300" cy="1557449"/>
          </a:xfrm>
          <a:prstGeom prst="curvedConnector2">
            <a:avLst/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340436" y="618228"/>
            <a:ext cx="20415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1"/>
                </a:solidFill>
              </a:rPr>
              <a:t>This requires shift on most keyboards</a:t>
            </a:r>
            <a:endParaRPr lang="en-US" sz="3200" dirty="0">
              <a:solidFill>
                <a:schemeClr val="accent1"/>
              </a:solidFill>
            </a:endParaRPr>
          </a:p>
        </p:txBody>
      </p:sp>
      <p:cxnSp>
        <p:nvCxnSpPr>
          <p:cNvPr id="27" name="Straight Arrow Connector 13"/>
          <p:cNvCxnSpPr>
            <a:stCxn id="26" idx="1"/>
          </p:cNvCxnSpPr>
          <p:nvPr/>
        </p:nvCxnSpPr>
        <p:spPr>
          <a:xfrm rot="10800000">
            <a:off x="3657626" y="838223"/>
            <a:ext cx="2682810" cy="1057278"/>
          </a:xfrm>
          <a:prstGeom prst="curvedConnector3">
            <a:avLst>
              <a:gd name="adj1" fmla="val 50000"/>
            </a:avLst>
          </a:prstGeom>
          <a:ln w="50800"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41318" y="4800601"/>
            <a:ext cx="23542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1"/>
                </a:solidFill>
              </a:rPr>
              <a:t>I use </a:t>
            </a:r>
            <a:r>
              <a:rPr lang="en-US" sz="3200" dirty="0" err="1" smtClean="0">
                <a:solidFill>
                  <a:schemeClr val="accent1"/>
                </a:solidFill>
              </a:rPr>
              <a:t>ZoomIt</a:t>
            </a:r>
            <a:r>
              <a:rPr lang="en-US" sz="3200" dirty="0">
                <a:solidFill>
                  <a:schemeClr val="accent1"/>
                </a:solidFill>
              </a:rPr>
              <a:t> </a:t>
            </a:r>
            <a:r>
              <a:rPr lang="en-US" sz="3200" dirty="0" smtClean="0">
                <a:solidFill>
                  <a:schemeClr val="accent1"/>
                </a:solidFill>
              </a:rPr>
              <a:t>for presenting</a:t>
            </a:r>
            <a:endParaRPr lang="en-US" sz="3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686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26" grpId="0"/>
      <p:bldP spid="3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211</Words>
  <Application>Microsoft Office PowerPoint</Application>
  <PresentationFormat>On-screen Show (4:3)</PresentationFormat>
  <Paragraphs>95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Office Theme</vt:lpstr>
      <vt:lpstr>8_Office Theme</vt:lpstr>
      <vt:lpstr>9_Office Theme</vt:lpstr>
      <vt:lpstr>10_Office Theme</vt:lpstr>
      <vt:lpstr>Code Like a Ninja</vt:lpstr>
      <vt:lpstr>Intellisense</vt:lpstr>
      <vt:lpstr>Intellisense</vt:lpstr>
      <vt:lpstr>Suggestion Mode</vt:lpstr>
      <vt:lpstr>Start Page</vt:lpstr>
      <vt:lpstr>Start Page</vt:lpstr>
      <vt:lpstr>Code Editor</vt:lpstr>
      <vt:lpstr>Windows (ctrl-w)</vt:lpstr>
      <vt:lpstr>Zoom</vt:lpstr>
      <vt:lpstr>Hydra</vt:lpstr>
      <vt:lpstr>Multiple Monitors</vt:lpstr>
      <vt:lpstr>Regions</vt:lpstr>
      <vt:lpstr>Extensions</vt:lpstr>
      <vt:lpstr>Refactoring (ctrl-r)</vt:lpstr>
      <vt:lpstr>Stay up to date with MSDN Belux</vt:lpstr>
      <vt:lpstr>TechDays  2011 On-Demand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2008-10-04T03:22:33Z</dcterms:created>
  <dcterms:modified xsi:type="dcterms:W3CDTF">2011-04-25T20:41:09Z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