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8" r:id="rId2"/>
    <p:sldMasterId id="2147483680" r:id="rId3"/>
    <p:sldMasterId id="2147483682" r:id="rId4"/>
  </p:sldMasterIdLst>
  <p:notesMasterIdLst>
    <p:notesMasterId r:id="rId29"/>
  </p:notesMasterIdLst>
  <p:sldIdLst>
    <p:sldId id="258" r:id="rId5"/>
    <p:sldId id="262" r:id="rId6"/>
    <p:sldId id="263" r:id="rId7"/>
    <p:sldId id="264" r:id="rId8"/>
    <p:sldId id="260" r:id="rId9"/>
    <p:sldId id="265" r:id="rId10"/>
    <p:sldId id="266" r:id="rId11"/>
    <p:sldId id="272" r:id="rId12"/>
    <p:sldId id="273" r:id="rId13"/>
    <p:sldId id="274" r:id="rId14"/>
    <p:sldId id="284" r:id="rId15"/>
    <p:sldId id="280" r:id="rId16"/>
    <p:sldId id="277" r:id="rId17"/>
    <p:sldId id="275" r:id="rId18"/>
    <p:sldId id="288" r:id="rId19"/>
    <p:sldId id="276" r:id="rId20"/>
    <p:sldId id="278" r:id="rId21"/>
    <p:sldId id="279" r:id="rId22"/>
    <p:sldId id="283" r:id="rId23"/>
    <p:sldId id="271" r:id="rId24"/>
    <p:sldId id="285" r:id="rId25"/>
    <p:sldId id="296" r:id="rId26"/>
    <p:sldId id="297" r:id="rId27"/>
    <p:sldId id="298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609" autoAdjust="0"/>
  </p:normalViewPr>
  <p:slideViewPr>
    <p:cSldViewPr>
      <p:cViewPr varScale="1">
        <p:scale>
          <a:sx n="65" d="100"/>
          <a:sy n="65" d="100"/>
        </p:scale>
        <p:origin x="-1944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3462C-29F8-409A-9EB1-0705A4C5D6F4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E724E2-AEC2-4AC1-AB12-621184101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40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724E2-AEC2-4AC1-AB12-62118410150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160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Please keep this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081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4476" y="1255713"/>
            <a:ext cx="8615363" cy="1995403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6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71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0415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Segoe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580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0031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-Artwor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165090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5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5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4476" y="1255713"/>
            <a:ext cx="8615363" cy="1995403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6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71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Documents\WORK\11.01.006.0 - DDMC - Microsoft - TechDays 2011\03 edit\RV\picture general.jpg"/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9155266" cy="6858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4476" y="155575"/>
            <a:ext cx="8615362" cy="849360"/>
          </a:xfrm>
          <a:prstGeom prst="rect">
            <a:avLst/>
          </a:prstGeom>
        </p:spPr>
        <p:txBody>
          <a:bodyPr vert="horz" lIns="0" tIns="0" rIns="91440" bIns="0" rtlCol="0" anchor="b">
            <a:noAutofit/>
          </a:bodyPr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6" y="1255713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736686" y="6451344"/>
            <a:ext cx="40740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pPr defTabSz="457200"/>
            <a:fld id="{A8773671-FDA4-4210-BCE0-E89C7D69BD2C}" type="slidenum">
              <a:rPr lang="en-US" smtClean="0">
                <a:solidFill>
                  <a:prstClr val="white"/>
                </a:solidFill>
              </a:rPr>
              <a:pPr defTabSz="457200"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85" r:id="rId2"/>
    <p:sldLayoutId id="2147483686" r:id="rId3"/>
    <p:sldLayoutId id="2147483687" r:id="rId4"/>
    <p:sldLayoutId id="2147483662" r:id="rId5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Documents\WORK\11.01.006.0 - DDMC - Microsoft - TechDays 2011\03 edit\RV\picture general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5266" cy="6858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4476" y="155575"/>
            <a:ext cx="8615362" cy="849360"/>
          </a:xfrm>
          <a:prstGeom prst="rect">
            <a:avLst/>
          </a:prstGeom>
        </p:spPr>
        <p:txBody>
          <a:bodyPr vert="horz" lIns="0" tIns="0" rIns="91440" bIns="0" rtlCol="0" anchor="b">
            <a:noAutofit/>
          </a:bodyPr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6" y="1255713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736644" y="6451344"/>
            <a:ext cx="40740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pPr defTabSz="457200"/>
            <a:fld id="{A8773671-FDA4-4210-BCE0-E89C7D69BD2C}" type="slidenum">
              <a:rPr lang="en-US" smtClean="0">
                <a:solidFill>
                  <a:prstClr val="white"/>
                </a:solidFill>
              </a:rPr>
              <a:pPr defTabSz="457200"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Documents\WORK\11.01.006.0 - DDMC - Microsoft - TechDays 2011\03 edit\RV\picture general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5266" cy="6858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4476" y="155575"/>
            <a:ext cx="8615362" cy="849360"/>
          </a:xfrm>
          <a:prstGeom prst="rect">
            <a:avLst/>
          </a:prstGeom>
        </p:spPr>
        <p:txBody>
          <a:bodyPr vert="horz" lIns="0" tIns="0" rIns="91440" bIns="0" rtlCol="0" anchor="b">
            <a:noAutofit/>
          </a:bodyPr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6" y="1255713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736630" y="6451344"/>
            <a:ext cx="40740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pPr defTabSz="457200"/>
            <a:fld id="{A8773671-FDA4-4210-BCE0-E89C7D69BD2C}" type="slidenum">
              <a:rPr lang="en-US" smtClean="0">
                <a:solidFill>
                  <a:prstClr val="white"/>
                </a:solidFill>
              </a:rPr>
              <a:pPr defTabSz="457200"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Documents\WORK\11.01.006.0 - DDMC - Microsoft - TechDays 2011\03 edit\RV\picture general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5266" cy="6858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4476" y="155575"/>
            <a:ext cx="8615362" cy="849360"/>
          </a:xfrm>
          <a:prstGeom prst="rect">
            <a:avLst/>
          </a:prstGeom>
        </p:spPr>
        <p:txBody>
          <a:bodyPr vert="horz" lIns="0" tIns="0" rIns="91440" bIns="0" rtlCol="0" anchor="b">
            <a:noAutofit/>
          </a:bodyPr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6" y="1255713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736614" y="6451344"/>
            <a:ext cx="40740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pPr defTabSz="457200"/>
            <a:fld id="{A8773671-FDA4-4210-BCE0-E89C7D69BD2C}" type="slidenum">
              <a:rPr lang="en-US" smtClean="0">
                <a:solidFill>
                  <a:prstClr val="white"/>
                </a:solidFill>
              </a:rPr>
              <a:pPr defTabSz="457200"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To OData or Not to OData 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Chris Eargle</a:t>
            </a:r>
          </a:p>
          <a:p>
            <a:r>
              <a:rPr lang="nl-NL" dirty="0" smtClean="0"/>
              <a:t>kodefuguru.com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52559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0" y="2921001"/>
            <a:ext cx="9144000" cy="1362075"/>
          </a:xfrm>
        </p:spPr>
        <p:txBody>
          <a:bodyPr>
            <a:normAutofit/>
          </a:bodyPr>
          <a:lstStyle/>
          <a:p>
            <a:pPr algn="ctr"/>
            <a:r>
              <a:rPr lang="en-US" sz="5400" cap="none" dirty="0" smtClean="0">
                <a:solidFill>
                  <a:schemeClr val="bg1"/>
                </a:solidFill>
              </a:rPr>
              <a:t>What is REST?</a:t>
            </a:r>
            <a:endParaRPr lang="en-US" sz="5400" cap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59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REST</a:t>
            </a:r>
            <a:endParaRPr lang="en-US" dirty="0">
              <a:latin typeface="+mj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Architectural Style</a:t>
            </a:r>
          </a:p>
          <a:p>
            <a:r>
              <a:rPr lang="en-US" dirty="0" smtClean="0"/>
              <a:t>Stateless</a:t>
            </a:r>
          </a:p>
          <a:p>
            <a:pPr lvl="1"/>
            <a:r>
              <a:rPr lang="en-US" dirty="0" smtClean="0"/>
              <a:t>Not True!!!</a:t>
            </a:r>
          </a:p>
          <a:p>
            <a:r>
              <a:rPr lang="en-US" dirty="0" smtClean="0"/>
              <a:t>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38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Resource-Oriented Architecture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Expose many URIs</a:t>
            </a:r>
          </a:p>
          <a:p>
            <a:pPr lvl="1"/>
            <a:r>
              <a:rPr lang="en-US" dirty="0" smtClean="0"/>
              <a:t>One for each resource</a:t>
            </a:r>
          </a:p>
          <a:p>
            <a:r>
              <a:rPr lang="en-US" dirty="0" smtClean="0"/>
              <a:t>No cookies representing IDs</a:t>
            </a:r>
          </a:p>
          <a:p>
            <a:r>
              <a:rPr lang="en-US" dirty="0" smtClean="0"/>
              <a:t>Aggregate Resources are represented with a URI</a:t>
            </a:r>
          </a:p>
          <a:p>
            <a:r>
              <a:rPr lang="en-US" dirty="0" smtClean="0"/>
              <a:t>URI should facilitate “cut &amp; paste”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63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0" y="2921001"/>
            <a:ext cx="9144000" cy="1362075"/>
          </a:xfrm>
        </p:spPr>
        <p:txBody>
          <a:bodyPr>
            <a:normAutofit/>
          </a:bodyPr>
          <a:lstStyle/>
          <a:p>
            <a:pPr algn="ctr"/>
            <a:r>
              <a:rPr lang="en-US" sz="5400" cap="none" dirty="0" smtClean="0">
                <a:solidFill>
                  <a:schemeClr val="bg1"/>
                </a:solidFill>
              </a:rPr>
              <a:t>What is </a:t>
            </a:r>
            <a:r>
              <a:rPr lang="en-US" sz="5400" cap="none" dirty="0" err="1" smtClean="0">
                <a:solidFill>
                  <a:schemeClr val="bg1"/>
                </a:solidFill>
              </a:rPr>
              <a:t>OData</a:t>
            </a:r>
            <a:r>
              <a:rPr lang="en-US" sz="5400" cap="none" dirty="0" smtClean="0">
                <a:solidFill>
                  <a:schemeClr val="bg1"/>
                </a:solidFill>
              </a:rPr>
              <a:t>?</a:t>
            </a:r>
            <a:endParaRPr lang="en-US" sz="5400" cap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63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+mj-lt"/>
              </a:rPr>
              <a:t>OData</a:t>
            </a:r>
            <a:endParaRPr lang="en-US" dirty="0">
              <a:latin typeface="+mj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Data Protocol</a:t>
            </a:r>
          </a:p>
          <a:p>
            <a:r>
              <a:rPr lang="en-US" dirty="0" smtClean="0"/>
              <a:t>REST-based</a:t>
            </a:r>
          </a:p>
          <a:p>
            <a:r>
              <a:rPr lang="en-US" dirty="0" smtClean="0"/>
              <a:t>content-type</a:t>
            </a:r>
          </a:p>
          <a:p>
            <a:pPr lvl="1"/>
            <a:r>
              <a:rPr lang="en-US" dirty="0" err="1" smtClean="0"/>
              <a:t>AtomPub</a:t>
            </a:r>
            <a:endParaRPr lang="en-US" dirty="0" smtClean="0"/>
          </a:p>
          <a:p>
            <a:pPr lvl="1"/>
            <a:r>
              <a:rPr lang="en-US" dirty="0" smtClean="0"/>
              <a:t>JSON</a:t>
            </a:r>
          </a:p>
          <a:p>
            <a:pPr lvl="1"/>
            <a:r>
              <a:rPr lang="en-US" dirty="0" smtClean="0"/>
              <a:t>XML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75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0" y="2921001"/>
            <a:ext cx="9144000" cy="1362075"/>
          </a:xfrm>
        </p:spPr>
        <p:txBody>
          <a:bodyPr>
            <a:normAutofit/>
          </a:bodyPr>
          <a:lstStyle/>
          <a:p>
            <a:pPr algn="ctr"/>
            <a:r>
              <a:rPr lang="en-US" sz="5400" cap="none" dirty="0" smtClean="0">
                <a:solidFill>
                  <a:schemeClr val="bg1"/>
                </a:solidFill>
              </a:rPr>
              <a:t>Relational Data Resources</a:t>
            </a:r>
            <a:endParaRPr lang="en-US" sz="5400" cap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02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+mj-lt"/>
              </a:rPr>
              <a:t>OData</a:t>
            </a:r>
            <a:r>
              <a:rPr lang="en-US" dirty="0" smtClean="0">
                <a:latin typeface="+mj-lt"/>
              </a:rPr>
              <a:t> Providers</a:t>
            </a:r>
            <a:endParaRPr lang="en-US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3029" y="2616203"/>
            <a:ext cx="1723293" cy="15630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Segoe"/>
              </a:rPr>
              <a:t>WCF Data Services</a:t>
            </a:r>
            <a:endParaRPr lang="en-US" sz="2400" b="1" dirty="0">
              <a:latin typeface="Sego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81427" y="2566239"/>
            <a:ext cx="1723293" cy="15630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Segoe"/>
              </a:rPr>
              <a:t>WCF RIA Services</a:t>
            </a:r>
            <a:endParaRPr lang="en-US" sz="2400" b="1" dirty="0">
              <a:latin typeface="Segoe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00" y="2595266"/>
            <a:ext cx="1828800" cy="156307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Segoe"/>
              </a:rPr>
              <a:t>SharePoint</a:t>
            </a:r>
          </a:p>
          <a:p>
            <a:pPr algn="ctr"/>
            <a:r>
              <a:rPr lang="en-US" sz="2400" b="1" dirty="0" smtClean="0">
                <a:latin typeface="Segoe"/>
              </a:rPr>
              <a:t>2010</a:t>
            </a:r>
            <a:endParaRPr lang="en-US" sz="2400" b="1" dirty="0">
              <a:latin typeface="Segoe"/>
            </a:endParaRPr>
          </a:p>
        </p:txBody>
      </p:sp>
    </p:spTree>
    <p:extLst>
      <p:ext uri="{BB962C8B-B14F-4D97-AF65-F5344CB8AC3E}">
        <p14:creationId xmlns:p14="http://schemas.microsoft.com/office/powerpoint/2010/main" val="302633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Enterprise Infrastructure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9600" y="2413000"/>
            <a:ext cx="8153400" cy="345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9600" y="1600200"/>
            <a:ext cx="8153400" cy="812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Segoe"/>
              </a:rPr>
              <a:t>Applications</a:t>
            </a:r>
            <a:endParaRPr lang="en-US" dirty="0">
              <a:latin typeface="Segoe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2444099"/>
            <a:ext cx="923330" cy="34233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Segoe"/>
              </a:rPr>
              <a:t>Services</a:t>
            </a:r>
            <a:endParaRPr lang="en-US" sz="5400" dirty="0">
              <a:solidFill>
                <a:schemeClr val="bg1"/>
              </a:solidFill>
              <a:latin typeface="Segoe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419600" y="2921000"/>
            <a:ext cx="4343400" cy="2946400"/>
            <a:chOff x="2362200" y="2190750"/>
            <a:chExt cx="6400800" cy="2209800"/>
          </a:xfrm>
        </p:grpSpPr>
        <p:sp>
          <p:nvSpPr>
            <p:cNvPr id="7" name="Rectangle 6"/>
            <p:cNvSpPr/>
            <p:nvPr/>
          </p:nvSpPr>
          <p:spPr>
            <a:xfrm>
              <a:off x="2362200" y="2190750"/>
              <a:ext cx="6400800" cy="2209800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370161" y="2266950"/>
              <a:ext cx="997843" cy="2110275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bg1"/>
                  </a:solidFill>
                  <a:latin typeface="Segoe"/>
                </a:rPr>
                <a:t>Resources</a:t>
              </a:r>
              <a:endParaRPr lang="en-US" sz="3200" dirty="0">
                <a:solidFill>
                  <a:schemeClr val="bg1"/>
                </a:solidFill>
                <a:latin typeface="Segoe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943600" y="3530600"/>
            <a:ext cx="2819400" cy="2336800"/>
            <a:chOff x="3810000" y="2647950"/>
            <a:chExt cx="4953000" cy="1752600"/>
          </a:xfrm>
        </p:grpSpPr>
        <p:sp>
          <p:nvSpPr>
            <p:cNvPr id="8" name="Rectangle 7"/>
            <p:cNvSpPr/>
            <p:nvPr/>
          </p:nvSpPr>
          <p:spPr>
            <a:xfrm>
              <a:off x="3810000" y="2647950"/>
              <a:ext cx="4953000" cy="175260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842981" y="2647950"/>
              <a:ext cx="1405790" cy="1729274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4000" dirty="0" err="1" smtClean="0">
                  <a:solidFill>
                    <a:schemeClr val="bg1"/>
                  </a:solidFill>
                  <a:latin typeface="Segoe"/>
                </a:rPr>
                <a:t>OData</a:t>
              </a:r>
              <a:endParaRPr lang="en-US" sz="4400" dirty="0">
                <a:solidFill>
                  <a:schemeClr val="bg1"/>
                </a:solidFill>
                <a:latin typeface="Segoe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683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Resource-Oriented Infrastructure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9600" y="2413000"/>
            <a:ext cx="8153400" cy="345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609600" y="2413000"/>
            <a:ext cx="8153400" cy="3454400"/>
            <a:chOff x="609600" y="1200150"/>
            <a:chExt cx="8153400" cy="3200400"/>
          </a:xfrm>
        </p:grpSpPr>
        <p:sp>
          <p:nvSpPr>
            <p:cNvPr id="6" name="Rectangle 5"/>
            <p:cNvSpPr/>
            <p:nvPr/>
          </p:nvSpPr>
          <p:spPr>
            <a:xfrm>
              <a:off x="609600" y="1200150"/>
              <a:ext cx="81534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 smtClean="0">
                  <a:latin typeface="Segoe"/>
                </a:rPr>
                <a:t>Services</a:t>
              </a:r>
              <a:endParaRPr lang="en-US" dirty="0">
                <a:latin typeface="Segoe"/>
              </a:endParaRPr>
            </a:p>
          </p:txBody>
        </p:sp>
        <p:sp>
          <p:nvSpPr>
            <p:cNvPr id="2" name="Rectangle 1"/>
            <p:cNvSpPr/>
            <p:nvPr/>
          </p:nvSpPr>
          <p:spPr>
            <a:xfrm>
              <a:off x="609600" y="1809750"/>
              <a:ext cx="4076700" cy="2590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 smtClean="0">
                  <a:latin typeface="Segoe"/>
                </a:rPr>
                <a:t>Resources</a:t>
              </a:r>
              <a:endParaRPr lang="en-US" sz="4000" dirty="0">
                <a:latin typeface="Segoe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86300" y="1809750"/>
              <a:ext cx="4076700" cy="2590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 smtClean="0">
                  <a:latin typeface="Segoe"/>
                </a:rPr>
                <a:t>Orchestration</a:t>
              </a:r>
              <a:endParaRPr lang="en-US" sz="4000" dirty="0">
                <a:latin typeface="Segoe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609600" y="1600200"/>
            <a:ext cx="8153400" cy="812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Segoe"/>
              </a:rPr>
              <a:t>Applications</a:t>
            </a:r>
            <a:endParaRPr lang="en-US" dirty="0">
              <a:latin typeface="Segoe"/>
            </a:endParaRPr>
          </a:p>
        </p:txBody>
      </p:sp>
    </p:spTree>
    <p:extLst>
      <p:ext uri="{BB962C8B-B14F-4D97-AF65-F5344CB8AC3E}">
        <p14:creationId xmlns:p14="http://schemas.microsoft.com/office/powerpoint/2010/main" val="84176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+mj-lt"/>
              </a:rPr>
              <a:t>Potential</a:t>
            </a:r>
            <a:r>
              <a:rPr lang="nl-NL" dirty="0" smtClean="0"/>
              <a:t> Services</a:t>
            </a:r>
            <a:endParaRPr lang="nl-NL" dirty="0"/>
          </a:p>
        </p:txBody>
      </p:sp>
      <p:grpSp>
        <p:nvGrpSpPr>
          <p:cNvPr id="6" name="Group 5"/>
          <p:cNvGrpSpPr/>
          <p:nvPr/>
        </p:nvGrpSpPr>
        <p:grpSpPr>
          <a:xfrm>
            <a:off x="765990" y="3295755"/>
            <a:ext cx="6116731" cy="1179948"/>
            <a:chOff x="1507849" y="2965937"/>
            <a:chExt cx="5480971" cy="1066799"/>
          </a:xfrm>
        </p:grpSpPr>
        <p:grpSp>
          <p:nvGrpSpPr>
            <p:cNvPr id="20" name="Group 19"/>
            <p:cNvGrpSpPr/>
            <p:nvPr/>
          </p:nvGrpSpPr>
          <p:grpSpPr>
            <a:xfrm>
              <a:off x="1507849" y="2965937"/>
              <a:ext cx="5404343" cy="1066799"/>
              <a:chOff x="1512272" y="2708032"/>
              <a:chExt cx="5404343" cy="1066799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1512272" y="2708032"/>
                <a:ext cx="5404343" cy="1066799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1693980" y="3083169"/>
                <a:ext cx="1705711" cy="586153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2400" b="1" dirty="0" smtClean="0">
                    <a:latin typeface="Segoe"/>
                  </a:rPr>
                  <a:t>Workflow</a:t>
                </a:r>
                <a:endParaRPr lang="en-US" sz="2400" b="1" dirty="0">
                  <a:latin typeface="Segoe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3552092" y="3083169"/>
                <a:ext cx="1887416" cy="586153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2400" b="1" dirty="0" smtClean="0">
                    <a:latin typeface="Segoe"/>
                  </a:rPr>
                  <a:t>Component</a:t>
                </a:r>
                <a:endParaRPr lang="en-US" sz="2400" b="1" dirty="0">
                  <a:latin typeface="Segoe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5556735" y="3083168"/>
                <a:ext cx="1230926" cy="586153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2400" b="1" dirty="0" smtClean="0">
                    <a:latin typeface="Segoe"/>
                  </a:rPr>
                  <a:t>Entity</a:t>
                </a:r>
                <a:endParaRPr lang="en-US" sz="2400" b="1" dirty="0">
                  <a:latin typeface="Segoe"/>
                </a:endParaRPr>
              </a:p>
            </p:txBody>
          </p:sp>
        </p:grpSp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1584477" y="2965937"/>
              <a:ext cx="5404343" cy="37513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/>
                <a:buNone/>
              </a:pPr>
              <a:r>
                <a:rPr lang="en-US" sz="2000" b="1" dirty="0" smtClean="0">
                  <a:solidFill>
                    <a:schemeClr val="accent4">
                      <a:lumMod val="75000"/>
                    </a:schemeClr>
                  </a:solidFill>
                  <a:latin typeface="Segoe"/>
                </a:rPr>
                <a:t>Business Layer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70924" y="4793387"/>
            <a:ext cx="6111795" cy="1231812"/>
            <a:chOff x="614536" y="3653391"/>
            <a:chExt cx="6111795" cy="923859"/>
          </a:xfrm>
        </p:grpSpPr>
        <p:sp>
          <p:nvSpPr>
            <p:cNvPr id="17" name="Rounded Rectangle 16"/>
            <p:cNvSpPr/>
            <p:nvPr/>
          </p:nvSpPr>
          <p:spPr>
            <a:xfrm>
              <a:off x="614536" y="3653391"/>
              <a:ext cx="6031215" cy="923859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86329" y="3964583"/>
              <a:ext cx="2691488" cy="48624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b="1" dirty="0" smtClean="0">
                  <a:latin typeface="Segoe"/>
                </a:rPr>
                <a:t>DAL Component</a:t>
              </a:r>
              <a:endParaRPr lang="en-US" sz="2400" b="1" dirty="0">
                <a:latin typeface="Segoe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710724" y="3964583"/>
              <a:ext cx="2791114" cy="48624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b="1" dirty="0" smtClean="0">
                  <a:latin typeface="Segoe"/>
                </a:rPr>
                <a:t>Gateway</a:t>
              </a:r>
              <a:endParaRPr lang="en-US" sz="2400" b="1" dirty="0">
                <a:latin typeface="Segoe"/>
              </a:endParaRPr>
            </a:p>
          </p:txBody>
        </p:sp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95116" y="3653392"/>
              <a:ext cx="6031215" cy="31119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/>
                <a:buNone/>
              </a:pPr>
              <a:r>
                <a:rPr lang="en-US" sz="2000" b="1" dirty="0" smtClean="0">
                  <a:solidFill>
                    <a:schemeClr val="accent4">
                      <a:lumMod val="75000"/>
                    </a:schemeClr>
                  </a:solidFill>
                  <a:latin typeface="Segoe"/>
                </a:rPr>
                <a:t>Data Access Layer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91654" y="1827309"/>
            <a:ext cx="6108932" cy="1202637"/>
            <a:chOff x="1512271" y="1538657"/>
            <a:chExt cx="5473983" cy="1087313"/>
          </a:xfrm>
        </p:grpSpPr>
        <p:grpSp>
          <p:nvGrpSpPr>
            <p:cNvPr id="9" name="Group 8"/>
            <p:cNvGrpSpPr/>
            <p:nvPr/>
          </p:nvGrpSpPr>
          <p:grpSpPr>
            <a:xfrm>
              <a:off x="1512271" y="1538657"/>
              <a:ext cx="5404344" cy="1087313"/>
              <a:chOff x="1512272" y="1538657"/>
              <a:chExt cx="5099545" cy="1087313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1512272" y="1538657"/>
                <a:ext cx="5099545" cy="1087313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4755119" y="1913793"/>
                <a:ext cx="1735017" cy="586154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2400" b="1" dirty="0" smtClean="0">
                    <a:latin typeface="Segoe"/>
                  </a:rPr>
                  <a:t>Controller</a:t>
                </a:r>
                <a:endParaRPr lang="en-US" sz="2400" b="1" dirty="0">
                  <a:latin typeface="Segoe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591467" y="1925516"/>
                <a:ext cx="996465" cy="586153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2400" b="1" dirty="0" smtClean="0">
                    <a:latin typeface="Segoe"/>
                  </a:rPr>
                  <a:t>View</a:t>
                </a:r>
                <a:endParaRPr lang="en-US" sz="2400" b="1" dirty="0">
                  <a:latin typeface="Segoe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693981" y="1928446"/>
                <a:ext cx="1705711" cy="586153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2400" b="1" dirty="0" smtClean="0">
                    <a:latin typeface="Segoe"/>
                  </a:rPr>
                  <a:t>Model</a:t>
                </a:r>
                <a:endParaRPr lang="en-US" sz="2400" b="1" dirty="0">
                  <a:latin typeface="Segoe"/>
                </a:endParaRPr>
              </a:p>
            </p:txBody>
          </p:sp>
        </p:grpSp>
        <p:sp>
          <p:nvSpPr>
            <p:cNvPr id="10" name="Content Placeholder 2"/>
            <p:cNvSpPr txBox="1">
              <a:spLocks/>
            </p:cNvSpPr>
            <p:nvPr/>
          </p:nvSpPr>
          <p:spPr>
            <a:xfrm>
              <a:off x="1581911" y="1538657"/>
              <a:ext cx="5404343" cy="37513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/>
                <a:buNone/>
              </a:pPr>
              <a:r>
                <a:rPr lang="en-US" sz="2000" b="1" dirty="0" smtClean="0">
                  <a:solidFill>
                    <a:schemeClr val="accent4">
                      <a:lumMod val="75000"/>
                    </a:schemeClr>
                  </a:solidFill>
                  <a:latin typeface="Segoe"/>
                </a:rPr>
                <a:t>Presentation Layer</a:t>
              </a:r>
            </a:p>
          </p:txBody>
        </p:sp>
      </p:grpSp>
      <p:sp>
        <p:nvSpPr>
          <p:cNvPr id="5" name="Rounded Rectangle 4"/>
          <p:cNvSpPr/>
          <p:nvPr/>
        </p:nvSpPr>
        <p:spPr>
          <a:xfrm>
            <a:off x="7240466" y="1827312"/>
            <a:ext cx="835311" cy="4197885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vert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 smtClean="0">
                <a:latin typeface="Segoe"/>
              </a:rPr>
              <a:t>Crosscutting Concerns</a:t>
            </a:r>
            <a:endParaRPr lang="en-US" sz="2000" b="1" dirty="0">
              <a:latin typeface="Segoe"/>
            </a:endParaRPr>
          </a:p>
        </p:txBody>
      </p:sp>
      <p:sp>
        <p:nvSpPr>
          <p:cNvPr id="27" name="Cloud 26"/>
          <p:cNvSpPr/>
          <p:nvPr/>
        </p:nvSpPr>
        <p:spPr>
          <a:xfrm>
            <a:off x="765988" y="3281948"/>
            <a:ext cx="2106348" cy="1718901"/>
          </a:xfrm>
          <a:prstGeom prst="cloud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8" name="Cloud 27"/>
          <p:cNvSpPr/>
          <p:nvPr/>
        </p:nvSpPr>
        <p:spPr>
          <a:xfrm>
            <a:off x="2872336" y="3270400"/>
            <a:ext cx="2537864" cy="1718901"/>
          </a:xfrm>
          <a:prstGeom prst="cloud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9" name="Cloud 28"/>
          <p:cNvSpPr/>
          <p:nvPr/>
        </p:nvSpPr>
        <p:spPr>
          <a:xfrm>
            <a:off x="819876" y="4919384"/>
            <a:ext cx="3137170" cy="1718901"/>
          </a:xfrm>
          <a:prstGeom prst="cloud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951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0" y="2921001"/>
            <a:ext cx="9144000" cy="1362075"/>
          </a:xfrm>
        </p:spPr>
        <p:txBody>
          <a:bodyPr>
            <a:noAutofit/>
          </a:bodyPr>
          <a:lstStyle/>
          <a:p>
            <a:pPr algn="ctr"/>
            <a:r>
              <a:rPr lang="en-US" sz="4800" cap="none" dirty="0" smtClean="0">
                <a:solidFill>
                  <a:schemeClr val="bg1"/>
                </a:solidFill>
              </a:rPr>
              <a:t>What kind of apps do you build?</a:t>
            </a:r>
            <a:endParaRPr lang="en-US" sz="4800" cap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03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An </a:t>
            </a:r>
            <a:r>
              <a:rPr lang="en-US" dirty="0" err="1" smtClean="0">
                <a:solidFill>
                  <a:schemeClr val="bg1"/>
                </a:solidFill>
              </a:rPr>
              <a:t>Odata</a:t>
            </a:r>
            <a:r>
              <a:rPr lang="en-US" dirty="0" smtClean="0">
                <a:solidFill>
                  <a:schemeClr val="bg1"/>
                </a:solidFill>
              </a:rPr>
              <a:t> Service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11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0" y="2921001"/>
            <a:ext cx="9144000" cy="1362075"/>
          </a:xfrm>
        </p:spPr>
        <p:txBody>
          <a:bodyPr>
            <a:normAutofit/>
          </a:bodyPr>
          <a:lstStyle/>
          <a:p>
            <a:pPr algn="ctr"/>
            <a:r>
              <a:rPr lang="en-US" sz="5400" cap="none" dirty="0" smtClean="0">
                <a:solidFill>
                  <a:schemeClr val="bg1"/>
                </a:solidFill>
              </a:rPr>
              <a:t>Should We Use </a:t>
            </a:r>
            <a:r>
              <a:rPr lang="en-US" sz="5400" cap="none" dirty="0" err="1" smtClean="0">
                <a:solidFill>
                  <a:schemeClr val="bg1"/>
                </a:solidFill>
              </a:rPr>
              <a:t>OData</a:t>
            </a:r>
            <a:r>
              <a:rPr lang="en-US" sz="5400" cap="none" dirty="0" smtClean="0">
                <a:solidFill>
                  <a:schemeClr val="bg1"/>
                </a:solidFill>
              </a:rPr>
              <a:t>?</a:t>
            </a:r>
            <a:endParaRPr lang="en-US" sz="5400" cap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53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Stay up to date with MSDN Belux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000" dirty="0" smtClean="0"/>
              <a:t>Register for our newsletters and stay up to </a:t>
            </a:r>
            <a:r>
              <a:rPr lang="nl-BE" sz="2000" dirty="0"/>
              <a:t>date:</a:t>
            </a:r>
            <a:br>
              <a:rPr lang="nl-BE" sz="2000" dirty="0"/>
            </a:br>
            <a:r>
              <a:rPr lang="nl-BE" sz="2000" u="sng" dirty="0" smtClean="0"/>
              <a:t>http://www.msdn-newsletters.be</a:t>
            </a:r>
          </a:p>
          <a:p>
            <a:pPr lvl="1"/>
            <a:r>
              <a:rPr lang="nl-BE" sz="2000" dirty="0" smtClean="0"/>
              <a:t>Technical updates</a:t>
            </a:r>
          </a:p>
          <a:p>
            <a:pPr lvl="1"/>
            <a:r>
              <a:rPr lang="nl-BE" sz="2000" dirty="0" smtClean="0"/>
              <a:t>Event announcements and registration</a:t>
            </a:r>
          </a:p>
          <a:p>
            <a:pPr lvl="1"/>
            <a:r>
              <a:rPr lang="nl-BE" sz="2000" dirty="0" smtClean="0"/>
              <a:t>Top downloads</a:t>
            </a:r>
          </a:p>
          <a:p>
            <a:r>
              <a:rPr lang="nl-BE" sz="2000" dirty="0" smtClean="0"/>
              <a:t>Follow our blog</a:t>
            </a:r>
            <a:br>
              <a:rPr lang="nl-BE" sz="2000" dirty="0" smtClean="0"/>
            </a:br>
            <a:r>
              <a:rPr lang="nl-BE" sz="2000" u="sng" dirty="0" smtClean="0"/>
              <a:t>http://blogs.msdn.com/belux</a:t>
            </a:r>
          </a:p>
          <a:p>
            <a:r>
              <a:rPr lang="nl-BE" sz="2000" dirty="0" smtClean="0"/>
              <a:t>Join us </a:t>
            </a:r>
            <a:r>
              <a:rPr lang="nl-BE" sz="2000" dirty="0"/>
              <a:t>on Facebook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</a:t>
            </a:r>
            <a:r>
              <a:rPr lang="nl-BE" sz="2000" u="sng" dirty="0" smtClean="0"/>
              <a:t>www.facebook.com/msdnbe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http://www.facebook.com/msdnbelux</a:t>
            </a:r>
          </a:p>
          <a:p>
            <a:r>
              <a:rPr lang="nl-BE" sz="2000" dirty="0" smtClean="0"/>
              <a:t>LinkedIn: </a:t>
            </a:r>
            <a:r>
              <a:rPr lang="nl-BE" sz="2000" u="sng" dirty="0" smtClean="0"/>
              <a:t>http://linkd.in/msdnbelux/</a:t>
            </a:r>
            <a:r>
              <a:rPr lang="nl-BE" sz="2000" dirty="0" smtClean="0"/>
              <a:t> </a:t>
            </a:r>
          </a:p>
          <a:p>
            <a:r>
              <a:rPr lang="nl-BE" sz="2000" dirty="0" smtClean="0"/>
              <a:t>Twitter: </a:t>
            </a:r>
            <a:r>
              <a:rPr lang="nl-BE" sz="2000" u="sng" dirty="0" smtClean="0"/>
              <a:t>@msdnbelux</a:t>
            </a:r>
          </a:p>
          <a:p>
            <a:endParaRPr lang="nl-BE" sz="2000" u="sng" dirty="0" smtClean="0"/>
          </a:p>
          <a:p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802" y="4056083"/>
            <a:ext cx="2509837" cy="2378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72170" y="3132753"/>
            <a:ext cx="31876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nl-BE" b="1" dirty="0" smtClean="0">
                <a:solidFill>
                  <a:prstClr val="white"/>
                </a:solidFill>
              </a:rPr>
              <a:t>Download</a:t>
            </a:r>
            <a:r>
              <a:rPr lang="nl-BE" dirty="0" smtClean="0">
                <a:solidFill>
                  <a:prstClr val="white"/>
                </a:solidFill>
              </a:rPr>
              <a:t> </a:t>
            </a:r>
            <a:br>
              <a:rPr lang="nl-BE" dirty="0" smtClean="0">
                <a:solidFill>
                  <a:prstClr val="white"/>
                </a:solidFill>
              </a:rPr>
            </a:br>
            <a:r>
              <a:rPr lang="nl-BE" dirty="0" smtClean="0">
                <a:solidFill>
                  <a:prstClr val="white"/>
                </a:solidFill>
              </a:rPr>
              <a:t>MSDN/TechNet Desktop Gadget</a:t>
            </a:r>
            <a:br>
              <a:rPr lang="nl-BE" dirty="0" smtClean="0">
                <a:solidFill>
                  <a:prstClr val="white"/>
                </a:solidFill>
              </a:rPr>
            </a:br>
            <a:r>
              <a:rPr lang="en-US" u="sng" dirty="0">
                <a:solidFill>
                  <a:prstClr val="white"/>
                </a:solidFill>
              </a:rPr>
              <a:t>http://bit.ly/msdntngadget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7173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TechDays  2011 On-Demand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b="1" dirty="0"/>
              <a:t>Watch</a:t>
            </a:r>
            <a:r>
              <a:rPr lang="nl-BE" dirty="0"/>
              <a:t> </a:t>
            </a:r>
            <a:r>
              <a:rPr lang="nl-BE" dirty="0" smtClean="0"/>
              <a:t>this session </a:t>
            </a:r>
            <a:r>
              <a:rPr lang="nl-BE" dirty="0"/>
              <a:t>on-demand via Channel9</a:t>
            </a:r>
            <a:br>
              <a:rPr lang="nl-BE" dirty="0"/>
            </a:br>
            <a:r>
              <a:rPr lang="nl-BE" u="sng" dirty="0"/>
              <a:t>http://channel9.msdn.com/belux</a:t>
            </a:r>
          </a:p>
          <a:p>
            <a:r>
              <a:rPr lang="nl-BE" dirty="0" smtClean="0"/>
              <a:t>Download to your favorite MP3 or video player</a:t>
            </a:r>
          </a:p>
          <a:p>
            <a:r>
              <a:rPr lang="nl-BE" dirty="0" smtClean="0"/>
              <a:t>Get access to slides and recommended resources by the speakers</a:t>
            </a:r>
            <a:endParaRPr lang="en-US" dirty="0"/>
          </a:p>
        </p:txBody>
      </p:sp>
      <p:pic>
        <p:nvPicPr>
          <p:cNvPr id="1026" name="Picture 2" descr="http://ch9.danielfrost.dk/Content/ch9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137" y="776876"/>
            <a:ext cx="1047750" cy="142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3302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THANK YOU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6504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Monolithic Application</a:t>
            </a:r>
            <a:endParaRPr lang="en-US" dirty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71600" y="2108219"/>
            <a:ext cx="3300047" cy="35247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 smtClean="0">
                <a:latin typeface="Segoe"/>
              </a:rPr>
              <a:t>I do everything</a:t>
            </a:r>
            <a:endParaRPr lang="en-US" sz="2400" b="1" dirty="0">
              <a:latin typeface="Segoe"/>
            </a:endParaRPr>
          </a:p>
        </p:txBody>
      </p:sp>
      <p:sp>
        <p:nvSpPr>
          <p:cNvPr id="8" name="Flowchart: Magnetic Disk 7"/>
          <p:cNvSpPr/>
          <p:nvPr/>
        </p:nvSpPr>
        <p:spPr>
          <a:xfrm>
            <a:off x="6172200" y="2498968"/>
            <a:ext cx="1905000" cy="2743200"/>
          </a:xfrm>
          <a:prstGeom prst="flowChartMagneticDisk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Database</a:t>
            </a:r>
            <a:endParaRPr lang="en-US" dirty="0"/>
          </a:p>
        </p:txBody>
      </p:sp>
      <p:cxnSp>
        <p:nvCxnSpPr>
          <p:cNvPr id="10" name="Straight Arrow Connector 9"/>
          <p:cNvCxnSpPr>
            <a:stCxn id="7" idx="3"/>
            <a:endCxn id="8" idx="2"/>
          </p:cNvCxnSpPr>
          <p:nvPr/>
        </p:nvCxnSpPr>
        <p:spPr>
          <a:xfrm flipV="1">
            <a:off x="4671652" y="3870587"/>
            <a:ext cx="1500553" cy="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414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Separation of Concerns</a:t>
            </a:r>
            <a:endParaRPr lang="en-US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04720" y="4204115"/>
            <a:ext cx="1723293" cy="15630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Segoe"/>
              </a:rPr>
              <a:t>Model</a:t>
            </a:r>
            <a:endParaRPr lang="en-US" sz="2400" b="1" dirty="0">
              <a:latin typeface="Sego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99140" y="4204115"/>
            <a:ext cx="1723293" cy="15630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Segoe"/>
              </a:rPr>
              <a:t>View</a:t>
            </a:r>
            <a:endParaRPr lang="en-US" sz="2400" b="1" dirty="0">
              <a:latin typeface="Segoe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81427" y="2125227"/>
            <a:ext cx="1723293" cy="15630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Segoe"/>
              </a:rPr>
              <a:t>Controller</a:t>
            </a:r>
            <a:endParaRPr lang="en-US" sz="2400" b="1" dirty="0">
              <a:latin typeface="Segoe"/>
            </a:endParaRPr>
          </a:p>
        </p:txBody>
      </p:sp>
      <p:cxnSp>
        <p:nvCxnSpPr>
          <p:cNvPr id="7" name="Straight Arrow Connector 6"/>
          <p:cNvCxnSpPr>
            <a:stCxn id="6" idx="3"/>
            <a:endCxn id="4" idx="0"/>
          </p:cNvCxnSpPr>
          <p:nvPr/>
        </p:nvCxnSpPr>
        <p:spPr>
          <a:xfrm>
            <a:off x="5304714" y="2906763"/>
            <a:ext cx="861647" cy="12973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6" idx="1"/>
            <a:endCxn id="5" idx="0"/>
          </p:cNvCxnSpPr>
          <p:nvPr/>
        </p:nvCxnSpPr>
        <p:spPr>
          <a:xfrm flipH="1">
            <a:off x="2760816" y="2906804"/>
            <a:ext cx="820617" cy="12973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4" idx="1"/>
            <a:endCxn id="5" idx="3"/>
          </p:cNvCxnSpPr>
          <p:nvPr/>
        </p:nvCxnSpPr>
        <p:spPr>
          <a:xfrm flipH="1" flipV="1">
            <a:off x="3622429" y="4985713"/>
            <a:ext cx="1682264" cy="1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Callout 10"/>
          <p:cNvSpPr/>
          <p:nvPr/>
        </p:nvSpPr>
        <p:spPr>
          <a:xfrm>
            <a:off x="6286082" y="1600201"/>
            <a:ext cx="1638300" cy="1594339"/>
          </a:xfrm>
          <a:prstGeom prst="wedgeEllipse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MVC is just one example.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091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+mj-lt"/>
              </a:rPr>
              <a:t>Layered Application</a:t>
            </a:r>
            <a:endParaRPr lang="nl-NL" dirty="0">
              <a:latin typeface="+mj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65990" y="3295755"/>
            <a:ext cx="6116731" cy="1179948"/>
            <a:chOff x="1507849" y="2965937"/>
            <a:chExt cx="5480971" cy="1066799"/>
          </a:xfrm>
        </p:grpSpPr>
        <p:grpSp>
          <p:nvGrpSpPr>
            <p:cNvPr id="20" name="Group 19"/>
            <p:cNvGrpSpPr/>
            <p:nvPr/>
          </p:nvGrpSpPr>
          <p:grpSpPr>
            <a:xfrm>
              <a:off x="1507849" y="2965937"/>
              <a:ext cx="5404343" cy="1066799"/>
              <a:chOff x="1512272" y="2708032"/>
              <a:chExt cx="5404343" cy="1066799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1512272" y="2708032"/>
                <a:ext cx="5404343" cy="1066799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1693980" y="3083169"/>
                <a:ext cx="1705711" cy="586153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2400" b="1" dirty="0" smtClean="0">
                    <a:latin typeface="Segoe"/>
                  </a:rPr>
                  <a:t>Workflow</a:t>
                </a:r>
                <a:endParaRPr lang="en-US" sz="2400" b="1" dirty="0">
                  <a:latin typeface="Segoe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3552092" y="3083169"/>
                <a:ext cx="1887416" cy="586153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2400" b="1" dirty="0" smtClean="0">
                    <a:latin typeface="Segoe"/>
                  </a:rPr>
                  <a:t>Component</a:t>
                </a:r>
                <a:endParaRPr lang="en-US" sz="2400" b="1" dirty="0">
                  <a:latin typeface="Segoe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5556735" y="3083168"/>
                <a:ext cx="1230926" cy="586153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2400" b="1" dirty="0" smtClean="0">
                    <a:latin typeface="Segoe"/>
                  </a:rPr>
                  <a:t>Entity</a:t>
                </a:r>
                <a:endParaRPr lang="en-US" sz="2400" b="1" dirty="0">
                  <a:latin typeface="Segoe"/>
                </a:endParaRPr>
              </a:p>
            </p:txBody>
          </p:sp>
        </p:grpSp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1584477" y="2965937"/>
              <a:ext cx="5404343" cy="37513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/>
                <a:buNone/>
              </a:pPr>
              <a:r>
                <a:rPr lang="en-US" sz="2000" b="1" dirty="0" smtClean="0">
                  <a:solidFill>
                    <a:schemeClr val="accent4">
                      <a:lumMod val="75000"/>
                    </a:schemeClr>
                  </a:solidFill>
                  <a:latin typeface="Segoe"/>
                </a:rPr>
                <a:t>Business Layer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70924" y="4793387"/>
            <a:ext cx="6111795" cy="1231812"/>
            <a:chOff x="614536" y="3653391"/>
            <a:chExt cx="6111795" cy="923859"/>
          </a:xfrm>
        </p:grpSpPr>
        <p:sp>
          <p:nvSpPr>
            <p:cNvPr id="17" name="Rounded Rectangle 16"/>
            <p:cNvSpPr/>
            <p:nvPr/>
          </p:nvSpPr>
          <p:spPr>
            <a:xfrm>
              <a:off x="614536" y="3653391"/>
              <a:ext cx="6031215" cy="923859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86329" y="3964583"/>
              <a:ext cx="2691488" cy="48624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b="1" dirty="0" smtClean="0">
                  <a:latin typeface="Segoe"/>
                </a:rPr>
                <a:t>DAL Component</a:t>
              </a:r>
              <a:endParaRPr lang="en-US" sz="2400" b="1" dirty="0">
                <a:latin typeface="Segoe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710724" y="3964583"/>
              <a:ext cx="2791114" cy="48624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b="1" dirty="0" smtClean="0">
                  <a:latin typeface="Segoe"/>
                </a:rPr>
                <a:t>Gateway</a:t>
              </a:r>
              <a:endParaRPr lang="en-US" sz="2400" b="1" dirty="0">
                <a:latin typeface="Segoe"/>
              </a:endParaRPr>
            </a:p>
          </p:txBody>
        </p:sp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95116" y="3653392"/>
              <a:ext cx="6031215" cy="31119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/>
                <a:buNone/>
              </a:pPr>
              <a:r>
                <a:rPr lang="en-US" sz="2000" b="1" dirty="0" smtClean="0">
                  <a:solidFill>
                    <a:schemeClr val="accent4">
                      <a:lumMod val="75000"/>
                    </a:schemeClr>
                  </a:solidFill>
                  <a:latin typeface="Segoe"/>
                </a:rPr>
                <a:t>Data Access Layer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91654" y="1827309"/>
            <a:ext cx="6108932" cy="1202637"/>
            <a:chOff x="1512271" y="1538657"/>
            <a:chExt cx="5473983" cy="1087313"/>
          </a:xfrm>
        </p:grpSpPr>
        <p:grpSp>
          <p:nvGrpSpPr>
            <p:cNvPr id="9" name="Group 8"/>
            <p:cNvGrpSpPr/>
            <p:nvPr/>
          </p:nvGrpSpPr>
          <p:grpSpPr>
            <a:xfrm>
              <a:off x="1512271" y="1538657"/>
              <a:ext cx="5404344" cy="1087313"/>
              <a:chOff x="1512272" y="1538657"/>
              <a:chExt cx="5099545" cy="1087313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1512272" y="1538657"/>
                <a:ext cx="5099545" cy="1087313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4755119" y="1913793"/>
                <a:ext cx="1735017" cy="586154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2400" b="1" dirty="0" smtClean="0">
                    <a:latin typeface="Segoe"/>
                  </a:rPr>
                  <a:t>Controller</a:t>
                </a:r>
                <a:endParaRPr lang="en-US" sz="2400" b="1" dirty="0">
                  <a:latin typeface="Segoe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591467" y="1925516"/>
                <a:ext cx="996465" cy="586153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2400" b="1" dirty="0" smtClean="0">
                    <a:latin typeface="Segoe"/>
                  </a:rPr>
                  <a:t>View</a:t>
                </a:r>
                <a:endParaRPr lang="en-US" sz="2400" b="1" dirty="0">
                  <a:latin typeface="Segoe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693981" y="1928446"/>
                <a:ext cx="1705711" cy="586153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2400" b="1" dirty="0" smtClean="0">
                    <a:latin typeface="Segoe"/>
                  </a:rPr>
                  <a:t>Model</a:t>
                </a:r>
                <a:endParaRPr lang="en-US" sz="2400" b="1" dirty="0">
                  <a:latin typeface="Segoe"/>
                </a:endParaRPr>
              </a:p>
            </p:txBody>
          </p:sp>
        </p:grpSp>
        <p:sp>
          <p:nvSpPr>
            <p:cNvPr id="10" name="Content Placeholder 2"/>
            <p:cNvSpPr txBox="1">
              <a:spLocks/>
            </p:cNvSpPr>
            <p:nvPr/>
          </p:nvSpPr>
          <p:spPr>
            <a:xfrm>
              <a:off x="1581911" y="1538657"/>
              <a:ext cx="5404343" cy="37513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/>
                <a:buNone/>
              </a:pPr>
              <a:r>
                <a:rPr lang="en-US" sz="2000" b="1" dirty="0" smtClean="0">
                  <a:solidFill>
                    <a:schemeClr val="accent4">
                      <a:lumMod val="75000"/>
                    </a:schemeClr>
                  </a:solidFill>
                  <a:latin typeface="Segoe"/>
                </a:rPr>
                <a:t>Presentation Layer</a:t>
              </a:r>
            </a:p>
          </p:txBody>
        </p:sp>
      </p:grpSp>
      <p:sp>
        <p:nvSpPr>
          <p:cNvPr id="5" name="Rounded Rectangle 4"/>
          <p:cNvSpPr/>
          <p:nvPr/>
        </p:nvSpPr>
        <p:spPr>
          <a:xfrm>
            <a:off x="7240466" y="1827312"/>
            <a:ext cx="835311" cy="4197885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vert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 smtClean="0">
                <a:latin typeface="Segoe"/>
              </a:rPr>
              <a:t>Crosscutting Concerns</a:t>
            </a:r>
            <a:endParaRPr lang="en-US" sz="2000" b="1" dirty="0">
              <a:latin typeface="Segoe"/>
            </a:endParaRPr>
          </a:p>
        </p:txBody>
      </p:sp>
    </p:spTree>
    <p:extLst>
      <p:ext uri="{BB962C8B-B14F-4D97-AF65-F5344CB8AC3E}">
        <p14:creationId xmlns:p14="http://schemas.microsoft.com/office/powerpoint/2010/main" val="105329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Enterprise Applications</a:t>
            </a:r>
            <a:endParaRPr lang="en-US" dirty="0">
              <a:latin typeface="+mj-lt"/>
            </a:endParaRPr>
          </a:p>
        </p:txBody>
      </p:sp>
      <p:sp>
        <p:nvSpPr>
          <p:cNvPr id="6" name="Can 5"/>
          <p:cNvSpPr/>
          <p:nvPr/>
        </p:nvSpPr>
        <p:spPr>
          <a:xfrm>
            <a:off x="4072096" y="5099536"/>
            <a:ext cx="914400" cy="1453661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Segoe"/>
              </a:rPr>
              <a:t>DB</a:t>
            </a:r>
            <a:endParaRPr lang="en-US" b="1" dirty="0">
              <a:latin typeface="Segoe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97675" y="3247351"/>
            <a:ext cx="1293724" cy="100036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Segoe"/>
              </a:rPr>
              <a:t>Workflow Service</a:t>
            </a:r>
            <a:endParaRPr lang="en-US" b="1" dirty="0">
              <a:latin typeface="Segoe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93739" y="3638075"/>
            <a:ext cx="1271114" cy="100036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Segoe"/>
              </a:rPr>
              <a:t>Data Service</a:t>
            </a:r>
            <a:endParaRPr lang="en-US" b="1" dirty="0">
              <a:latin typeface="Segoe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66732" y="3247351"/>
            <a:ext cx="1252691" cy="100036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Segoe"/>
              </a:rPr>
              <a:t>Business Service</a:t>
            </a:r>
            <a:endParaRPr lang="en-US" b="1" dirty="0">
              <a:latin typeface="Segoe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66709" y="1809263"/>
            <a:ext cx="1252690" cy="100036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Segoe"/>
              </a:rPr>
              <a:t>WPF App</a:t>
            </a:r>
            <a:endParaRPr lang="en-US" b="1" dirty="0">
              <a:latin typeface="Segoe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73686" y="1778003"/>
            <a:ext cx="1293725" cy="100036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Segoe"/>
              </a:rPr>
              <a:t>Console App</a:t>
            </a:r>
            <a:endParaRPr lang="en-US" b="1" dirty="0">
              <a:latin typeface="Segoe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97675" y="1778003"/>
            <a:ext cx="1293725" cy="100036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Segoe"/>
              </a:rPr>
              <a:t>Web App</a:t>
            </a:r>
            <a:endParaRPr lang="en-US" b="1" dirty="0">
              <a:latin typeface="Segoe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55558" y="1778003"/>
            <a:ext cx="1287861" cy="100036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Segoe"/>
              </a:rPr>
              <a:t>Public Service</a:t>
            </a:r>
            <a:endParaRPr lang="en-US" b="1" dirty="0">
              <a:latin typeface="Segoe"/>
            </a:endParaRPr>
          </a:p>
        </p:txBody>
      </p:sp>
    </p:spTree>
    <p:extLst>
      <p:ext uri="{BB962C8B-B14F-4D97-AF65-F5344CB8AC3E}">
        <p14:creationId xmlns:p14="http://schemas.microsoft.com/office/powerpoint/2010/main" val="164064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Enterprise Ecosystem</a:t>
            </a:r>
            <a:endParaRPr lang="en-US" dirty="0">
              <a:latin typeface="+mj-lt"/>
            </a:endParaRPr>
          </a:p>
        </p:txBody>
      </p:sp>
      <p:sp>
        <p:nvSpPr>
          <p:cNvPr id="4" name="Can 3"/>
          <p:cNvSpPr/>
          <p:nvPr/>
        </p:nvSpPr>
        <p:spPr>
          <a:xfrm>
            <a:off x="3838570" y="5037087"/>
            <a:ext cx="457200" cy="726831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3832001" y="3681061"/>
            <a:ext cx="592015" cy="50018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1727704" y="3118357"/>
            <a:ext cx="592015" cy="50018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1982663" y="1793660"/>
            <a:ext cx="542195" cy="50799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Can 7"/>
          <p:cNvSpPr/>
          <p:nvPr/>
        </p:nvSpPr>
        <p:spPr>
          <a:xfrm>
            <a:off x="5262190" y="5380965"/>
            <a:ext cx="457200" cy="726831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9" name="Can 8"/>
          <p:cNvSpPr/>
          <p:nvPr/>
        </p:nvSpPr>
        <p:spPr>
          <a:xfrm>
            <a:off x="2683115" y="4810443"/>
            <a:ext cx="457200" cy="726831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0" name="Can 9"/>
          <p:cNvSpPr/>
          <p:nvPr/>
        </p:nvSpPr>
        <p:spPr>
          <a:xfrm>
            <a:off x="6282096" y="5334073"/>
            <a:ext cx="457200" cy="726831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1" name="Can 10"/>
          <p:cNvSpPr/>
          <p:nvPr/>
        </p:nvSpPr>
        <p:spPr>
          <a:xfrm>
            <a:off x="2003177" y="4677582"/>
            <a:ext cx="457200" cy="726831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2" name="Can 11"/>
          <p:cNvSpPr/>
          <p:nvPr/>
        </p:nvSpPr>
        <p:spPr>
          <a:xfrm>
            <a:off x="6739296" y="4810442"/>
            <a:ext cx="457200" cy="726831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3" name="Can 12"/>
          <p:cNvSpPr/>
          <p:nvPr/>
        </p:nvSpPr>
        <p:spPr>
          <a:xfrm>
            <a:off x="3486145" y="5900690"/>
            <a:ext cx="457200" cy="726831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4" name="Can 13"/>
          <p:cNvSpPr/>
          <p:nvPr/>
        </p:nvSpPr>
        <p:spPr>
          <a:xfrm>
            <a:off x="4476013" y="6076531"/>
            <a:ext cx="457200" cy="726831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5986090" y="3821756"/>
            <a:ext cx="592015" cy="50018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6" name="Rectangle 15"/>
          <p:cNvSpPr/>
          <p:nvPr/>
        </p:nvSpPr>
        <p:spPr>
          <a:xfrm>
            <a:off x="5127384" y="4384445"/>
            <a:ext cx="592015" cy="50018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7" name="Rectangle 16"/>
          <p:cNvSpPr/>
          <p:nvPr/>
        </p:nvSpPr>
        <p:spPr>
          <a:xfrm>
            <a:off x="3239976" y="2868264"/>
            <a:ext cx="592015" cy="50018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8" name="Rectangle 17"/>
          <p:cNvSpPr/>
          <p:nvPr/>
        </p:nvSpPr>
        <p:spPr>
          <a:xfrm>
            <a:off x="2961540" y="4118725"/>
            <a:ext cx="592015" cy="50018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9" name="Rectangle 18"/>
          <p:cNvSpPr/>
          <p:nvPr/>
        </p:nvSpPr>
        <p:spPr>
          <a:xfrm>
            <a:off x="1493224" y="3915528"/>
            <a:ext cx="592015" cy="50018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0" name="Rectangle 19"/>
          <p:cNvSpPr/>
          <p:nvPr/>
        </p:nvSpPr>
        <p:spPr>
          <a:xfrm>
            <a:off x="2533656" y="3118357"/>
            <a:ext cx="592015" cy="50018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1" name="Rectangle 20"/>
          <p:cNvSpPr/>
          <p:nvPr/>
        </p:nvSpPr>
        <p:spPr>
          <a:xfrm>
            <a:off x="5986090" y="2930797"/>
            <a:ext cx="592015" cy="50018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2" name="Rectangle 21"/>
          <p:cNvSpPr/>
          <p:nvPr/>
        </p:nvSpPr>
        <p:spPr>
          <a:xfrm>
            <a:off x="4881195" y="3571664"/>
            <a:ext cx="592015" cy="50018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3" name="Rectangle 22"/>
          <p:cNvSpPr/>
          <p:nvPr/>
        </p:nvSpPr>
        <p:spPr>
          <a:xfrm>
            <a:off x="7401649" y="2876091"/>
            <a:ext cx="592015" cy="50018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cxnSp>
        <p:nvCxnSpPr>
          <p:cNvPr id="24" name="Straight Arrow Connector 23"/>
          <p:cNvCxnSpPr>
            <a:stCxn id="18" idx="2"/>
            <a:endCxn id="9" idx="1"/>
          </p:cNvCxnSpPr>
          <p:nvPr/>
        </p:nvCxnSpPr>
        <p:spPr>
          <a:xfrm flipH="1">
            <a:off x="2911715" y="4618970"/>
            <a:ext cx="345830" cy="1914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5" idx="2"/>
            <a:endCxn id="4" idx="1"/>
          </p:cNvCxnSpPr>
          <p:nvPr/>
        </p:nvCxnSpPr>
        <p:spPr>
          <a:xfrm flipH="1">
            <a:off x="4067172" y="4181248"/>
            <a:ext cx="60813" cy="8557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6" idx="2"/>
            <a:endCxn id="8" idx="1"/>
          </p:cNvCxnSpPr>
          <p:nvPr/>
        </p:nvCxnSpPr>
        <p:spPr>
          <a:xfrm>
            <a:off x="5423385" y="4884629"/>
            <a:ext cx="67407" cy="4962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5" idx="2"/>
            <a:endCxn id="10" idx="1"/>
          </p:cNvCxnSpPr>
          <p:nvPr/>
        </p:nvCxnSpPr>
        <p:spPr>
          <a:xfrm>
            <a:off x="6282096" y="4321940"/>
            <a:ext cx="228600" cy="1012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5" idx="2"/>
            <a:endCxn id="14" idx="1"/>
          </p:cNvCxnSpPr>
          <p:nvPr/>
        </p:nvCxnSpPr>
        <p:spPr>
          <a:xfrm>
            <a:off x="4127983" y="4181306"/>
            <a:ext cx="576630" cy="18952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7" idx="2"/>
            <a:endCxn id="13" idx="1"/>
          </p:cNvCxnSpPr>
          <p:nvPr/>
        </p:nvCxnSpPr>
        <p:spPr>
          <a:xfrm>
            <a:off x="3535996" y="3368448"/>
            <a:ext cx="178777" cy="25321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0" idx="2"/>
            <a:endCxn id="11" idx="1"/>
          </p:cNvCxnSpPr>
          <p:nvPr/>
        </p:nvCxnSpPr>
        <p:spPr>
          <a:xfrm flipH="1">
            <a:off x="2231810" y="3618543"/>
            <a:ext cx="597877" cy="10589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6" idx="2"/>
            <a:endCxn id="18" idx="0"/>
          </p:cNvCxnSpPr>
          <p:nvPr/>
        </p:nvCxnSpPr>
        <p:spPr>
          <a:xfrm>
            <a:off x="2023693" y="3618541"/>
            <a:ext cx="1233852" cy="5001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9" idx="2"/>
            <a:endCxn id="11" idx="1"/>
          </p:cNvCxnSpPr>
          <p:nvPr/>
        </p:nvCxnSpPr>
        <p:spPr>
          <a:xfrm>
            <a:off x="1789231" y="4415773"/>
            <a:ext cx="442546" cy="261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2" idx="2"/>
            <a:endCxn id="16" idx="0"/>
          </p:cNvCxnSpPr>
          <p:nvPr/>
        </p:nvCxnSpPr>
        <p:spPr>
          <a:xfrm>
            <a:off x="5177200" y="4071848"/>
            <a:ext cx="246187" cy="3125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1" idx="2"/>
            <a:endCxn id="15" idx="0"/>
          </p:cNvCxnSpPr>
          <p:nvPr/>
        </p:nvCxnSpPr>
        <p:spPr>
          <a:xfrm>
            <a:off x="6282096" y="3431042"/>
            <a:ext cx="0" cy="3907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3" idx="2"/>
            <a:endCxn id="15" idx="0"/>
          </p:cNvCxnSpPr>
          <p:nvPr/>
        </p:nvCxnSpPr>
        <p:spPr>
          <a:xfrm flipH="1">
            <a:off x="6282114" y="3376279"/>
            <a:ext cx="1415559" cy="4454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23" idx="2"/>
            <a:endCxn id="12" idx="1"/>
          </p:cNvCxnSpPr>
          <p:nvPr/>
        </p:nvCxnSpPr>
        <p:spPr>
          <a:xfrm flipH="1">
            <a:off x="6967898" y="3376277"/>
            <a:ext cx="729759" cy="14341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3820269" y="1610032"/>
            <a:ext cx="542195" cy="50799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8" name="Rectangle 37"/>
          <p:cNvSpPr/>
          <p:nvPr/>
        </p:nvSpPr>
        <p:spPr>
          <a:xfrm>
            <a:off x="4991098" y="1582644"/>
            <a:ext cx="542195" cy="50799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9" name="Rectangle 38"/>
          <p:cNvSpPr/>
          <p:nvPr/>
        </p:nvSpPr>
        <p:spPr>
          <a:xfrm>
            <a:off x="4552968" y="2461937"/>
            <a:ext cx="542195" cy="50799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0" name="Rectangle 39"/>
          <p:cNvSpPr/>
          <p:nvPr/>
        </p:nvSpPr>
        <p:spPr>
          <a:xfrm>
            <a:off x="6862386" y="1832772"/>
            <a:ext cx="542195" cy="50799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1" name="Rectangle 40"/>
          <p:cNvSpPr/>
          <p:nvPr/>
        </p:nvSpPr>
        <p:spPr>
          <a:xfrm>
            <a:off x="5262194" y="2563527"/>
            <a:ext cx="542195" cy="50799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cxnSp>
        <p:nvCxnSpPr>
          <p:cNvPr id="42" name="Straight Arrow Connector 41"/>
          <p:cNvCxnSpPr>
            <a:stCxn id="7" idx="2"/>
            <a:endCxn id="20" idx="0"/>
          </p:cNvCxnSpPr>
          <p:nvPr/>
        </p:nvCxnSpPr>
        <p:spPr>
          <a:xfrm>
            <a:off x="2253756" y="2301705"/>
            <a:ext cx="575898" cy="8167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7" idx="2"/>
            <a:endCxn id="17" idx="0"/>
          </p:cNvCxnSpPr>
          <p:nvPr/>
        </p:nvCxnSpPr>
        <p:spPr>
          <a:xfrm>
            <a:off x="2253756" y="2301647"/>
            <a:ext cx="1282212" cy="5666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37" idx="2"/>
            <a:endCxn id="17" idx="0"/>
          </p:cNvCxnSpPr>
          <p:nvPr/>
        </p:nvCxnSpPr>
        <p:spPr>
          <a:xfrm flipH="1">
            <a:off x="3535968" y="2118044"/>
            <a:ext cx="555382" cy="7502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7" idx="2"/>
            <a:endCxn id="5" idx="0"/>
          </p:cNvCxnSpPr>
          <p:nvPr/>
        </p:nvCxnSpPr>
        <p:spPr>
          <a:xfrm>
            <a:off x="4091371" y="2118043"/>
            <a:ext cx="36633" cy="15630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39" idx="2"/>
            <a:endCxn id="5" idx="0"/>
          </p:cNvCxnSpPr>
          <p:nvPr/>
        </p:nvCxnSpPr>
        <p:spPr>
          <a:xfrm flipH="1">
            <a:off x="4127983" y="2969877"/>
            <a:ext cx="696060" cy="7111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39" idx="2"/>
            <a:endCxn id="22" idx="0"/>
          </p:cNvCxnSpPr>
          <p:nvPr/>
        </p:nvCxnSpPr>
        <p:spPr>
          <a:xfrm>
            <a:off x="4824061" y="2969876"/>
            <a:ext cx="353153" cy="6017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39" idx="2"/>
            <a:endCxn id="14" idx="1"/>
          </p:cNvCxnSpPr>
          <p:nvPr/>
        </p:nvCxnSpPr>
        <p:spPr>
          <a:xfrm flipH="1">
            <a:off x="4704613" y="2969875"/>
            <a:ext cx="119430" cy="31065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41" idx="2"/>
            <a:endCxn id="15" idx="0"/>
          </p:cNvCxnSpPr>
          <p:nvPr/>
        </p:nvCxnSpPr>
        <p:spPr>
          <a:xfrm>
            <a:off x="5533288" y="3071465"/>
            <a:ext cx="748808" cy="7502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38" idx="2"/>
            <a:endCxn id="21" idx="0"/>
          </p:cNvCxnSpPr>
          <p:nvPr/>
        </p:nvCxnSpPr>
        <p:spPr>
          <a:xfrm>
            <a:off x="5262190" y="2090629"/>
            <a:ext cx="1019906" cy="8401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40" idx="2"/>
            <a:endCxn id="23" idx="0"/>
          </p:cNvCxnSpPr>
          <p:nvPr/>
        </p:nvCxnSpPr>
        <p:spPr>
          <a:xfrm>
            <a:off x="7133483" y="2340782"/>
            <a:ext cx="564172" cy="5353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7" idx="2"/>
            <a:endCxn id="6" idx="0"/>
          </p:cNvCxnSpPr>
          <p:nvPr/>
        </p:nvCxnSpPr>
        <p:spPr>
          <a:xfrm flipH="1">
            <a:off x="2023716" y="2301705"/>
            <a:ext cx="230063" cy="8167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951760" y="1793660"/>
            <a:ext cx="542195" cy="50799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cxnSp>
        <p:nvCxnSpPr>
          <p:cNvPr id="54" name="Straight Arrow Connector 53"/>
          <p:cNvCxnSpPr>
            <a:stCxn id="53" idx="2"/>
            <a:endCxn id="19" idx="0"/>
          </p:cNvCxnSpPr>
          <p:nvPr/>
        </p:nvCxnSpPr>
        <p:spPr>
          <a:xfrm>
            <a:off x="1222857" y="2301647"/>
            <a:ext cx="566374" cy="16138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40" idx="2"/>
            <a:endCxn id="12" idx="1"/>
          </p:cNvCxnSpPr>
          <p:nvPr/>
        </p:nvCxnSpPr>
        <p:spPr>
          <a:xfrm flipH="1">
            <a:off x="6967901" y="2340722"/>
            <a:ext cx="165587" cy="24696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475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Service-Oriented Architecture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Standardized Contract</a:t>
            </a:r>
          </a:p>
          <a:p>
            <a:r>
              <a:rPr lang="en-US" dirty="0" smtClean="0"/>
              <a:t>Loose Coupling</a:t>
            </a:r>
          </a:p>
          <a:p>
            <a:r>
              <a:rPr lang="en-US" dirty="0" smtClean="0"/>
              <a:t>Abstraction</a:t>
            </a:r>
          </a:p>
          <a:p>
            <a:r>
              <a:rPr lang="en-US" dirty="0" smtClean="0"/>
              <a:t>Reusability</a:t>
            </a:r>
          </a:p>
          <a:p>
            <a:r>
              <a:rPr lang="en-US" dirty="0"/>
              <a:t>Autonomy</a:t>
            </a:r>
          </a:p>
          <a:p>
            <a:r>
              <a:rPr lang="en-US" dirty="0"/>
              <a:t>Statelessness</a:t>
            </a:r>
          </a:p>
          <a:p>
            <a:r>
              <a:rPr lang="en-US" dirty="0"/>
              <a:t>Discoverability</a:t>
            </a:r>
          </a:p>
          <a:p>
            <a:r>
              <a:rPr lang="en-US" dirty="0" err="1"/>
              <a:t>Composability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Two Primary Styles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RPC</a:t>
            </a:r>
          </a:p>
          <a:p>
            <a:pPr lvl="1"/>
            <a:r>
              <a:rPr lang="en-US" dirty="0" smtClean="0"/>
              <a:t>Remote Procedure Call</a:t>
            </a:r>
          </a:p>
          <a:p>
            <a:r>
              <a:rPr lang="en-US" dirty="0" smtClean="0"/>
              <a:t>REST</a:t>
            </a:r>
          </a:p>
          <a:p>
            <a:pPr lvl="1"/>
            <a:r>
              <a:rPr lang="en-US" dirty="0" smtClean="0"/>
              <a:t>Representational State Transfer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62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TechNet_Live2011</Template>
  <TotalTime>2348</TotalTime>
  <Words>239</Words>
  <Application>Microsoft Office PowerPoint</Application>
  <PresentationFormat>On-screen Show (4:3)</PresentationFormat>
  <Paragraphs>119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Office Theme</vt:lpstr>
      <vt:lpstr>7_Office Theme</vt:lpstr>
      <vt:lpstr>8_Office Theme</vt:lpstr>
      <vt:lpstr>9_Office Theme</vt:lpstr>
      <vt:lpstr>To OData or Not to OData </vt:lpstr>
      <vt:lpstr>What kind of apps do you build?</vt:lpstr>
      <vt:lpstr>Monolithic Application</vt:lpstr>
      <vt:lpstr>Separation of Concerns</vt:lpstr>
      <vt:lpstr>Layered Application</vt:lpstr>
      <vt:lpstr>Enterprise Applications</vt:lpstr>
      <vt:lpstr>Enterprise Ecosystem</vt:lpstr>
      <vt:lpstr>Service-Oriented Architecture</vt:lpstr>
      <vt:lpstr>Two Primary Styles</vt:lpstr>
      <vt:lpstr>What is REST?</vt:lpstr>
      <vt:lpstr>REST</vt:lpstr>
      <vt:lpstr>Resource-Oriented Architecture</vt:lpstr>
      <vt:lpstr>What is OData?</vt:lpstr>
      <vt:lpstr>OData</vt:lpstr>
      <vt:lpstr>Relational Data Resources</vt:lpstr>
      <vt:lpstr>OData Providers</vt:lpstr>
      <vt:lpstr>Enterprise Infrastructure</vt:lpstr>
      <vt:lpstr>Resource-Oriented Infrastructure</vt:lpstr>
      <vt:lpstr>Potential Services</vt:lpstr>
      <vt:lpstr>An Odata Service</vt:lpstr>
      <vt:lpstr>Should We Use OData?</vt:lpstr>
      <vt:lpstr>Stay up to date with MSDN Belux</vt:lpstr>
      <vt:lpstr>TechDays  2011 On-Demand</vt:lpstr>
      <vt:lpstr>THANK YOU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kodefuguru</dc:creator>
  <cp:keywords>TechNet_Live 2011</cp:keywords>
  <cp:lastModifiedBy>Chris Eargle</cp:lastModifiedBy>
  <cp:revision>28</cp:revision>
  <dcterms:created xsi:type="dcterms:W3CDTF">2011-04-19T22:14:42Z</dcterms:created>
  <dcterms:modified xsi:type="dcterms:W3CDTF">2011-04-25T20:54:27Z</dcterms:modified>
</cp:coreProperties>
</file>