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36" r:id="rId1"/>
  </p:sldMasterIdLst>
  <p:notesMasterIdLst>
    <p:notesMasterId r:id="rId42"/>
  </p:notesMasterIdLst>
  <p:handoutMasterIdLst>
    <p:handoutMasterId r:id="rId43"/>
  </p:handoutMasterIdLst>
  <p:sldIdLst>
    <p:sldId id="495" r:id="rId2"/>
    <p:sldId id="448" r:id="rId3"/>
    <p:sldId id="449" r:id="rId4"/>
    <p:sldId id="489" r:id="rId5"/>
    <p:sldId id="451" r:id="rId6"/>
    <p:sldId id="488" r:id="rId7"/>
    <p:sldId id="459" r:id="rId8"/>
    <p:sldId id="455" r:id="rId9"/>
    <p:sldId id="456" r:id="rId10"/>
    <p:sldId id="457" r:id="rId11"/>
    <p:sldId id="458" r:id="rId12"/>
    <p:sldId id="460" r:id="rId13"/>
    <p:sldId id="461" r:id="rId14"/>
    <p:sldId id="462" r:id="rId15"/>
    <p:sldId id="463" r:id="rId16"/>
    <p:sldId id="464" r:id="rId17"/>
    <p:sldId id="465" r:id="rId18"/>
    <p:sldId id="473" r:id="rId19"/>
    <p:sldId id="469" r:id="rId20"/>
    <p:sldId id="474" r:id="rId21"/>
    <p:sldId id="475" r:id="rId22"/>
    <p:sldId id="490" r:id="rId23"/>
    <p:sldId id="478" r:id="rId24"/>
    <p:sldId id="491" r:id="rId25"/>
    <p:sldId id="470" r:id="rId26"/>
    <p:sldId id="492" r:id="rId27"/>
    <p:sldId id="494" r:id="rId28"/>
    <p:sldId id="472" r:id="rId29"/>
    <p:sldId id="483" r:id="rId30"/>
    <p:sldId id="485" r:id="rId31"/>
    <p:sldId id="468" r:id="rId32"/>
    <p:sldId id="467" r:id="rId33"/>
    <p:sldId id="493" r:id="rId34"/>
    <p:sldId id="479" r:id="rId35"/>
    <p:sldId id="480" r:id="rId36"/>
    <p:sldId id="487" r:id="rId37"/>
    <p:sldId id="482" r:id="rId38"/>
    <p:sldId id="496" r:id="rId39"/>
    <p:sldId id="497" r:id="rId40"/>
    <p:sldId id="498" r:id="rId41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552" autoAdjust="0"/>
    <p:restoredTop sz="71400" autoAdjust="0"/>
  </p:normalViewPr>
  <p:slideViewPr>
    <p:cSldViewPr>
      <p:cViewPr varScale="1">
        <p:scale>
          <a:sx n="70" d="100"/>
          <a:sy n="70" d="100"/>
        </p:scale>
        <p:origin x="-4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-3564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3"/>
            <a:ext cx="3037413" cy="464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3" tIns="46576" rIns="93153" bIns="46576" numCol="1" anchor="t" anchorCtr="0" compatLnSpc="1">
            <a:prstTxWarp prst="textNoShape">
              <a:avLst/>
            </a:prstTxWarp>
          </a:bodyPr>
          <a:lstStyle>
            <a:lvl1pPr defTabSz="931638">
              <a:defRPr sz="1200"/>
            </a:lvl1pPr>
          </a:lstStyle>
          <a:p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387" y="3"/>
            <a:ext cx="3037413" cy="464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3" tIns="46576" rIns="93153" bIns="46576" numCol="1" anchor="t" anchorCtr="0" compatLnSpc="1">
            <a:prstTxWarp prst="textNoShape">
              <a:avLst/>
            </a:prstTxWarp>
          </a:bodyPr>
          <a:lstStyle>
            <a:lvl1pPr algn="r" defTabSz="931638">
              <a:defRPr sz="1200"/>
            </a:lvl1pPr>
          </a:lstStyle>
          <a:p>
            <a:fld id="{57B546F2-45E9-4127-9B72-1B2899B31B91}" type="datetime1">
              <a:rPr lang="en-US" smtClean="0"/>
              <a:t>4/26/2011</a:t>
            </a:fld>
            <a:endParaRPr lang="en-US" dirty="0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0622"/>
            <a:ext cx="6543040" cy="464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3" tIns="46576" rIns="93153" bIns="46576" numCol="1" anchor="b" anchorCtr="0" compatLnSpc="1">
            <a:prstTxWarp prst="textNoShape">
              <a:avLst/>
            </a:prstTxWarp>
          </a:bodyPr>
          <a:lstStyle>
            <a:lvl1pPr defTabSz="931638">
              <a:defRPr sz="1200"/>
            </a:lvl1pPr>
          </a:lstStyle>
          <a:p>
            <a:endParaRPr lang="en-US" dirty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543042" y="8830622"/>
            <a:ext cx="465757" cy="464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3" tIns="46576" rIns="93153" bIns="46576" numCol="1" anchor="b" anchorCtr="0" compatLnSpc="1">
            <a:prstTxWarp prst="textNoShape">
              <a:avLst/>
            </a:prstTxWarp>
          </a:bodyPr>
          <a:lstStyle>
            <a:lvl1pPr algn="r" defTabSz="931638">
              <a:defRPr sz="1200"/>
            </a:lvl1pPr>
          </a:lstStyle>
          <a:p>
            <a:fld id="{F1B82B13-DC3F-4358-A059-C0F1C297643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624486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3"/>
            <a:ext cx="3037413" cy="464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3" tIns="46576" rIns="93153" bIns="46576" numCol="1" anchor="t" anchorCtr="0" compatLnSpc="1">
            <a:prstTxWarp prst="textNoShape">
              <a:avLst/>
            </a:prstTxWarp>
          </a:bodyPr>
          <a:lstStyle>
            <a:lvl1pPr defTabSz="931638">
              <a:defRPr sz="1200"/>
            </a:lvl1pPr>
          </a:lstStyle>
          <a:p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387" y="3"/>
            <a:ext cx="3037413" cy="464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3" tIns="46576" rIns="93153" bIns="46576" numCol="1" anchor="t" anchorCtr="0" compatLnSpc="1">
            <a:prstTxWarp prst="textNoShape">
              <a:avLst/>
            </a:prstTxWarp>
          </a:bodyPr>
          <a:lstStyle>
            <a:lvl1pPr algn="r" defTabSz="931638">
              <a:defRPr sz="1200"/>
            </a:lvl1pPr>
          </a:lstStyle>
          <a:p>
            <a:fld id="{B6C6753C-3AB7-446B-BBDD-2CFD1E05A95A}" type="datetime1">
              <a:rPr lang="en-US" smtClean="0"/>
              <a:t>4/26/2011</a:t>
            </a:fld>
            <a:endParaRPr lang="en-US" dirty="0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81" y="4416114"/>
            <a:ext cx="5607038" cy="4182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3" tIns="46576" rIns="93153" bIns="465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0622"/>
            <a:ext cx="4863876" cy="464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3" tIns="46576" rIns="93153" bIns="46576" numCol="1" anchor="b" anchorCtr="0" compatLnSpc="1">
            <a:prstTxWarp prst="textNoShape">
              <a:avLst/>
            </a:prstTxWarp>
          </a:bodyPr>
          <a:lstStyle>
            <a:lvl1pPr defTabSz="931638">
              <a:defRPr sz="1200"/>
            </a:lvl1pPr>
          </a:lstStyle>
          <a:p>
            <a:endParaRPr lang="en-US" dirty="0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863877" y="8830622"/>
            <a:ext cx="2144922" cy="464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3" tIns="46576" rIns="93153" bIns="46576" numCol="1" anchor="b" anchorCtr="0" compatLnSpc="1">
            <a:prstTxWarp prst="textNoShape">
              <a:avLst/>
            </a:prstTxWarp>
          </a:bodyPr>
          <a:lstStyle>
            <a:lvl1pPr algn="r" defTabSz="931638">
              <a:defRPr sz="1200"/>
            </a:lvl1pPr>
          </a:lstStyle>
          <a:p>
            <a:fld id="{283964FF-7389-404F-A404-1D37E0082870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26167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Chicken and pig open a restaurant…</a:t>
            </a:r>
          </a:p>
          <a:p>
            <a:r>
              <a:rPr lang="en-US" baseline="0" dirty="0" smtClean="0"/>
              <a:t>Chickens need to be heard, but decision making is left up to the pigs 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Scrum Master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dirty="0" smtClean="0"/>
              <a:t>Enforces</a:t>
            </a:r>
            <a:r>
              <a:rPr lang="en-US" baseline="0" dirty="0" smtClean="0"/>
              <a:t> Scrum</a:t>
            </a:r>
            <a:endParaRPr lang="en-US" dirty="0" smtClean="0"/>
          </a:p>
          <a:p>
            <a:pPr marL="628650" lvl="1" indent="-171450">
              <a:buFont typeface="Arial" pitchFamily="34" charset="0"/>
              <a:buChar char="•"/>
            </a:pPr>
            <a:r>
              <a:rPr lang="en-US" dirty="0" smtClean="0"/>
              <a:t>Values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dirty="0" smtClean="0"/>
              <a:t>Practices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dirty="0" smtClean="0"/>
              <a:t>Rules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dirty="0" smtClean="0"/>
              <a:t>Remove Impediments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dirty="0" smtClean="0"/>
              <a:t>Coach/Mentor</a:t>
            </a:r>
          </a:p>
          <a:p>
            <a:pPr marL="0" lvl="0" indent="0">
              <a:buFont typeface="Arial" pitchFamily="34" charset="0"/>
              <a:buNone/>
            </a:pPr>
            <a:r>
              <a:rPr lang="en-US" dirty="0" smtClean="0"/>
              <a:t>Product Owner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dirty="0" smtClean="0"/>
              <a:t>Keeps the backlog up to date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dirty="0" smtClean="0"/>
              <a:t>Updates prioritization as necessary</a:t>
            </a:r>
          </a:p>
          <a:p>
            <a:pPr marL="171450" lvl="0" indent="-171450">
              <a:buFont typeface="Arial" pitchFamily="34" charset="0"/>
              <a:buChar char="•"/>
            </a:pPr>
            <a:endParaRPr lang="en-US" dirty="0" smtClean="0"/>
          </a:p>
          <a:p>
            <a:pPr marL="171450" indent="-171450">
              <a:buFont typeface="Arial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6C6753C-3AB7-446B-BBDD-2CFD1E05A95A}" type="datetime1">
              <a:rPr lang="en-US" smtClean="0"/>
              <a:t>4/26/2011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83964FF-7389-404F-A404-1D37E0082870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5410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Used to determine length of project, development staff</a:t>
            </a:r>
            <a:r>
              <a:rPr lang="en-US" baseline="0" dirty="0" smtClean="0"/>
              <a:t> required, additional resources</a:t>
            </a: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Users are </a:t>
            </a:r>
            <a:r>
              <a:rPr lang="en-US" i="1" dirty="0" smtClean="0"/>
              <a:t>not</a:t>
            </a:r>
            <a:r>
              <a:rPr lang="en-US" dirty="0" smtClean="0"/>
              <a:t>  to interact with the team directly</a:t>
            </a:r>
          </a:p>
          <a:p>
            <a:pPr marL="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 vital part of the rapid feedback loop is User Testing</a:t>
            </a:r>
          </a:p>
          <a:p>
            <a:pPr marL="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(if feature is part of the sprint, and the Triage Team feels it needs to be resolved)</a:t>
            </a:r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Constant Code Reviews</a:t>
            </a:r>
          </a:p>
          <a:p>
            <a:r>
              <a:rPr lang="en-US" dirty="0" smtClean="0"/>
              <a:t>Checks and Balances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6C6753C-3AB7-446B-BBDD-2CFD1E05A95A}" type="datetime1">
              <a:rPr lang="en-US" smtClean="0"/>
              <a:t>4/26/2011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83964FF-7389-404F-A404-1D37E0082870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7483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Please keep this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081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4475" y="1255713"/>
            <a:ext cx="8615363" cy="1995403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475" y="3444665"/>
            <a:ext cx="8615363" cy="2927560"/>
          </a:xfrm>
        </p:spPr>
        <p:txBody>
          <a:bodyPr anchor="t"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44475" y="3417969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475" y="3444665"/>
            <a:ext cx="8615363" cy="2927560"/>
          </a:xfrm>
        </p:spPr>
        <p:txBody>
          <a:bodyPr anchor="t"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44475" y="3417969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66675" y="1409700"/>
            <a:ext cx="840422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3800" b="0" dirty="0" smtClean="0">
                <a:solidFill>
                  <a:schemeClr val="bg2">
                    <a:lumMod val="75000"/>
                  </a:schemeClr>
                </a:solidFill>
              </a:rPr>
              <a:t>DEMO</a:t>
            </a:r>
            <a:endParaRPr lang="en-US" sz="13800" b="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7537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hf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44476" y="1255713"/>
            <a:ext cx="8615362" cy="5434012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ransition>
    <p:fade/>
  </p:transition>
  <p:hf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474" y="2658919"/>
            <a:ext cx="8615364" cy="1983926"/>
          </a:xfr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4474" y="1436773"/>
            <a:ext cx="8615363" cy="1187887"/>
          </a:xfrm>
        </p:spPr>
        <p:txBody>
          <a:bodyPr anchor="b"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244475" y="2630773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hf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4475" y="1255713"/>
            <a:ext cx="4157663" cy="50450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4537" y="1255713"/>
            <a:ext cx="4159250" cy="50450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hf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hf hdr="0" ft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Y:\Documents\WORK\11.01.006.0 - DDMC - Microsoft - TechDays 2011\03 edit\RV\picture general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9155266" cy="6858000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4476" y="155575"/>
            <a:ext cx="8615362" cy="849360"/>
          </a:xfrm>
          <a:prstGeom prst="rect">
            <a:avLst/>
          </a:prstGeom>
        </p:spPr>
        <p:txBody>
          <a:bodyPr vert="horz" lIns="0" tIns="0" rIns="9144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4476" y="1255713"/>
            <a:ext cx="8615362" cy="5434011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736594" y="6451341"/>
            <a:ext cx="40740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fld id="{69E29E33-B620-47F9-BB04-8846C2A5AF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</p:sldLayoutIdLst>
  <p:transition>
    <p:fade/>
  </p:transition>
  <p:timing>
    <p:tnLst>
      <p:par>
        <p:cTn id="1" dur="indefinite" restart="never" nodeType="tmRoot"/>
      </p:par>
    </p:tnLst>
  </p:timing>
  <p:hf hdr="0" ftr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agilemanifesto.org/" TargetMode="Externa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Enterprise Agility: </a:t>
            </a:r>
            <a:br>
              <a:rPr lang="en-US" dirty="0" smtClean="0"/>
            </a:br>
            <a:r>
              <a:rPr lang="en-US" sz="4400" dirty="0" smtClean="0"/>
              <a:t>Introducing Agile into the Enterprise</a:t>
            </a:r>
            <a:endParaRPr lang="en-US" sz="44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429000" y="4206665"/>
            <a:ext cx="5430838" cy="1736935"/>
          </a:xfrm>
        </p:spPr>
        <p:txBody>
          <a:bodyPr>
            <a:normAutofit/>
          </a:bodyPr>
          <a:lstStyle/>
          <a:p>
            <a:pPr algn="r">
              <a:spcBef>
                <a:spcPts val="200"/>
              </a:spcBef>
            </a:pPr>
            <a:r>
              <a:rPr lang="en-US" sz="2000" dirty="0"/>
              <a:t>Philip Japikse</a:t>
            </a:r>
          </a:p>
          <a:p>
            <a:pPr algn="r">
              <a:spcBef>
                <a:spcPts val="200"/>
              </a:spcBef>
            </a:pPr>
            <a:r>
              <a:rPr lang="en-US" sz="2000" dirty="0"/>
              <a:t>phil.japikse@telerik.com</a:t>
            </a:r>
          </a:p>
          <a:p>
            <a:pPr algn="r">
              <a:spcBef>
                <a:spcPts val="200"/>
              </a:spcBef>
            </a:pPr>
            <a:r>
              <a:rPr lang="en-US" sz="2000" dirty="0"/>
              <a:t>MVP, MCSD.Net, MCDBA, CSM, CSP</a:t>
            </a:r>
          </a:p>
          <a:p>
            <a:pPr algn="r">
              <a:spcBef>
                <a:spcPts val="200"/>
              </a:spcBef>
            </a:pPr>
            <a:r>
              <a:rPr lang="en-US" sz="2000" dirty="0"/>
              <a:t>Patterns &amp; Practices Evangelist</a:t>
            </a:r>
          </a:p>
          <a:p>
            <a:pPr algn="r">
              <a:spcBef>
                <a:spcPts val="200"/>
              </a:spcBef>
            </a:pPr>
            <a:r>
              <a:rPr lang="en-US" sz="2000" dirty="0" smtClean="0"/>
              <a:t>Telerik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497704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Burn Down charts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Display of:</a:t>
            </a:r>
          </a:p>
          <a:p>
            <a:pPr lvl="1"/>
            <a:r>
              <a:rPr lang="en-US" dirty="0" smtClean="0"/>
              <a:t>What’s been accomplished</a:t>
            </a:r>
          </a:p>
          <a:p>
            <a:pPr lvl="1"/>
            <a:r>
              <a:rPr lang="en-US" dirty="0" smtClean="0"/>
              <a:t>What is remaining</a:t>
            </a:r>
          </a:p>
          <a:p>
            <a:r>
              <a:rPr lang="en-US" dirty="0" smtClean="0"/>
              <a:t>Updated daily</a:t>
            </a:r>
          </a:p>
          <a:p>
            <a:r>
              <a:rPr lang="en-US" dirty="0" smtClean="0"/>
              <a:t>Transparent to all (Pigs </a:t>
            </a:r>
            <a:r>
              <a:rPr lang="en-US" u="sng" dirty="0" smtClean="0"/>
              <a:t>AND</a:t>
            </a:r>
            <a:r>
              <a:rPr lang="en-US" dirty="0" smtClean="0"/>
              <a:t> Chickens)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737CC660-F56B-483D-BCED-D591C7F2BFEE}" type="datetime1">
              <a:rPr lang="en-US" smtClean="0"/>
              <a:t>4/26/2011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2525" y="3657600"/>
            <a:ext cx="3800475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Classic Scrum Lifecycle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382000" cy="4686300"/>
          </a:xfrm>
        </p:spPr>
        <p:txBody>
          <a:bodyPr/>
          <a:lstStyle/>
          <a:p>
            <a:r>
              <a:rPr lang="en-US" dirty="0" smtClean="0"/>
              <a:t>Sprint Planning Meeting (2-8 hours)</a:t>
            </a:r>
          </a:p>
          <a:p>
            <a:r>
              <a:rPr lang="en-US" dirty="0" smtClean="0"/>
              <a:t>Sprint (7-30 days)</a:t>
            </a:r>
          </a:p>
          <a:p>
            <a:r>
              <a:rPr lang="en-US" dirty="0" smtClean="0"/>
              <a:t>Daily Standup (15 minutes every day)</a:t>
            </a:r>
          </a:p>
          <a:p>
            <a:r>
              <a:rPr lang="en-US" dirty="0" smtClean="0"/>
              <a:t>Sprint Review (4 Hours)</a:t>
            </a:r>
          </a:p>
          <a:p>
            <a:r>
              <a:rPr lang="en-US" dirty="0" smtClean="0"/>
              <a:t>Sprint Retrospective (4 Hours)</a:t>
            </a:r>
          </a:p>
          <a:p>
            <a:r>
              <a:rPr lang="en-US" dirty="0" smtClean="0"/>
              <a:t>Each Sprint’s goal is to deliver </a:t>
            </a:r>
          </a:p>
          <a:p>
            <a:pPr>
              <a:buNone/>
            </a:pPr>
            <a:r>
              <a:rPr lang="en-US" dirty="0" smtClean="0"/>
              <a:t>	potentially releasable code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EF5418A5-24E1-4428-A596-BAF14588CC7D}" type="datetime1">
              <a:rPr lang="en-US" smtClean="0"/>
              <a:t>4/26/2011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Sprint Planning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Separated into two parts</a:t>
            </a:r>
          </a:p>
          <a:p>
            <a:pPr lvl="1"/>
            <a:r>
              <a:rPr lang="en-US" dirty="0" smtClean="0"/>
              <a:t>Select Items to pull from the Product Backlog</a:t>
            </a:r>
          </a:p>
          <a:p>
            <a:pPr lvl="2"/>
            <a:r>
              <a:rPr lang="en-US" dirty="0" smtClean="0"/>
              <a:t>Consider only prioritized and well defined items</a:t>
            </a:r>
          </a:p>
          <a:p>
            <a:pPr lvl="1"/>
            <a:r>
              <a:rPr lang="en-US" dirty="0" smtClean="0"/>
              <a:t>How will it be developed</a:t>
            </a:r>
          </a:p>
          <a:p>
            <a:pPr lvl="2"/>
            <a:r>
              <a:rPr lang="en-US" dirty="0" smtClean="0"/>
              <a:t>High level architecture</a:t>
            </a:r>
          </a:p>
          <a:p>
            <a:pPr lvl="2"/>
            <a:r>
              <a:rPr lang="en-US" dirty="0" smtClean="0"/>
              <a:t>Get clarifications from Product Owner</a:t>
            </a:r>
          </a:p>
          <a:p>
            <a:r>
              <a:rPr lang="en-US" dirty="0" smtClean="0"/>
              <a:t>End result is Sprint Backlog</a:t>
            </a:r>
          </a:p>
          <a:p>
            <a:pPr lvl="1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72352CC9-02FF-44D0-BB96-32FAFE453DD7}" type="datetime1">
              <a:rPr lang="en-US" smtClean="0"/>
              <a:t>4/26/2011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Daily Standup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Held every day. </a:t>
            </a:r>
            <a:r>
              <a:rPr lang="en-US" smtClean="0"/>
              <a:t>No EXCEPTIONS</a:t>
            </a:r>
            <a:r>
              <a:rPr lang="en-US" dirty="0" smtClean="0"/>
              <a:t>!</a:t>
            </a:r>
          </a:p>
          <a:p>
            <a:r>
              <a:rPr lang="en-US" dirty="0" smtClean="0"/>
              <a:t>Only PIGS can speak</a:t>
            </a:r>
          </a:p>
          <a:p>
            <a:r>
              <a:rPr lang="en-US" dirty="0" smtClean="0"/>
              <a:t>Three Questions</a:t>
            </a:r>
          </a:p>
          <a:p>
            <a:pPr lvl="1"/>
            <a:r>
              <a:rPr lang="en-US" dirty="0" smtClean="0"/>
              <a:t>What did you do yesterday</a:t>
            </a:r>
          </a:p>
          <a:p>
            <a:pPr lvl="1"/>
            <a:r>
              <a:rPr lang="en-US" dirty="0" smtClean="0"/>
              <a:t>What are you going to do today</a:t>
            </a:r>
          </a:p>
          <a:p>
            <a:pPr lvl="1"/>
            <a:r>
              <a:rPr lang="en-US" dirty="0" smtClean="0"/>
              <a:t>What’s holding you back</a:t>
            </a:r>
          </a:p>
          <a:p>
            <a:r>
              <a:rPr lang="en-US" dirty="0" smtClean="0"/>
              <a:t>If meeting is lasting longer than 15 minutes, you’re talking too much!</a:t>
            </a:r>
          </a:p>
          <a:p>
            <a:pPr lvl="1"/>
            <a:r>
              <a:rPr lang="en-US" dirty="0" smtClean="0"/>
              <a:t>Sidebars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FD028BB1-E618-4B89-90FC-EBFE150085AF}" type="datetime1">
              <a:rPr lang="en-US" smtClean="0"/>
              <a:t>4/26/2011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Sprint Review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Attended by Pigs and Chickens</a:t>
            </a:r>
          </a:p>
          <a:p>
            <a:r>
              <a:rPr lang="en-US" dirty="0" smtClean="0"/>
              <a:t>Team Demonstrates the Product</a:t>
            </a:r>
          </a:p>
          <a:p>
            <a:r>
              <a:rPr lang="en-US" dirty="0" smtClean="0"/>
              <a:t>Product Owner reviews:</a:t>
            </a:r>
          </a:p>
          <a:p>
            <a:pPr lvl="1"/>
            <a:r>
              <a:rPr lang="en-US" dirty="0" smtClean="0"/>
              <a:t>What was accomplished</a:t>
            </a:r>
          </a:p>
          <a:p>
            <a:pPr lvl="1"/>
            <a:r>
              <a:rPr lang="en-US" dirty="0" smtClean="0"/>
              <a:t>What (if anything) was deferred</a:t>
            </a:r>
          </a:p>
          <a:p>
            <a:pPr lvl="1"/>
            <a:r>
              <a:rPr lang="en-US" dirty="0" smtClean="0"/>
              <a:t>What remains on the Product Backlog</a:t>
            </a:r>
          </a:p>
          <a:p>
            <a:pPr lvl="1"/>
            <a:r>
              <a:rPr lang="en-US" dirty="0" smtClean="0"/>
              <a:t>Updated </a:t>
            </a:r>
            <a:r>
              <a:rPr lang="en-US" smtClean="0"/>
              <a:t>Release scope</a:t>
            </a:r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F64117C4-7661-40EC-AA2A-0C0E7B23891F}" type="datetime1">
              <a:rPr lang="en-US" smtClean="0"/>
              <a:t>4/26/2011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Sprint Retrospective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</a:t>
            </a:r>
          </a:p>
          <a:p>
            <a:pPr lvl="1"/>
            <a:r>
              <a:rPr lang="en-US" dirty="0" smtClean="0"/>
              <a:t>Successes</a:t>
            </a:r>
          </a:p>
          <a:p>
            <a:pPr lvl="1"/>
            <a:r>
              <a:rPr lang="en-US" dirty="0" smtClean="0"/>
              <a:t>Areas for Improvement</a:t>
            </a:r>
          </a:p>
          <a:p>
            <a:r>
              <a:rPr lang="en-US" dirty="0" smtClean="0"/>
              <a:t>Inspect Everything</a:t>
            </a:r>
          </a:p>
          <a:p>
            <a:pPr lvl="1"/>
            <a:r>
              <a:rPr lang="en-US" dirty="0" smtClean="0"/>
              <a:t>People</a:t>
            </a:r>
          </a:p>
          <a:p>
            <a:pPr lvl="1"/>
            <a:r>
              <a:rPr lang="en-US" dirty="0" smtClean="0"/>
              <a:t>Relationships</a:t>
            </a:r>
          </a:p>
          <a:p>
            <a:pPr lvl="1"/>
            <a:r>
              <a:rPr lang="en-US" dirty="0" smtClean="0"/>
              <a:t>Processes</a:t>
            </a:r>
          </a:p>
          <a:p>
            <a:pPr lvl="1"/>
            <a:r>
              <a:rPr lang="en-US" dirty="0" smtClean="0"/>
              <a:t>Tools</a:t>
            </a:r>
          </a:p>
          <a:p>
            <a:r>
              <a:rPr lang="en-US" dirty="0" smtClean="0"/>
              <a:t>Tackle the most relevant 1-2 items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6F465622-3F1F-4374-AEFF-41B7D5555746}" type="datetime1">
              <a:rPr lang="en-US" smtClean="0"/>
              <a:t>4/26/2011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Agile is about </a:t>
            </a:r>
          </a:p>
          <a:p>
            <a:pPr lvl="1"/>
            <a:r>
              <a:rPr lang="en-US" dirty="0" smtClean="0"/>
              <a:t>Setting attainable goals </a:t>
            </a:r>
          </a:p>
          <a:p>
            <a:pPr lvl="1"/>
            <a:r>
              <a:rPr lang="en-US" dirty="0" smtClean="0"/>
              <a:t>Preventing death marches through time boxing</a:t>
            </a:r>
          </a:p>
          <a:p>
            <a:pPr lvl="1"/>
            <a:r>
              <a:rPr lang="en-US" dirty="0" smtClean="0"/>
              <a:t>Transparency</a:t>
            </a:r>
          </a:p>
          <a:p>
            <a:r>
              <a:rPr lang="en-US" dirty="0" smtClean="0"/>
              <a:t>Scrum is</a:t>
            </a:r>
            <a:r>
              <a:rPr lang="en-US" dirty="0"/>
              <a:t> framework that promotes interaction, communication, and teamwork</a:t>
            </a:r>
            <a:endParaRPr lang="en-US" dirty="0" smtClean="0"/>
          </a:p>
          <a:p>
            <a:r>
              <a:rPr lang="en-US" dirty="0" smtClean="0"/>
              <a:t>XP is about development techniques, and engineering processes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0F762F29-1EFB-4F5B-BD7C-2309B62BABDC}" type="datetime1">
              <a:rPr lang="en-US" smtClean="0"/>
              <a:t>4/26/2011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Can’t we all just get along?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Courtesy and Respect</a:t>
            </a:r>
          </a:p>
          <a:p>
            <a:r>
              <a:rPr lang="en-US" dirty="0" smtClean="0"/>
              <a:t>Teams don’t work in isolation</a:t>
            </a:r>
          </a:p>
          <a:p>
            <a:r>
              <a:rPr lang="en-US" dirty="0" smtClean="0"/>
              <a:t>Teams must interact with many other groups in the enterprise that</a:t>
            </a:r>
          </a:p>
          <a:p>
            <a:pPr lvl="1"/>
            <a:r>
              <a:rPr lang="en-US" dirty="0" smtClean="0"/>
              <a:t>Typically are not agile and/or</a:t>
            </a:r>
          </a:p>
          <a:p>
            <a:pPr lvl="1"/>
            <a:r>
              <a:rPr lang="en-US" dirty="0" smtClean="0"/>
              <a:t>Have no desire/ability to become agile</a:t>
            </a:r>
          </a:p>
          <a:p>
            <a:pPr lvl="1"/>
            <a:r>
              <a:rPr lang="en-US" dirty="0" smtClean="0"/>
              <a:t>Don’t assume they don’t “get it”!</a:t>
            </a:r>
          </a:p>
          <a:p>
            <a:r>
              <a:rPr lang="en-US" dirty="0" smtClean="0"/>
              <a:t>Be agile in your interactions</a:t>
            </a:r>
          </a:p>
          <a:p>
            <a:endParaRPr lang="en-US" dirty="0"/>
          </a:p>
          <a:p>
            <a:r>
              <a:rPr lang="en-US" dirty="0"/>
              <a:t>Disclaimer: Some of the concepts in the following slides are not traditional Scrum</a:t>
            </a:r>
          </a:p>
          <a:p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9664F3B6-59F5-48D6-AFE4-842D7ADC65A4}" type="datetime1">
              <a:rPr lang="en-US" smtClean="0"/>
              <a:t>4/26/2011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Inter-Team Communication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Host meetings with representatives from all affected teams on a regular schedule</a:t>
            </a:r>
          </a:p>
          <a:p>
            <a:pPr lvl="1"/>
            <a:r>
              <a:rPr lang="en-US" dirty="0" smtClean="0"/>
              <a:t>Development team reports:</a:t>
            </a:r>
          </a:p>
          <a:p>
            <a:pPr lvl="2"/>
            <a:r>
              <a:rPr lang="en-US" dirty="0" smtClean="0"/>
              <a:t>High level progress status</a:t>
            </a:r>
          </a:p>
          <a:p>
            <a:pPr lvl="2"/>
            <a:r>
              <a:rPr lang="en-US" dirty="0" smtClean="0"/>
              <a:t>Reaffirms architecture</a:t>
            </a:r>
          </a:p>
          <a:p>
            <a:pPr lvl="1"/>
            <a:r>
              <a:rPr lang="en-US" dirty="0" smtClean="0"/>
              <a:t>Other teams report:</a:t>
            </a:r>
          </a:p>
          <a:p>
            <a:pPr lvl="2"/>
            <a:r>
              <a:rPr lang="en-US" dirty="0" smtClean="0"/>
              <a:t>Status of infrastructure required for release</a:t>
            </a:r>
          </a:p>
          <a:p>
            <a:pPr lvl="2"/>
            <a:r>
              <a:rPr lang="en-US" dirty="0" smtClean="0"/>
              <a:t>Any changes to external requirements</a:t>
            </a:r>
          </a:p>
          <a:p>
            <a:r>
              <a:rPr lang="en-US" dirty="0" smtClean="0"/>
              <a:t>Meet more often as release gets closer</a:t>
            </a:r>
          </a:p>
          <a:p>
            <a:pPr lvl="1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E4134DEB-39FC-4E9E-9357-5AE7E955212C}" type="datetime1">
              <a:rPr lang="en-US" smtClean="0"/>
              <a:t>4/26/2011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Release Planning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Used mostly in Enterprise Organizations</a:t>
            </a:r>
          </a:p>
          <a:p>
            <a:pPr lvl="1"/>
            <a:r>
              <a:rPr lang="en-US" dirty="0"/>
              <a:t>Facilitates Team coordination</a:t>
            </a:r>
          </a:p>
          <a:p>
            <a:r>
              <a:rPr lang="en-US" dirty="0"/>
              <a:t>Based on existing knowledge</a:t>
            </a:r>
          </a:p>
          <a:p>
            <a:r>
              <a:rPr lang="en-US" dirty="0"/>
              <a:t>Time-box the release</a:t>
            </a:r>
          </a:p>
          <a:p>
            <a:pPr lvl="1"/>
            <a:r>
              <a:rPr lang="en-US" dirty="0"/>
              <a:t>Priorities and scope </a:t>
            </a:r>
            <a:r>
              <a:rPr lang="en-US" i="1" dirty="0"/>
              <a:t>will</a:t>
            </a:r>
            <a:r>
              <a:rPr lang="en-US" dirty="0"/>
              <a:t> change</a:t>
            </a:r>
          </a:p>
          <a:p>
            <a:pPr lvl="1"/>
            <a:r>
              <a:rPr lang="en-US" dirty="0"/>
              <a:t>Estimates will be wrong</a:t>
            </a:r>
          </a:p>
          <a:p>
            <a:r>
              <a:rPr lang="en-US" dirty="0"/>
              <a:t>Involves</a:t>
            </a:r>
          </a:p>
          <a:p>
            <a:pPr lvl="1"/>
            <a:r>
              <a:rPr lang="en-US" dirty="0"/>
              <a:t>Product Owner, Architect(s), Security, Infrastructure, QA, etc.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411BE22B-E843-4E36-B2DC-3C2B4BF0030C}" type="datetime1">
              <a:rPr lang="en-US" smtClean="0"/>
              <a:t>4/26/2011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Who am I?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1328"/>
            <a:ext cx="8458200" cy="4525963"/>
          </a:xfrm>
        </p:spPr>
        <p:txBody>
          <a:bodyPr>
            <a:normAutofit/>
          </a:bodyPr>
          <a:lstStyle/>
          <a:p>
            <a:r>
              <a:rPr lang="en-US" dirty="0"/>
              <a:t>Patterns &amp; Practices Evangelist, Telerik, Inc.</a:t>
            </a:r>
          </a:p>
          <a:p>
            <a:r>
              <a:rPr lang="en-US" dirty="0"/>
              <a:t>Microsoft MVP</a:t>
            </a:r>
          </a:p>
          <a:p>
            <a:r>
              <a:rPr lang="en-US" dirty="0"/>
              <a:t>MCSD, MCDBA, CSM, CSP</a:t>
            </a:r>
          </a:p>
          <a:p>
            <a:r>
              <a:rPr lang="en-US" dirty="0"/>
              <a:t>Coder/Speaker/Writer</a:t>
            </a:r>
          </a:p>
          <a:p>
            <a:r>
              <a:rPr lang="en-US" dirty="0" smtClean="0"/>
              <a:t>Lead </a:t>
            </a:r>
            <a:r>
              <a:rPr lang="en-US" dirty="0"/>
              <a:t>Director, Cincinnati .NET User’s Group</a:t>
            </a:r>
          </a:p>
          <a:p>
            <a:r>
              <a:rPr lang="en-US"/>
              <a:t>Founder, Agile Conferences, Inc.</a:t>
            </a:r>
          </a:p>
          <a:p>
            <a:r>
              <a:rPr lang="en-US" smtClean="0"/>
              <a:t>Contributing </a:t>
            </a:r>
            <a:r>
              <a:rPr lang="en-US" dirty="0"/>
              <a:t>Author – </a:t>
            </a:r>
          </a:p>
          <a:p>
            <a:pPr lvl="1"/>
            <a:r>
              <a:rPr lang="en-US" dirty="0"/>
              <a:t>www.nplus1.org</a:t>
            </a:r>
          </a:p>
          <a:p>
            <a:pPr lvl="1"/>
            <a:r>
              <a:rPr lang="en-US" dirty="0"/>
              <a:t>“C# 2010 All In One” (Wiley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AD1B1828-9D6B-4A6C-846D-FD0378017229}" type="datetime1">
              <a:rPr lang="en-US" smtClean="0"/>
              <a:t>4/26/2011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users/customers don’t understand software development</a:t>
            </a:r>
          </a:p>
          <a:p>
            <a:r>
              <a:rPr lang="en-US" dirty="0" smtClean="0"/>
              <a:t>Used to waiting months/years to see projects delivered</a:t>
            </a:r>
          </a:p>
          <a:p>
            <a:r>
              <a:rPr lang="en-US" dirty="0" smtClean="0"/>
              <a:t>Coaching is required</a:t>
            </a:r>
          </a:p>
          <a:p>
            <a:pPr lvl="1"/>
            <a:r>
              <a:rPr lang="en-US" dirty="0" smtClean="0"/>
              <a:t>Product Owner is their single Point Of Contact</a:t>
            </a:r>
          </a:p>
          <a:p>
            <a:pPr lvl="1"/>
            <a:r>
              <a:rPr lang="en-US" dirty="0" smtClean="0"/>
              <a:t>User Testing of Sprints is a new concept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7E2257E0-1B6B-4B37-98BD-282DA89BCB25}" type="datetime1">
              <a:rPr lang="en-US" smtClean="0"/>
              <a:t>4/26/2011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Testing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User Testing is used to validate the state of the software after every sprint.</a:t>
            </a:r>
          </a:p>
          <a:p>
            <a:pPr lvl="1"/>
            <a:r>
              <a:rPr lang="en-US" dirty="0" smtClean="0"/>
              <a:t>Key Users should be testing the codebase from the previous sprint</a:t>
            </a:r>
          </a:p>
          <a:p>
            <a:pPr lvl="1"/>
            <a:r>
              <a:rPr lang="en-US" dirty="0" smtClean="0"/>
              <a:t>The Team (via the Product Owner) must fully disclose what they believe to be working and not working</a:t>
            </a:r>
          </a:p>
          <a:p>
            <a:r>
              <a:rPr lang="en-US" dirty="0" smtClean="0"/>
              <a:t>Users can enter </a:t>
            </a:r>
            <a:r>
              <a:rPr lang="en-US" i="1" dirty="0" smtClean="0"/>
              <a:t>potential </a:t>
            </a:r>
            <a:r>
              <a:rPr lang="en-US" dirty="0" smtClean="0"/>
              <a:t>defects into the </a:t>
            </a:r>
            <a:r>
              <a:rPr lang="en-US" smtClean="0"/>
              <a:t>tracking system</a:t>
            </a:r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FEE9092F-1D7D-4E21-BD69-8063500BADAA}" type="datetime1">
              <a:rPr lang="en-US" smtClean="0"/>
              <a:t>4/26/2011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QA/Testers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Best if QA is co-located with the team</a:t>
            </a:r>
          </a:p>
          <a:p>
            <a:r>
              <a:rPr lang="en-US" dirty="0" smtClean="0"/>
              <a:t>Create Test Plans based on each Sprint</a:t>
            </a:r>
          </a:p>
          <a:p>
            <a:pPr lvl="1"/>
            <a:r>
              <a:rPr lang="en-US" dirty="0" smtClean="0"/>
              <a:t>Not on requirements that might never be developed</a:t>
            </a:r>
            <a:endParaRPr lang="en-US" dirty="0"/>
          </a:p>
          <a:p>
            <a:r>
              <a:rPr lang="en-US" dirty="0" smtClean="0"/>
              <a:t>When </a:t>
            </a:r>
            <a:r>
              <a:rPr lang="en-US" dirty="0"/>
              <a:t>developers believe they are “Done”</a:t>
            </a:r>
          </a:p>
          <a:p>
            <a:pPr lvl="1"/>
            <a:r>
              <a:rPr lang="en-US" dirty="0"/>
              <a:t>QA Reviews Unit </a:t>
            </a:r>
            <a:r>
              <a:rPr lang="en-US" dirty="0" smtClean="0"/>
              <a:t>Tests/Peer Review</a:t>
            </a:r>
            <a:endParaRPr lang="en-US" dirty="0"/>
          </a:p>
          <a:p>
            <a:r>
              <a:rPr lang="en-US" dirty="0" smtClean="0"/>
              <a:t>Bottom </a:t>
            </a:r>
            <a:r>
              <a:rPr lang="en-US" dirty="0"/>
              <a:t>line, QA should be </a:t>
            </a:r>
            <a:r>
              <a:rPr lang="en-US" i="1" dirty="0"/>
              <a:t>Pro</a:t>
            </a:r>
            <a:r>
              <a:rPr lang="en-US" dirty="0"/>
              <a:t>active, and not </a:t>
            </a:r>
            <a:r>
              <a:rPr lang="en-US" i="1" dirty="0" smtClean="0"/>
              <a:t>Re</a:t>
            </a:r>
            <a:r>
              <a:rPr lang="en-US" dirty="0" smtClean="0"/>
              <a:t>active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DC6F45B0-AAC2-49C3-9DF3-BC4C3C94F87C}" type="datetime1">
              <a:rPr lang="en-US" smtClean="0"/>
              <a:t>4/26/2011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0448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Bug Triage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Bug triage meetings happen immediately after the Daily Standup</a:t>
            </a:r>
          </a:p>
          <a:p>
            <a:r>
              <a:rPr lang="en-US" dirty="0" smtClean="0"/>
              <a:t>Triage Team</a:t>
            </a:r>
          </a:p>
          <a:p>
            <a:pPr lvl="1"/>
            <a:r>
              <a:rPr lang="en-US" dirty="0" smtClean="0"/>
              <a:t>Lead QA, Architect/Dev Lead, Product Owner</a:t>
            </a:r>
          </a:p>
          <a:p>
            <a:r>
              <a:rPr lang="en-US" dirty="0" smtClean="0"/>
              <a:t>Bugs are marked for either:</a:t>
            </a:r>
          </a:p>
          <a:p>
            <a:pPr lvl="1"/>
            <a:r>
              <a:rPr lang="en-US" dirty="0" smtClean="0"/>
              <a:t>Sprint Backlog</a:t>
            </a:r>
          </a:p>
          <a:p>
            <a:pPr lvl="1"/>
            <a:r>
              <a:rPr lang="en-US" dirty="0" smtClean="0"/>
              <a:t>Product Backlog </a:t>
            </a:r>
          </a:p>
          <a:p>
            <a:pPr lvl="2"/>
            <a:r>
              <a:rPr lang="en-US" dirty="0" smtClean="0"/>
              <a:t>Bug</a:t>
            </a:r>
          </a:p>
          <a:p>
            <a:pPr lvl="2"/>
            <a:r>
              <a:rPr lang="en-US" dirty="0" smtClean="0"/>
              <a:t>Change Request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AECE4970-5224-4DA8-B9F2-19A5EA73113A}" type="datetime1">
              <a:rPr lang="en-US" smtClean="0"/>
              <a:t>4/26/2011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Swim Lanes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Instead of Burn Down Charts</a:t>
            </a:r>
          </a:p>
          <a:p>
            <a:r>
              <a:rPr lang="en-US" dirty="0" smtClean="0"/>
              <a:t>“Stolen” from </a:t>
            </a:r>
            <a:r>
              <a:rPr lang="en-US" dirty="0" err="1" smtClean="0"/>
              <a:t>Kanban</a:t>
            </a:r>
            <a:endParaRPr lang="en-US" dirty="0" smtClean="0"/>
          </a:p>
          <a:p>
            <a:r>
              <a:rPr lang="en-US" dirty="0" smtClean="0"/>
              <a:t>Tasks/Features move from </a:t>
            </a:r>
          </a:p>
          <a:p>
            <a:pPr lvl="1"/>
            <a:r>
              <a:rPr lang="en-US" dirty="0" smtClean="0"/>
              <a:t>In Queue</a:t>
            </a:r>
          </a:p>
          <a:p>
            <a:pPr lvl="1"/>
            <a:r>
              <a:rPr lang="en-US" dirty="0" smtClean="0"/>
              <a:t>In Process</a:t>
            </a:r>
          </a:p>
          <a:p>
            <a:pPr lvl="1"/>
            <a:r>
              <a:rPr lang="en-US" dirty="0" smtClean="0"/>
              <a:t>Ready for QA</a:t>
            </a:r>
          </a:p>
          <a:p>
            <a:pPr lvl="1"/>
            <a:r>
              <a:rPr lang="en-US" dirty="0" smtClean="0"/>
              <a:t>Ready for UAT</a:t>
            </a:r>
          </a:p>
          <a:p>
            <a:pPr lvl="1"/>
            <a:r>
              <a:rPr lang="en-US" dirty="0" smtClean="0"/>
              <a:t>Ready for Release</a:t>
            </a:r>
          </a:p>
          <a:p>
            <a:pPr lvl="1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08CD890E-0499-4C12-B857-02925CE07983}" type="datetime1">
              <a:rPr lang="en-US" smtClean="0"/>
              <a:t>4/26/2011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204210"/>
            <a:ext cx="4620778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25338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Refining Requirements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good requirement is one that you can wrap a test around</a:t>
            </a:r>
          </a:p>
          <a:p>
            <a:r>
              <a:rPr lang="en-US" dirty="0" smtClean="0"/>
              <a:t>All Backlog items need to be defined well enough that a:</a:t>
            </a:r>
          </a:p>
          <a:p>
            <a:pPr lvl="1"/>
            <a:r>
              <a:rPr lang="en-US" dirty="0" smtClean="0"/>
              <a:t>Developer can understand and code the intent</a:t>
            </a:r>
          </a:p>
          <a:p>
            <a:pPr lvl="1"/>
            <a:r>
              <a:rPr lang="en-US" dirty="0" smtClean="0"/>
              <a:t>QA Resource/Tester can validate the code</a:t>
            </a:r>
          </a:p>
          <a:p>
            <a:r>
              <a:rPr lang="en-US" dirty="0" smtClean="0"/>
              <a:t>Incomplete items are removed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88DB3571-FFAD-4B4C-B9E5-D890564E7D44}" type="datetime1">
              <a:rPr lang="en-US" smtClean="0"/>
              <a:t>4/26/2011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Wireframes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visually layout the User Interface</a:t>
            </a:r>
          </a:p>
          <a:p>
            <a:r>
              <a:rPr lang="en-US" dirty="0" smtClean="0"/>
              <a:t>All proposed screens</a:t>
            </a:r>
          </a:p>
          <a:p>
            <a:r>
              <a:rPr lang="en-US" dirty="0" smtClean="0"/>
              <a:t>Important to not look “finished”</a:t>
            </a:r>
          </a:p>
          <a:p>
            <a:r>
              <a:rPr lang="en-US" dirty="0" smtClean="0"/>
              <a:t>Tools:</a:t>
            </a:r>
          </a:p>
          <a:p>
            <a:pPr lvl="1"/>
            <a:r>
              <a:rPr lang="en-US" dirty="0" smtClean="0"/>
              <a:t>http://www.mockupscreens.com</a:t>
            </a:r>
          </a:p>
          <a:p>
            <a:pPr lvl="1"/>
            <a:r>
              <a:rPr lang="en-US" dirty="0" smtClean="0"/>
              <a:t>http://www.balsamiq.com</a:t>
            </a:r>
          </a:p>
          <a:p>
            <a:pPr lvl="1"/>
            <a:r>
              <a:rPr lang="en-US" dirty="0"/>
              <a:t>http://tinyurl.com/mssketchflow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1E94766F-CD20-4719-A3AF-242D8BCBFB33}" type="datetime1">
              <a:rPr lang="en-US" smtClean="0"/>
              <a:t>4/26/2011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2175" y="3200400"/>
            <a:ext cx="3095625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060820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Designers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Typically create comps very early in the process</a:t>
            </a:r>
          </a:p>
          <a:p>
            <a:pPr lvl="1"/>
            <a:r>
              <a:rPr lang="en-US" dirty="0" smtClean="0"/>
              <a:t>Then go away</a:t>
            </a:r>
          </a:p>
          <a:p>
            <a:r>
              <a:rPr lang="en-US" dirty="0" smtClean="0"/>
              <a:t>They are part of the team</a:t>
            </a:r>
          </a:p>
          <a:p>
            <a:pPr lvl="1"/>
            <a:r>
              <a:rPr lang="en-US" dirty="0" smtClean="0"/>
              <a:t>Start with wireframes</a:t>
            </a:r>
          </a:p>
          <a:p>
            <a:pPr lvl="1"/>
            <a:r>
              <a:rPr lang="en-US" dirty="0" smtClean="0"/>
              <a:t>Designs/comps done at the last responsible moment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A86B701B-1B80-4D7D-9EEE-9961B1991790}" type="datetime1">
              <a:rPr lang="en-US" smtClean="0"/>
              <a:t>4/26/2011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2075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Stories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User Stories</a:t>
            </a:r>
          </a:p>
          <a:p>
            <a:pPr lvl="1"/>
            <a:r>
              <a:rPr lang="en-US" dirty="0" smtClean="0"/>
              <a:t>As an [X] I Want [Y] So That [Z]</a:t>
            </a:r>
            <a:r>
              <a:rPr lang="en-US" baseline="30000" dirty="0" smtClean="0"/>
              <a:t>1</a:t>
            </a:r>
          </a:p>
          <a:p>
            <a:pPr lvl="2"/>
            <a:r>
              <a:rPr lang="en-US" dirty="0" smtClean="0"/>
              <a:t>X is a role</a:t>
            </a:r>
          </a:p>
          <a:p>
            <a:pPr lvl="2"/>
            <a:r>
              <a:rPr lang="en-US" dirty="0" smtClean="0"/>
              <a:t>Y is a feature</a:t>
            </a:r>
          </a:p>
          <a:p>
            <a:pPr lvl="2"/>
            <a:r>
              <a:rPr lang="en-US" dirty="0" smtClean="0"/>
              <a:t>Z is the benefit</a:t>
            </a:r>
          </a:p>
          <a:p>
            <a:pPr>
              <a:buNone/>
            </a:pPr>
            <a:r>
              <a:rPr lang="en-US" sz="1800" baseline="30000" dirty="0" smtClean="0"/>
              <a:t>1</a:t>
            </a:r>
            <a:r>
              <a:rPr lang="en-US" sz="1800" u="sng" dirty="0" smtClean="0"/>
              <a:t>http://dannorth.net/introducing-</a:t>
            </a:r>
            <a:r>
              <a:rPr lang="en-US" sz="1800" u="sng" dirty="0" err="1" smtClean="0"/>
              <a:t>bdd</a:t>
            </a:r>
            <a:endParaRPr lang="en-US" sz="1800" dirty="0" smtClean="0"/>
          </a:p>
          <a:p>
            <a:r>
              <a:rPr lang="en-US" dirty="0" smtClean="0"/>
              <a:t>As an </a:t>
            </a:r>
            <a:r>
              <a:rPr lang="en-US" u="sng" dirty="0" smtClean="0"/>
              <a:t>Account Manager</a:t>
            </a:r>
            <a:r>
              <a:rPr lang="en-US" dirty="0" smtClean="0"/>
              <a:t>, I want to be able to </a:t>
            </a:r>
            <a:r>
              <a:rPr lang="en-US" u="sng" dirty="0" smtClean="0"/>
              <a:t>Edit a Customer’s Address</a:t>
            </a:r>
            <a:r>
              <a:rPr lang="en-US" dirty="0" smtClean="0"/>
              <a:t> so that </a:t>
            </a:r>
            <a:r>
              <a:rPr lang="en-US" u="sng" dirty="0" smtClean="0"/>
              <a:t>we can Effectively Communicate with them </a:t>
            </a:r>
          </a:p>
          <a:p>
            <a:r>
              <a:rPr lang="en-US" dirty="0" smtClean="0"/>
              <a:t>Includes success criteria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FE7C18EF-176E-420F-9B6F-D2E24DF89B37}" type="datetime1">
              <a:rPr lang="en-US" smtClean="0"/>
              <a:t>4/26/2011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 Criteria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Must </a:t>
            </a:r>
            <a:r>
              <a:rPr lang="en-US" smtClean="0"/>
              <a:t>be testable</a:t>
            </a:r>
          </a:p>
          <a:p>
            <a:r>
              <a:rPr lang="en-US" dirty="0" smtClean="0"/>
              <a:t>Use Given/When/Then syntax</a:t>
            </a:r>
          </a:p>
          <a:p>
            <a:pPr lvl="1"/>
            <a:r>
              <a:rPr lang="en-US" dirty="0" smtClean="0"/>
              <a:t>Given 2000 customers </a:t>
            </a:r>
          </a:p>
          <a:p>
            <a:pPr lvl="1"/>
            <a:r>
              <a:rPr lang="en-US" dirty="0" smtClean="0"/>
              <a:t>When selecting one</a:t>
            </a:r>
          </a:p>
          <a:p>
            <a:pPr lvl="1"/>
            <a:r>
              <a:rPr lang="en-US" dirty="0" smtClean="0"/>
              <a:t>Then the form should open in &lt; 1 second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E4ADF8EE-1BB3-4FCE-9B1A-EEFDB8FEB565}" type="datetime1">
              <a:rPr lang="en-US" smtClean="0"/>
              <a:t>4/26/2011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Agile Manifesto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>
              <a:buNone/>
            </a:pPr>
            <a:r>
              <a:rPr lang="en-US" sz="2400" dirty="0" smtClean="0"/>
              <a:t>We are uncovering better ways of developing </a:t>
            </a:r>
            <a:br>
              <a:rPr lang="en-US" sz="2400" dirty="0" smtClean="0"/>
            </a:br>
            <a:r>
              <a:rPr lang="en-US" sz="2400" dirty="0" smtClean="0"/>
              <a:t>software by doing it and helping others do it. </a:t>
            </a:r>
            <a:br>
              <a:rPr lang="en-US" sz="2400" dirty="0" smtClean="0"/>
            </a:br>
            <a:r>
              <a:rPr lang="en-US" sz="2400" dirty="0" smtClean="0"/>
              <a:t>Through this work we have come to value:</a:t>
            </a:r>
          </a:p>
          <a:p>
            <a:pPr marL="0">
              <a:buNone/>
            </a:pPr>
            <a:endParaRPr lang="en-US" b="1" dirty="0" smtClean="0"/>
          </a:p>
          <a:p>
            <a:pPr marL="0">
              <a:buNone/>
            </a:pPr>
            <a:r>
              <a:rPr lang="en-US" b="1" u="sng" dirty="0" smtClean="0"/>
              <a:t>Individuals and interactions</a:t>
            </a:r>
            <a:r>
              <a:rPr lang="en-US" b="1" dirty="0" smtClean="0"/>
              <a:t> </a:t>
            </a:r>
            <a:r>
              <a:rPr lang="en-US" sz="2000" dirty="0" smtClean="0"/>
              <a:t>over processes and tools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b="1" u="sng" dirty="0" smtClean="0"/>
              <a:t>Working software</a:t>
            </a:r>
            <a:r>
              <a:rPr lang="en-US" b="1" dirty="0" smtClean="0"/>
              <a:t> </a:t>
            </a:r>
            <a:r>
              <a:rPr lang="en-US" sz="2000" dirty="0" smtClean="0"/>
              <a:t>over comprehensive documentation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u="sng" dirty="0" smtClean="0"/>
              <a:t>Customer collaboration</a:t>
            </a:r>
            <a:r>
              <a:rPr lang="en-US" b="1" dirty="0" smtClean="0"/>
              <a:t> </a:t>
            </a:r>
            <a:r>
              <a:rPr lang="en-US" sz="2000" dirty="0" smtClean="0"/>
              <a:t>over contract negotiation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u="sng" dirty="0" smtClean="0"/>
              <a:t>Responding to change</a:t>
            </a:r>
            <a:r>
              <a:rPr lang="en-US" b="1" dirty="0" smtClean="0"/>
              <a:t> </a:t>
            </a:r>
            <a:r>
              <a:rPr lang="en-US" sz="2000" dirty="0" smtClean="0"/>
              <a:t>over following a plan</a:t>
            </a:r>
          </a:p>
          <a:p>
            <a:pPr marL="0">
              <a:buNone/>
            </a:pPr>
            <a:endParaRPr lang="en-US" sz="1600" dirty="0" smtClean="0"/>
          </a:p>
          <a:p>
            <a:pPr marL="0">
              <a:buNone/>
            </a:pPr>
            <a:r>
              <a:rPr lang="en-US" sz="1800" dirty="0" smtClean="0"/>
              <a:t>That is, while there is value in the items on </a:t>
            </a:r>
            <a:br>
              <a:rPr lang="en-US" sz="1800" dirty="0" smtClean="0"/>
            </a:br>
            <a:r>
              <a:rPr lang="en-US" sz="1800" dirty="0" smtClean="0"/>
              <a:t>the right, we value the items on the left more.</a:t>
            </a:r>
          </a:p>
          <a:p>
            <a:pPr marL="0">
              <a:buNone/>
            </a:pPr>
            <a:endParaRPr lang="en-US" sz="2000" dirty="0" smtClean="0"/>
          </a:p>
          <a:p>
            <a:pPr marL="0">
              <a:buNone/>
            </a:pPr>
            <a:r>
              <a:rPr lang="en-US" sz="2000" dirty="0" smtClean="0">
                <a:hlinkClick r:id="rId2"/>
              </a:rPr>
              <a:t>http://agilemanifesto.org</a:t>
            </a:r>
            <a:r>
              <a:rPr lang="en-US" sz="2000" dirty="0" smtClean="0"/>
              <a:t> 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7C27578A-FF79-4999-8E3D-9F977A67BCA1}" type="datetime1">
              <a:rPr lang="en-US" smtClean="0"/>
              <a:t>4/26/2011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 Specification</a:t>
            </a:r>
            <a:r>
              <a:rPr lang="en-US" baseline="30000" dirty="0" smtClean="0"/>
              <a:t>1</a:t>
            </a:r>
            <a:endParaRPr lang="en-US" baseline="30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Editing a Customers Address</a:t>
            </a:r>
          </a:p>
          <a:p>
            <a:pPr lvl="1"/>
            <a:r>
              <a:rPr lang="en-US" dirty="0" smtClean="0"/>
              <a:t>It Should Load in &lt; 1 sec with 2000 customer records</a:t>
            </a:r>
          </a:p>
          <a:p>
            <a:pPr lvl="1"/>
            <a:r>
              <a:rPr lang="en-US" dirty="0" smtClean="0"/>
              <a:t>It Should allow an Account Manager to edit the address</a:t>
            </a:r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sz="1800" baseline="30000" dirty="0" smtClean="0"/>
              <a:t>1</a:t>
            </a:r>
            <a:r>
              <a:rPr lang="en-US" sz="1800" u="sng" dirty="0" smtClean="0"/>
              <a:t>Behavior Driven Development (Code Magazine) - Scott </a:t>
            </a:r>
            <a:r>
              <a:rPr lang="en-US" sz="1800" u="sng" dirty="0" err="1" smtClean="0"/>
              <a:t>Bellware</a:t>
            </a:r>
            <a:endParaRPr lang="en-US" sz="1800" dirty="0" smtClean="0"/>
          </a:p>
          <a:p>
            <a:pPr lvl="1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097D9094-F0FC-4022-BC65-6BC94CD33448}" type="datetime1">
              <a:rPr lang="en-US" smtClean="0"/>
              <a:t>4/26/2011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30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“Done”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(Dev, Users, QA, etc) must agree on definition of Done</a:t>
            </a:r>
          </a:p>
          <a:p>
            <a:pPr lvl="1"/>
            <a:r>
              <a:rPr lang="en-US" dirty="0" smtClean="0"/>
              <a:t>Developer</a:t>
            </a:r>
          </a:p>
          <a:p>
            <a:pPr lvl="2"/>
            <a:r>
              <a:rPr lang="en-US" dirty="0" smtClean="0"/>
              <a:t>Unit Tests, Documentation, Code Reviews, etc</a:t>
            </a:r>
          </a:p>
          <a:p>
            <a:pPr lvl="1"/>
            <a:r>
              <a:rPr lang="en-US" dirty="0" smtClean="0"/>
              <a:t>QA</a:t>
            </a:r>
          </a:p>
          <a:p>
            <a:pPr lvl="2"/>
            <a:r>
              <a:rPr lang="en-US" dirty="0" smtClean="0"/>
              <a:t>Integration Testing, Black Box Testing, etc</a:t>
            </a:r>
          </a:p>
          <a:p>
            <a:pPr lvl="1"/>
            <a:r>
              <a:rPr lang="en-US" dirty="0" smtClean="0"/>
              <a:t>Users</a:t>
            </a:r>
          </a:p>
          <a:p>
            <a:pPr lvl="2"/>
            <a:r>
              <a:rPr lang="en-US" dirty="0" smtClean="0"/>
              <a:t>UAT</a:t>
            </a:r>
          </a:p>
          <a:p>
            <a:r>
              <a:rPr lang="en-US" dirty="0" smtClean="0"/>
              <a:t>Will be different based on the product</a:t>
            </a:r>
          </a:p>
          <a:p>
            <a:pPr lvl="1"/>
            <a:r>
              <a:rPr lang="en-US" dirty="0" smtClean="0"/>
              <a:t>NASA </a:t>
            </a:r>
            <a:r>
              <a:rPr lang="en-US" dirty="0" err="1" smtClean="0"/>
              <a:t>vs</a:t>
            </a:r>
            <a:r>
              <a:rPr lang="en-US" dirty="0" smtClean="0"/>
              <a:t> XBOX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45027197-BAE3-4FC9-AE73-5C7A8044477D}" type="datetime1">
              <a:rPr lang="en-US" smtClean="0"/>
              <a:t>4/26/2011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31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Test/Behavior </a:t>
            </a:r>
            <a:br>
              <a:rPr lang="en-US" dirty="0" smtClean="0"/>
            </a:br>
            <a:r>
              <a:rPr lang="en-US" dirty="0" smtClean="0"/>
              <a:t>Driven Development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Development needs to be Test Driven</a:t>
            </a:r>
          </a:p>
          <a:p>
            <a:pPr lvl="1"/>
            <a:r>
              <a:rPr lang="en-US" dirty="0" smtClean="0"/>
              <a:t>QA personnel need to understand what that means</a:t>
            </a:r>
          </a:p>
          <a:p>
            <a:r>
              <a:rPr lang="en-US" dirty="0" smtClean="0"/>
              <a:t>Successful T/BDD development teams build confidence in themselves and with others</a:t>
            </a:r>
          </a:p>
          <a:p>
            <a:pPr lvl="1"/>
            <a:r>
              <a:rPr lang="en-US" dirty="0" smtClean="0"/>
              <a:t>QA shouldn’t have to test that </a:t>
            </a:r>
          </a:p>
          <a:p>
            <a:pPr lvl="2"/>
            <a:r>
              <a:rPr lang="en-US" dirty="0" err="1" smtClean="0"/>
              <a:t>Math.Add</a:t>
            </a:r>
            <a:r>
              <a:rPr lang="en-US" dirty="0" smtClean="0"/>
              <a:t>(2,3) returns 5</a:t>
            </a:r>
          </a:p>
          <a:p>
            <a:pPr lvl="1"/>
            <a:r>
              <a:rPr lang="en-US" dirty="0" smtClean="0"/>
              <a:t>QA can focus on the bigger picture</a:t>
            </a:r>
          </a:p>
          <a:p>
            <a:pPr lvl="2"/>
            <a:r>
              <a:rPr lang="en-US" dirty="0" smtClean="0"/>
              <a:t>Making sure the requirements are met</a:t>
            </a:r>
          </a:p>
          <a:p>
            <a:pPr lvl="2"/>
            <a:r>
              <a:rPr lang="en-US" dirty="0" smtClean="0"/>
              <a:t>Integration Testing</a:t>
            </a:r>
          </a:p>
          <a:p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7D225DF0-1319-4659-8592-0A13E3865A6C}" type="datetime1">
              <a:rPr lang="en-US" smtClean="0"/>
              <a:t>4/26/2011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32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Pair Programming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Slightly reduces productivity</a:t>
            </a:r>
          </a:p>
          <a:p>
            <a:r>
              <a:rPr lang="en-US" dirty="0" smtClean="0"/>
              <a:t>Increases code quality </a:t>
            </a:r>
          </a:p>
          <a:p>
            <a:r>
              <a:rPr lang="en-US" dirty="0" smtClean="0"/>
              <a:t>Should be polygamous</a:t>
            </a:r>
          </a:p>
          <a:p>
            <a:r>
              <a:rPr lang="en-US" dirty="0" smtClean="0"/>
              <a:t>Don’t do it full-time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A86B701B-1B80-4D7D-9EEE-9961B1991790}" type="datetime1">
              <a:rPr lang="en-US" smtClean="0"/>
              <a:t>4/26/2011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0741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Sprint 0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Also referred to as the Foundational Sprint</a:t>
            </a:r>
          </a:p>
          <a:p>
            <a:r>
              <a:rPr lang="en-US" dirty="0" smtClean="0"/>
              <a:t>Occurs before full Team is formed</a:t>
            </a:r>
          </a:p>
          <a:p>
            <a:pPr lvl="1"/>
            <a:r>
              <a:rPr lang="en-US" dirty="0" smtClean="0"/>
              <a:t>Product Owner, Application Architect</a:t>
            </a:r>
          </a:p>
          <a:p>
            <a:r>
              <a:rPr lang="en-US" dirty="0" smtClean="0"/>
              <a:t>Used for:</a:t>
            </a:r>
          </a:p>
          <a:p>
            <a:pPr lvl="1"/>
            <a:r>
              <a:rPr lang="en-US" dirty="0" smtClean="0"/>
              <a:t>Configuration (e.g. Build Server, developer Virtuals)</a:t>
            </a:r>
          </a:p>
          <a:p>
            <a:pPr lvl="1"/>
            <a:r>
              <a:rPr lang="en-US" dirty="0" smtClean="0"/>
              <a:t>Product Backlog creation</a:t>
            </a:r>
          </a:p>
          <a:p>
            <a:pPr lvl="1"/>
            <a:r>
              <a:rPr lang="en-US" dirty="0" smtClean="0"/>
              <a:t>Acquiring Funding</a:t>
            </a:r>
          </a:p>
          <a:p>
            <a:pPr lvl="1"/>
            <a:r>
              <a:rPr lang="en-US" dirty="0" smtClean="0"/>
              <a:t>Release/Hardware planning</a:t>
            </a:r>
          </a:p>
          <a:p>
            <a:pPr lvl="1"/>
            <a:r>
              <a:rPr lang="en-US" dirty="0" smtClean="0"/>
              <a:t>Assembling the Development Team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E716B2B7-1DE5-4478-B3AB-17ED712C8833}" type="datetime1">
              <a:rPr lang="en-US" smtClean="0"/>
              <a:t>4/26/2011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34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Verification Sprint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Occurs after code “chill”</a:t>
            </a:r>
          </a:p>
          <a:p>
            <a:r>
              <a:rPr lang="en-US" dirty="0" smtClean="0"/>
              <a:t>Used for:</a:t>
            </a:r>
          </a:p>
          <a:p>
            <a:pPr lvl="1"/>
            <a:r>
              <a:rPr lang="en-US" dirty="0" smtClean="0"/>
              <a:t>Security audits</a:t>
            </a:r>
          </a:p>
          <a:p>
            <a:pPr lvl="1"/>
            <a:r>
              <a:rPr lang="en-US" dirty="0" smtClean="0"/>
              <a:t>Performance/Load/UAT/Integration testing</a:t>
            </a:r>
          </a:p>
          <a:p>
            <a:pPr lvl="1"/>
            <a:r>
              <a:rPr lang="en-US" dirty="0" smtClean="0"/>
              <a:t>Deployment documentation</a:t>
            </a:r>
          </a:p>
          <a:p>
            <a:r>
              <a:rPr lang="en-US" dirty="0" smtClean="0"/>
              <a:t>Team uses this time to work on:</a:t>
            </a:r>
          </a:p>
          <a:p>
            <a:pPr lvl="1"/>
            <a:r>
              <a:rPr lang="en-US" dirty="0" smtClean="0"/>
              <a:t>Required documentation, improving Unit Tests, etc.</a:t>
            </a:r>
          </a:p>
          <a:p>
            <a:pPr lvl="1"/>
            <a:r>
              <a:rPr lang="en-US" u="sng" dirty="0" smtClean="0"/>
              <a:t>NOT</a:t>
            </a:r>
            <a:r>
              <a:rPr lang="en-US" dirty="0" smtClean="0"/>
              <a:t> refactoring application code</a:t>
            </a:r>
          </a:p>
          <a:p>
            <a:pPr lvl="1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443B5FA7-C596-4263-90EA-6E8AFB64254A}" type="datetime1">
              <a:rPr lang="en-US" smtClean="0"/>
              <a:t>4/26/2011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35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Survive the waterfall</a:t>
            </a:r>
          </a:p>
          <a:p>
            <a:r>
              <a:rPr lang="en-US" dirty="0" smtClean="0"/>
              <a:t>Play nice with others</a:t>
            </a:r>
          </a:p>
          <a:p>
            <a:r>
              <a:rPr lang="en-US" dirty="0" smtClean="0"/>
              <a:t>Bring success to the table, it will spread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A86B701B-1B80-4D7D-9EEE-9961B1991790}" type="datetime1">
              <a:rPr lang="en-US" smtClean="0"/>
              <a:t>4/26/2011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9886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Contact Me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phil@telerik.com</a:t>
            </a:r>
          </a:p>
          <a:p>
            <a:r>
              <a:rPr lang="en-US" dirty="0"/>
              <a:t>www.skimedic.com/blog</a:t>
            </a:r>
          </a:p>
          <a:p>
            <a:r>
              <a:rPr lang="en-US" dirty="0" smtClean="0"/>
              <a:t>www.twitter.com/skimedic</a:t>
            </a:r>
          </a:p>
          <a:p>
            <a:endParaRPr lang="en-US" dirty="0"/>
          </a:p>
          <a:p>
            <a:r>
              <a:rPr lang="en-US" dirty="0"/>
              <a:t>Telerik</a:t>
            </a:r>
          </a:p>
          <a:p>
            <a:r>
              <a:rPr lang="en-US" dirty="0"/>
              <a:t>www.twitter.com/Telerik</a:t>
            </a:r>
          </a:p>
          <a:p>
            <a:r>
              <a:rPr lang="en-US" dirty="0"/>
              <a:t>www.facebook.com/Telerik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553A10AD-3B3F-445D-8E7A-61ED4E3642FE}" type="datetime1">
              <a:rPr lang="en-US" smtClean="0"/>
              <a:t>4/26/2011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37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Stay up to date with MSDN Belux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sz="2000" dirty="0" smtClean="0"/>
              <a:t>Register for our newsletters and stay up to </a:t>
            </a:r>
            <a:r>
              <a:rPr lang="nl-BE" sz="2000" dirty="0"/>
              <a:t>date:</a:t>
            </a:r>
            <a:br>
              <a:rPr lang="nl-BE" sz="2000" dirty="0"/>
            </a:br>
            <a:r>
              <a:rPr lang="nl-BE" sz="2000" u="sng" dirty="0" smtClean="0"/>
              <a:t>http://www.msdn-newsletters.be</a:t>
            </a:r>
          </a:p>
          <a:p>
            <a:pPr lvl="1"/>
            <a:r>
              <a:rPr lang="nl-BE" sz="2000" dirty="0" smtClean="0"/>
              <a:t>Technical updates</a:t>
            </a:r>
          </a:p>
          <a:p>
            <a:pPr lvl="1"/>
            <a:r>
              <a:rPr lang="nl-BE" sz="2000" dirty="0" smtClean="0"/>
              <a:t>Event announcements and registration</a:t>
            </a:r>
          </a:p>
          <a:p>
            <a:pPr lvl="1"/>
            <a:r>
              <a:rPr lang="nl-BE" sz="2000" dirty="0" smtClean="0"/>
              <a:t>Top downloads</a:t>
            </a:r>
          </a:p>
          <a:p>
            <a:r>
              <a:rPr lang="nl-BE" sz="2000" dirty="0" smtClean="0"/>
              <a:t>Follow our blog</a:t>
            </a:r>
            <a:br>
              <a:rPr lang="nl-BE" sz="2000" dirty="0" smtClean="0"/>
            </a:br>
            <a:r>
              <a:rPr lang="nl-BE" sz="2000" u="sng" dirty="0" smtClean="0"/>
              <a:t>http://blogs.msdn.com/belux</a:t>
            </a:r>
          </a:p>
          <a:p>
            <a:r>
              <a:rPr lang="nl-BE" sz="2000" dirty="0" smtClean="0"/>
              <a:t>Join us </a:t>
            </a:r>
            <a:r>
              <a:rPr lang="nl-BE" sz="2000" dirty="0"/>
              <a:t>on Facebook</a:t>
            </a:r>
            <a:r>
              <a:rPr lang="nl-BE" sz="2000" u="sng" dirty="0"/>
              <a:t/>
            </a:r>
            <a:br>
              <a:rPr lang="nl-BE" sz="2000" u="sng" dirty="0"/>
            </a:br>
            <a:r>
              <a:rPr lang="nl-BE" sz="2000" u="sng" dirty="0"/>
              <a:t>http://</a:t>
            </a:r>
            <a:r>
              <a:rPr lang="nl-BE" sz="2000" u="sng" dirty="0" smtClean="0"/>
              <a:t>www.facebook.com/msdnbe</a:t>
            </a:r>
            <a:r>
              <a:rPr lang="nl-BE" sz="2000" u="sng" dirty="0"/>
              <a:t/>
            </a:r>
            <a:br>
              <a:rPr lang="nl-BE" sz="2000" u="sng" dirty="0"/>
            </a:br>
            <a:r>
              <a:rPr lang="nl-BE" sz="2000" u="sng" dirty="0"/>
              <a:t>http://www.facebook.com/msdnbelux</a:t>
            </a:r>
          </a:p>
          <a:p>
            <a:r>
              <a:rPr lang="nl-BE" sz="2000" dirty="0" smtClean="0"/>
              <a:t>LinkedIn: </a:t>
            </a:r>
            <a:r>
              <a:rPr lang="nl-BE" sz="2000" u="sng" dirty="0" smtClean="0"/>
              <a:t>http://linkd.in/msdnbelux/</a:t>
            </a:r>
            <a:r>
              <a:rPr lang="nl-BE" sz="2000" dirty="0" smtClean="0"/>
              <a:t> </a:t>
            </a:r>
          </a:p>
          <a:p>
            <a:r>
              <a:rPr lang="nl-BE" sz="2000" dirty="0" smtClean="0"/>
              <a:t>Twitter: </a:t>
            </a:r>
            <a:r>
              <a:rPr lang="nl-BE" sz="2000" u="sng" dirty="0" smtClean="0"/>
              <a:t>@msdnbelux</a:t>
            </a:r>
          </a:p>
          <a:p>
            <a:endParaRPr lang="nl-BE" sz="2000" u="sng" dirty="0" smtClean="0"/>
          </a:p>
          <a:p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797" y="4056083"/>
            <a:ext cx="2509837" cy="2378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72170" y="3132753"/>
            <a:ext cx="31876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b="1" dirty="0" smtClean="0">
                <a:solidFill>
                  <a:schemeClr val="bg1"/>
                </a:solidFill>
              </a:rPr>
              <a:t>Download</a:t>
            </a:r>
            <a:r>
              <a:rPr lang="nl-BE" dirty="0" smtClean="0">
                <a:solidFill>
                  <a:schemeClr val="bg1"/>
                </a:solidFill>
              </a:rPr>
              <a:t> </a:t>
            </a:r>
            <a:br>
              <a:rPr lang="nl-BE" dirty="0" smtClean="0">
                <a:solidFill>
                  <a:schemeClr val="bg1"/>
                </a:solidFill>
              </a:rPr>
            </a:br>
            <a:r>
              <a:rPr lang="nl-BE" dirty="0" smtClean="0">
                <a:solidFill>
                  <a:schemeClr val="bg1"/>
                </a:solidFill>
              </a:rPr>
              <a:t>MSDN/TechNet Desktop Gadget</a:t>
            </a:r>
            <a:br>
              <a:rPr lang="nl-BE" dirty="0" smtClean="0">
                <a:solidFill>
                  <a:schemeClr val="bg1"/>
                </a:solidFill>
              </a:rPr>
            </a:br>
            <a:r>
              <a:rPr lang="en-US" u="sng" dirty="0">
                <a:solidFill>
                  <a:schemeClr val="bg1"/>
                </a:solidFill>
              </a:rPr>
              <a:t>http://bit.ly/msdntngadget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955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TechDays  2011 On-Demand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b="1" dirty="0"/>
              <a:t>Watch</a:t>
            </a:r>
            <a:r>
              <a:rPr lang="nl-BE" dirty="0"/>
              <a:t> </a:t>
            </a:r>
            <a:r>
              <a:rPr lang="nl-BE" dirty="0" smtClean="0"/>
              <a:t>this session </a:t>
            </a:r>
            <a:r>
              <a:rPr lang="nl-BE" dirty="0"/>
              <a:t>on-demand via Channel9</a:t>
            </a:r>
            <a:br>
              <a:rPr lang="nl-BE" dirty="0"/>
            </a:br>
            <a:r>
              <a:rPr lang="nl-BE" u="sng" dirty="0"/>
              <a:t>http://channel9.msdn.com/belux</a:t>
            </a:r>
          </a:p>
          <a:p>
            <a:r>
              <a:rPr lang="nl-BE" dirty="0" smtClean="0"/>
              <a:t>Download to your favorite MP3 or video player</a:t>
            </a:r>
          </a:p>
          <a:p>
            <a:r>
              <a:rPr lang="nl-BE" dirty="0" smtClean="0"/>
              <a:t>Get access to slides and recommended resources by the speakers</a:t>
            </a:r>
            <a:endParaRPr lang="en-US" dirty="0"/>
          </a:p>
        </p:txBody>
      </p:sp>
      <p:pic>
        <p:nvPicPr>
          <p:cNvPr id="1026" name="Picture 2" descr="http://ch9.danielfrost.dk/Content/ch9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7137" y="776865"/>
            <a:ext cx="1047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07665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(Some) Agile Flavors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Scrum is a framework for developing complex products and systems</a:t>
            </a:r>
            <a:r>
              <a:rPr lang="en-US" baseline="30000" dirty="0" smtClean="0"/>
              <a:t> </a:t>
            </a:r>
            <a:r>
              <a:rPr lang="en-US" dirty="0" smtClean="0"/>
              <a:t>based on:</a:t>
            </a:r>
          </a:p>
          <a:p>
            <a:pPr lvl="1"/>
            <a:r>
              <a:rPr lang="en-US" dirty="0" smtClean="0"/>
              <a:t>Self Managed Teams</a:t>
            </a:r>
          </a:p>
          <a:p>
            <a:pPr lvl="1"/>
            <a:r>
              <a:rPr lang="en-US" dirty="0" smtClean="0"/>
              <a:t>Iterative </a:t>
            </a:r>
            <a:r>
              <a:rPr lang="en-US" strike="sngStrike" dirty="0" smtClean="0"/>
              <a:t>Development</a:t>
            </a:r>
            <a:r>
              <a:rPr lang="en-US" dirty="0" smtClean="0"/>
              <a:t> Planning</a:t>
            </a:r>
          </a:p>
          <a:p>
            <a:pPr lvl="1"/>
            <a:r>
              <a:rPr lang="en-US" dirty="0" smtClean="0"/>
              <a:t>Transparency</a:t>
            </a:r>
          </a:p>
          <a:p>
            <a:r>
              <a:rPr lang="en-US" dirty="0" err="1" smtClean="0"/>
              <a:t>eXtreme</a:t>
            </a:r>
            <a:r>
              <a:rPr lang="en-US" dirty="0" smtClean="0"/>
              <a:t> Programming improves software development through:</a:t>
            </a:r>
          </a:p>
          <a:p>
            <a:pPr lvl="1"/>
            <a:r>
              <a:rPr lang="en-US" dirty="0" smtClean="0"/>
              <a:t>Communication</a:t>
            </a:r>
          </a:p>
          <a:p>
            <a:pPr lvl="1"/>
            <a:r>
              <a:rPr lang="en-US" dirty="0" smtClean="0"/>
              <a:t>Simplicity</a:t>
            </a:r>
          </a:p>
          <a:p>
            <a:pPr lvl="1"/>
            <a:r>
              <a:rPr lang="en-US" dirty="0" smtClean="0"/>
              <a:t>Feedback</a:t>
            </a:r>
          </a:p>
          <a:p>
            <a:pPr lvl="1"/>
            <a:r>
              <a:rPr lang="en-US" dirty="0" smtClean="0"/>
              <a:t>Respect</a:t>
            </a:r>
          </a:p>
          <a:p>
            <a:pPr lvl="1"/>
            <a:r>
              <a:rPr lang="en-US" dirty="0" smtClean="0"/>
              <a:t>Courage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02E251A6-A3A5-46EE-ACCA-7745F5817284}" type="datetime1">
              <a:rPr lang="en-US" smtClean="0"/>
              <a:t>4/26/2011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0078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THANK YOU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Stop by the Telerik Booth and say “hi”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9021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Opening a Restaurant?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“Pigs” – Committed to the Project</a:t>
            </a:r>
          </a:p>
          <a:p>
            <a:pPr lvl="1"/>
            <a:r>
              <a:rPr lang="en-US" dirty="0" smtClean="0"/>
              <a:t>Product Owner</a:t>
            </a:r>
          </a:p>
          <a:p>
            <a:pPr lvl="1"/>
            <a:r>
              <a:rPr lang="en-US" dirty="0" smtClean="0"/>
              <a:t>Scrum Master</a:t>
            </a:r>
          </a:p>
          <a:p>
            <a:pPr lvl="1"/>
            <a:r>
              <a:rPr lang="en-US" dirty="0" smtClean="0"/>
              <a:t>The Development Team</a:t>
            </a:r>
          </a:p>
          <a:p>
            <a:r>
              <a:rPr lang="en-US" dirty="0" smtClean="0"/>
              <a:t>“Chickens” – Interested in the Project</a:t>
            </a:r>
          </a:p>
          <a:p>
            <a:pPr lvl="1"/>
            <a:r>
              <a:rPr lang="en-US" dirty="0" smtClean="0"/>
              <a:t>Users</a:t>
            </a:r>
          </a:p>
          <a:p>
            <a:pPr lvl="1"/>
            <a:r>
              <a:rPr lang="en-US" dirty="0" smtClean="0"/>
              <a:t>Managers</a:t>
            </a:r>
          </a:p>
          <a:p>
            <a:pPr lvl="1"/>
            <a:r>
              <a:rPr lang="en-US" dirty="0" smtClean="0"/>
              <a:t>Others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ABF70068-5818-4D35-8327-64BA25105ED1}" type="datetime1">
              <a:rPr lang="en-US" smtClean="0"/>
              <a:t>4/26/2011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Scrum </a:t>
            </a:r>
            <a:r>
              <a:rPr lang="en-US" dirty="0" smtClean="0"/>
              <a:t>Master</a:t>
            </a:r>
          </a:p>
          <a:p>
            <a:pPr lvl="1"/>
            <a:r>
              <a:rPr lang="en-US" dirty="0" smtClean="0"/>
              <a:t>Ensures and Enforces Scrum</a:t>
            </a:r>
          </a:p>
          <a:p>
            <a:pPr lvl="1"/>
            <a:r>
              <a:rPr lang="en-US" dirty="0" smtClean="0"/>
              <a:t>Not an “HR” position</a:t>
            </a:r>
          </a:p>
          <a:p>
            <a:r>
              <a:rPr lang="en-US" dirty="0" smtClean="0"/>
              <a:t>Product Owner</a:t>
            </a:r>
          </a:p>
          <a:p>
            <a:pPr lvl="1"/>
            <a:r>
              <a:rPr lang="en-US" dirty="0"/>
              <a:t>Sole person responsible for the Product </a:t>
            </a:r>
            <a:r>
              <a:rPr lang="en-US" dirty="0" smtClean="0"/>
              <a:t>Backlog</a:t>
            </a:r>
          </a:p>
          <a:p>
            <a:pPr lvl="1"/>
            <a:r>
              <a:rPr lang="en-US" dirty="0"/>
              <a:t>All project items and priorities funnel through the Product Owner</a:t>
            </a:r>
          </a:p>
          <a:p>
            <a:r>
              <a:rPr lang="en-US" dirty="0" smtClean="0"/>
              <a:t>Development Team</a:t>
            </a:r>
          </a:p>
          <a:p>
            <a:pPr lvl="1"/>
            <a:r>
              <a:rPr lang="en-US" dirty="0" smtClean="0"/>
              <a:t>Cross Functional</a:t>
            </a:r>
          </a:p>
          <a:p>
            <a:pPr lvl="1"/>
            <a:r>
              <a:rPr lang="en-US" dirty="0" smtClean="0"/>
              <a:t>Adopt “We” Mentality – sink/swim as a whole</a:t>
            </a:r>
          </a:p>
          <a:p>
            <a:pPr lvl="1"/>
            <a:r>
              <a:rPr lang="en-US" dirty="0" smtClean="0"/>
              <a:t>Co-located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B6ED5B98-0C80-4175-B965-F7D04F1BED8D}" type="datetime1">
              <a:rPr lang="en-US" smtClean="0"/>
              <a:t>4/26/2011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9921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Iterations/Sprints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Predetermined duration of work</a:t>
            </a:r>
          </a:p>
          <a:p>
            <a:pPr lvl="1"/>
            <a:r>
              <a:rPr lang="en-US" dirty="0" smtClean="0"/>
              <a:t>Time boxed, not Scope boxed</a:t>
            </a:r>
          </a:p>
          <a:p>
            <a:r>
              <a:rPr lang="en-US" dirty="0" smtClean="0"/>
              <a:t>Length must stay consistent throughout the development life cycle</a:t>
            </a:r>
          </a:p>
          <a:p>
            <a:pPr lvl="1"/>
            <a:r>
              <a:rPr lang="en-US" dirty="0" smtClean="0"/>
              <a:t>Personal recommendation is 14 days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00DFFA73-A2FA-4605-82B7-3C083D94DF6B}" type="datetime1">
              <a:rPr lang="en-US" smtClean="0"/>
              <a:t>4/26/2011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Backlog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Product Requirements</a:t>
            </a:r>
          </a:p>
          <a:p>
            <a:r>
              <a:rPr lang="en-US" dirty="0" smtClean="0"/>
              <a:t>Each Item consists of</a:t>
            </a:r>
          </a:p>
          <a:p>
            <a:pPr lvl="1"/>
            <a:r>
              <a:rPr lang="en-US" dirty="0" smtClean="0"/>
              <a:t>Description</a:t>
            </a:r>
          </a:p>
          <a:p>
            <a:pPr lvl="1"/>
            <a:r>
              <a:rPr lang="en-US" dirty="0" smtClean="0"/>
              <a:t>Priority</a:t>
            </a:r>
          </a:p>
          <a:p>
            <a:pPr lvl="1"/>
            <a:r>
              <a:rPr lang="en-US" dirty="0" smtClean="0"/>
              <a:t>Estimate</a:t>
            </a:r>
          </a:p>
          <a:p>
            <a:r>
              <a:rPr lang="en-US" dirty="0" smtClean="0"/>
              <a:t>Dynamic, can be modified at any time </a:t>
            </a:r>
          </a:p>
          <a:p>
            <a:pPr lvl="1"/>
            <a:r>
              <a:rPr lang="en-US" dirty="0" smtClean="0"/>
              <a:t>By the Product Owner</a:t>
            </a:r>
          </a:p>
          <a:p>
            <a:r>
              <a:rPr lang="en-US" dirty="0" smtClean="0"/>
              <a:t>Also includes triaged bugs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12174410-020D-4285-8F90-8BC0FE40F62F}" type="datetime1">
              <a:rPr lang="en-US" smtClean="0"/>
              <a:t>4/26/2011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Sprint Backlog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Defines the work items for the sprint</a:t>
            </a:r>
          </a:p>
          <a:p>
            <a:r>
              <a:rPr lang="en-US" dirty="0" smtClean="0"/>
              <a:t>Controlled by the team</a:t>
            </a:r>
          </a:p>
          <a:p>
            <a:r>
              <a:rPr lang="en-US" dirty="0" smtClean="0"/>
              <a:t>Items from Product Backlog can be added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914400" cy="365125"/>
          </a:xfrm>
          <a:prstGeom prst="rect">
            <a:avLst/>
          </a:prstGeom>
        </p:spPr>
        <p:txBody>
          <a:bodyPr/>
          <a:lstStyle/>
          <a:p>
            <a:fld id="{9038E4B6-E4DA-43F2-BD4F-F77DDE6B770D}" type="datetime1">
              <a:rPr lang="en-US" smtClean="0"/>
              <a:t>4/26/2011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77288" y="6408738"/>
            <a:ext cx="366712" cy="365125"/>
          </a:xfrm>
        </p:spPr>
        <p:txBody>
          <a:bodyPr/>
          <a:lstStyle/>
          <a:p>
            <a:fld id="{69E29E33-B620-47F9-BB04-8846C2A5AFCC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 - Microsoft - Tech Days 2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- Microsoft - Tech Days 2011</Template>
  <TotalTime>0</TotalTime>
  <Words>1523</Words>
  <Application>Microsoft Office PowerPoint</Application>
  <PresentationFormat>On-screen Show (4:3)</PresentationFormat>
  <Paragraphs>402</Paragraphs>
  <Slides>40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Template - Microsoft - Tech Days 2011</vt:lpstr>
      <vt:lpstr>Enterprise Agility:  Introducing Agile into the Enterprise</vt:lpstr>
      <vt:lpstr>Who am I?</vt:lpstr>
      <vt:lpstr>Agile Manifesto</vt:lpstr>
      <vt:lpstr>(Some) Agile Flavors</vt:lpstr>
      <vt:lpstr>Opening a Restaurant?</vt:lpstr>
      <vt:lpstr>Roles</vt:lpstr>
      <vt:lpstr>Iterations/Sprints</vt:lpstr>
      <vt:lpstr>Product Backlog</vt:lpstr>
      <vt:lpstr>Sprint Backlog</vt:lpstr>
      <vt:lpstr>Burn Down charts</vt:lpstr>
      <vt:lpstr>Classic Scrum Lifecycle</vt:lpstr>
      <vt:lpstr>Sprint Planning</vt:lpstr>
      <vt:lpstr>Daily Standup</vt:lpstr>
      <vt:lpstr>Sprint Review</vt:lpstr>
      <vt:lpstr>Sprint Retrospective</vt:lpstr>
      <vt:lpstr>Review</vt:lpstr>
      <vt:lpstr>Can’t we all just get along?</vt:lpstr>
      <vt:lpstr>Inter-Team Communication</vt:lpstr>
      <vt:lpstr>Product Release Planning</vt:lpstr>
      <vt:lpstr>Users</vt:lpstr>
      <vt:lpstr>User Testing</vt:lpstr>
      <vt:lpstr>QA/Testers</vt:lpstr>
      <vt:lpstr>Bug Triage</vt:lpstr>
      <vt:lpstr>Swim Lanes</vt:lpstr>
      <vt:lpstr>Refining Requirements</vt:lpstr>
      <vt:lpstr>Wireframes</vt:lpstr>
      <vt:lpstr>Designers</vt:lpstr>
      <vt:lpstr>User Stories</vt:lpstr>
      <vt:lpstr>Success Criteria</vt:lpstr>
      <vt:lpstr>Context Specification1</vt:lpstr>
      <vt:lpstr>Defining “Done”</vt:lpstr>
      <vt:lpstr>Test/Behavior  Driven Development</vt:lpstr>
      <vt:lpstr>Pair Programming</vt:lpstr>
      <vt:lpstr>Sprint 0</vt:lpstr>
      <vt:lpstr>Verification Sprint</vt:lpstr>
      <vt:lpstr>Summary</vt:lpstr>
      <vt:lpstr>Contact Me</vt:lpstr>
      <vt:lpstr>Stay up to date with MSDN Belux</vt:lpstr>
      <vt:lpstr>TechDays  2011 On-Demand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2007-03-18T18:10:32Z</dcterms:created>
  <dcterms:modified xsi:type="dcterms:W3CDTF">2011-04-26T11:44:19Z</dcterms:modified>
</cp:coreProperties>
</file>