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66" r:id="rId4"/>
    <p:sldId id="267" r:id="rId5"/>
    <p:sldId id="269" r:id="rId6"/>
    <p:sldId id="270" r:id="rId7"/>
    <p:sldId id="262" r:id="rId8"/>
    <p:sldId id="271" r:id="rId9"/>
    <p:sldId id="273" r:id="rId10"/>
    <p:sldId id="274" r:id="rId11"/>
    <p:sldId id="275" r:id="rId12"/>
    <p:sldId id="276" r:id="rId13"/>
    <p:sldId id="279" r:id="rId14"/>
    <p:sldId id="280" r:id="rId15"/>
    <p:sldId id="277" r:id="rId16"/>
    <p:sldId id="278" r:id="rId17"/>
    <p:sldId id="281" r:id="rId18"/>
    <p:sldId id="264" r:id="rId19"/>
    <p:sldId id="265" r:id="rId20"/>
    <p:sldId id="263"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256"/>
            <p14:sldId id="257"/>
            <p14:sldId id="266"/>
            <p14:sldId id="267"/>
            <p14:sldId id="269"/>
            <p14:sldId id="270"/>
            <p14:sldId id="262"/>
            <p14:sldId id="271"/>
            <p14:sldId id="273"/>
            <p14:sldId id="274"/>
            <p14:sldId id="275"/>
            <p14:sldId id="276"/>
            <p14:sldId id="279"/>
            <p14:sldId id="280"/>
            <p14:sldId id="277"/>
            <p14:sldId id="278"/>
            <p14:sldId id="281"/>
          </p14:sldIdLst>
        </p14:section>
        <p14:section name="Belux info slides" id="{2BED94AB-ADF3-4F0C-A68B-D127047F0F88}">
          <p14:sldIdLst>
            <p14:sldId id="264"/>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69" d="100"/>
          <a:sy n="69" d="100"/>
        </p:scale>
        <p:origin x="-546" y="-96"/>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dirty="0"/>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dirty="0"/>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1:26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latin typeface="Calibri"/>
              </a:rPr>
              <a:pPr/>
              <a:t>11</a:t>
            </a:fld>
            <a:endParaRPr lang="en-US"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18</a:t>
            </a:fld>
            <a:endParaRPr lang="en-US" dirty="0"/>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extLst>
      <p:ext uri="{BB962C8B-B14F-4D97-AF65-F5344CB8AC3E}">
        <p14:creationId xmlns:p14="http://schemas.microsoft.com/office/powerpoint/2010/main" val="188600419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4"/>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800"/>
            <a:ext cx="8382000"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a:stretch>
            <a:fillRect/>
          </a:stretch>
        </p:blipFill>
        <p:spPr bwMode="invGray">
          <a:xfrm>
            <a:off x="3550922" y="6477000"/>
            <a:ext cx="2042159" cy="304800"/>
          </a:xfrm>
          <a:prstGeom prst="rect">
            <a:avLst/>
          </a:prstGeom>
        </p:spPr>
      </p:pic>
    </p:spTree>
    <p:extLst>
      <p:ext uri="{BB962C8B-B14F-4D97-AF65-F5344CB8AC3E}">
        <p14:creationId xmlns:p14="http://schemas.microsoft.com/office/powerpoint/2010/main" val="113799294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989013"/>
            <a:ext cx="8382000" cy="1945148"/>
          </a:xfrm>
        </p:spPr>
        <p:txBody>
          <a:bodyPr/>
          <a:lstStyle>
            <a:lvl1pPr>
              <a:defRPr sz="2800"/>
            </a:lvl1pPr>
            <a:lvl2pPr>
              <a:defRPr sz="2600"/>
            </a:lvl2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274310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3"/>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58" r:id="rId9"/>
    <p:sldLayoutId id="2147483659" r:id="rId10"/>
    <p:sldLayoutId id="2147483660" r:id="rId11"/>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9.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SharePoint &amp; jQuery: </a:t>
            </a:r>
            <a:br>
              <a:rPr lang="en-US" dirty="0" smtClean="0"/>
            </a:br>
            <a:r>
              <a:rPr lang="en-US" dirty="0" smtClean="0"/>
              <a:t>Better Together</a:t>
            </a:r>
            <a:endParaRPr lang="en-US" dirty="0"/>
          </a:p>
        </p:txBody>
      </p:sp>
      <p:sp>
        <p:nvSpPr>
          <p:cNvPr id="5" name="Subtitle 4"/>
          <p:cNvSpPr>
            <a:spLocks noGrp="1"/>
          </p:cNvSpPr>
          <p:nvPr>
            <p:ph type="subTitle" idx="1"/>
          </p:nvPr>
        </p:nvSpPr>
        <p:spPr/>
        <p:txBody>
          <a:bodyPr/>
          <a:lstStyle/>
          <a:p>
            <a:r>
              <a:rPr lang="en-US" dirty="0" smtClean="0"/>
              <a:t>Jan Tielens</a:t>
            </a:r>
          </a:p>
          <a:p>
            <a:r>
              <a:rPr lang="nl-BE" dirty="0" smtClean="0"/>
              <a:t>Technology Advisor - Microsoft</a:t>
            </a:r>
            <a:endParaRPr lang="en-US" dirty="0" smtClean="0"/>
          </a:p>
          <a:p>
            <a:r>
              <a:rPr lang="nl-BE" dirty="0" smtClean="0"/>
              <a:t>http://weblogs.asp.net/jan</a:t>
            </a:r>
            <a:br>
              <a:rPr lang="nl-BE" dirty="0" smtClean="0"/>
            </a:br>
            <a:r>
              <a:rPr lang="nl-BE" dirty="0" smtClean="0"/>
              <a:t>@jantielens</a:t>
            </a:r>
            <a:endParaRPr lang="en-US" dirty="0" smtClean="0"/>
          </a:p>
        </p:txBody>
      </p:sp>
      <p:sp>
        <p:nvSpPr>
          <p:cNvPr id="2" name="AutoShape 2" descr="https://mediabank.partners.extranet.microsoft.com/Assets/Active/R-T/SharePoint_2010/SharePoint_2010/Horizontal/black-line-art/reverse/ShrPt10_h_bL_r.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https://mediabank.partners.extranet.microsoft.com/Assets/Active/R-T/SharePoint_2010/SharePoint_2010/Horizontal/black-line-art/reverse/ShrPt10_h_bL_r.pn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mediabank.partners.extranet.microsoft.com/Assets/Active/R-T/SharePoint_2010/SharePoint_2010/Horizontal/black-line-art/reverse/ShrPt10_h_bL_r.png"/>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rot="886576">
            <a:off x="5745751" y="402436"/>
            <a:ext cx="3244994" cy="615137"/>
            <a:chOff x="1832445" y="2236193"/>
            <a:chExt cx="5275187" cy="999990"/>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1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1" name="Group 20"/>
          <p:cNvGrpSpPr/>
          <p:nvPr/>
        </p:nvGrpSpPr>
        <p:grpSpPr>
          <a:xfrm rot="886576">
            <a:off x="6177435" y="1016880"/>
            <a:ext cx="2299027" cy="615137"/>
            <a:chOff x="1832444" y="2236193"/>
            <a:chExt cx="3737386" cy="999990"/>
          </a:xfrm>
        </p:grpSpPr>
        <p:pic>
          <p:nvPicPr>
            <p:cNvPr id="22"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 Access in SharePoint 2010</a:t>
            </a:r>
            <a:endParaRPr lang="en-US" dirty="0"/>
          </a:p>
        </p:txBody>
      </p:sp>
      <p:sp>
        <p:nvSpPr>
          <p:cNvPr id="6" name="Text Placeholder 5"/>
          <p:cNvSpPr>
            <a:spLocks noGrp="1"/>
          </p:cNvSpPr>
          <p:nvPr>
            <p:ph type="body" sz="quarter" idx="10"/>
          </p:nvPr>
        </p:nvSpPr>
        <p:spPr/>
        <p:txBody>
          <a:bodyPr/>
          <a:lstStyle/>
          <a:p>
            <a:endParaRPr lang="en-US"/>
          </a:p>
        </p:txBody>
      </p:sp>
      <p:sp>
        <p:nvSpPr>
          <p:cNvPr id="44" name="Rounded Rectangle 43"/>
          <p:cNvSpPr/>
          <p:nvPr/>
        </p:nvSpPr>
        <p:spPr bwMode="auto">
          <a:xfrm>
            <a:off x="381000" y="5618018"/>
            <a:ext cx="1905000" cy="914400"/>
          </a:xfrm>
          <a:prstGeom prst="roundRect">
            <a:avLst>
              <a:gd name="adj" fmla="val 7226"/>
            </a:avLst>
          </a:prstGeom>
          <a:solidFill>
            <a:schemeClr val="accent1">
              <a:lumMod val="75000"/>
            </a:schemeClr>
          </a:solidFill>
          <a:ln w="28575">
            <a:solidFill>
              <a:schemeClr val="accent1">
                <a:lumMod val="50000"/>
              </a:schemeClr>
            </a:solidFill>
            <a:prstDash val="sysDot"/>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dirty="0" smtClean="0"/>
          </a:p>
        </p:txBody>
      </p:sp>
      <p:sp>
        <p:nvSpPr>
          <p:cNvPr id="47" name="Rounded Rectangle 46"/>
          <p:cNvSpPr/>
          <p:nvPr/>
        </p:nvSpPr>
        <p:spPr bwMode="auto">
          <a:xfrm>
            <a:off x="3427268" y="4963391"/>
            <a:ext cx="2209800" cy="609600"/>
          </a:xfrm>
          <a:prstGeom prst="roundRect">
            <a:avLst>
              <a:gd name="adj" fmla="val 984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LINQ</a:t>
            </a:r>
          </a:p>
        </p:txBody>
      </p:sp>
      <p:sp>
        <p:nvSpPr>
          <p:cNvPr id="48" name="Rounded Rectangle 47"/>
          <p:cNvSpPr/>
          <p:nvPr/>
        </p:nvSpPr>
        <p:spPr bwMode="auto">
          <a:xfrm>
            <a:off x="2057401" y="2885209"/>
            <a:ext cx="5105400" cy="1143000"/>
          </a:xfrm>
          <a:prstGeom prst="roundRect">
            <a:avLst>
              <a:gd name="adj" fmla="val 9394"/>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3" name="Rounded Rectangle 52"/>
          <p:cNvSpPr/>
          <p:nvPr/>
        </p:nvSpPr>
        <p:spPr bwMode="auto">
          <a:xfrm>
            <a:off x="2209801" y="3494809"/>
            <a:ext cx="8382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Farm</a:t>
            </a:r>
          </a:p>
        </p:txBody>
      </p:sp>
      <p:sp>
        <p:nvSpPr>
          <p:cNvPr id="54" name="Rounded Rectangle 53"/>
          <p:cNvSpPr/>
          <p:nvPr/>
        </p:nvSpPr>
        <p:spPr bwMode="auto">
          <a:xfrm>
            <a:off x="3124200" y="3494809"/>
            <a:ext cx="6858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Site</a:t>
            </a:r>
          </a:p>
        </p:txBody>
      </p:sp>
      <p:sp>
        <p:nvSpPr>
          <p:cNvPr id="56" name="Rounded Rectangle 55"/>
          <p:cNvSpPr/>
          <p:nvPr/>
        </p:nvSpPr>
        <p:spPr bwMode="auto">
          <a:xfrm>
            <a:off x="3886200" y="3494809"/>
            <a:ext cx="1295401"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List Data</a:t>
            </a:r>
          </a:p>
        </p:txBody>
      </p:sp>
      <p:sp>
        <p:nvSpPr>
          <p:cNvPr id="59" name="Rounded Rectangle 58"/>
          <p:cNvSpPr/>
          <p:nvPr/>
        </p:nvSpPr>
        <p:spPr bwMode="auto">
          <a:xfrm>
            <a:off x="5257800" y="3494809"/>
            <a:ext cx="1762992"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000" dirty="0" smtClean="0">
                <a:solidFill>
                  <a:schemeClr val="tx1"/>
                </a:solidFill>
              </a:rPr>
              <a:t>External Lists</a:t>
            </a:r>
          </a:p>
        </p:txBody>
      </p:sp>
      <p:sp>
        <p:nvSpPr>
          <p:cNvPr id="66" name="TextBox 65"/>
          <p:cNvSpPr txBox="1"/>
          <p:nvPr/>
        </p:nvSpPr>
        <p:spPr>
          <a:xfrm>
            <a:off x="3604281" y="2961409"/>
            <a:ext cx="2011641" cy="369332"/>
          </a:xfrm>
          <a:prstGeom prst="rect">
            <a:avLst/>
          </a:prstGeom>
          <a:noFill/>
        </p:spPr>
        <p:txBody>
          <a:bodyPr wrap="square" lIns="0" tIns="0" rIns="0" bIns="0" rtlCol="0">
            <a:spAutoFit/>
          </a:bodyPr>
          <a:lstStyle/>
          <a:p>
            <a:pPr algn="ctr"/>
            <a:r>
              <a:rPr lang="en-NZ" sz="2400" dirty="0" smtClean="0">
                <a:effectLst>
                  <a:outerShdw blurRad="50800" dist="38100" dir="5400000" algn="ctr" rotWithShape="0">
                    <a:srgbClr val="000000">
                      <a:alpha val="47000"/>
                    </a:srgbClr>
                  </a:outerShdw>
                </a:effectLst>
                <a:latin typeface="Segoe UI" pitchFamily="34" charset="0"/>
              </a:rPr>
              <a:t>Data Platform</a:t>
            </a:r>
          </a:p>
        </p:txBody>
      </p:sp>
      <p:sp>
        <p:nvSpPr>
          <p:cNvPr id="71" name="TextBox 70"/>
          <p:cNvSpPr txBox="1"/>
          <p:nvPr/>
        </p:nvSpPr>
        <p:spPr>
          <a:xfrm>
            <a:off x="479264" y="2254829"/>
            <a:ext cx="1126142" cy="307777"/>
          </a:xfrm>
          <a:prstGeom prst="rect">
            <a:avLst/>
          </a:prstGeom>
          <a:noFill/>
        </p:spPr>
        <p:txBody>
          <a:bodyPr wrap="none" lIns="0" tIns="0" rIns="0" bIns="0" rtlCol="0">
            <a:spAutoFit/>
          </a:bodyPr>
          <a:lstStyle/>
          <a:p>
            <a:r>
              <a:rPr lang="en-US" sz="2000" b="1" dirty="0" smtClean="0">
                <a:solidFill>
                  <a:schemeClr val="bg1">
                    <a:lumMod val="85000"/>
                  </a:schemeClr>
                </a:solidFill>
                <a:effectLst>
                  <a:outerShdw blurRad="38100" dist="38100" dir="2700000" algn="tl">
                    <a:srgbClr val="000000">
                      <a:alpha val="43137"/>
                    </a:srgbClr>
                  </a:outerShdw>
                </a:effectLst>
              </a:rPr>
              <a:t>Client-side</a:t>
            </a:r>
          </a:p>
        </p:txBody>
      </p:sp>
      <p:sp>
        <p:nvSpPr>
          <p:cNvPr id="72" name="TextBox 71"/>
          <p:cNvSpPr txBox="1"/>
          <p:nvPr/>
        </p:nvSpPr>
        <p:spPr>
          <a:xfrm>
            <a:off x="479264" y="4333011"/>
            <a:ext cx="1197315" cy="307777"/>
          </a:xfrm>
          <a:prstGeom prst="rect">
            <a:avLst/>
          </a:prstGeom>
          <a:noFill/>
        </p:spPr>
        <p:txBody>
          <a:bodyPr wrap="none" lIns="0" tIns="0" rIns="0" bIns="0" rtlCol="0">
            <a:spAutoFit/>
          </a:bodyPr>
          <a:lstStyle/>
          <a:p>
            <a:r>
              <a:rPr lang="en-US" sz="2000" b="1" dirty="0" smtClean="0">
                <a:solidFill>
                  <a:schemeClr val="bg1">
                    <a:lumMod val="85000"/>
                  </a:schemeClr>
                </a:solidFill>
                <a:effectLst>
                  <a:outerShdw blurRad="38100" dist="38100" dir="2700000" algn="tl">
                    <a:srgbClr val="000000">
                      <a:alpha val="43137"/>
                    </a:srgbClr>
                  </a:outerShdw>
                </a:effectLst>
              </a:rPr>
              <a:t>Server-side</a:t>
            </a:r>
          </a:p>
        </p:txBody>
      </p:sp>
      <p:sp>
        <p:nvSpPr>
          <p:cNvPr id="73" name="TextBox 72"/>
          <p:cNvSpPr txBox="1"/>
          <p:nvPr/>
        </p:nvSpPr>
        <p:spPr>
          <a:xfrm>
            <a:off x="7134260" y="1465212"/>
            <a:ext cx="1368965" cy="276999"/>
          </a:xfrm>
          <a:prstGeom prst="rect">
            <a:avLst/>
          </a:prstGeom>
          <a:noFill/>
        </p:spPr>
        <p:txBody>
          <a:bodyPr wrap="none" lIns="0" tIns="0" rIns="0" bIns="0" rtlCol="0">
            <a:spAutoFit/>
          </a:bodyPr>
          <a:lstStyle/>
          <a:p>
            <a:r>
              <a:rPr lang="en-US" i="1" dirty="0" smtClean="0">
                <a:solidFill>
                  <a:schemeClr val="bg1">
                    <a:lumMod val="85000"/>
                  </a:schemeClr>
                </a:solidFill>
                <a:effectLst>
                  <a:outerShdw blurRad="38100" dist="38100" dir="2700000" algn="tl">
                    <a:srgbClr val="000000">
                      <a:alpha val="43137"/>
                    </a:srgbClr>
                  </a:outerShdw>
                </a:effectLst>
              </a:rPr>
              <a:t>Strongly-typed</a:t>
            </a:r>
          </a:p>
        </p:txBody>
      </p:sp>
      <p:sp>
        <p:nvSpPr>
          <p:cNvPr id="74" name="TextBox 73"/>
          <p:cNvSpPr txBox="1"/>
          <p:nvPr/>
        </p:nvSpPr>
        <p:spPr>
          <a:xfrm>
            <a:off x="7221848" y="2244438"/>
            <a:ext cx="1282787" cy="276999"/>
          </a:xfrm>
          <a:prstGeom prst="rect">
            <a:avLst/>
          </a:prstGeom>
          <a:noFill/>
        </p:spPr>
        <p:txBody>
          <a:bodyPr wrap="none" lIns="0" tIns="0" rIns="0" bIns="0" rtlCol="0">
            <a:spAutoFit/>
          </a:bodyPr>
          <a:lstStyle/>
          <a:p>
            <a:r>
              <a:rPr lang="en-US" i="1" dirty="0" smtClean="0">
                <a:solidFill>
                  <a:schemeClr val="bg1">
                    <a:lumMod val="85000"/>
                  </a:schemeClr>
                </a:solidFill>
                <a:effectLst>
                  <a:outerShdw blurRad="38100" dist="38100" dir="2700000" algn="tl">
                    <a:srgbClr val="000000">
                      <a:alpha val="43137"/>
                    </a:srgbClr>
                  </a:outerShdw>
                </a:effectLst>
              </a:rPr>
              <a:t>Weakly-typed</a:t>
            </a:r>
          </a:p>
        </p:txBody>
      </p:sp>
      <p:sp>
        <p:nvSpPr>
          <p:cNvPr id="75" name="TextBox 74"/>
          <p:cNvSpPr txBox="1"/>
          <p:nvPr/>
        </p:nvSpPr>
        <p:spPr>
          <a:xfrm>
            <a:off x="7145648" y="5136668"/>
            <a:ext cx="1368965" cy="276999"/>
          </a:xfrm>
          <a:prstGeom prst="rect">
            <a:avLst/>
          </a:prstGeom>
          <a:noFill/>
        </p:spPr>
        <p:txBody>
          <a:bodyPr wrap="none" lIns="0" tIns="0" rIns="0" bIns="0" rtlCol="0">
            <a:spAutoFit/>
          </a:bodyPr>
          <a:lstStyle/>
          <a:p>
            <a:r>
              <a:rPr lang="en-US" i="1" dirty="0" smtClean="0">
                <a:solidFill>
                  <a:schemeClr val="bg1">
                    <a:lumMod val="85000"/>
                  </a:schemeClr>
                </a:solidFill>
                <a:effectLst>
                  <a:outerShdw blurRad="38100" dist="38100" dir="2700000" algn="tl">
                    <a:srgbClr val="000000">
                      <a:alpha val="43137"/>
                    </a:srgbClr>
                  </a:outerShdw>
                </a:effectLst>
              </a:rPr>
              <a:t>Strongly-typed</a:t>
            </a:r>
          </a:p>
        </p:txBody>
      </p:sp>
      <p:sp>
        <p:nvSpPr>
          <p:cNvPr id="76" name="TextBox 75"/>
          <p:cNvSpPr txBox="1"/>
          <p:nvPr/>
        </p:nvSpPr>
        <p:spPr>
          <a:xfrm>
            <a:off x="7221848" y="4367740"/>
            <a:ext cx="1282787" cy="276999"/>
          </a:xfrm>
          <a:prstGeom prst="rect">
            <a:avLst/>
          </a:prstGeom>
          <a:noFill/>
        </p:spPr>
        <p:txBody>
          <a:bodyPr wrap="none" lIns="0" tIns="0" rIns="0" bIns="0" rtlCol="0">
            <a:spAutoFit/>
          </a:bodyPr>
          <a:lstStyle/>
          <a:p>
            <a:r>
              <a:rPr lang="en-US" i="1" dirty="0" smtClean="0">
                <a:solidFill>
                  <a:schemeClr val="bg1">
                    <a:lumMod val="85000"/>
                  </a:schemeClr>
                </a:solidFill>
                <a:effectLst>
                  <a:outerShdw blurRad="38100" dist="38100" dir="2700000" algn="tl">
                    <a:srgbClr val="000000">
                      <a:alpha val="43137"/>
                    </a:srgbClr>
                  </a:outerShdw>
                </a:effectLst>
              </a:rPr>
              <a:t>Weakly-typed</a:t>
            </a:r>
          </a:p>
        </p:txBody>
      </p:sp>
      <p:grpSp>
        <p:nvGrpSpPr>
          <p:cNvPr id="3" name="Group 76"/>
          <p:cNvGrpSpPr/>
          <p:nvPr/>
        </p:nvGrpSpPr>
        <p:grpSpPr>
          <a:xfrm>
            <a:off x="457200" y="2805261"/>
            <a:ext cx="8143008" cy="1288474"/>
            <a:chOff x="370609" y="3196652"/>
            <a:chExt cx="8229600" cy="1288474"/>
          </a:xfrm>
        </p:grpSpPr>
        <p:cxnSp>
          <p:nvCxnSpPr>
            <p:cNvPr id="78" name="Straight Connector 77"/>
            <p:cNvCxnSpPr/>
            <p:nvPr/>
          </p:nvCxnSpPr>
          <p:spPr>
            <a:xfrm>
              <a:off x="370609" y="4485126"/>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79" name="Straight Connector 78"/>
            <p:cNvCxnSpPr/>
            <p:nvPr/>
          </p:nvCxnSpPr>
          <p:spPr>
            <a:xfrm>
              <a:off x="370609" y="3196652"/>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80" name="Rounded Rectangle 79"/>
          <p:cNvSpPr/>
          <p:nvPr/>
        </p:nvSpPr>
        <p:spPr bwMode="auto">
          <a:xfrm>
            <a:off x="2590800" y="4180609"/>
            <a:ext cx="3886200" cy="609600"/>
          </a:xfrm>
          <a:prstGeom prst="roundRect">
            <a:avLst>
              <a:gd name="adj" fmla="val 1155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Server</a:t>
            </a:r>
            <a:r>
              <a:rPr lang="en-NZ" sz="2400" dirty="0" smtClean="0">
                <a:solidFill>
                  <a:schemeClr val="tx1"/>
                </a:solidFill>
              </a:rPr>
              <a:t> </a:t>
            </a:r>
            <a:r>
              <a:rPr lang="en-NZ"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OM</a:t>
            </a:r>
          </a:p>
        </p:txBody>
      </p:sp>
      <p:sp>
        <p:nvSpPr>
          <p:cNvPr id="85" name="Rounded Rectangle 84"/>
          <p:cNvSpPr/>
          <p:nvPr/>
        </p:nvSpPr>
        <p:spPr bwMode="auto">
          <a:xfrm>
            <a:off x="3124200" y="2092038"/>
            <a:ext cx="2819400" cy="619991"/>
          </a:xfrm>
          <a:prstGeom prst="roundRect">
            <a:avLst>
              <a:gd name="adj" fmla="val 1121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Client</a:t>
            </a:r>
            <a:r>
              <a:rPr lang="en-NZ" sz="2400" dirty="0" smtClean="0">
                <a:solidFill>
                  <a:schemeClr val="tx1"/>
                </a:solidFill>
              </a:rPr>
              <a:t> </a:t>
            </a:r>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OM</a:t>
            </a:r>
          </a:p>
        </p:txBody>
      </p:sp>
      <p:sp>
        <p:nvSpPr>
          <p:cNvPr id="86" name="Rounded Rectangle 85"/>
          <p:cNvSpPr/>
          <p:nvPr/>
        </p:nvSpPr>
        <p:spPr bwMode="auto">
          <a:xfrm>
            <a:off x="3427268" y="1295402"/>
            <a:ext cx="2209800" cy="616527"/>
          </a:xfrm>
          <a:prstGeom prst="roundRect">
            <a:avLst>
              <a:gd name="adj" fmla="val 992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2400" dirty="0" smtClean="0">
                <a:solidFill>
                  <a:schemeClr val="tx1"/>
                </a:solidFill>
                <a:effectLst>
                  <a:outerShdw blurRad="50800" dist="38100" dir="5400000" algn="ctr" rotWithShape="0">
                    <a:srgbClr val="000000">
                      <a:alpha val="47000"/>
                    </a:srgbClr>
                  </a:outerShdw>
                </a:effectLst>
                <a:latin typeface="Segoe UI" pitchFamily="34" charset="0"/>
              </a:rPr>
              <a:t>REST APIs</a:t>
            </a:r>
          </a:p>
        </p:txBody>
      </p:sp>
      <p:grpSp>
        <p:nvGrpSpPr>
          <p:cNvPr id="4" name="Group 86"/>
          <p:cNvGrpSpPr/>
          <p:nvPr/>
        </p:nvGrpSpPr>
        <p:grpSpPr>
          <a:xfrm>
            <a:off x="4495799" y="2008626"/>
            <a:ext cx="4104409" cy="2867891"/>
            <a:chOff x="370609" y="2400017"/>
            <a:chExt cx="8229600" cy="2867891"/>
          </a:xfrm>
        </p:grpSpPr>
        <p:cxnSp>
          <p:nvCxnSpPr>
            <p:cNvPr id="88" name="Straight Connector 87"/>
            <p:cNvCxnSpPr/>
            <p:nvPr/>
          </p:nvCxnSpPr>
          <p:spPr>
            <a:xfrm>
              <a:off x="370609" y="5267908"/>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89" name="Straight Connector 88"/>
            <p:cNvCxnSpPr/>
            <p:nvPr/>
          </p:nvCxnSpPr>
          <p:spPr>
            <a:xfrm>
              <a:off x="370609" y="2400017"/>
              <a:ext cx="8229600" cy="0"/>
            </a:xfrm>
            <a:prstGeom prst="line">
              <a:avLst/>
            </a:prstGeom>
            <a:ln w="3810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92" name="TextBox 91"/>
          <p:cNvSpPr txBox="1"/>
          <p:nvPr/>
        </p:nvSpPr>
        <p:spPr>
          <a:xfrm>
            <a:off x="498764" y="5635614"/>
            <a:ext cx="1177053" cy="830997"/>
          </a:xfrm>
          <a:prstGeom prst="rect">
            <a:avLst/>
          </a:prstGeom>
          <a:noFill/>
        </p:spPr>
        <p:txBody>
          <a:bodyPr wrap="none" lIns="0" tIns="0" rIns="0" bIns="0" rtlCol="0">
            <a:spAutoFit/>
          </a:bodyPr>
          <a:lstStyle/>
          <a:p>
            <a:pPr>
              <a:lnSpc>
                <a:spcPct val="150000"/>
              </a:lnSpc>
            </a:pPr>
            <a:r>
              <a:rPr lang="en-US" dirty="0" smtClean="0">
                <a:gradFill>
                  <a:gsLst>
                    <a:gs pos="0">
                      <a:schemeClr val="tx1"/>
                    </a:gs>
                    <a:gs pos="86000">
                      <a:schemeClr val="tx1"/>
                    </a:gs>
                  </a:gsLst>
                  <a:lin ang="5400000" scaled="0"/>
                </a:gradFill>
                <a:effectLst>
                  <a:outerShdw blurRad="38100" dist="38100" dir="2700000" algn="tl">
                    <a:srgbClr val="000000">
                      <a:alpha val="43137"/>
                    </a:srgbClr>
                  </a:outerShdw>
                </a:effectLst>
              </a:rPr>
              <a:t>New in 2010</a:t>
            </a:r>
          </a:p>
          <a:p>
            <a:pPr>
              <a:lnSpc>
                <a:spcPct val="150000"/>
              </a:lnSpc>
            </a:pPr>
            <a:r>
              <a:rPr lang="en-US" dirty="0" smtClean="0">
                <a:gradFill>
                  <a:gsLst>
                    <a:gs pos="0">
                      <a:schemeClr val="tx1"/>
                    </a:gs>
                    <a:gs pos="86000">
                      <a:schemeClr val="tx1"/>
                    </a:gs>
                  </a:gsLst>
                  <a:lin ang="5400000" scaled="0"/>
                </a:gradFill>
                <a:effectLst>
                  <a:outerShdw blurRad="38100" dist="38100" dir="2700000" algn="tl">
                    <a:srgbClr val="000000">
                      <a:alpha val="43137"/>
                    </a:srgbClr>
                  </a:outerShdw>
                </a:effectLst>
              </a:rPr>
              <a:t>Improved</a:t>
            </a:r>
          </a:p>
        </p:txBody>
      </p:sp>
      <p:cxnSp>
        <p:nvCxnSpPr>
          <p:cNvPr id="93" name="Straight Connector 92"/>
          <p:cNvCxnSpPr/>
          <p:nvPr/>
        </p:nvCxnSpPr>
        <p:spPr>
          <a:xfrm>
            <a:off x="509155" y="6078399"/>
            <a:ext cx="1600200" cy="0"/>
          </a:xfrm>
          <a:prstGeom prst="line">
            <a:avLst/>
          </a:prstGeom>
          <a:ln w="1905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sp>
        <p:nvSpPr>
          <p:cNvPr id="37" name="Oval 36"/>
          <p:cNvSpPr/>
          <p:nvPr/>
        </p:nvSpPr>
        <p:spPr bwMode="auto">
          <a:xfrm>
            <a:off x="5406832" y="1367832"/>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3" name="Oval 42"/>
          <p:cNvSpPr/>
          <p:nvPr/>
        </p:nvSpPr>
        <p:spPr bwMode="auto">
          <a:xfrm>
            <a:off x="5713596" y="2166798"/>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5" name="Oval 44"/>
          <p:cNvSpPr/>
          <p:nvPr/>
        </p:nvSpPr>
        <p:spPr bwMode="auto">
          <a:xfrm>
            <a:off x="5409659" y="5034486"/>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6" name="Oval 45"/>
          <p:cNvSpPr/>
          <p:nvPr/>
        </p:nvSpPr>
        <p:spPr bwMode="auto">
          <a:xfrm>
            <a:off x="6248457" y="4251360"/>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0" name="Oval 49"/>
          <p:cNvSpPr/>
          <p:nvPr/>
        </p:nvSpPr>
        <p:spPr bwMode="auto">
          <a:xfrm>
            <a:off x="6916322" y="2998642"/>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1" name="Oval 50"/>
          <p:cNvSpPr/>
          <p:nvPr/>
        </p:nvSpPr>
        <p:spPr bwMode="auto">
          <a:xfrm>
            <a:off x="1928964" y="6163235"/>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2" name="Oval 51"/>
          <p:cNvSpPr/>
          <p:nvPr/>
        </p:nvSpPr>
        <p:spPr bwMode="auto">
          <a:xfrm>
            <a:off x="1928964" y="5723965"/>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Tree>
    <p:custDataLst>
      <p:tags r:id="rId1"/>
    </p:custDataLst>
    <p:extLst>
      <p:ext uri="{BB962C8B-B14F-4D97-AF65-F5344CB8AC3E}">
        <p14:creationId xmlns:p14="http://schemas.microsoft.com/office/powerpoint/2010/main" val="42632224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Object Model and </a:t>
            </a:r>
            <a:r>
              <a:rPr lang="en-US" dirty="0" err="1" smtClean="0"/>
              <a:t>jQuery</a:t>
            </a:r>
            <a:endParaRPr lang="en-US" dirty="0"/>
          </a:p>
        </p:txBody>
      </p:sp>
      <p:sp>
        <p:nvSpPr>
          <p:cNvPr id="3" name="Text Placeholder 2"/>
          <p:cNvSpPr>
            <a:spLocks noGrp="1"/>
          </p:cNvSpPr>
          <p:nvPr>
            <p:ph idx="1"/>
          </p:nvPr>
        </p:nvSpPr>
        <p:spPr/>
        <p:txBody>
          <a:bodyPr/>
          <a:lstStyle/>
          <a:p>
            <a:r>
              <a:rPr lang="en-US" dirty="0" smtClean="0"/>
              <a:t>Simple API to Add, Retrieve, Update</a:t>
            </a:r>
            <a:br>
              <a:rPr lang="en-US" dirty="0" smtClean="0"/>
            </a:br>
            <a:r>
              <a:rPr lang="en-US" dirty="0" smtClean="0"/>
              <a:t>and Manage Data in SharePoint</a:t>
            </a:r>
          </a:p>
          <a:p>
            <a:r>
              <a:rPr lang="en-US" dirty="0" smtClean="0"/>
              <a:t>Commands batched for Performance</a:t>
            </a:r>
          </a:p>
          <a:p>
            <a:endParaRPr lang="en-US" dirty="0" smtClean="0"/>
          </a:p>
        </p:txBody>
      </p:sp>
      <p:sp>
        <p:nvSpPr>
          <p:cNvPr id="18" name="Rounded Rectangle 17"/>
          <p:cNvSpPr/>
          <p:nvPr/>
        </p:nvSpPr>
        <p:spPr bwMode="auto">
          <a:xfrm>
            <a:off x="1123950" y="4419600"/>
            <a:ext cx="6915150" cy="5334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defRPr>
            </a:pPr>
            <a:endParaRPr lang="en-NZ" sz="2000" dirty="0">
              <a:solidFill>
                <a:schemeClr val="tx1"/>
              </a:solidFill>
            </a:endParaRPr>
          </a:p>
        </p:txBody>
      </p:sp>
      <p:sp>
        <p:nvSpPr>
          <p:cNvPr id="21" name="Rounded Rectangle 20"/>
          <p:cNvSpPr/>
          <p:nvPr/>
        </p:nvSpPr>
        <p:spPr bwMode="auto">
          <a:xfrm>
            <a:off x="1104900" y="5181600"/>
            <a:ext cx="6934200" cy="1447800"/>
          </a:xfrm>
          <a:prstGeom prst="roundRect">
            <a:avLst>
              <a:gd name="adj" fmla="val 7644"/>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prstClr val="white"/>
                </a:solidFill>
              </a:defRPr>
            </a:pPr>
            <a:endParaRPr lang="en-US" sz="2400" dirty="0">
              <a:solidFill>
                <a:schemeClr val="tx1"/>
              </a:solidFill>
            </a:endParaRPr>
          </a:p>
        </p:txBody>
      </p:sp>
      <p:cxnSp>
        <p:nvCxnSpPr>
          <p:cNvPr id="13" name="Straight Arrow Connector 12"/>
          <p:cNvCxnSpPr/>
          <p:nvPr/>
        </p:nvCxnSpPr>
        <p:spPr>
          <a:xfrm rot="5400000" flipH="1" flipV="1">
            <a:off x="4153548" y="4677324"/>
            <a:ext cx="855955" cy="198"/>
          </a:xfrm>
          <a:prstGeom prst="straightConnector1">
            <a:avLst/>
          </a:prstGeom>
          <a:ln w="76200">
            <a:solidFill>
              <a:srgbClr val="FF0000"/>
            </a:solidFill>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15" name="Rounded Rectangle 14"/>
          <p:cNvSpPr/>
          <p:nvPr/>
        </p:nvSpPr>
        <p:spPr bwMode="auto">
          <a:xfrm>
            <a:off x="1219200" y="5715000"/>
            <a:ext cx="1980000" cy="792000"/>
          </a:xfrm>
          <a:prstGeom prst="roundRect">
            <a:avLst>
              <a:gd name="adj" fmla="val 1830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effectLst>
                  <a:outerShdw blurRad="50800" dist="38100" dir="5400000" algn="ctr" rotWithShape="0">
                    <a:srgbClr val="000000">
                      <a:alpha val="47000"/>
                    </a:srgbClr>
                  </a:outerShdw>
                </a:effectLst>
                <a:latin typeface="Segoe UI" pitchFamily="34" charset="0"/>
              </a:defRPr>
            </a:pPr>
            <a:r>
              <a:rPr lang="en-US" sz="2000" dirty="0">
                <a:solidFill>
                  <a:schemeClr val="tx1"/>
                </a:solidFill>
                <a:effectLst>
                  <a:outerShdw blurRad="50800" dist="38100" dir="5400000" algn="ctr" rotWithShape="0">
                    <a:srgbClr val="000000">
                      <a:alpha val="47000"/>
                    </a:srgbClr>
                  </a:outerShdw>
                </a:effectLst>
              </a:rPr>
              <a:t>.NET CLR</a:t>
            </a:r>
          </a:p>
        </p:txBody>
      </p:sp>
      <p:sp>
        <p:nvSpPr>
          <p:cNvPr id="16" name="Rounded Rectangle 15"/>
          <p:cNvSpPr/>
          <p:nvPr/>
        </p:nvSpPr>
        <p:spPr bwMode="auto">
          <a:xfrm>
            <a:off x="3581400" y="5715000"/>
            <a:ext cx="1980000" cy="792000"/>
          </a:xfrm>
          <a:prstGeom prst="roundRect">
            <a:avLst>
              <a:gd name="adj" fmla="val 1830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prstClr val="white"/>
                </a:solidFill>
                <a:effectLst>
                  <a:outerShdw blurRad="50800" dist="38100" dir="5400000" algn="ctr" rotWithShape="0">
                    <a:srgbClr val="000000">
                      <a:alpha val="47000"/>
                    </a:srgbClr>
                  </a:outerShdw>
                </a:effectLst>
                <a:latin typeface="Segoe UI" pitchFamily="34" charset="0"/>
              </a:defRPr>
            </a:pPr>
            <a:r>
              <a:rPr lang="en-US" sz="2000" dirty="0" smtClean="0">
                <a:solidFill>
                  <a:schemeClr val="tx1"/>
                </a:solidFill>
                <a:effectLst>
                  <a:outerShdw blurRad="50800" dist="38100" dir="5400000" algn="ctr" rotWithShape="0">
                    <a:srgbClr val="000000">
                      <a:alpha val="47000"/>
                    </a:srgbClr>
                  </a:outerShdw>
                </a:effectLst>
              </a:rPr>
              <a:t>Silverlight CLR</a:t>
            </a:r>
            <a:endParaRPr lang="en-US" sz="2000" dirty="0">
              <a:solidFill>
                <a:schemeClr val="tx1"/>
              </a:solidFill>
              <a:effectLst>
                <a:outerShdw blurRad="50800" dist="38100" dir="5400000" algn="ctr" rotWithShape="0">
                  <a:srgbClr val="000000">
                    <a:alpha val="47000"/>
                  </a:srgbClr>
                </a:outerShdw>
              </a:effectLst>
            </a:endParaRPr>
          </a:p>
        </p:txBody>
      </p:sp>
      <p:sp>
        <p:nvSpPr>
          <p:cNvPr id="17" name="Rounded Rectangle 16"/>
          <p:cNvSpPr/>
          <p:nvPr/>
        </p:nvSpPr>
        <p:spPr bwMode="auto">
          <a:xfrm>
            <a:off x="5943600" y="5715000"/>
            <a:ext cx="1980000" cy="792000"/>
          </a:xfrm>
          <a:prstGeom prst="roundRect">
            <a:avLst>
              <a:gd name="adj" fmla="val 1830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prstClr val="white"/>
                </a:solidFill>
                <a:effectLst>
                  <a:outerShdw blurRad="50800" dist="38100" dir="5400000" algn="ctr" rotWithShape="0">
                    <a:srgbClr val="000000">
                      <a:alpha val="47000"/>
                    </a:srgbClr>
                  </a:outerShdw>
                </a:effectLst>
                <a:latin typeface="Segoe UI" pitchFamily="34" charset="0"/>
              </a:defRPr>
            </a:pPr>
            <a:r>
              <a:rPr lang="en-US" sz="2000" dirty="0">
                <a:solidFill>
                  <a:schemeClr val="tx1"/>
                </a:solidFill>
                <a:effectLst>
                  <a:outerShdw blurRad="50800" dist="38100" dir="5400000" algn="ctr" rotWithShape="0">
                    <a:srgbClr val="000000">
                      <a:alpha val="47000"/>
                    </a:srgbClr>
                  </a:outerShdw>
                </a:effectLst>
              </a:rPr>
              <a:t>JavaScript</a:t>
            </a:r>
          </a:p>
        </p:txBody>
      </p:sp>
      <p:sp>
        <p:nvSpPr>
          <p:cNvPr id="20" name="Rounded Rectangle 19"/>
          <p:cNvSpPr/>
          <p:nvPr/>
        </p:nvSpPr>
        <p:spPr bwMode="auto">
          <a:xfrm>
            <a:off x="1104900" y="3048000"/>
            <a:ext cx="6934200" cy="1143000"/>
          </a:xfrm>
          <a:prstGeom prst="roundRect">
            <a:avLst>
              <a:gd name="adj" fmla="val 748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defRPr>
            </a:pPr>
            <a:endParaRPr lang="en-US" sz="2400" dirty="0">
              <a:solidFill>
                <a:schemeClr val="tx1"/>
              </a:solidFill>
              <a:effectLst>
                <a:outerShdw blurRad="50800" dist="38100" dir="5400000" algn="ctr" rotWithShape="0">
                  <a:srgbClr val="000000">
                    <a:alpha val="47000"/>
                  </a:srgbClr>
                </a:outerShdw>
              </a:effectLst>
            </a:endParaRPr>
          </a:p>
        </p:txBody>
      </p:sp>
      <p:sp>
        <p:nvSpPr>
          <p:cNvPr id="29" name="Text Placeholder 2"/>
          <p:cNvSpPr txBox="1">
            <a:spLocks/>
          </p:cNvSpPr>
          <p:nvPr/>
        </p:nvSpPr>
        <p:spPr>
          <a:xfrm>
            <a:off x="3179718" y="5283927"/>
            <a:ext cx="29718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effectLst>
                  <a:outerShdw blurRad="50800" dist="38100" dir="5400000" algn="ctr" rotWithShape="0">
                    <a:srgbClr val="000000">
                      <a:alpha val="47000"/>
                    </a:srgbClr>
                  </a:outerShdw>
                </a:effectLst>
              </a:rPr>
              <a:t>Client Application</a:t>
            </a:r>
          </a:p>
        </p:txBody>
      </p:sp>
      <p:sp>
        <p:nvSpPr>
          <p:cNvPr id="24" name="Text Placeholder 2"/>
          <p:cNvSpPr txBox="1">
            <a:spLocks/>
          </p:cNvSpPr>
          <p:nvPr/>
        </p:nvSpPr>
        <p:spPr>
          <a:xfrm>
            <a:off x="1409700" y="4544401"/>
            <a:ext cx="15240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effectLst>
                  <a:outerShdw blurRad="50800" dist="38100" dir="5400000" algn="ctr" rotWithShape="0">
                    <a:srgbClr val="000000">
                      <a:alpha val="47000"/>
                    </a:srgbClr>
                  </a:outerShdw>
                </a:effectLst>
              </a:rPr>
              <a:t>Consistent</a:t>
            </a:r>
          </a:p>
        </p:txBody>
      </p:sp>
      <p:sp>
        <p:nvSpPr>
          <p:cNvPr id="27" name="Text Placeholder 2"/>
          <p:cNvSpPr txBox="1">
            <a:spLocks/>
          </p:cNvSpPr>
          <p:nvPr/>
        </p:nvSpPr>
        <p:spPr>
          <a:xfrm>
            <a:off x="6438900" y="4544401"/>
            <a:ext cx="1524000" cy="332399"/>
          </a:xfrm>
          <a:prstGeom prst="rect">
            <a:avLst/>
          </a:prstGeom>
        </p:spPr>
        <p:txBody>
          <a:bodyPr vert="horz" wrap="square" lIns="0" tIns="0" rIns="0" bIns="0" rtlCol="0">
            <a:spAutoFit/>
          </a:bodyPr>
          <a:lstStyle/>
          <a:p>
            <a:pPr marL="460375" indent="-460375" algn="ctr">
              <a:lnSpc>
                <a:spcPct val="90000"/>
              </a:lnSpc>
              <a:spcBef>
                <a:spcPct val="20000"/>
              </a:spcBef>
              <a:buSzPct val="85000"/>
              <a:defRPr/>
            </a:pPr>
            <a:r>
              <a:rPr lang="en-US" sz="2400" dirty="0">
                <a:effectLst>
                  <a:outerShdw blurRad="50800" dist="38100" dir="5400000" algn="ctr" rotWithShape="0">
                    <a:srgbClr val="000000">
                      <a:alpha val="47000"/>
                    </a:srgbClr>
                  </a:outerShdw>
                </a:effectLst>
              </a:rPr>
              <a:t>Efficient</a:t>
            </a:r>
          </a:p>
        </p:txBody>
      </p:sp>
      <p:sp>
        <p:nvSpPr>
          <p:cNvPr id="26" name="Rectangle 25"/>
          <p:cNvSpPr/>
          <p:nvPr/>
        </p:nvSpPr>
        <p:spPr>
          <a:xfrm>
            <a:off x="3515305" y="3429000"/>
            <a:ext cx="2187907" cy="424732"/>
          </a:xfrm>
          <a:prstGeom prst="rect">
            <a:avLst/>
          </a:prstGeom>
        </p:spPr>
        <p:txBody>
          <a:bodyPr wrap="none">
            <a:spAutoFit/>
          </a:bodyPr>
          <a:lstStyle/>
          <a:p>
            <a:pPr marL="460375" indent="-460375" algn="ctr">
              <a:lnSpc>
                <a:spcPct val="90000"/>
              </a:lnSpc>
              <a:spcBef>
                <a:spcPct val="20000"/>
              </a:spcBef>
              <a:buSzPct val="85000"/>
              <a:defRPr/>
            </a:pPr>
            <a:r>
              <a:rPr lang="en-US" sz="2400" dirty="0" smtClean="0">
                <a:effectLst>
                  <a:outerShdw blurRad="50800" dist="38100" dir="5400000" algn="ctr" rotWithShape="0">
                    <a:srgbClr val="000000">
                      <a:alpha val="47000"/>
                    </a:srgbClr>
                  </a:outerShdw>
                </a:effectLst>
              </a:rPr>
              <a:t>SharePoint Data</a:t>
            </a:r>
            <a:endParaRPr lang="en-NZ" sz="2400" dirty="0">
              <a:effectLst>
                <a:outerShdw blurRad="50800" dist="38100" dir="5400000" algn="ctr" rotWithShape="0">
                  <a:srgbClr val="000000">
                    <a:alpha val="47000"/>
                  </a:srgbClr>
                </a:outerShdw>
              </a:effectLst>
            </a:endParaRPr>
          </a:p>
        </p:txBody>
      </p:sp>
    </p:spTree>
    <p:extLst>
      <p:ext uri="{BB962C8B-B14F-4D97-AF65-F5344CB8AC3E}">
        <p14:creationId xmlns:p14="http://schemas.microsoft.com/office/powerpoint/2010/main" val="335638287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3) The Client OM and </a:t>
            </a:r>
            <a:r>
              <a:rPr lang="en-US" dirty="0" err="1" smtClean="0"/>
              <a:t>jQuery</a:t>
            </a:r>
            <a:endParaRPr lang="en-US" dirty="0"/>
          </a:p>
        </p:txBody>
      </p:sp>
      <p:grpSp>
        <p:nvGrpSpPr>
          <p:cNvPr id="4" name="Group 3"/>
          <p:cNvGrpSpPr/>
          <p:nvPr/>
        </p:nvGrpSpPr>
        <p:grpSpPr>
          <a:xfrm rot="886576">
            <a:off x="5745751" y="402436"/>
            <a:ext cx="3244994" cy="615137"/>
            <a:chOff x="1832445" y="2236193"/>
            <a:chExt cx="5275187" cy="99999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8" name="Group 7"/>
          <p:cNvGrpSpPr/>
          <p:nvPr/>
        </p:nvGrpSpPr>
        <p:grpSpPr>
          <a:xfrm rot="886576">
            <a:off x="6177435" y="1016880"/>
            <a:ext cx="2299027" cy="615137"/>
            <a:chOff x="1832444" y="2236193"/>
            <a:chExt cx="3737386" cy="999990"/>
          </a:xfrm>
        </p:grpSpPr>
        <p:pic>
          <p:nvPicPr>
            <p:cNvPr id="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127887896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Using </a:t>
            </a:r>
            <a:r>
              <a:rPr lang="en-US" dirty="0" err="1" smtClean="0"/>
              <a:t>jQuery</a:t>
            </a:r>
            <a:r>
              <a:rPr lang="en-US" dirty="0" smtClean="0"/>
              <a:t> Plugins</a:t>
            </a:r>
            <a:endParaRPr lang="en-US" dirty="0"/>
          </a:p>
        </p:txBody>
      </p:sp>
      <p:sp>
        <p:nvSpPr>
          <p:cNvPr id="4" name="Content Placeholder 3"/>
          <p:cNvSpPr>
            <a:spLocks noGrp="1"/>
          </p:cNvSpPr>
          <p:nvPr>
            <p:ph idx="1"/>
          </p:nvPr>
        </p:nvSpPr>
        <p:spPr/>
        <p:txBody>
          <a:bodyPr/>
          <a:lstStyle/>
          <a:p>
            <a:r>
              <a:rPr lang="en-US" dirty="0"/>
              <a:t>http://plugins.jquery.com</a:t>
            </a:r>
            <a:r>
              <a:rPr lang="en-US" dirty="0" smtClean="0"/>
              <a:t>/</a:t>
            </a:r>
          </a:p>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1922" y="2894760"/>
            <a:ext cx="5633162" cy="35682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rot="886576">
            <a:off x="6520383" y="489493"/>
            <a:ext cx="2299027" cy="615137"/>
            <a:chOff x="1832444" y="2236193"/>
            <a:chExt cx="3737386" cy="999990"/>
          </a:xfrm>
        </p:grpSpPr>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222634233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4</a:t>
            </a:r>
            <a:r>
              <a:rPr lang="en-US" dirty="0" smtClean="0"/>
              <a:t>) </a:t>
            </a:r>
            <a:r>
              <a:rPr lang="en-US" dirty="0" err="1" smtClean="0"/>
              <a:t>jQuery</a:t>
            </a:r>
            <a:r>
              <a:rPr lang="en-US" dirty="0" smtClean="0"/>
              <a:t> Plugins</a:t>
            </a:r>
            <a:endParaRPr lang="en-US" dirty="0"/>
          </a:p>
        </p:txBody>
      </p:sp>
      <p:grpSp>
        <p:nvGrpSpPr>
          <p:cNvPr id="4" name="Group 3"/>
          <p:cNvGrpSpPr/>
          <p:nvPr/>
        </p:nvGrpSpPr>
        <p:grpSpPr>
          <a:xfrm rot="886576">
            <a:off x="5745751" y="402436"/>
            <a:ext cx="3244994" cy="615137"/>
            <a:chOff x="1832445" y="2236193"/>
            <a:chExt cx="5275187" cy="99999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8" name="Group 7"/>
          <p:cNvGrpSpPr/>
          <p:nvPr/>
        </p:nvGrpSpPr>
        <p:grpSpPr>
          <a:xfrm rot="886576">
            <a:off x="6177435" y="1016880"/>
            <a:ext cx="2299027" cy="615137"/>
            <a:chOff x="1832444" y="2236193"/>
            <a:chExt cx="3737386" cy="999990"/>
          </a:xfrm>
        </p:grpSpPr>
        <p:pic>
          <p:nvPicPr>
            <p:cNvPr id="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258205990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Dialog Framework and </a:t>
            </a:r>
            <a:r>
              <a:rPr lang="en-US" dirty="0" err="1" smtClean="0"/>
              <a:t>jQuery</a:t>
            </a:r>
            <a:r>
              <a:rPr lang="en-US" dirty="0" smtClean="0"/>
              <a:t/>
            </a:r>
            <a:br>
              <a:rPr lang="en-US" dirty="0" smtClean="0"/>
            </a:br>
            <a:endParaRPr lang="en-US" dirty="0"/>
          </a:p>
        </p:txBody>
      </p:sp>
      <p:sp>
        <p:nvSpPr>
          <p:cNvPr id="3" name="Text Placeholder 2"/>
          <p:cNvSpPr>
            <a:spLocks noGrp="1"/>
          </p:cNvSpPr>
          <p:nvPr>
            <p:ph idx="1"/>
          </p:nvPr>
        </p:nvSpPr>
        <p:spPr/>
        <p:txBody>
          <a:bodyPr>
            <a:normAutofit/>
          </a:bodyPr>
          <a:lstStyle/>
          <a:p>
            <a:r>
              <a:rPr lang="en-US" smtClean="0"/>
              <a:t>Ajax based dialog </a:t>
            </a:r>
          </a:p>
          <a:p>
            <a:r>
              <a:rPr lang="en-US" smtClean="0"/>
              <a:t>Reduces page refreshes</a:t>
            </a:r>
          </a:p>
          <a:p>
            <a:r>
              <a:rPr lang="en-US" smtClean="0"/>
              <a:t>JavaScript client object model</a:t>
            </a:r>
          </a:p>
          <a:p>
            <a:r>
              <a:rPr lang="en-US" smtClean="0"/>
              <a:t>SP.UI.ModalDialog</a:t>
            </a:r>
          </a:p>
          <a:p>
            <a:r>
              <a:rPr lang="en-US" smtClean="0"/>
              <a:t>From Server Ribbon</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9947" y="1169933"/>
            <a:ext cx="4922371" cy="434565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680649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5) Dialogs and </a:t>
            </a:r>
            <a:r>
              <a:rPr lang="en-US" dirty="0" err="1" smtClean="0"/>
              <a:t>jQuery</a:t>
            </a:r>
            <a:endParaRPr lang="en-US" dirty="0"/>
          </a:p>
        </p:txBody>
      </p:sp>
      <p:grpSp>
        <p:nvGrpSpPr>
          <p:cNvPr id="4" name="Group 3"/>
          <p:cNvGrpSpPr/>
          <p:nvPr/>
        </p:nvGrpSpPr>
        <p:grpSpPr>
          <a:xfrm rot="886576">
            <a:off x="5745751" y="402436"/>
            <a:ext cx="3244994" cy="615137"/>
            <a:chOff x="1832445" y="2236193"/>
            <a:chExt cx="5275187" cy="99999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8" name="Group 7"/>
          <p:cNvGrpSpPr/>
          <p:nvPr/>
        </p:nvGrpSpPr>
        <p:grpSpPr>
          <a:xfrm rot="886576">
            <a:off x="6177435" y="1016880"/>
            <a:ext cx="2299027" cy="615137"/>
            <a:chOff x="1832444" y="2236193"/>
            <a:chExt cx="3737386" cy="999990"/>
          </a:xfrm>
        </p:grpSpPr>
        <p:pic>
          <p:nvPicPr>
            <p:cNvPr id="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149317930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Summary</a:t>
            </a:r>
            <a:endParaRPr lang="en-US" dirty="0"/>
          </a:p>
        </p:txBody>
      </p:sp>
      <p:sp>
        <p:nvSpPr>
          <p:cNvPr id="7" name="Content Placeholder 6"/>
          <p:cNvSpPr>
            <a:spLocks noGrp="1"/>
          </p:cNvSpPr>
          <p:nvPr>
            <p:ph idx="1"/>
          </p:nvPr>
        </p:nvSpPr>
        <p:spPr/>
        <p:txBody>
          <a:bodyPr/>
          <a:lstStyle/>
          <a:p>
            <a:r>
              <a:rPr lang="en-US" dirty="0" smtClean="0"/>
              <a:t>Why using jQuery in SharePoint?</a:t>
            </a:r>
          </a:p>
          <a:p>
            <a:r>
              <a:rPr lang="en-US" dirty="0" smtClean="0"/>
              <a:t>Enabling</a:t>
            </a:r>
            <a:r>
              <a:rPr lang="nl-BE" dirty="0" smtClean="0"/>
              <a:t> jQuery in your Sharepoint sites</a:t>
            </a:r>
          </a:p>
          <a:p>
            <a:r>
              <a:rPr lang="nl-BE" dirty="0" smtClean="0"/>
              <a:t>Enabling your own scripts in your SharePoint sites</a:t>
            </a:r>
          </a:p>
          <a:p>
            <a:r>
              <a:rPr lang="nl-BE" dirty="0" smtClean="0"/>
              <a:t>Some usage scenarios:</a:t>
            </a:r>
          </a:p>
          <a:p>
            <a:pPr lvl="1"/>
            <a:r>
              <a:rPr lang="nl-BE" dirty="0" smtClean="0"/>
              <a:t>Using the SharePoint Client Object Model</a:t>
            </a:r>
          </a:p>
          <a:p>
            <a:pPr lvl="1"/>
            <a:r>
              <a:rPr lang="nl-BE" dirty="0"/>
              <a:t>Using jQuery </a:t>
            </a:r>
            <a:r>
              <a:rPr lang="nl-BE" dirty="0" smtClean="0"/>
              <a:t>Plugins</a:t>
            </a:r>
          </a:p>
          <a:p>
            <a:pPr lvl="1"/>
            <a:r>
              <a:rPr lang="nl-BE" dirty="0" smtClean="0"/>
              <a:t>Using the SharePoint Dialog Framework</a:t>
            </a:r>
          </a:p>
          <a:p>
            <a:endParaRPr lang="en-US" dirty="0" smtClean="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17</a:t>
            </a:fld>
            <a:endParaRPr lang="en-US" dirty="0"/>
          </a:p>
        </p:txBody>
      </p:sp>
    </p:spTree>
    <p:extLst>
      <p:ext uri="{BB962C8B-B14F-4D97-AF65-F5344CB8AC3E}">
        <p14:creationId xmlns:p14="http://schemas.microsoft.com/office/powerpoint/2010/main" val="94788194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Agenda</a:t>
            </a:r>
            <a:endParaRPr lang="en-US" dirty="0"/>
          </a:p>
        </p:txBody>
      </p:sp>
      <p:sp>
        <p:nvSpPr>
          <p:cNvPr id="7" name="Content Placeholder 6"/>
          <p:cNvSpPr>
            <a:spLocks noGrp="1"/>
          </p:cNvSpPr>
          <p:nvPr>
            <p:ph idx="1"/>
          </p:nvPr>
        </p:nvSpPr>
        <p:spPr/>
        <p:txBody>
          <a:bodyPr/>
          <a:lstStyle/>
          <a:p>
            <a:r>
              <a:rPr lang="en-US" dirty="0" smtClean="0"/>
              <a:t>Why using jQuery in SharePoint?</a:t>
            </a:r>
          </a:p>
          <a:p>
            <a:r>
              <a:rPr lang="en-US" dirty="0" smtClean="0"/>
              <a:t>Enabling</a:t>
            </a:r>
            <a:r>
              <a:rPr lang="nl-BE" dirty="0" smtClean="0"/>
              <a:t> jQuery in your Sharepoint sites</a:t>
            </a:r>
          </a:p>
          <a:p>
            <a:r>
              <a:rPr lang="nl-BE" dirty="0" smtClean="0"/>
              <a:t>Enabling your own scripts in your SharePoint sites</a:t>
            </a:r>
          </a:p>
          <a:p>
            <a:r>
              <a:rPr lang="nl-BE" dirty="0" smtClean="0"/>
              <a:t>Some usage scenarios:</a:t>
            </a:r>
          </a:p>
          <a:p>
            <a:pPr lvl="1"/>
            <a:r>
              <a:rPr lang="nl-BE" dirty="0" smtClean="0"/>
              <a:t>Using the SharePoint Client Object Model</a:t>
            </a:r>
          </a:p>
          <a:p>
            <a:pPr lvl="1"/>
            <a:r>
              <a:rPr lang="nl-BE" dirty="0"/>
              <a:t>Using jQuery </a:t>
            </a:r>
            <a:r>
              <a:rPr lang="nl-BE" dirty="0" smtClean="0"/>
              <a:t>Plugins</a:t>
            </a:r>
          </a:p>
          <a:p>
            <a:pPr lvl="1"/>
            <a:r>
              <a:rPr lang="nl-BE" dirty="0" smtClean="0"/>
              <a:t>Using the SharePoint Dialog Framework</a:t>
            </a:r>
          </a:p>
          <a:p>
            <a:endParaRPr lang="en-US" dirty="0" smtClean="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02893280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Why using jQuery in SharePoint?</a:t>
            </a:r>
            <a:endParaRPr lang="en-US" dirty="0"/>
          </a:p>
        </p:txBody>
      </p:sp>
      <p:sp>
        <p:nvSpPr>
          <p:cNvPr id="3" name="Content Placeholder 2"/>
          <p:cNvSpPr>
            <a:spLocks noGrp="1"/>
          </p:cNvSpPr>
          <p:nvPr>
            <p:ph idx="1"/>
          </p:nvPr>
        </p:nvSpPr>
        <p:spPr/>
        <p:txBody>
          <a:bodyPr/>
          <a:lstStyle/>
          <a:p>
            <a:r>
              <a:rPr lang="en-US" dirty="0" smtClean="0"/>
              <a:t>Trend: richer user experiences</a:t>
            </a:r>
          </a:p>
          <a:p>
            <a:pPr lvl="1"/>
            <a:r>
              <a:rPr lang="en-US" dirty="0" smtClean="0"/>
              <a:t>Also in the browser!</a:t>
            </a:r>
          </a:p>
          <a:p>
            <a:pPr lvl="1"/>
            <a:r>
              <a:rPr lang="en-US" dirty="0" smtClean="0"/>
              <a:t>More processing on the client</a:t>
            </a:r>
          </a:p>
          <a:p>
            <a:r>
              <a:rPr lang="en-US" dirty="0" smtClean="0"/>
              <a:t>Techniques</a:t>
            </a:r>
          </a:p>
          <a:p>
            <a:pPr lvl="1"/>
            <a:r>
              <a:rPr lang="en-US" dirty="0" smtClean="0"/>
              <a:t>Silverlight &amp; competitors</a:t>
            </a:r>
          </a:p>
          <a:p>
            <a:pPr lvl="1"/>
            <a:r>
              <a:rPr lang="en-US" dirty="0" err="1" smtClean="0"/>
              <a:t>Javascript</a:t>
            </a:r>
            <a:endParaRPr lang="en-US" dirty="0" smtClean="0"/>
          </a:p>
          <a:p>
            <a:r>
              <a:rPr lang="en-US" dirty="0" err="1" smtClean="0"/>
              <a:t>Javascript</a:t>
            </a:r>
            <a:r>
              <a:rPr lang="en-US" dirty="0" smtClean="0"/>
              <a:t> challenges</a:t>
            </a:r>
          </a:p>
          <a:p>
            <a:pPr lvl="1"/>
            <a:r>
              <a:rPr lang="en-US" dirty="0" smtClean="0"/>
              <a:t>Lots of boring, repetitive “plumbing” code</a:t>
            </a:r>
          </a:p>
          <a:p>
            <a:pPr lvl="1"/>
            <a:r>
              <a:rPr lang="en-US" dirty="0" smtClean="0"/>
              <a:t>Cross browser compatibility</a:t>
            </a:r>
          </a:p>
          <a:p>
            <a:pPr lvl="1"/>
            <a:endParaRPr lang="en-US" dirty="0"/>
          </a:p>
        </p:txBody>
      </p:sp>
      <p:grpSp>
        <p:nvGrpSpPr>
          <p:cNvPr id="4" name="Group 3"/>
          <p:cNvGrpSpPr/>
          <p:nvPr/>
        </p:nvGrpSpPr>
        <p:grpSpPr>
          <a:xfrm rot="1396212">
            <a:off x="6532811" y="587251"/>
            <a:ext cx="2299027" cy="615137"/>
            <a:chOff x="1832445" y="2236193"/>
            <a:chExt cx="3737387" cy="999990"/>
          </a:xfrm>
        </p:grpSpPr>
        <p:pic>
          <p:nvPicPr>
            <p:cNvPr id="5" name="Picture 5" descr="C:\Users\jtielens\AppData\Local\Microsoft\Windows\Temporary Internet Files\Content.IE5\0WIVQ4VM\MC90043474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832445" y="2274524"/>
              <a:ext cx="3737387"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1096281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a:t>
            </a:r>
            <a:r>
              <a:rPr lang="en-US" dirty="0" err="1" smtClean="0"/>
              <a:t>jQuery</a:t>
            </a:r>
            <a:r>
              <a:rPr lang="en-US" dirty="0" smtClean="0"/>
              <a:t> in your SharePoint Sites</a:t>
            </a:r>
            <a:endParaRPr lang="en-US" dirty="0"/>
          </a:p>
        </p:txBody>
      </p:sp>
      <p:sp>
        <p:nvSpPr>
          <p:cNvPr id="3" name="Content Placeholder 2"/>
          <p:cNvSpPr>
            <a:spLocks noGrp="1"/>
          </p:cNvSpPr>
          <p:nvPr>
            <p:ph idx="1"/>
          </p:nvPr>
        </p:nvSpPr>
        <p:spPr/>
        <p:txBody>
          <a:bodyPr/>
          <a:lstStyle/>
          <a:p>
            <a:r>
              <a:rPr lang="en-US" dirty="0" smtClean="0"/>
              <a:t>Two things to think about:</a:t>
            </a:r>
          </a:p>
          <a:p>
            <a:pPr lvl="1"/>
            <a:endParaRPr lang="en-US" dirty="0" smtClean="0"/>
          </a:p>
          <a:p>
            <a:pPr lvl="1"/>
            <a:r>
              <a:rPr lang="en-US" dirty="0" smtClean="0"/>
              <a:t>Where to host </a:t>
            </a:r>
            <a:r>
              <a:rPr lang="en-US" dirty="0" err="1" smtClean="0"/>
              <a:t>jQuery</a:t>
            </a:r>
            <a:r>
              <a:rPr lang="en-US" dirty="0" smtClean="0"/>
              <a:t>?</a:t>
            </a:r>
          </a:p>
          <a:p>
            <a:pPr lvl="1"/>
            <a:r>
              <a:rPr lang="en-US" dirty="0" smtClean="0"/>
              <a:t>How to reference </a:t>
            </a:r>
            <a:r>
              <a:rPr lang="en-US" dirty="0" err="1" smtClean="0"/>
              <a:t>jQuery</a:t>
            </a:r>
            <a:r>
              <a:rPr lang="en-US" dirty="0" smtClean="0"/>
              <a:t>?</a:t>
            </a:r>
            <a:endParaRPr lang="en-US" dirty="0"/>
          </a:p>
        </p:txBody>
      </p:sp>
      <p:pic>
        <p:nvPicPr>
          <p:cNvPr id="2050" name="Picture 2" descr="C:\Users\jtielens\AppData\Local\Microsoft\Windows\Temporary Internet Files\Content.IE5\0WIVQ4VM\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0152" y="1"/>
            <a:ext cx="1623848" cy="1623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1783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style.rotation</p:attrName>
                                        </p:attrNameLst>
                                      </p:cBhvr>
                                      <p:tavLst>
                                        <p:tav tm="0">
                                          <p:val>
                                            <p:fltVal val="90"/>
                                          </p:val>
                                        </p:tav>
                                        <p:tav tm="100000">
                                          <p:val>
                                            <p:fltVal val="0"/>
                                          </p:val>
                                        </p:tav>
                                      </p:tavLst>
                                    </p:anim>
                                    <p:animEffect transition="in" filter="fade">
                                      <p:cBhvr>
                                        <p:cTn id="10"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host </a:t>
            </a:r>
            <a:r>
              <a:rPr lang="en-US" dirty="0" err="1" smtClean="0"/>
              <a:t>jQuery</a:t>
            </a:r>
            <a:r>
              <a:rPr lang="en-US" dirty="0" smtClean="0"/>
              <a:t>?</a:t>
            </a:r>
            <a:endParaRPr lang="en-US" dirty="0"/>
          </a:p>
        </p:txBody>
      </p:sp>
      <p:sp>
        <p:nvSpPr>
          <p:cNvPr id="3" name="Content Placeholder 2"/>
          <p:cNvSpPr>
            <a:spLocks noGrp="1"/>
          </p:cNvSpPr>
          <p:nvPr>
            <p:ph idx="1"/>
          </p:nvPr>
        </p:nvSpPr>
        <p:spPr/>
        <p:txBody>
          <a:bodyPr/>
          <a:lstStyle/>
          <a:p>
            <a:r>
              <a:rPr lang="en-US" dirty="0" smtClean="0"/>
              <a:t>Inside SharePoint</a:t>
            </a:r>
          </a:p>
          <a:p>
            <a:pPr lvl="1"/>
            <a:r>
              <a:rPr lang="en-US" dirty="0" smtClean="0"/>
              <a:t>On the Virtual File System (e.g. a Document Library)</a:t>
            </a:r>
          </a:p>
          <a:p>
            <a:pPr lvl="1"/>
            <a:r>
              <a:rPr lang="en-US" dirty="0" smtClean="0"/>
              <a:t>In the Physical File System (/_layouts)</a:t>
            </a:r>
          </a:p>
          <a:p>
            <a:endParaRPr lang="en-US" dirty="0" smtClean="0"/>
          </a:p>
          <a:p>
            <a:r>
              <a:rPr lang="en-US" dirty="0" smtClean="0"/>
              <a:t>Outside SharePoint</a:t>
            </a:r>
          </a:p>
          <a:p>
            <a:pPr lvl="1"/>
            <a:r>
              <a:rPr lang="en-US" dirty="0"/>
              <a:t>Microsoft Ajax Content Delivery Network </a:t>
            </a:r>
            <a:r>
              <a:rPr lang="en-US" dirty="0" smtClean="0"/>
              <a:t>(CDN)</a:t>
            </a:r>
            <a:r>
              <a:rPr lang="en-US" dirty="0"/>
              <a:t/>
            </a:r>
            <a:br>
              <a:rPr lang="en-US" dirty="0"/>
            </a:br>
            <a:r>
              <a:rPr lang="en-US" dirty="0"/>
              <a:t>http://www.asp.net/ajaxlibrary/cdn.ashx</a:t>
            </a:r>
          </a:p>
        </p:txBody>
      </p:sp>
      <p:pic>
        <p:nvPicPr>
          <p:cNvPr id="4" name="Picture 2" descr="C:\Users\jtielens\AppData\Local\Microsoft\Windows\Temporary Internet Files\Content.IE5\0WIVQ4VM\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0152" y="1"/>
            <a:ext cx="1623848" cy="1623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9086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reference </a:t>
            </a:r>
            <a:r>
              <a:rPr lang="en-US" dirty="0" err="1" smtClean="0"/>
              <a:t>jQuery</a:t>
            </a:r>
            <a:r>
              <a:rPr lang="en-US" dirty="0" smtClean="0"/>
              <a:t>?</a:t>
            </a:r>
            <a:endParaRPr lang="en-US" dirty="0"/>
          </a:p>
        </p:txBody>
      </p:sp>
      <p:sp>
        <p:nvSpPr>
          <p:cNvPr id="3" name="Content Placeholder 2"/>
          <p:cNvSpPr>
            <a:spLocks noGrp="1"/>
          </p:cNvSpPr>
          <p:nvPr>
            <p:ph idx="1"/>
          </p:nvPr>
        </p:nvSpPr>
        <p:spPr/>
        <p:txBody>
          <a:bodyPr/>
          <a:lstStyle/>
          <a:p>
            <a:r>
              <a:rPr lang="en-US" dirty="0" smtClean="0"/>
              <a:t>Bottom line:</a:t>
            </a:r>
            <a:br>
              <a:rPr lang="en-US" dirty="0" smtClean="0"/>
            </a:br>
            <a:r>
              <a:rPr lang="en-US" sz="1600" b="1" dirty="0" smtClean="0">
                <a:latin typeface="Lucida Console" pitchFamily="49" charset="0"/>
                <a:cs typeface="Courier New" pitchFamily="49" charset="0"/>
              </a:rPr>
              <a:t>&lt;script </a:t>
            </a:r>
            <a:r>
              <a:rPr lang="en-US" sz="1600" b="1" dirty="0" err="1" smtClean="0">
                <a:latin typeface="Lucida Console" pitchFamily="49" charset="0"/>
                <a:cs typeface="Courier New" pitchFamily="49" charset="0"/>
              </a:rPr>
              <a:t>src</a:t>
            </a:r>
            <a:r>
              <a:rPr lang="en-US" sz="1600" b="1" dirty="0" smtClean="0">
                <a:latin typeface="Lucida Console" pitchFamily="49" charset="0"/>
                <a:cs typeface="Courier New" pitchFamily="49" charset="0"/>
              </a:rPr>
              <a:t>=".../jquery.js" type="text/</a:t>
            </a:r>
            <a:r>
              <a:rPr lang="en-US" sz="1600" b="1" dirty="0" err="1" smtClean="0">
                <a:latin typeface="Lucida Console" pitchFamily="49" charset="0"/>
                <a:cs typeface="Courier New" pitchFamily="49" charset="0"/>
              </a:rPr>
              <a:t>javascript</a:t>
            </a:r>
            <a:r>
              <a:rPr lang="en-US" sz="1600" b="1" dirty="0" smtClean="0">
                <a:latin typeface="Lucida Console" pitchFamily="49" charset="0"/>
                <a:cs typeface="Courier New" pitchFamily="49" charset="0"/>
              </a:rPr>
              <a:t>"&gt;&lt;/script&gt;</a:t>
            </a:r>
            <a:endParaRPr lang="en-US" b="1" dirty="0" smtClean="0">
              <a:latin typeface="Lucida Console" pitchFamily="49" charset="0"/>
              <a:cs typeface="Courier New" pitchFamily="49" charset="0"/>
            </a:endParaRPr>
          </a:p>
          <a:p>
            <a:endParaRPr lang="en-US" dirty="0" smtClean="0"/>
          </a:p>
          <a:p>
            <a:r>
              <a:rPr lang="en-US" dirty="0" smtClean="0"/>
              <a:t>In the Master Page</a:t>
            </a:r>
          </a:p>
          <a:p>
            <a:r>
              <a:rPr lang="en-US" dirty="0" smtClean="0"/>
              <a:t>Using </a:t>
            </a:r>
            <a:r>
              <a:rPr lang="en-US" dirty="0" smtClean="0"/>
              <a:t>a Delegate Control</a:t>
            </a:r>
          </a:p>
          <a:p>
            <a:r>
              <a:rPr lang="en-US" dirty="0" smtClean="0"/>
              <a:t>Ad hoc (e.g. in a Web Part</a:t>
            </a:r>
            <a:r>
              <a:rPr lang="en-US" dirty="0" smtClean="0"/>
              <a:t>)</a:t>
            </a:r>
          </a:p>
          <a:p>
            <a:r>
              <a:rPr lang="en-US" dirty="0"/>
              <a:t>Using a Custom </a:t>
            </a:r>
            <a:r>
              <a:rPr lang="en-US" dirty="0" smtClean="0"/>
              <a:t>Action</a:t>
            </a:r>
          </a:p>
          <a:p>
            <a:endParaRPr lang="en-US" dirty="0"/>
          </a:p>
          <a:p>
            <a:r>
              <a:rPr lang="en-US" dirty="0" smtClean="0"/>
              <a:t>I            the Custom Action option</a:t>
            </a:r>
            <a:endParaRPr lang="en-US" dirty="0"/>
          </a:p>
          <a:p>
            <a:endParaRPr lang="en-US" dirty="0" smtClean="0"/>
          </a:p>
        </p:txBody>
      </p:sp>
      <p:pic>
        <p:nvPicPr>
          <p:cNvPr id="4" name="Picture 2" descr="C:\Users\jtielens\AppData\Local\Microsoft\Windows\Temporary Internet Files\Content.IE5\0WIVQ4VM\MC90044142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0152" y="1"/>
            <a:ext cx="1623848" cy="16238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86576">
            <a:off x="777932" y="4522151"/>
            <a:ext cx="615138" cy="615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3775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1) Hosting and referencing </a:t>
            </a:r>
            <a:r>
              <a:rPr lang="en-US" dirty="0" err="1" smtClean="0"/>
              <a:t>jQuery</a:t>
            </a:r>
            <a:endParaRPr lang="en-US" dirty="0"/>
          </a:p>
        </p:txBody>
      </p:sp>
      <p:grpSp>
        <p:nvGrpSpPr>
          <p:cNvPr id="4" name="Group 3"/>
          <p:cNvGrpSpPr/>
          <p:nvPr/>
        </p:nvGrpSpPr>
        <p:grpSpPr>
          <a:xfrm rot="886576">
            <a:off x="5745751" y="402436"/>
            <a:ext cx="3244994" cy="615137"/>
            <a:chOff x="1832445" y="2236193"/>
            <a:chExt cx="5275187" cy="99999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8" name="Group 7"/>
          <p:cNvGrpSpPr/>
          <p:nvPr/>
        </p:nvGrpSpPr>
        <p:grpSpPr>
          <a:xfrm rot="886576">
            <a:off x="6177435" y="1016880"/>
            <a:ext cx="2299027" cy="615137"/>
            <a:chOff x="1832444" y="2236193"/>
            <a:chExt cx="3737386" cy="999990"/>
          </a:xfrm>
        </p:grpSpPr>
        <p:pic>
          <p:nvPicPr>
            <p:cNvPr id="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229944800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Enabling your own scripts in your SharePoint sites</a:t>
            </a:r>
            <a:endParaRPr lang="en-US" dirty="0"/>
          </a:p>
        </p:txBody>
      </p:sp>
      <p:sp>
        <p:nvSpPr>
          <p:cNvPr id="4" name="Content Placeholder 3"/>
          <p:cNvSpPr>
            <a:spLocks noGrp="1"/>
          </p:cNvSpPr>
          <p:nvPr>
            <p:ph idx="1"/>
          </p:nvPr>
        </p:nvSpPr>
        <p:spPr/>
        <p:txBody>
          <a:bodyPr/>
          <a:lstStyle/>
          <a:p>
            <a:r>
              <a:rPr lang="en-US" dirty="0" smtClean="0"/>
              <a:t>Exactly the same as with </a:t>
            </a:r>
            <a:r>
              <a:rPr lang="en-US" dirty="0" err="1" smtClean="0"/>
              <a:t>jQuery</a:t>
            </a:r>
            <a:r>
              <a:rPr lang="en-US" dirty="0" smtClean="0"/>
              <a:t> itself!</a:t>
            </a:r>
          </a:p>
          <a:p>
            <a:pPr lvl="1"/>
            <a:r>
              <a:rPr lang="en-US" dirty="0" smtClean="0"/>
              <a:t>Except the CDN option </a:t>
            </a:r>
            <a:r>
              <a:rPr lang="en-US" dirty="0" smtClean="0">
                <a:sym typeface="Wingdings" pitchFamily="2" charset="2"/>
              </a:rPr>
              <a:t></a:t>
            </a:r>
          </a:p>
          <a:p>
            <a:pPr lvl="1"/>
            <a:endParaRPr lang="en-US" dirty="0"/>
          </a:p>
        </p:txBody>
      </p:sp>
      <p:pic>
        <p:nvPicPr>
          <p:cNvPr id="8195" name="Picture 3" descr="C:\Users\jtielens\AppData\Local\Microsoft\Windows\Temporary Internet Files\Content.IE5\U3CU3WRF\MC90044131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3863" y="300355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76566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2) Enabling custom scripts</a:t>
            </a:r>
            <a:endParaRPr lang="en-US" dirty="0"/>
          </a:p>
        </p:txBody>
      </p:sp>
      <p:grpSp>
        <p:nvGrpSpPr>
          <p:cNvPr id="4" name="Group 3"/>
          <p:cNvGrpSpPr/>
          <p:nvPr/>
        </p:nvGrpSpPr>
        <p:grpSpPr>
          <a:xfrm rot="886576">
            <a:off x="5745751" y="402436"/>
            <a:ext cx="3244994" cy="615137"/>
            <a:chOff x="1832445" y="2236193"/>
            <a:chExt cx="5275187" cy="99999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198" y="2307750"/>
              <a:ext cx="3872434" cy="780214"/>
            </a:xfrm>
            <a:prstGeom prst="rect">
              <a:avLst/>
            </a:prstGeom>
          </p:spPr>
        </p:pic>
        <p:pic>
          <p:nvPicPr>
            <p:cNvPr id="6"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832445" y="2274524"/>
              <a:ext cx="446130" cy="850566"/>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8" name="Group 7"/>
          <p:cNvGrpSpPr/>
          <p:nvPr/>
        </p:nvGrpSpPr>
        <p:grpSpPr>
          <a:xfrm rot="886576">
            <a:off x="6177435" y="1016880"/>
            <a:ext cx="2299027" cy="615137"/>
            <a:chOff x="1832444" y="2236193"/>
            <a:chExt cx="3737386" cy="999990"/>
          </a:xfrm>
        </p:grpSpPr>
        <p:pic>
          <p:nvPicPr>
            <p:cNvPr id="9" name="Picture 5" descr="C:\Users\jtielens\AppData\Local\Microsoft\Windows\Temporary Internet Files\Content.IE5\0WIVQ4VM\MC90043474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7" y="2236193"/>
              <a:ext cx="999992" cy="999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32444" y="2274523"/>
              <a:ext cx="3737386" cy="850566"/>
            </a:xfrm>
            <a:prstGeom prst="rect">
              <a:avLst/>
            </a:prstGeom>
            <a:noFill/>
          </p:spPr>
          <p:txBody>
            <a:bodyPr wrap="none" lIns="91440" tIns="45720" rIns="91440" bIns="45720">
              <a:spAutoFit/>
            </a:bodyPr>
            <a:lstStyle/>
            <a:p>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a:t>
              </a:r>
              <a:r>
                <a:rPr lang="en-US" sz="2800" cap="none" spc="0" dirty="0" err="1" smtClean="0">
                  <a:ln w="18415" cmpd="sng">
                    <a:solidFill>
                      <a:srgbClr val="FFFFFF"/>
                    </a:solidFill>
                    <a:prstDash val="solid"/>
                  </a:ln>
                  <a:solidFill>
                    <a:srgbClr val="FFFFFF"/>
                  </a:solidFill>
                  <a:latin typeface="Courier New" pitchFamily="49" charset="0"/>
                  <a:cs typeface="Courier New" pitchFamily="49" charset="0"/>
                </a:rPr>
                <a:t>jQuery</a:t>
              </a:r>
              <a:endParaRPr lang="en-US" sz="2800" cap="none" spc="0" dirty="0">
                <a:ln w="18415" cmpd="sng">
                  <a:solidFill>
                    <a:srgbClr val="FFFFFF"/>
                  </a:solidFill>
                  <a:prstDash val="solid"/>
                </a:ln>
                <a:solidFill>
                  <a:srgbClr val="FFFFFF"/>
                </a:solidFill>
                <a:latin typeface="Courier New" pitchFamily="49" charset="0"/>
                <a:cs typeface="Courier New" pitchFamily="49" charset="0"/>
              </a:endParaRPr>
            </a:p>
          </p:txBody>
        </p:sp>
      </p:grpSp>
    </p:spTree>
    <p:extLst>
      <p:ext uri="{BB962C8B-B14F-4D97-AF65-F5344CB8AC3E}">
        <p14:creationId xmlns:p14="http://schemas.microsoft.com/office/powerpoint/2010/main" val="1860437813"/>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5379</TotalTime>
  <Words>488</Words>
  <Application>Microsoft Office PowerPoint</Application>
  <PresentationFormat>On-screen Show (4:3)</PresentationFormat>
  <Paragraphs>133</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SharePoint &amp; jQuery:  Better Together</vt:lpstr>
      <vt:lpstr>Agenda</vt:lpstr>
      <vt:lpstr>Why using jQuery in SharePoint?</vt:lpstr>
      <vt:lpstr>Enabling jQuery in your SharePoint Sites</vt:lpstr>
      <vt:lpstr>Where to host jQuery?</vt:lpstr>
      <vt:lpstr>How to reference jQuery?</vt:lpstr>
      <vt:lpstr>PowerPoint Presentation</vt:lpstr>
      <vt:lpstr>Enabling your own scripts in your SharePoint sites</vt:lpstr>
      <vt:lpstr>PowerPoint Presentation</vt:lpstr>
      <vt:lpstr>Data Access in SharePoint 2010</vt:lpstr>
      <vt:lpstr>Client Object Model and jQuery</vt:lpstr>
      <vt:lpstr>PowerPoint Presentation</vt:lpstr>
      <vt:lpstr>Using jQuery Plugins</vt:lpstr>
      <vt:lpstr>PowerPoint Presentation</vt:lpstr>
      <vt:lpstr>The Dialog Framework and jQuery </vt:lpstr>
      <vt:lpstr>PowerPoint Presentation</vt:lpstr>
      <vt:lpstr>Summary</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Jan Tielens</cp:lastModifiedBy>
  <cp:revision>49</cp:revision>
  <dcterms:created xsi:type="dcterms:W3CDTF">2011-01-13T08:12:11Z</dcterms:created>
  <dcterms:modified xsi:type="dcterms:W3CDTF">2011-04-26T23:46:18Z</dcterms:modified>
</cp:coreProperties>
</file>