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4"/>
  </p:notesMasterIdLst>
  <p:handoutMasterIdLst>
    <p:handoutMasterId r:id="rId35"/>
  </p:handoutMasterIdLst>
  <p:sldIdLst>
    <p:sldId id="303" r:id="rId2"/>
    <p:sldId id="275" r:id="rId3"/>
    <p:sldId id="302" r:id="rId4"/>
    <p:sldId id="267" r:id="rId5"/>
    <p:sldId id="269" r:id="rId6"/>
    <p:sldId id="272" r:id="rId7"/>
    <p:sldId id="270" r:id="rId8"/>
    <p:sldId id="279" r:id="rId9"/>
    <p:sldId id="271" r:id="rId10"/>
    <p:sldId id="295" r:id="rId11"/>
    <p:sldId id="304" r:id="rId12"/>
    <p:sldId id="296" r:id="rId13"/>
    <p:sldId id="297" r:id="rId14"/>
    <p:sldId id="298" r:id="rId15"/>
    <p:sldId id="299" r:id="rId16"/>
    <p:sldId id="300" r:id="rId17"/>
    <p:sldId id="257" r:id="rId18"/>
    <p:sldId id="287" r:id="rId19"/>
    <p:sldId id="281" r:id="rId20"/>
    <p:sldId id="292" r:id="rId21"/>
    <p:sldId id="293" r:id="rId22"/>
    <p:sldId id="282" r:id="rId23"/>
    <p:sldId id="283" r:id="rId24"/>
    <p:sldId id="284" r:id="rId25"/>
    <p:sldId id="285" r:id="rId26"/>
    <p:sldId id="286" r:id="rId27"/>
    <p:sldId id="291" r:id="rId28"/>
    <p:sldId id="264" r:id="rId29"/>
    <p:sldId id="265" r:id="rId30"/>
    <p:sldId id="301" r:id="rId31"/>
    <p:sldId id="294" r:id="rId32"/>
    <p:sldId id="268" r:id="rId3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4168799-63DE-4D0D-9A69-ABAD00C21CAD}">
          <p14:sldIdLst>
            <p14:sldId id="303"/>
            <p14:sldId id="275"/>
            <p14:sldId id="302"/>
            <p14:sldId id="267"/>
            <p14:sldId id="269"/>
          </p14:sldIdLst>
        </p14:section>
        <p14:section name="General" id="{77363CE0-A7D1-4AB3-9198-37FCDBA65110}">
          <p14:sldIdLst>
            <p14:sldId id="272"/>
            <p14:sldId id="270"/>
            <p14:sldId id="279"/>
            <p14:sldId id="271"/>
          </p14:sldIdLst>
        </p14:section>
        <p14:section name="Silverlight" id="{4C0C7026-C868-4DB0-87D9-B7387C6BB4D8}">
          <p14:sldIdLst>
            <p14:sldId id="295"/>
            <p14:sldId id="304"/>
            <p14:sldId id="296"/>
            <p14:sldId id="297"/>
            <p14:sldId id="298"/>
            <p14:sldId id="299"/>
            <p14:sldId id="300"/>
          </p14:sldIdLst>
        </p14:section>
        <p14:section name="ASP.NET MVC3" id="{F31422D5-7002-4C49-94C2-935527A5132C}">
          <p14:sldIdLst>
            <p14:sldId id="257"/>
            <p14:sldId id="287"/>
            <p14:sldId id="281"/>
            <p14:sldId id="292"/>
            <p14:sldId id="293"/>
            <p14:sldId id="282"/>
            <p14:sldId id="283"/>
            <p14:sldId id="284"/>
          </p14:sldIdLst>
        </p14:section>
        <p14:section name="Windows Azure" id="{64D23BFC-3C73-4E00-BA57-1EA0289C7740}">
          <p14:sldIdLst>
            <p14:sldId id="285"/>
            <p14:sldId id="286"/>
          </p14:sldIdLst>
        </p14:section>
        <p14:section name="Conclusion" id="{35656337-8AC9-4FDD-B8D2-03C613F8D816}">
          <p14:sldIdLst>
            <p14:sldId id="291"/>
          </p14:sldIdLst>
        </p14:section>
        <p14:section name="Belux info slides" id="{2BED94AB-ADF3-4F0C-A68B-D127047F0F88}">
          <p14:sldIdLst>
            <p14:sldId id="264"/>
            <p14:sldId id="265"/>
            <p14:sldId id="301"/>
            <p14:sldId id="294"/>
            <p14:sldId id="268"/>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43434"/>
    <a:srgbClr val="3A3A3A"/>
    <a:srgbClr val="282828"/>
    <a:srgbClr val="1D1D1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7337" autoAdjust="0"/>
  </p:normalViewPr>
  <p:slideViewPr>
    <p:cSldViewPr snapToGrid="0" snapToObjects="1" showGuides="1">
      <p:cViewPr>
        <p:scale>
          <a:sx n="50" d="100"/>
          <a:sy n="50" d="100"/>
        </p:scale>
        <p:origin x="-2748" y="-624"/>
      </p:cViewPr>
      <p:guideLst>
        <p:guide orient="horz" pos="791"/>
        <p:guide orient="horz" pos="98"/>
        <p:guide orient="horz" pos="641"/>
        <p:guide orient="horz" pos="4214"/>
        <p:guide pos="5581"/>
        <p:guide pos="154"/>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99B0905-96F6-A145-A924-99126C66A88E}" type="datetimeFigureOut">
              <a:rPr lang="en-US" smtClean="0"/>
              <a:pPr/>
              <a:t>4/26/2011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419B92B-3065-C249-8A2E-806C8E7C6F0C}" type="slidenum">
              <a:rPr lang="en-US" smtClean="0"/>
              <a:pPr/>
              <a:t>‹#›</a:t>
            </a:fld>
            <a:endParaRPr lang="en-US"/>
          </a:p>
        </p:txBody>
      </p:sp>
    </p:spTree>
    <p:extLst>
      <p:ext uri="{BB962C8B-B14F-4D97-AF65-F5344CB8AC3E}">
        <p14:creationId xmlns:p14="http://schemas.microsoft.com/office/powerpoint/2010/main" val="35106694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F5D0A5-D740-274F-B3C1-02C052A6262C}" type="datetimeFigureOut">
              <a:rPr lang="en-US" smtClean="0"/>
              <a:pPr/>
              <a:t>4/26/2011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BE" smtClean="0"/>
              <a:t>Click to edit Master text styles</a:t>
            </a:r>
          </a:p>
          <a:p>
            <a:pPr lvl="1"/>
            <a:r>
              <a:rPr lang="nl-BE" smtClean="0"/>
              <a:t>Second level</a:t>
            </a:r>
          </a:p>
          <a:p>
            <a:pPr lvl="2"/>
            <a:r>
              <a:rPr lang="nl-BE" smtClean="0"/>
              <a:t>Third level</a:t>
            </a:r>
          </a:p>
          <a:p>
            <a:pPr lvl="3"/>
            <a:r>
              <a:rPr lang="nl-BE" smtClean="0"/>
              <a:t>Fourth level</a:t>
            </a:r>
          </a:p>
          <a:p>
            <a:pPr lvl="4"/>
            <a:r>
              <a:rPr lang="nl-BE"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E990E08-5260-8E49-984D-856E681064D2}" type="slidenum">
              <a:rPr lang="en-US" smtClean="0"/>
              <a:pPr/>
              <a:t>‹#›</a:t>
            </a:fld>
            <a:endParaRPr lang="en-US"/>
          </a:p>
        </p:txBody>
      </p:sp>
    </p:spTree>
    <p:extLst>
      <p:ext uri="{BB962C8B-B14F-4D97-AF65-F5344CB8AC3E}">
        <p14:creationId xmlns:p14="http://schemas.microsoft.com/office/powerpoint/2010/main" val="82936997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err="1" smtClean="0"/>
              <a:t>Klaarzetten</a:t>
            </a:r>
            <a:r>
              <a:rPr lang="en-US" dirty="0" smtClean="0"/>
              <a:t>:</a:t>
            </a:r>
          </a:p>
          <a:p>
            <a:r>
              <a:rPr lang="en-US" dirty="0" smtClean="0"/>
              <a:t>- http://td2011-feedback-services-prod.cloudapp.net/LiveFeedback-ServiceLayer-Web-BackOfficeDomainService.svc</a:t>
            </a:r>
          </a:p>
          <a:p>
            <a:r>
              <a:rPr lang="en-US" dirty="0" smtClean="0"/>
              <a:t>- http://td2011-feedback-services-prod.cloudapp.net/backoffice.html    </a:t>
            </a:r>
            <a:r>
              <a:rPr lang="en-US" dirty="0" err="1" smtClean="0"/>
              <a:t>MSTechDays</a:t>
            </a:r>
            <a:r>
              <a:rPr lang="en-US" dirty="0" smtClean="0"/>
              <a:t> / </a:t>
            </a:r>
            <a:r>
              <a:rPr lang="en-US" dirty="0" err="1" smtClean="0"/>
              <a:t>duuaqszgyv</a:t>
            </a:r>
            <a:endParaRPr lang="en-US" dirty="0" smtClean="0"/>
          </a:p>
          <a:p>
            <a:endParaRPr lang="en-US" dirty="0" smtClean="0"/>
          </a:p>
          <a:p>
            <a:r>
              <a:rPr lang="en-US" dirty="0" smtClean="0"/>
              <a:t>CTRL-T </a:t>
            </a:r>
            <a:r>
              <a:rPr lang="en-US" dirty="0" err="1" smtClean="0"/>
              <a:t>GeneralFeedbackViewModel</a:t>
            </a:r>
            <a:endParaRPr lang="en-US" dirty="0" smtClean="0"/>
          </a:p>
          <a:p>
            <a:endParaRPr lang="en-US" dirty="0" smtClean="0"/>
          </a:p>
          <a:p>
            <a:r>
              <a:rPr lang="en-US" dirty="0" smtClean="0"/>
              <a:t>- http://td2011-feedback-services-prod.cloudapp.net/topsessions.html</a:t>
            </a:r>
          </a:p>
          <a:p>
            <a:r>
              <a:rPr lang="en-US" dirty="0" smtClean="0"/>
              <a:t>- http://td2011-feedback-services-prod.cloudapp.net/twitterwall.html</a:t>
            </a:r>
          </a:p>
          <a:p>
            <a:endParaRPr lang="en-US" dirty="0" smtClean="0"/>
          </a:p>
          <a:p>
            <a:r>
              <a:rPr lang="en-US" dirty="0" smtClean="0"/>
              <a:t>- WP7 app</a:t>
            </a:r>
          </a:p>
          <a:p>
            <a:r>
              <a:rPr lang="en-US" dirty="0" smtClean="0"/>
              <a:t>CTRL-T </a:t>
            </a:r>
            <a:r>
              <a:rPr lang="en-US" dirty="0" err="1" smtClean="0"/>
              <a:t>FeedbackViewModel</a:t>
            </a:r>
            <a:r>
              <a:rPr lang="en-US" dirty="0" smtClean="0"/>
              <a:t> (WP7)</a:t>
            </a:r>
          </a:p>
          <a:p>
            <a:endParaRPr lang="en-US" dirty="0" smtClean="0"/>
          </a:p>
          <a:p>
            <a:r>
              <a:rPr lang="en-US" dirty="0" smtClean="0"/>
              <a:t>- MVC app </a:t>
            </a:r>
            <a:r>
              <a:rPr lang="en-US" dirty="0" err="1" smtClean="0"/>
              <a:t>klaarzetten</a:t>
            </a:r>
            <a:r>
              <a:rPr lang="en-US" dirty="0" smtClean="0"/>
              <a:t> in browser en iPhone simulator</a:t>
            </a:r>
          </a:p>
          <a:p>
            <a:endParaRPr lang="en-US" dirty="0" smtClean="0"/>
          </a:p>
          <a:p>
            <a:r>
              <a:rPr lang="en-US" dirty="0" smtClean="0"/>
              <a:t>CTRL-T </a:t>
            </a:r>
            <a:r>
              <a:rPr lang="en-US" dirty="0" err="1" smtClean="0"/>
              <a:t>FeedbackDomainService</a:t>
            </a:r>
            <a:endParaRPr lang="en-US" dirty="0" smtClean="0"/>
          </a:p>
          <a:p>
            <a:r>
              <a:rPr lang="en-US" dirty="0" smtClean="0"/>
              <a:t>CTRL-T </a:t>
            </a:r>
            <a:r>
              <a:rPr lang="en-US" dirty="0" err="1" smtClean="0"/>
              <a:t>FeedbackController</a:t>
            </a:r>
            <a:endParaRPr lang="en-US" dirty="0" smtClean="0"/>
          </a:p>
          <a:p>
            <a:endParaRPr lang="en-US" dirty="0" smtClean="0"/>
          </a:p>
          <a:p>
            <a:r>
              <a:rPr lang="en-US" dirty="0" smtClean="0"/>
              <a:t>- </a:t>
            </a:r>
            <a:r>
              <a:rPr lang="en-US" dirty="0" err="1" smtClean="0"/>
              <a:t>Lege</a:t>
            </a:r>
            <a:r>
              <a:rPr lang="en-US" dirty="0" smtClean="0"/>
              <a:t> VS solution met </a:t>
            </a:r>
            <a:r>
              <a:rPr lang="en-US" dirty="0" err="1" smtClean="0"/>
              <a:t>lege</a:t>
            </a:r>
            <a:r>
              <a:rPr lang="en-US" dirty="0" smtClean="0"/>
              <a:t> MVC3 template</a:t>
            </a:r>
          </a:p>
          <a:p>
            <a:endParaRPr lang="en-US" dirty="0" smtClean="0"/>
          </a:p>
          <a:p>
            <a:r>
              <a:rPr lang="en-US" dirty="0" smtClean="0"/>
              <a:t>- SQL Azure manager (via online interface)</a:t>
            </a:r>
          </a:p>
          <a:p>
            <a:endParaRPr lang="en-US" dirty="0" smtClean="0"/>
          </a:p>
          <a:p>
            <a:r>
              <a:rPr lang="en-US" dirty="0" smtClean="0"/>
              <a:t>CTRL-T </a:t>
            </a:r>
            <a:r>
              <a:rPr lang="en-US" dirty="0" err="1" smtClean="0"/>
              <a:t>LiveFeedbackEntities</a:t>
            </a:r>
            <a:endParaRPr lang="en-US" dirty="0"/>
          </a:p>
        </p:txBody>
      </p:sp>
      <p:sp>
        <p:nvSpPr>
          <p:cNvPr id="4" name="Slide Number Placeholder 3"/>
          <p:cNvSpPr>
            <a:spLocks noGrp="1"/>
          </p:cNvSpPr>
          <p:nvPr>
            <p:ph type="sldNum" sz="quarter" idx="10"/>
          </p:nvPr>
        </p:nvSpPr>
        <p:spPr/>
        <p:txBody>
          <a:bodyPr/>
          <a:lstStyle/>
          <a:p>
            <a:fld id="{CE990E08-5260-8E49-984D-856E681064D2}" type="slidenum">
              <a:rPr lang="en-US" smtClean="0"/>
              <a:pPr/>
              <a:t>1</a:t>
            </a:fld>
            <a:endParaRPr lang="en-US"/>
          </a:p>
        </p:txBody>
      </p:sp>
    </p:spTree>
    <p:extLst>
      <p:ext uri="{BB962C8B-B14F-4D97-AF65-F5344CB8AC3E}">
        <p14:creationId xmlns:p14="http://schemas.microsoft.com/office/powerpoint/2010/main" val="33204336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smtClean="0"/>
          </a:p>
        </p:txBody>
      </p:sp>
      <p:sp>
        <p:nvSpPr>
          <p:cNvPr id="4" name="Slide Number Placeholder 3"/>
          <p:cNvSpPr>
            <a:spLocks noGrp="1"/>
          </p:cNvSpPr>
          <p:nvPr>
            <p:ph type="sldNum" sz="quarter" idx="10"/>
          </p:nvPr>
        </p:nvSpPr>
        <p:spPr/>
        <p:txBody>
          <a:bodyPr/>
          <a:lstStyle/>
          <a:p>
            <a:fld id="{CE990E08-5260-8E49-984D-856E681064D2}" type="slidenum">
              <a:rPr lang="en-US" smtClean="0"/>
              <a:pPr/>
              <a:t>16</a:t>
            </a:fld>
            <a:endParaRPr lang="en-US"/>
          </a:p>
        </p:txBody>
      </p:sp>
    </p:spTree>
    <p:extLst>
      <p:ext uri="{BB962C8B-B14F-4D97-AF65-F5344CB8AC3E}">
        <p14:creationId xmlns:p14="http://schemas.microsoft.com/office/powerpoint/2010/main" val="11737402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nl-BE" baseline="0" dirty="0" smtClean="0"/>
              <a:t>Put a breakpoint in one controller</a:t>
            </a:r>
            <a:endParaRPr lang="nl-BE" dirty="0" smtClean="0"/>
          </a:p>
          <a:p>
            <a:pPr marL="171450" marR="0" indent="-171450" algn="l" defTabSz="457200" rtl="0" eaLnBrk="1" fontAlgn="auto" latinLnBrk="0" hangingPunct="1">
              <a:lnSpc>
                <a:spcPct val="100000"/>
              </a:lnSpc>
              <a:spcBef>
                <a:spcPts val="0"/>
              </a:spcBef>
              <a:spcAft>
                <a:spcPts val="0"/>
              </a:spcAft>
              <a:buClrTx/>
              <a:buSzTx/>
              <a:buFontTx/>
              <a:buChar char="-"/>
              <a:tabLst/>
              <a:defRPr/>
            </a:pPr>
            <a:r>
              <a:rPr lang="nl-BE" dirty="0" smtClean="0"/>
              <a:t>Show</a:t>
            </a:r>
            <a:r>
              <a:rPr lang="nl-BE" baseline="0" dirty="0" smtClean="0"/>
              <a:t> application in </a:t>
            </a:r>
            <a:r>
              <a:rPr lang="nl-BE" dirty="0" smtClean="0"/>
              <a:t>browser</a:t>
            </a:r>
          </a:p>
          <a:p>
            <a:pPr marL="171450" indent="-171450">
              <a:buFontTx/>
              <a:buChar char="-"/>
            </a:pPr>
            <a:r>
              <a:rPr lang="nl-BE" baseline="0" dirty="0" smtClean="0"/>
              <a:t>Show application in iPhone emulator</a:t>
            </a:r>
          </a:p>
          <a:p>
            <a:pPr marL="171450" indent="-171450">
              <a:buFontTx/>
              <a:buChar char="-"/>
            </a:pPr>
            <a:r>
              <a:rPr lang="nl-BE" baseline="0" dirty="0" smtClean="0"/>
              <a:t>Demonstrate these both hit the same breakpoint</a:t>
            </a:r>
          </a:p>
          <a:p>
            <a:pPr marL="171450" indent="-171450">
              <a:buFontTx/>
              <a:buChar char="-"/>
            </a:pPr>
            <a:endParaRPr lang="nl-BE" baseline="0" dirty="0" smtClean="0"/>
          </a:p>
          <a:p>
            <a:pPr marL="0" indent="0">
              <a:buFontTx/>
              <a:buNone/>
            </a:pPr>
            <a:r>
              <a:rPr lang="nl-BE" baseline="0" dirty="0" smtClean="0"/>
              <a:t>So... 1 controller, 2 views?</a:t>
            </a:r>
          </a:p>
          <a:p>
            <a:pPr marL="0" indent="0">
              <a:buFontTx/>
              <a:buNone/>
            </a:pPr>
            <a:r>
              <a:rPr lang="nl-BE" baseline="0" dirty="0" smtClean="0"/>
              <a:t>- Demonstrate view folder structure &amp; two different views</a:t>
            </a:r>
          </a:p>
          <a:p>
            <a:pPr marL="0" indent="0">
              <a:buFontTx/>
              <a:buNone/>
            </a:pPr>
            <a:r>
              <a:rPr lang="nl-BE" baseline="0" dirty="0" smtClean="0"/>
              <a:t>- Demonstrate view engine registration in Global.asax.cs</a:t>
            </a:r>
          </a:p>
          <a:p>
            <a:pPr marL="0" indent="0">
              <a:buFontTx/>
              <a:buNone/>
            </a:pPr>
            <a:r>
              <a:rPr lang="nl-BE" baseline="0" dirty="0" smtClean="0"/>
              <a:t>- Demonstrate view engine implementation (based on @shanselman)</a:t>
            </a:r>
          </a:p>
          <a:p>
            <a:endParaRPr lang="nl-BE" dirty="0" smtClean="0"/>
          </a:p>
          <a:p>
            <a:r>
              <a:rPr lang="nl-BE" dirty="0" smtClean="0"/>
              <a:t>Demonstrate WCF RIA services is referenced as an ordinary Web Service Reference</a:t>
            </a:r>
          </a:p>
          <a:p>
            <a:r>
              <a:rPr lang="nl-BE" dirty="0" smtClean="0"/>
              <a:t>Demonstrate</a:t>
            </a:r>
            <a:r>
              <a:rPr lang="nl-BE" baseline="0" dirty="0" smtClean="0"/>
              <a:t> FeedbackDomainService, a partial created on the Web Service Reference</a:t>
            </a:r>
          </a:p>
          <a:p>
            <a:pPr marL="171450" indent="-171450">
              <a:buFontTx/>
              <a:buChar char="-"/>
            </a:pPr>
            <a:r>
              <a:rPr lang="nl-BE" baseline="0" dirty="0" smtClean="0"/>
              <a:t>It contains Insert, Update, Delete, SubmitChanges, just like one would expect</a:t>
            </a:r>
          </a:p>
          <a:p>
            <a:pPr marL="171450" indent="-171450">
              <a:buFontTx/>
              <a:buChar char="-"/>
            </a:pPr>
            <a:r>
              <a:rPr lang="nl-BE" baseline="0" dirty="0" smtClean="0"/>
              <a:t>It creates the changeset internally so this is not directly exposed to the developer</a:t>
            </a:r>
          </a:p>
          <a:p>
            <a:pPr marL="171450" indent="-171450">
              <a:buFontTx/>
              <a:buChar char="-"/>
            </a:pPr>
            <a:r>
              <a:rPr lang="nl-BE" baseline="0" dirty="0" smtClean="0"/>
              <a:t>FeedbackService -&gt; </a:t>
            </a:r>
            <a:r>
              <a:rPr lang="en-US" dirty="0" err="1" smtClean="0"/>
              <a:t>AddGeneralFeedback</a:t>
            </a:r>
            <a:r>
              <a:rPr lang="en-US" dirty="0" smtClean="0"/>
              <a:t>  -&gt; Calls</a:t>
            </a:r>
            <a:r>
              <a:rPr lang="en-US" baseline="0" dirty="0" smtClean="0"/>
              <a:t> insert, only specifies the remark to insert, not the </a:t>
            </a:r>
            <a:r>
              <a:rPr lang="en-US" baseline="0" dirty="0" err="1" smtClean="0"/>
              <a:t>changeset</a:t>
            </a:r>
            <a:r>
              <a:rPr lang="en-US" baseline="0" dirty="0" smtClean="0"/>
              <a:t> tracking etc.</a:t>
            </a:r>
            <a:endParaRPr lang="nl-BE" baseline="0" dirty="0" smtClean="0"/>
          </a:p>
        </p:txBody>
      </p:sp>
      <p:sp>
        <p:nvSpPr>
          <p:cNvPr id="4" name="Slide Number Placeholder 3"/>
          <p:cNvSpPr>
            <a:spLocks noGrp="1"/>
          </p:cNvSpPr>
          <p:nvPr>
            <p:ph type="sldNum" sz="quarter" idx="10"/>
          </p:nvPr>
        </p:nvSpPr>
        <p:spPr/>
        <p:txBody>
          <a:bodyPr/>
          <a:lstStyle/>
          <a:p>
            <a:fld id="{CE990E08-5260-8E49-984D-856E681064D2}" type="slidenum">
              <a:rPr lang="en-US" smtClean="0"/>
              <a:pPr/>
              <a:t>19</a:t>
            </a:fld>
            <a:endParaRPr lang="en-US"/>
          </a:p>
        </p:txBody>
      </p:sp>
    </p:spTree>
    <p:extLst>
      <p:ext uri="{BB962C8B-B14F-4D97-AF65-F5344CB8AC3E}">
        <p14:creationId xmlns:p14="http://schemas.microsoft.com/office/powerpoint/2010/main" val="11737402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nl-BE" dirty="0" smtClean="0"/>
              <a:t>Show layout page structure</a:t>
            </a:r>
          </a:p>
          <a:p>
            <a:pPr marL="171450" indent="-171450">
              <a:buFont typeface="Arial" pitchFamily="34" charset="0"/>
              <a:buChar char="•"/>
            </a:pPr>
            <a:endParaRPr lang="nl-BE" dirty="0" smtClean="0"/>
          </a:p>
          <a:p>
            <a:pPr marL="171450" indent="-171450">
              <a:buFont typeface="Arial" pitchFamily="34" charset="0"/>
              <a:buChar char="•"/>
            </a:pPr>
            <a:r>
              <a:rPr lang="nl-BE" dirty="0" smtClean="0"/>
              <a:t>Show application in mobile browser</a:t>
            </a:r>
          </a:p>
          <a:p>
            <a:pPr marL="171450" indent="-171450">
              <a:buFont typeface="Arial" pitchFamily="34" charset="0"/>
              <a:buChar char="•"/>
            </a:pPr>
            <a:r>
              <a:rPr lang="nl-BE" dirty="0" smtClean="0"/>
              <a:t>Show transitions</a:t>
            </a:r>
          </a:p>
          <a:p>
            <a:pPr marL="171450" indent="-171450">
              <a:buFont typeface="Arial" pitchFamily="34" charset="0"/>
              <a:buChar char="•"/>
            </a:pPr>
            <a:r>
              <a:rPr lang="nl-BE" dirty="0" smtClean="0"/>
              <a:t>Show loading indicator between pages</a:t>
            </a:r>
          </a:p>
          <a:p>
            <a:pPr marL="171450" indent="-171450">
              <a:buFont typeface="Arial" pitchFamily="34" charset="0"/>
              <a:buChar char="•"/>
            </a:pPr>
            <a:endParaRPr lang="nl-BE" dirty="0" smtClean="0"/>
          </a:p>
          <a:p>
            <a:pPr marL="171450" indent="-171450">
              <a:buFont typeface="Arial" pitchFamily="34" charset="0"/>
              <a:buChar char="•"/>
            </a:pPr>
            <a:r>
              <a:rPr lang="nl-BE" dirty="0" smtClean="0"/>
              <a:t>Show agenda (nested</a:t>
            </a:r>
            <a:r>
              <a:rPr lang="nl-BE" baseline="0" dirty="0" smtClean="0"/>
              <a:t> list of day + sessions) in mobile browser</a:t>
            </a:r>
          </a:p>
          <a:p>
            <a:pPr marL="171450" indent="-171450">
              <a:buFont typeface="Arial" pitchFamily="34" charset="0"/>
              <a:buChar char="•"/>
            </a:pPr>
            <a:endParaRPr lang="nl-BE" dirty="0" smtClean="0"/>
          </a:p>
          <a:p>
            <a:pPr marL="171450" indent="-171450">
              <a:buFont typeface="Arial" pitchFamily="34" charset="0"/>
              <a:buChar char="•"/>
            </a:pPr>
            <a:r>
              <a:rPr lang="nl-BE" dirty="0" smtClean="0"/>
              <a:t>Show Views/Agenda/Mobile/Index.cshtml</a:t>
            </a:r>
          </a:p>
          <a:p>
            <a:pPr marL="628650" lvl="1" indent="-171450">
              <a:buFont typeface="Arial" pitchFamily="34" charset="0"/>
              <a:buChar char="•"/>
            </a:pPr>
            <a:r>
              <a:rPr lang="nl-BE" dirty="0" smtClean="0"/>
              <a:t>This is a nested list</a:t>
            </a:r>
          </a:p>
          <a:p>
            <a:pPr marL="628650" lvl="1" indent="-171450">
              <a:buFont typeface="Arial" pitchFamily="34" charset="0"/>
              <a:buChar char="•"/>
            </a:pPr>
            <a:r>
              <a:rPr lang="nl-BE" dirty="0" smtClean="0"/>
              <a:t>jQuery Mobile translates this to the “seemingly 2 pages” in the application</a:t>
            </a:r>
          </a:p>
        </p:txBody>
      </p:sp>
      <p:sp>
        <p:nvSpPr>
          <p:cNvPr id="4" name="Slide Number Placeholder 3"/>
          <p:cNvSpPr>
            <a:spLocks noGrp="1"/>
          </p:cNvSpPr>
          <p:nvPr>
            <p:ph type="sldNum" sz="quarter" idx="10"/>
          </p:nvPr>
        </p:nvSpPr>
        <p:spPr/>
        <p:txBody>
          <a:bodyPr/>
          <a:lstStyle/>
          <a:p>
            <a:fld id="{CE990E08-5260-8E49-984D-856E681064D2}" type="slidenum">
              <a:rPr lang="en-US" smtClean="0"/>
              <a:pPr/>
              <a:t>21</a:t>
            </a:fld>
            <a:endParaRPr lang="en-US"/>
          </a:p>
        </p:txBody>
      </p:sp>
    </p:spTree>
    <p:extLst>
      <p:ext uri="{BB962C8B-B14F-4D97-AF65-F5344CB8AC3E}">
        <p14:creationId xmlns:p14="http://schemas.microsoft.com/office/powerpoint/2010/main" val="11737402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nl-BE" dirty="0" smtClean="0"/>
              <a:t>Tonen NuGet “Add package</a:t>
            </a:r>
            <a:r>
              <a:rPr lang="nl-BE" baseline="0" dirty="0" smtClean="0"/>
              <a:t> reference” in een blanco project</a:t>
            </a:r>
          </a:p>
          <a:p>
            <a:pPr marL="171450" indent="-171450">
              <a:buFont typeface="Arial" pitchFamily="34" charset="0"/>
              <a:buChar char="•"/>
            </a:pPr>
            <a:r>
              <a:rPr lang="nl-BE" baseline="0" dirty="0" smtClean="0"/>
              <a:t>Tonen toevoegen MefContrib aan dat project</a:t>
            </a:r>
          </a:p>
          <a:p>
            <a:pPr marL="171450" indent="-171450">
              <a:buFont typeface="Arial" pitchFamily="34" charset="0"/>
              <a:buChar char="•"/>
            </a:pPr>
            <a:r>
              <a:rPr lang="nl-BE" baseline="0" dirty="0" smtClean="0"/>
              <a:t>Tonen resolve van service via Import/Export</a:t>
            </a:r>
          </a:p>
          <a:p>
            <a:pPr marL="171450" indent="-171450">
              <a:buFont typeface="Arial" pitchFamily="34" charset="0"/>
              <a:buChar char="•"/>
            </a:pPr>
            <a:r>
              <a:rPr lang="nl-BE" baseline="0" dirty="0" smtClean="0"/>
              <a:t>Tonen AppStart code</a:t>
            </a:r>
          </a:p>
          <a:p>
            <a:pPr marL="171450" indent="-171450">
              <a:buFont typeface="Arial" pitchFamily="34" charset="0"/>
              <a:buChar char="•"/>
            </a:pPr>
            <a:r>
              <a:rPr lang="nl-BE" baseline="0" dirty="0" smtClean="0"/>
              <a:t>...</a:t>
            </a:r>
          </a:p>
          <a:p>
            <a:pPr marL="171450" indent="-171450">
              <a:buFont typeface="Arial" pitchFamily="34" charset="0"/>
              <a:buChar char="•"/>
            </a:pPr>
            <a:endParaRPr lang="nl-BE" baseline="0" dirty="0" smtClean="0"/>
          </a:p>
          <a:p>
            <a:pPr marL="171450" indent="-171450">
              <a:buFont typeface="Arial" pitchFamily="34" charset="0"/>
              <a:buChar char="•"/>
            </a:pPr>
            <a:r>
              <a:rPr lang="nl-BE" baseline="0" dirty="0" smtClean="0"/>
              <a:t>Tonen hoe wiring in MVC deel applicatie</a:t>
            </a:r>
          </a:p>
          <a:p>
            <a:pPr marL="628650" lvl="1" indent="-171450">
              <a:buFont typeface="Arial" pitchFamily="34" charset="0"/>
              <a:buChar char="•"/>
            </a:pPr>
            <a:r>
              <a:rPr lang="nl-BE" baseline="0" dirty="0" smtClean="0"/>
              <a:t>IFeedbackService / FeedbackService</a:t>
            </a:r>
          </a:p>
          <a:p>
            <a:pPr marL="628650" lvl="1" indent="-171450">
              <a:buFont typeface="Arial" pitchFamily="34" charset="0"/>
              <a:buChar char="•"/>
            </a:pPr>
            <a:r>
              <a:rPr lang="nl-BE" baseline="0" dirty="0" smtClean="0"/>
              <a:t>Alle controllers [ImportingConstructor] deze service</a:t>
            </a:r>
            <a:endParaRPr lang="en-US" dirty="0"/>
          </a:p>
        </p:txBody>
      </p:sp>
      <p:sp>
        <p:nvSpPr>
          <p:cNvPr id="4" name="Slide Number Placeholder 3"/>
          <p:cNvSpPr>
            <a:spLocks noGrp="1"/>
          </p:cNvSpPr>
          <p:nvPr>
            <p:ph type="sldNum" sz="quarter" idx="10"/>
          </p:nvPr>
        </p:nvSpPr>
        <p:spPr/>
        <p:txBody>
          <a:bodyPr/>
          <a:lstStyle/>
          <a:p>
            <a:fld id="{CE990E08-5260-8E49-984D-856E681064D2}" type="slidenum">
              <a:rPr lang="en-US" smtClean="0"/>
              <a:pPr/>
              <a:t>24</a:t>
            </a:fld>
            <a:endParaRPr lang="en-US"/>
          </a:p>
        </p:txBody>
      </p:sp>
    </p:spTree>
    <p:extLst>
      <p:ext uri="{BB962C8B-B14F-4D97-AF65-F5344CB8AC3E}">
        <p14:creationId xmlns:p14="http://schemas.microsoft.com/office/powerpoint/2010/main" val="11737402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smtClean="0"/>
              <a:t>Tonen browser-based editor SQL Azure</a:t>
            </a:r>
          </a:p>
          <a:p>
            <a:r>
              <a:rPr lang="nl-BE" dirty="0" smtClean="0"/>
              <a:t>Tonen deployment MVC3 op Azure (in een blanco project): add deployable dependencies (VS2010 SP1)</a:t>
            </a:r>
          </a:p>
          <a:p>
            <a:r>
              <a:rPr lang="nl-BE" dirty="0" smtClean="0"/>
              <a:t>Tonen hoe deployen vanuit VS2010 + vermelden WebDeploy in nieuwe tooling (single instance, non persistent, dev only)</a:t>
            </a:r>
          </a:p>
          <a:p>
            <a:r>
              <a:rPr lang="nl-BE" dirty="0" smtClean="0"/>
              <a:t>Tonen throttling (</a:t>
            </a:r>
            <a:r>
              <a:rPr lang="en-US" sz="1200" kern="1200" dirty="0" err="1" smtClean="0">
                <a:solidFill>
                  <a:schemeClr val="tx1"/>
                </a:solidFill>
                <a:effectLst/>
                <a:latin typeface="+mn-lt"/>
                <a:ea typeface="+mn-ea"/>
                <a:cs typeface="+mn-cs"/>
              </a:rPr>
              <a:t>LiveFeedbackEntities</a:t>
            </a:r>
            <a:r>
              <a:rPr lang="en-US" dirty="0" smtClean="0"/>
              <a:t>  partial)</a:t>
            </a:r>
            <a:endParaRPr lang="nl-BE" dirty="0" smtClean="0"/>
          </a:p>
        </p:txBody>
      </p:sp>
      <p:sp>
        <p:nvSpPr>
          <p:cNvPr id="4" name="Slide Number Placeholder 3"/>
          <p:cNvSpPr>
            <a:spLocks noGrp="1"/>
          </p:cNvSpPr>
          <p:nvPr>
            <p:ph type="sldNum" sz="quarter" idx="10"/>
          </p:nvPr>
        </p:nvSpPr>
        <p:spPr/>
        <p:txBody>
          <a:bodyPr/>
          <a:lstStyle/>
          <a:p>
            <a:fld id="{CE990E08-5260-8E49-984D-856E681064D2}" type="slidenum">
              <a:rPr lang="en-US" smtClean="0"/>
              <a:pPr/>
              <a:t>26</a:t>
            </a:fld>
            <a:endParaRPr lang="en-US"/>
          </a:p>
        </p:txBody>
      </p:sp>
    </p:spTree>
    <p:extLst>
      <p:ext uri="{BB962C8B-B14F-4D97-AF65-F5344CB8AC3E}">
        <p14:creationId xmlns:p14="http://schemas.microsoft.com/office/powerpoint/2010/main" val="11737402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smtClean="0"/>
              <a:t>Please keep this slide</a:t>
            </a:r>
            <a:endParaRPr lang="en-US" dirty="0"/>
          </a:p>
        </p:txBody>
      </p:sp>
      <p:sp>
        <p:nvSpPr>
          <p:cNvPr id="4" name="Slide Number Placeholder 3"/>
          <p:cNvSpPr>
            <a:spLocks noGrp="1"/>
          </p:cNvSpPr>
          <p:nvPr>
            <p:ph type="sldNum" sz="quarter" idx="10"/>
          </p:nvPr>
        </p:nvSpPr>
        <p:spPr/>
        <p:txBody>
          <a:bodyPr/>
          <a:lstStyle/>
          <a:p>
            <a:fld id="{CE990E08-5260-8E49-984D-856E681064D2}" type="slidenum">
              <a:rPr lang="en-US" smtClean="0"/>
              <a:pPr/>
              <a:t>28</a:t>
            </a:fld>
            <a:endParaRPr lang="en-US"/>
          </a:p>
        </p:txBody>
      </p:sp>
    </p:spTree>
    <p:extLst>
      <p:ext uri="{BB962C8B-B14F-4D97-AF65-F5344CB8AC3E}">
        <p14:creationId xmlns:p14="http://schemas.microsoft.com/office/powerpoint/2010/main" val="35740819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E990E08-5260-8E49-984D-856E681064D2}" type="slidenum">
              <a:rPr lang="en-US" smtClean="0"/>
              <a:pPr/>
              <a:t>5</a:t>
            </a:fld>
            <a:endParaRPr lang="en-US"/>
          </a:p>
        </p:txBody>
      </p:sp>
    </p:spTree>
    <p:extLst>
      <p:ext uri="{BB962C8B-B14F-4D97-AF65-F5344CB8AC3E}">
        <p14:creationId xmlns:p14="http://schemas.microsoft.com/office/powerpoint/2010/main" val="24112871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smtClean="0"/>
              <a:t>+ tonen in Visual Studio</a:t>
            </a:r>
          </a:p>
          <a:p>
            <a:pPr marL="171450" indent="-171450">
              <a:buFontTx/>
              <a:buChar char="-"/>
            </a:pPr>
            <a:r>
              <a:rPr lang="nl-BE" dirty="0" smtClean="0"/>
              <a:t>Bromo dichtklappen en kort zeggen wat het is + </a:t>
            </a:r>
            <a:r>
              <a:rPr lang="nl-BE" baseline="0" dirty="0" smtClean="0"/>
              <a:t>java connotatie</a:t>
            </a:r>
          </a:p>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CE990E08-5260-8E49-984D-856E681064D2}" type="slidenum">
              <a:rPr lang="en-US" smtClean="0"/>
              <a:pPr/>
              <a:t>8</a:t>
            </a:fld>
            <a:endParaRPr lang="en-US"/>
          </a:p>
        </p:txBody>
      </p:sp>
    </p:spTree>
    <p:extLst>
      <p:ext uri="{BB962C8B-B14F-4D97-AF65-F5344CB8AC3E}">
        <p14:creationId xmlns:p14="http://schemas.microsoft.com/office/powerpoint/2010/main" val="36392509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sz="1200" kern="1200" dirty="0" smtClean="0">
                <a:solidFill>
                  <a:schemeClr val="tx1"/>
                </a:solidFill>
                <a:effectLst/>
                <a:latin typeface="+mn-lt"/>
                <a:ea typeface="+mn-ea"/>
                <a:cs typeface="+mn-cs"/>
              </a:rPr>
              <a:t>- eerst ff vragen wie RIA Serv kent, wie het al gebruikt heeft (zou nogal veel moeten zijn, hopelijk), en dan: wie heeft het gebruikt als algemene servicelaag voor verschillende apps (zal al wel wat minder zijn).  </a:t>
            </a:r>
            <a:endParaRPr lang="en-US" sz="1200" kern="1200" dirty="0" smtClean="0">
              <a:solidFill>
                <a:schemeClr val="tx1"/>
              </a:solidFill>
              <a:effectLst/>
              <a:latin typeface="+mn-lt"/>
              <a:ea typeface="+mn-ea"/>
              <a:cs typeface="+mn-cs"/>
            </a:endParaRPr>
          </a:p>
          <a:p>
            <a:r>
              <a:rPr lang="nl-BE"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nl-BE" sz="1200" kern="1200" dirty="0" smtClean="0">
                <a:solidFill>
                  <a:schemeClr val="tx1"/>
                </a:solidFill>
                <a:effectLst/>
                <a:latin typeface="+mn-lt"/>
                <a:ea typeface="+mn-ea"/>
                <a:cs typeface="+mn-cs"/>
              </a:rPr>
              <a:t>- uitleg over RIA Serv: lost een aantal common concerns op, je kan validatie als vb nemen: normaalgezien heb je per definitie uw validatie server-side, maar om een rich user experience te bieden kan je die best ook client side doen.  Niet zo evident: een shared validation layer gaat niet zo makkelijk (SL .NET CLR vs full .NET CLR), en dubbel schrijven is ook maar stom.  RIA Serv lost dit op door je je validatie maar 1x te laten schrijven (server-side), waarna deze dit client-side ook uitvoert door in de gegenereerde entities je validatie ook te laten afgaan.</a:t>
            </a:r>
            <a:endParaRPr lang="en-US" sz="1200" kern="1200" dirty="0" smtClean="0">
              <a:solidFill>
                <a:schemeClr val="tx1"/>
              </a:solidFill>
              <a:effectLst/>
              <a:latin typeface="+mn-lt"/>
              <a:ea typeface="+mn-ea"/>
              <a:cs typeface="+mn-cs"/>
            </a:endParaRPr>
          </a:p>
          <a:p>
            <a:r>
              <a:rPr lang="nl-BE"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nl-BE" sz="1200" kern="1200" dirty="0" smtClean="0">
                <a:solidFill>
                  <a:schemeClr val="tx1"/>
                </a:solidFill>
                <a:effectLst/>
                <a:latin typeface="+mn-lt"/>
                <a:ea typeface="+mn-ea"/>
                <a:cs typeface="+mn-cs"/>
              </a:rPr>
              <a:t>Hoe het werkt: je maakt clientside een aantal changes, en submit deze. Server-side worden aan de hand van die changeset op de objectcontext dezelfde CUD-operatie uitgevoerd.  Als alles uitgevoerd is, wordt dit gesubmit.  Maw: bij submit vanop de client bouwt hij je changeset terug op langs de serverkant, en submit hij.</a:t>
            </a:r>
            <a:endParaRPr lang="en-US" sz="1200" kern="1200" dirty="0" smtClean="0">
              <a:solidFill>
                <a:schemeClr val="tx1"/>
              </a:solidFill>
              <a:effectLst/>
              <a:latin typeface="+mn-lt"/>
              <a:ea typeface="+mn-ea"/>
              <a:cs typeface="+mn-cs"/>
            </a:endParaRPr>
          </a:p>
          <a:p>
            <a:r>
              <a:rPr lang="nl-BE"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nl-BE" sz="1200" kern="1200" dirty="0" smtClean="0">
                <a:solidFill>
                  <a:schemeClr val="tx1"/>
                </a:solidFill>
                <a:effectLst/>
                <a:latin typeface="+mn-lt"/>
                <a:ea typeface="+mn-ea"/>
                <a:cs typeface="+mn-cs"/>
              </a:rPr>
              <a:t>Daarnaast: zeer extensible (alles kan overridden worden, quasi elke method is partial, ...).</a:t>
            </a:r>
            <a:endParaRPr lang="en-US" sz="1200" kern="1200" dirty="0" smtClean="0">
              <a:solidFill>
                <a:schemeClr val="tx1"/>
              </a:solidFill>
              <a:effectLst/>
              <a:latin typeface="+mn-lt"/>
              <a:ea typeface="+mn-ea"/>
              <a:cs typeface="+mn-cs"/>
            </a:endParaRPr>
          </a:p>
          <a:p>
            <a:r>
              <a:rPr lang="nl-BE"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nl-BE" sz="1200" kern="1200" dirty="0" smtClean="0">
                <a:solidFill>
                  <a:schemeClr val="tx1"/>
                </a:solidFill>
                <a:effectLst/>
                <a:latin typeface="+mn-lt"/>
                <a:ea typeface="+mn-ea"/>
                <a:cs typeface="+mn-cs"/>
              </a:rPr>
              <a:t>=&gt; Ideale keuze voor een SL-app.  Hoe zit het dan met andere apps: via het SOAP endpoint uit de RIA Services toolkit.</a:t>
            </a:r>
            <a:endParaRPr lang="en-US" sz="1200" kern="1200" dirty="0" smtClean="0">
              <a:solidFill>
                <a:schemeClr val="tx1"/>
              </a:solidFill>
              <a:effectLst/>
              <a:latin typeface="+mn-lt"/>
              <a:ea typeface="+mn-ea"/>
              <a:cs typeface="+mn-cs"/>
            </a:endParaRPr>
          </a:p>
          <a:p>
            <a:endParaRPr lang="nl-BE" dirty="0" smtClean="0"/>
          </a:p>
          <a:p>
            <a:endParaRPr lang="nl-BE" dirty="0" smtClean="0"/>
          </a:p>
          <a:p>
            <a:r>
              <a:rPr lang="nl-BE" dirty="0" smtClean="0"/>
              <a:t>Tonen</a:t>
            </a:r>
            <a:r>
              <a:rPr lang="nl-BE" baseline="0" dirty="0" smtClean="0"/>
              <a:t> .svc van ria serv: http://localhost:64070/LiveFeedback-ServiceLayer-Web-BackOfficeDomainService.svc</a:t>
            </a:r>
            <a:endParaRPr lang="en-US" dirty="0"/>
          </a:p>
        </p:txBody>
      </p:sp>
      <p:sp>
        <p:nvSpPr>
          <p:cNvPr id="4" name="Slide Number Placeholder 3"/>
          <p:cNvSpPr>
            <a:spLocks noGrp="1"/>
          </p:cNvSpPr>
          <p:nvPr>
            <p:ph type="sldNum" sz="quarter" idx="10"/>
          </p:nvPr>
        </p:nvSpPr>
        <p:spPr/>
        <p:txBody>
          <a:bodyPr/>
          <a:lstStyle/>
          <a:p>
            <a:fld id="{CE990E08-5260-8E49-984D-856E681064D2}" type="slidenum">
              <a:rPr lang="en-US" smtClean="0"/>
              <a:pPr/>
              <a:t>10</a:t>
            </a:fld>
            <a:endParaRPr lang="en-US"/>
          </a:p>
        </p:txBody>
      </p:sp>
    </p:spTree>
    <p:extLst>
      <p:ext uri="{BB962C8B-B14F-4D97-AF65-F5344CB8AC3E}">
        <p14:creationId xmlns:p14="http://schemas.microsoft.com/office/powerpoint/2010/main" val="17857401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sz="1200" kern="1200" dirty="0" smtClean="0">
                <a:solidFill>
                  <a:schemeClr val="tx1"/>
                </a:solidFill>
                <a:effectLst/>
                <a:latin typeface="+mn-lt"/>
                <a:ea typeface="+mn-ea"/>
                <a:cs typeface="+mn-cs"/>
              </a:rPr>
              <a:t>- eerst ff vragen wie RIA Serv kent, wie het al gebruikt heeft (zou nogal veel moeten zijn, hopelijk), en dan: wie heeft het gebruikt als algemene servicelaag voor verschillende apps (zal al wel wat minder zijn).  </a:t>
            </a:r>
            <a:endParaRPr lang="en-US" sz="1200" kern="1200" dirty="0" smtClean="0">
              <a:solidFill>
                <a:schemeClr val="tx1"/>
              </a:solidFill>
              <a:effectLst/>
              <a:latin typeface="+mn-lt"/>
              <a:ea typeface="+mn-ea"/>
              <a:cs typeface="+mn-cs"/>
            </a:endParaRPr>
          </a:p>
          <a:p>
            <a:r>
              <a:rPr lang="nl-BE"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nl-BE" sz="1200" kern="1200" dirty="0" smtClean="0">
                <a:solidFill>
                  <a:schemeClr val="tx1"/>
                </a:solidFill>
                <a:effectLst/>
                <a:latin typeface="+mn-lt"/>
                <a:ea typeface="+mn-ea"/>
                <a:cs typeface="+mn-cs"/>
              </a:rPr>
              <a:t>- uitleg over RIA Serv: lost een aantal common concerns op, je kan validatie als vb nemen: normaalgezien heb je per definitie uw validatie server-side, maar om een rich user experience te bieden kan je die best ook client side doen.  Niet zo evident: een shared validation layer gaat niet zo makkelijk (SL .NET CLR vs full .NET CLR), en dubbel schrijven is ook maar stom.  RIA Serv lost dit op door je je validatie maar 1x te laten schrijven (server-side), waarna deze dit client-side ook uitvoert door in de gegenereerde entities je validatie ook te laten afgaan.</a:t>
            </a:r>
            <a:endParaRPr lang="en-US" sz="1200" kern="1200" dirty="0" smtClean="0">
              <a:solidFill>
                <a:schemeClr val="tx1"/>
              </a:solidFill>
              <a:effectLst/>
              <a:latin typeface="+mn-lt"/>
              <a:ea typeface="+mn-ea"/>
              <a:cs typeface="+mn-cs"/>
            </a:endParaRPr>
          </a:p>
          <a:p>
            <a:r>
              <a:rPr lang="nl-BE"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nl-BE" sz="1200" kern="1200" dirty="0" smtClean="0">
                <a:solidFill>
                  <a:schemeClr val="tx1"/>
                </a:solidFill>
                <a:effectLst/>
                <a:latin typeface="+mn-lt"/>
                <a:ea typeface="+mn-ea"/>
                <a:cs typeface="+mn-cs"/>
              </a:rPr>
              <a:t>Hoe het werkt: je maakt clientside een aantal changes, en submit deze. Server-side worden aan de hand van die changeset op de objectcontext dezelfde CUD-operatie uitgevoerd.  Als alles uitgevoerd is, wordt dit gesubmit.  Maw: bij submit vanop de client bouwt hij je changeset terug op langs de serverkant, en submit hij.</a:t>
            </a:r>
            <a:endParaRPr lang="en-US" sz="1200" kern="1200" dirty="0" smtClean="0">
              <a:solidFill>
                <a:schemeClr val="tx1"/>
              </a:solidFill>
              <a:effectLst/>
              <a:latin typeface="+mn-lt"/>
              <a:ea typeface="+mn-ea"/>
              <a:cs typeface="+mn-cs"/>
            </a:endParaRPr>
          </a:p>
          <a:p>
            <a:r>
              <a:rPr lang="nl-BE"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nl-BE" sz="1200" kern="1200" dirty="0" smtClean="0">
                <a:solidFill>
                  <a:schemeClr val="tx1"/>
                </a:solidFill>
                <a:effectLst/>
                <a:latin typeface="+mn-lt"/>
                <a:ea typeface="+mn-ea"/>
                <a:cs typeface="+mn-cs"/>
              </a:rPr>
              <a:t>Daarnaast: zeer extensible (alles kan overridden worden, quasi elke method is partial, ...).</a:t>
            </a:r>
            <a:endParaRPr lang="en-US" sz="1200" kern="1200" dirty="0" smtClean="0">
              <a:solidFill>
                <a:schemeClr val="tx1"/>
              </a:solidFill>
              <a:effectLst/>
              <a:latin typeface="+mn-lt"/>
              <a:ea typeface="+mn-ea"/>
              <a:cs typeface="+mn-cs"/>
            </a:endParaRPr>
          </a:p>
          <a:p>
            <a:r>
              <a:rPr lang="nl-BE"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nl-BE" sz="1200" kern="1200" dirty="0" smtClean="0">
                <a:solidFill>
                  <a:schemeClr val="tx1"/>
                </a:solidFill>
                <a:effectLst/>
                <a:latin typeface="+mn-lt"/>
                <a:ea typeface="+mn-ea"/>
                <a:cs typeface="+mn-cs"/>
              </a:rPr>
              <a:t>=&gt; Ideale keuze voor een SL-app.  Hoe zit het dan met andere apps: via het SOAP endpoint uit de RIA Services toolkit.</a:t>
            </a:r>
            <a:endParaRPr lang="en-US" sz="1200" kern="1200" dirty="0" smtClean="0">
              <a:solidFill>
                <a:schemeClr val="tx1"/>
              </a:solidFill>
              <a:effectLst/>
              <a:latin typeface="+mn-lt"/>
              <a:ea typeface="+mn-ea"/>
              <a:cs typeface="+mn-cs"/>
            </a:endParaRPr>
          </a:p>
          <a:p>
            <a:endParaRPr lang="nl-BE" dirty="0" smtClean="0"/>
          </a:p>
          <a:p>
            <a:endParaRPr lang="nl-BE" dirty="0" smtClean="0"/>
          </a:p>
          <a:p>
            <a:r>
              <a:rPr lang="nl-BE" dirty="0" smtClean="0"/>
              <a:t>Tonen</a:t>
            </a:r>
            <a:r>
              <a:rPr lang="nl-BE" baseline="0" dirty="0" smtClean="0"/>
              <a:t> .svc van ria serv: http://localhost:64070/LiveFeedback-ServiceLayer-Web-BackOfficeDomainService.svc</a:t>
            </a:r>
            <a:endParaRPr lang="en-US" dirty="0"/>
          </a:p>
        </p:txBody>
      </p:sp>
      <p:sp>
        <p:nvSpPr>
          <p:cNvPr id="4" name="Slide Number Placeholder 3"/>
          <p:cNvSpPr>
            <a:spLocks noGrp="1"/>
          </p:cNvSpPr>
          <p:nvPr>
            <p:ph type="sldNum" sz="quarter" idx="10"/>
          </p:nvPr>
        </p:nvSpPr>
        <p:spPr/>
        <p:txBody>
          <a:bodyPr/>
          <a:lstStyle/>
          <a:p>
            <a:fld id="{CE990E08-5260-8E49-984D-856E681064D2}" type="slidenum">
              <a:rPr lang="en-US" smtClean="0"/>
              <a:pPr/>
              <a:t>11</a:t>
            </a:fld>
            <a:endParaRPr lang="en-US"/>
          </a:p>
        </p:txBody>
      </p:sp>
    </p:spTree>
    <p:extLst>
      <p:ext uri="{BB962C8B-B14F-4D97-AF65-F5344CB8AC3E}">
        <p14:creationId xmlns:p14="http://schemas.microsoft.com/office/powerpoint/2010/main" val="17857401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smtClean="0"/>
              <a:t>Demo: toon</a:t>
            </a:r>
            <a:r>
              <a:rPr lang="nl-BE" baseline="0" dirty="0" smtClean="0"/>
              <a:t> de backoffice, toon hoe </a:t>
            </a:r>
            <a:r>
              <a:rPr lang="nl-BE" baseline="0" dirty="0" err="1" smtClean="0"/>
              <a:t>ria</a:t>
            </a:r>
            <a:r>
              <a:rPr lang="nl-BE" baseline="0" dirty="0" smtClean="0"/>
              <a:t> </a:t>
            </a:r>
            <a:r>
              <a:rPr lang="nl-BE" baseline="0" dirty="0" err="1" smtClean="0"/>
              <a:t>serv</a:t>
            </a:r>
            <a:r>
              <a:rPr lang="nl-BE" baseline="0" dirty="0" smtClean="0"/>
              <a:t> hier de nodige classes genereert, toon het ophalen van data </a:t>
            </a:r>
            <a:r>
              <a:rPr lang="nl-BE" baseline="0" dirty="0" err="1" smtClean="0"/>
              <a:t>incl</a:t>
            </a:r>
            <a:r>
              <a:rPr lang="nl-BE" baseline="0" dirty="0" smtClean="0"/>
              <a:t> </a:t>
            </a:r>
            <a:r>
              <a:rPr lang="nl-BE" baseline="0" dirty="0" err="1" smtClean="0"/>
              <a:t>paging</a:t>
            </a:r>
            <a:r>
              <a:rPr lang="nl-BE" baseline="0" dirty="0" smtClean="0"/>
              <a:t>  =&gt; hier nieuwe </a:t>
            </a:r>
            <a:r>
              <a:rPr lang="nl-BE" baseline="0" dirty="0" err="1" smtClean="0"/>
              <a:t>collection</a:t>
            </a:r>
            <a:r>
              <a:rPr lang="nl-BE" baseline="0" dirty="0" smtClean="0"/>
              <a:t> types uit SP1 tonen</a:t>
            </a:r>
          </a:p>
          <a:p>
            <a:r>
              <a:rPr lang="nl-BE" baseline="0" dirty="0" smtClean="0"/>
              <a:t>Demo = eerst service </a:t>
            </a:r>
            <a:r>
              <a:rPr lang="nl-BE" baseline="0" dirty="0" err="1" smtClean="0"/>
              <a:t>layer</a:t>
            </a:r>
            <a:r>
              <a:rPr lang="nl-BE" baseline="0" dirty="0" smtClean="0"/>
              <a:t> tonen: logische opsplitsing in services.  Bij </a:t>
            </a:r>
            <a:r>
              <a:rPr lang="nl-BE" baseline="0" dirty="0" err="1" smtClean="0"/>
              <a:t>build</a:t>
            </a:r>
            <a:r>
              <a:rPr lang="nl-BE" baseline="0" dirty="0" smtClean="0"/>
              <a:t>: generatie classes </a:t>
            </a:r>
            <a:r>
              <a:rPr lang="nl-BE" baseline="0" dirty="0" err="1" smtClean="0"/>
              <a:t>client</a:t>
            </a:r>
            <a:r>
              <a:rPr lang="nl-BE" baseline="0" dirty="0" smtClean="0"/>
              <a:t>-side.  </a:t>
            </a:r>
            <a:br>
              <a:rPr lang="nl-BE" baseline="0" dirty="0" smtClean="0"/>
            </a:br>
            <a:r>
              <a:rPr lang="nl-BE" baseline="0" dirty="0" err="1" smtClean="0"/>
              <a:t>App</a:t>
            </a:r>
            <a:r>
              <a:rPr lang="nl-BE" baseline="0" dirty="0" smtClean="0"/>
              <a:t> starten.  Authenticatie tonen (integratie met </a:t>
            </a:r>
            <a:r>
              <a:rPr lang="nl-BE" baseline="0" dirty="0" err="1" smtClean="0"/>
              <a:t>Bromo</a:t>
            </a:r>
            <a:r>
              <a:rPr lang="nl-BE" baseline="0" dirty="0" smtClean="0"/>
              <a:t>, </a:t>
            </a:r>
            <a:r>
              <a:rPr lang="nl-BE" baseline="0" dirty="0" err="1" smtClean="0"/>
              <a:t>custom</a:t>
            </a:r>
            <a:r>
              <a:rPr lang="nl-BE" baseline="0" dirty="0" smtClean="0"/>
              <a:t> content </a:t>
            </a:r>
            <a:r>
              <a:rPr lang="nl-BE" baseline="0" dirty="0" err="1" smtClean="0"/>
              <a:t>loader</a:t>
            </a:r>
            <a:r>
              <a:rPr lang="nl-BE" baseline="0" dirty="0" smtClean="0"/>
              <a:t>)</a:t>
            </a:r>
          </a:p>
          <a:p>
            <a:r>
              <a:rPr lang="nl-BE" baseline="0" dirty="0" err="1" smtClean="0"/>
              <a:t>GeneralFeedbackViewModel</a:t>
            </a:r>
            <a:r>
              <a:rPr lang="nl-BE" baseline="0" dirty="0" smtClean="0"/>
              <a:t> tonen (</a:t>
            </a:r>
            <a:r>
              <a:rPr lang="nl-BE" baseline="0" dirty="0" err="1" smtClean="0"/>
              <a:t>ICollectionView</a:t>
            </a:r>
            <a:r>
              <a:rPr lang="nl-BE" baseline="0" dirty="0" smtClean="0"/>
              <a:t> als property)</a:t>
            </a:r>
          </a:p>
          <a:p>
            <a:endParaRPr lang="nl-BE" baseline="0" dirty="0" smtClean="0"/>
          </a:p>
          <a:p>
            <a:r>
              <a:rPr lang="nl-BE" baseline="0" dirty="0" smtClean="0"/>
              <a:t>=&gt; // DEMO 1</a:t>
            </a:r>
          </a:p>
          <a:p>
            <a:endParaRPr lang="nl-BE" baseline="0" dirty="0" smtClean="0"/>
          </a:p>
          <a:p>
            <a:r>
              <a:rPr lang="nl-BE" sz="1200" kern="1200" dirty="0" smtClean="0">
                <a:solidFill>
                  <a:schemeClr val="tx1"/>
                </a:solidFill>
                <a:effectLst/>
                <a:latin typeface="+mn-lt"/>
                <a:ea typeface="+mn-ea"/>
                <a:cs typeface="+mn-cs"/>
              </a:rPr>
              <a:t>backoffice even tonen (hier kan je de servicelaag ook tonen, meteen kan je dan zien dat we 1 entity model hebben dat door verschillende, logisch gegroepeerde Domain Services gebruikt wordt).  Inloggen kan met MSTechDays / duuaqszgyv.  Als je authenticatie en integratie met Bromo wil tonen, denk er dan wel aan om geen code te tonen ivm de wijzigingen voor Thomas, want dan kunnen ze redelijk makkelijk ingelogd raken ;-)</a:t>
            </a:r>
            <a:endParaRPr lang="en-US" sz="1200" kern="1200" dirty="0" smtClean="0">
              <a:solidFill>
                <a:schemeClr val="tx1"/>
              </a:solidFill>
              <a:effectLst/>
              <a:latin typeface="+mn-lt"/>
              <a:ea typeface="+mn-ea"/>
              <a:cs typeface="+mn-cs"/>
            </a:endParaRPr>
          </a:p>
          <a:p>
            <a:r>
              <a:rPr lang="nl-BE"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nl-BE" sz="1200" kern="1200" dirty="0" smtClean="0">
                <a:solidFill>
                  <a:schemeClr val="tx1"/>
                </a:solidFill>
                <a:effectLst/>
                <a:latin typeface="+mn-lt"/>
                <a:ea typeface="+mn-ea"/>
                <a:cs typeface="+mn-cs"/>
              </a:rPr>
              <a:t>DEMO: lijn 42 ev in GeneralFeedbackViewModel: dit is een CollectionView property, kan je makkelijk binden aan een grid.  In constructor wordt data geladen dmv RIA Services.</a:t>
            </a:r>
            <a:endParaRPr lang="en-US" sz="1200" kern="1200" dirty="0" smtClean="0">
              <a:solidFill>
                <a:schemeClr val="tx1"/>
              </a:solidFill>
              <a:effectLst/>
              <a:latin typeface="+mn-lt"/>
              <a:ea typeface="+mn-ea"/>
              <a:cs typeface="+mn-cs"/>
            </a:endParaRPr>
          </a:p>
          <a:p>
            <a:endParaRPr lang="nl-BE" baseline="0" dirty="0" smtClean="0"/>
          </a:p>
        </p:txBody>
      </p:sp>
      <p:sp>
        <p:nvSpPr>
          <p:cNvPr id="4" name="Slide Number Placeholder 3"/>
          <p:cNvSpPr>
            <a:spLocks noGrp="1"/>
          </p:cNvSpPr>
          <p:nvPr>
            <p:ph type="sldNum" sz="quarter" idx="10"/>
          </p:nvPr>
        </p:nvSpPr>
        <p:spPr/>
        <p:txBody>
          <a:bodyPr/>
          <a:lstStyle/>
          <a:p>
            <a:fld id="{CE990E08-5260-8E49-984D-856E681064D2}" type="slidenum">
              <a:rPr lang="en-US" smtClean="0"/>
              <a:pPr/>
              <a:t>12</a:t>
            </a:fld>
            <a:endParaRPr lang="en-US"/>
          </a:p>
        </p:txBody>
      </p:sp>
    </p:spTree>
    <p:extLst>
      <p:ext uri="{BB962C8B-B14F-4D97-AF65-F5344CB8AC3E}">
        <p14:creationId xmlns:p14="http://schemas.microsoft.com/office/powerpoint/2010/main" val="26770737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sz="1200" kern="1200" dirty="0" smtClean="0">
                <a:solidFill>
                  <a:schemeClr val="tx1"/>
                </a:solidFill>
                <a:effectLst/>
                <a:latin typeface="+mn-lt"/>
                <a:ea typeface="+mn-ea"/>
                <a:cs typeface="+mn-cs"/>
              </a:rPr>
              <a:t>backoffice even tonen (hier kan je de servicelaag ook tonen, meteen kan je dan zien dat we 1 entity model hebben dat door verschillende, logisch gegroepeerde Domain Services gebruikt wordt).  Inloggen kan met MSTechDays / duuaqszgyv.  Als je authenticatie en integratie met Bromo wil tonen, denk er dan wel aan om geen code te tonen ivm de wijzigingen voor Thomas, want dan kunnen ze redelijk makkelijk ingelogd raken ;-)</a:t>
            </a:r>
            <a:endParaRPr lang="en-US" sz="1200" kern="1200" dirty="0" smtClean="0">
              <a:solidFill>
                <a:schemeClr val="tx1"/>
              </a:solidFill>
              <a:effectLst/>
              <a:latin typeface="+mn-lt"/>
              <a:ea typeface="+mn-ea"/>
              <a:cs typeface="+mn-cs"/>
            </a:endParaRPr>
          </a:p>
          <a:p>
            <a:r>
              <a:rPr lang="nl-BE"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nl-BE" sz="1200" kern="1200" dirty="0" smtClean="0">
                <a:solidFill>
                  <a:schemeClr val="tx1"/>
                </a:solidFill>
                <a:effectLst/>
                <a:latin typeface="+mn-lt"/>
                <a:ea typeface="+mn-ea"/>
                <a:cs typeface="+mn-cs"/>
              </a:rPr>
              <a:t>DEMO: lijn 42 ev in GeneralFeedbackViewModel: dit is een CollectionView property, kan je makkelijk binden aan een grid.  In constructor wordt data geladen dmv RIA Services.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E990E08-5260-8E49-984D-856E681064D2}" type="slidenum">
              <a:rPr lang="en-US" smtClean="0"/>
              <a:pPr/>
              <a:t>13</a:t>
            </a:fld>
            <a:endParaRPr lang="en-US"/>
          </a:p>
        </p:txBody>
      </p:sp>
    </p:spTree>
    <p:extLst>
      <p:ext uri="{BB962C8B-B14F-4D97-AF65-F5344CB8AC3E}">
        <p14:creationId xmlns:p14="http://schemas.microsoft.com/office/powerpoint/2010/main" val="11737402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sz="1200" kern="1200" dirty="0" smtClean="0">
                <a:solidFill>
                  <a:schemeClr val="tx1"/>
                </a:solidFill>
                <a:effectLst/>
                <a:latin typeface="+mn-lt"/>
                <a:ea typeface="+mn-ea"/>
                <a:cs typeface="+mn-cs"/>
              </a:rPr>
              <a:t>Top session list, Twitter app: was ik van plan gewoon dit even te tonen, en te zeggen dat dit technisch niet ingewikkeld is, maar dat er wel een focus op design lag.</a:t>
            </a:r>
            <a:endParaRPr lang="nl-BE" baseline="0" dirty="0" smtClean="0"/>
          </a:p>
        </p:txBody>
      </p:sp>
      <p:sp>
        <p:nvSpPr>
          <p:cNvPr id="4" name="Slide Number Placeholder 3"/>
          <p:cNvSpPr>
            <a:spLocks noGrp="1"/>
          </p:cNvSpPr>
          <p:nvPr>
            <p:ph type="sldNum" sz="quarter" idx="10"/>
          </p:nvPr>
        </p:nvSpPr>
        <p:spPr/>
        <p:txBody>
          <a:bodyPr/>
          <a:lstStyle/>
          <a:p>
            <a:fld id="{CE990E08-5260-8E49-984D-856E681064D2}" type="slidenum">
              <a:rPr lang="en-US" smtClean="0"/>
              <a:pPr/>
              <a:t>14</a:t>
            </a:fld>
            <a:endParaRPr lang="en-US"/>
          </a:p>
        </p:txBody>
      </p:sp>
    </p:spTree>
    <p:extLst>
      <p:ext uri="{BB962C8B-B14F-4D97-AF65-F5344CB8AC3E}">
        <p14:creationId xmlns:p14="http://schemas.microsoft.com/office/powerpoint/2010/main" val="26770737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nl-BE" sz="1200" kern="1200" dirty="0" smtClean="0">
                <a:solidFill>
                  <a:schemeClr val="tx1"/>
                </a:solidFill>
                <a:effectLst/>
                <a:latin typeface="+mn-lt"/>
                <a:ea typeface="+mn-ea"/>
                <a:cs typeface="+mn-cs"/>
              </a:rPr>
              <a:t>Demos: staan in code aangeduid, allemaal op het scherm om feedback te geven.  Is niet meer dan tonen hoe je authenticeert, tonen dat je de auth cookie moet meegeven met je request en tonen hoe je een changeset maakt/submit.  Ik vermoed dat dit zowat 't zelfde is als hoe het in de MVC-kant is.</a:t>
            </a:r>
            <a:endParaRPr lang="en-US" sz="1200" kern="1200" dirty="0" smtClean="0">
              <a:solidFill>
                <a:schemeClr val="tx1"/>
              </a:solidFill>
              <a:effectLst/>
              <a:latin typeface="+mn-lt"/>
              <a:ea typeface="+mn-ea"/>
              <a:cs typeface="+mn-cs"/>
            </a:endParaRPr>
          </a:p>
          <a:p>
            <a:endParaRPr lang="nl-BE" dirty="0" smtClean="0"/>
          </a:p>
          <a:p>
            <a:endParaRPr lang="nl-BE" dirty="0" smtClean="0"/>
          </a:p>
          <a:p>
            <a:r>
              <a:rPr lang="nl-BE" dirty="0" smtClean="0"/>
              <a:t>A</a:t>
            </a:r>
            <a:r>
              <a:rPr lang="nl-BE" baseline="0" dirty="0" smtClean="0"/>
              <a:t>bout half the time we spent building this app was spent on designing it.  Design takes time.</a:t>
            </a:r>
          </a:p>
          <a:p>
            <a:endParaRPr lang="nl-BE" baseline="0" dirty="0" smtClean="0"/>
          </a:p>
          <a:p>
            <a:r>
              <a:rPr lang="nl-BE" baseline="0" dirty="0" smtClean="0"/>
              <a:t>Soap </a:t>
            </a:r>
            <a:r>
              <a:rPr lang="nl-BE" baseline="0" dirty="0" err="1" smtClean="0"/>
              <a:t>endpoint</a:t>
            </a:r>
            <a:r>
              <a:rPr lang="nl-BE" baseline="0" dirty="0" smtClean="0"/>
              <a:t>: </a:t>
            </a:r>
            <a:r>
              <a:rPr lang="nl-BE" baseline="0" dirty="0" err="1" smtClean="0"/>
              <a:t>requirement</a:t>
            </a:r>
            <a:r>
              <a:rPr lang="nl-BE" baseline="0" dirty="0" smtClean="0"/>
              <a:t>: </a:t>
            </a:r>
            <a:r>
              <a:rPr lang="nl-BE" baseline="0" dirty="0" err="1" smtClean="0"/>
              <a:t>wcf</a:t>
            </a:r>
            <a:r>
              <a:rPr lang="nl-BE" baseline="0" dirty="0" smtClean="0"/>
              <a:t> </a:t>
            </a:r>
            <a:r>
              <a:rPr lang="nl-BE" baseline="0" dirty="0" err="1" smtClean="0"/>
              <a:t>ria</a:t>
            </a:r>
            <a:r>
              <a:rPr lang="nl-BE" baseline="0" dirty="0" smtClean="0"/>
              <a:t> </a:t>
            </a:r>
            <a:r>
              <a:rPr lang="nl-BE" baseline="0" dirty="0" err="1" smtClean="0"/>
              <a:t>serv</a:t>
            </a:r>
            <a:r>
              <a:rPr lang="nl-BE" baseline="0" dirty="0" smtClean="0"/>
              <a:t> </a:t>
            </a:r>
            <a:r>
              <a:rPr lang="nl-BE" baseline="0" dirty="0" err="1" smtClean="0"/>
              <a:t>toolkit</a:t>
            </a:r>
            <a:endParaRPr lang="nl-BE" baseline="0" dirty="0" smtClean="0"/>
          </a:p>
          <a:p>
            <a:endParaRPr lang="nl-BE" baseline="0" dirty="0" smtClean="0"/>
          </a:p>
          <a:p>
            <a:r>
              <a:rPr lang="nl-BE" baseline="0" dirty="0" smtClean="0"/>
              <a:t>// DEMO 2</a:t>
            </a:r>
          </a:p>
          <a:p>
            <a:r>
              <a:rPr lang="nl-BE" baseline="0" dirty="0" err="1" smtClean="0"/>
              <a:t>use</a:t>
            </a:r>
            <a:r>
              <a:rPr lang="nl-BE" baseline="0" dirty="0" smtClean="0"/>
              <a:t> </a:t>
            </a:r>
            <a:r>
              <a:rPr lang="nl-BE" baseline="0" dirty="0" err="1" smtClean="0"/>
              <a:t>authentication</a:t>
            </a:r>
            <a:r>
              <a:rPr lang="nl-BE" baseline="0" dirty="0" smtClean="0"/>
              <a:t> service </a:t>
            </a:r>
            <a:r>
              <a:rPr lang="nl-BE" baseline="0" dirty="0" err="1" smtClean="0"/>
              <a:t>from</a:t>
            </a:r>
            <a:r>
              <a:rPr lang="nl-BE" baseline="0" dirty="0" smtClean="0"/>
              <a:t> </a:t>
            </a:r>
            <a:r>
              <a:rPr lang="nl-BE" baseline="0" dirty="0" err="1" smtClean="0"/>
              <a:t>windows</a:t>
            </a:r>
            <a:r>
              <a:rPr lang="nl-BE" baseline="0" dirty="0" smtClean="0"/>
              <a:t> </a:t>
            </a:r>
            <a:r>
              <a:rPr lang="nl-BE" baseline="0" dirty="0" err="1" smtClean="0"/>
              <a:t>phone</a:t>
            </a:r>
            <a:endParaRPr lang="nl-BE" baseline="0" dirty="0" smtClean="0"/>
          </a:p>
          <a:p>
            <a:endParaRPr lang="nl-BE" baseline="0" dirty="0" smtClean="0"/>
          </a:p>
          <a:p>
            <a:r>
              <a:rPr lang="nl-BE" baseline="0" dirty="0" smtClean="0"/>
              <a:t>// DEMO 3</a:t>
            </a:r>
          </a:p>
          <a:p>
            <a:pPr marL="0" marR="0" indent="0" algn="l" defTabSz="457200" rtl="0" eaLnBrk="1" fontAlgn="auto" latinLnBrk="0" hangingPunct="1">
              <a:lnSpc>
                <a:spcPct val="100000"/>
              </a:lnSpc>
              <a:spcBef>
                <a:spcPts val="0"/>
              </a:spcBef>
              <a:spcAft>
                <a:spcPts val="0"/>
              </a:spcAft>
              <a:buClrTx/>
              <a:buSzTx/>
              <a:buFontTx/>
              <a:buNone/>
              <a:tabLst/>
              <a:defRPr/>
            </a:pPr>
            <a:r>
              <a:rPr lang="nl-BE" baseline="0" dirty="0" err="1" smtClean="0"/>
              <a:t>fetch</a:t>
            </a:r>
            <a:r>
              <a:rPr lang="nl-BE" baseline="0" dirty="0" smtClean="0"/>
              <a:t> data: pass in the </a:t>
            </a:r>
            <a:r>
              <a:rPr lang="nl-BE" baseline="0" dirty="0" err="1" smtClean="0"/>
              <a:t>authentication</a:t>
            </a:r>
            <a:r>
              <a:rPr lang="nl-BE" baseline="0" dirty="0" smtClean="0"/>
              <a:t> cookie!</a:t>
            </a:r>
          </a:p>
          <a:p>
            <a:endParaRPr lang="nl-BE" baseline="0" dirty="0" smtClean="0"/>
          </a:p>
          <a:p>
            <a:r>
              <a:rPr lang="nl-BE" baseline="0" dirty="0" smtClean="0"/>
              <a:t>// DEMO 4</a:t>
            </a:r>
          </a:p>
          <a:p>
            <a:r>
              <a:rPr lang="nl-BE" baseline="0" dirty="0" err="1" smtClean="0"/>
              <a:t>submit</a:t>
            </a:r>
            <a:r>
              <a:rPr lang="nl-BE" baseline="0" dirty="0" smtClean="0"/>
              <a:t> data</a:t>
            </a:r>
          </a:p>
          <a:p>
            <a:r>
              <a:rPr lang="nl-BE" baseline="0" dirty="0" smtClean="0"/>
              <a:t>- </a:t>
            </a:r>
            <a:r>
              <a:rPr lang="nl-BE" baseline="0" dirty="0" err="1" smtClean="0"/>
              <a:t>Create</a:t>
            </a:r>
            <a:r>
              <a:rPr lang="nl-BE" baseline="0" dirty="0" smtClean="0"/>
              <a:t> the </a:t>
            </a:r>
            <a:r>
              <a:rPr lang="nl-BE" baseline="0" dirty="0" err="1" smtClean="0"/>
              <a:t>changeset</a:t>
            </a:r>
            <a:r>
              <a:rPr lang="nl-BE" baseline="0" dirty="0" smtClean="0"/>
              <a:t>, passing in the </a:t>
            </a:r>
            <a:r>
              <a:rPr lang="nl-BE" baseline="0" dirty="0" err="1" smtClean="0"/>
              <a:t>operation</a:t>
            </a:r>
            <a:r>
              <a:rPr lang="nl-BE" baseline="0" dirty="0" smtClean="0"/>
              <a:t> &amp; </a:t>
            </a:r>
            <a:r>
              <a:rPr lang="nl-BE" baseline="0" dirty="0" err="1" smtClean="0"/>
              <a:t>entity</a:t>
            </a:r>
            <a:r>
              <a:rPr lang="nl-BE" baseline="0" dirty="0" smtClean="0"/>
              <a:t>.  Multiple </a:t>
            </a:r>
            <a:r>
              <a:rPr lang="nl-BE" baseline="0" dirty="0" err="1" smtClean="0"/>
              <a:t>changeset</a:t>
            </a:r>
            <a:r>
              <a:rPr lang="nl-BE" baseline="0" dirty="0" smtClean="0"/>
              <a:t> entries are </a:t>
            </a:r>
            <a:r>
              <a:rPr lang="nl-BE" baseline="0" dirty="0" err="1" smtClean="0"/>
              <a:t>possible</a:t>
            </a:r>
            <a:r>
              <a:rPr lang="nl-BE" baseline="0" dirty="0" smtClean="0"/>
              <a:t> as well: </a:t>
            </a:r>
            <a:r>
              <a:rPr lang="nl-BE" baseline="0" dirty="0" err="1" smtClean="0"/>
              <a:t>submit</a:t>
            </a:r>
            <a:r>
              <a:rPr lang="nl-BE" baseline="0" dirty="0" smtClean="0"/>
              <a:t> step 2.</a:t>
            </a:r>
          </a:p>
          <a:p>
            <a:endParaRPr lang="nl-BE" baseline="0" dirty="0" smtClean="0"/>
          </a:p>
          <a:p>
            <a:r>
              <a:rPr lang="nl-BE" baseline="0" dirty="0" err="1" smtClean="0"/>
              <a:t>Mention</a:t>
            </a:r>
            <a:r>
              <a:rPr lang="nl-BE" baseline="0" dirty="0" smtClean="0"/>
              <a:t>: MVVM</a:t>
            </a:r>
          </a:p>
          <a:p>
            <a:endParaRPr lang="nl-BE" baseline="0" dirty="0" smtClean="0"/>
          </a:p>
          <a:p>
            <a:endParaRPr lang="en-US" dirty="0"/>
          </a:p>
        </p:txBody>
      </p:sp>
      <p:sp>
        <p:nvSpPr>
          <p:cNvPr id="4" name="Slide Number Placeholder 3"/>
          <p:cNvSpPr>
            <a:spLocks noGrp="1"/>
          </p:cNvSpPr>
          <p:nvPr>
            <p:ph type="sldNum" sz="quarter" idx="10"/>
          </p:nvPr>
        </p:nvSpPr>
        <p:spPr/>
        <p:txBody>
          <a:bodyPr/>
          <a:lstStyle/>
          <a:p>
            <a:fld id="{CE990E08-5260-8E49-984D-856E681064D2}" type="slidenum">
              <a:rPr lang="en-US" smtClean="0"/>
              <a:pPr/>
              <a:t>15</a:t>
            </a:fld>
            <a:endParaRPr lang="en-US"/>
          </a:p>
        </p:txBody>
      </p:sp>
    </p:spTree>
    <p:extLst>
      <p:ext uri="{BB962C8B-B14F-4D97-AF65-F5344CB8AC3E}">
        <p14:creationId xmlns:p14="http://schemas.microsoft.com/office/powerpoint/2010/main" val="14581052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4475" y="1255713"/>
            <a:ext cx="8615363" cy="1995403"/>
          </a:xfrm>
        </p:spPr>
        <p:txBody>
          <a:bodyPr anchor="b">
            <a:normAutofit/>
          </a:bodyPr>
          <a:lstStyle>
            <a:lvl1pPr algn="l">
              <a:defRPr sz="5400"/>
            </a:lvl1pPr>
          </a:lstStyle>
          <a:p>
            <a:r>
              <a:rPr lang="nl-BE" dirty="0" smtClean="0"/>
              <a:t>Click to edit Master title style</a:t>
            </a:r>
            <a:endParaRPr lang="en-US" dirty="0"/>
          </a:p>
        </p:txBody>
      </p:sp>
      <p:sp>
        <p:nvSpPr>
          <p:cNvPr id="3" name="Subtitle 2"/>
          <p:cNvSpPr>
            <a:spLocks noGrp="1"/>
          </p:cNvSpPr>
          <p:nvPr>
            <p:ph type="subTitle" idx="1"/>
          </p:nvPr>
        </p:nvSpPr>
        <p:spPr>
          <a:xfrm>
            <a:off x="244475" y="3444665"/>
            <a:ext cx="8615363" cy="2927560"/>
          </a:xfrm>
        </p:spPr>
        <p:txBody>
          <a:bodyPr anchor="t">
            <a:normAutofit/>
          </a:bodyPr>
          <a:lstStyle>
            <a:lvl1pPr marL="0" indent="0" algn="l">
              <a:buNone/>
              <a:defRPr sz="32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BE" dirty="0" smtClean="0"/>
              <a:t>Click to edit Master subtitle style</a:t>
            </a:r>
            <a:endParaRPr lang="en-US" dirty="0"/>
          </a:p>
        </p:txBody>
      </p:sp>
      <p:cxnSp>
        <p:nvCxnSpPr>
          <p:cNvPr id="5" name="Straight Connector 4"/>
          <p:cNvCxnSpPr/>
          <p:nvPr userDrawn="1"/>
        </p:nvCxnSpPr>
        <p:spPr>
          <a:xfrm>
            <a:off x="244475" y="3417969"/>
            <a:ext cx="5107283"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44475" y="3444665"/>
            <a:ext cx="8615363" cy="2927560"/>
          </a:xfrm>
        </p:spPr>
        <p:txBody>
          <a:bodyPr anchor="t">
            <a:normAutofit/>
          </a:bodyPr>
          <a:lstStyle>
            <a:lvl1pPr marL="0" indent="0" algn="l">
              <a:buNone/>
              <a:defRPr sz="32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BE" dirty="0" smtClean="0"/>
              <a:t>Click to edit Master subtitle style</a:t>
            </a:r>
            <a:endParaRPr lang="en-US" dirty="0"/>
          </a:p>
        </p:txBody>
      </p:sp>
      <p:cxnSp>
        <p:nvCxnSpPr>
          <p:cNvPr id="5" name="Straight Connector 4"/>
          <p:cNvCxnSpPr/>
          <p:nvPr userDrawn="1"/>
        </p:nvCxnSpPr>
        <p:spPr>
          <a:xfrm>
            <a:off x="244475" y="3417969"/>
            <a:ext cx="5107283"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4" name="TextBox 3"/>
          <p:cNvSpPr txBox="1"/>
          <p:nvPr userDrawn="1"/>
        </p:nvSpPr>
        <p:spPr>
          <a:xfrm>
            <a:off x="66675" y="1409700"/>
            <a:ext cx="8404225" cy="2215991"/>
          </a:xfrm>
          <a:prstGeom prst="rect">
            <a:avLst/>
          </a:prstGeom>
          <a:noFill/>
        </p:spPr>
        <p:txBody>
          <a:bodyPr wrap="square" rtlCol="0">
            <a:spAutoFit/>
          </a:bodyPr>
          <a:lstStyle/>
          <a:p>
            <a:r>
              <a:rPr lang="nl-BE" sz="13800" b="0" dirty="0" smtClean="0">
                <a:solidFill>
                  <a:schemeClr val="bg2">
                    <a:lumMod val="75000"/>
                  </a:schemeClr>
                </a:solidFill>
              </a:rPr>
              <a:t>DEMO</a:t>
            </a:r>
            <a:endParaRPr lang="en-US" sz="13800" b="0" dirty="0">
              <a:solidFill>
                <a:schemeClr val="bg2">
                  <a:lumMod val="75000"/>
                </a:schemeClr>
              </a:solidFill>
            </a:endParaRPr>
          </a:p>
        </p:txBody>
      </p:sp>
    </p:spTree>
    <p:extLst>
      <p:ext uri="{BB962C8B-B14F-4D97-AF65-F5344CB8AC3E}">
        <p14:creationId xmlns:p14="http://schemas.microsoft.com/office/powerpoint/2010/main" val="995753788"/>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Click to edit Master title style</a:t>
            </a:r>
            <a:endParaRPr lang="en-US" dirty="0"/>
          </a:p>
        </p:txBody>
      </p:sp>
      <p:sp>
        <p:nvSpPr>
          <p:cNvPr id="3" name="Content Placeholder 2"/>
          <p:cNvSpPr>
            <a:spLocks noGrp="1"/>
          </p:cNvSpPr>
          <p:nvPr>
            <p:ph idx="1"/>
          </p:nvPr>
        </p:nvSpPr>
        <p:spPr/>
        <p:txBody>
          <a:bodyPr/>
          <a:lstStyle/>
          <a:p>
            <a:pPr lvl="0"/>
            <a:r>
              <a:rPr lang="nl-BE" dirty="0" smtClean="0"/>
              <a:t>Click to edit Master text styles</a:t>
            </a:r>
          </a:p>
          <a:p>
            <a:pPr lvl="1"/>
            <a:r>
              <a:rPr lang="nl-BE" dirty="0" smtClean="0"/>
              <a:t>Second level</a:t>
            </a:r>
          </a:p>
          <a:p>
            <a:pPr lvl="2"/>
            <a:r>
              <a:rPr lang="nl-BE" dirty="0" smtClean="0"/>
              <a:t>Third level</a:t>
            </a:r>
          </a:p>
          <a:p>
            <a:pPr lvl="3"/>
            <a:r>
              <a:rPr lang="nl-BE" dirty="0" smtClean="0"/>
              <a:t>Fourth level</a:t>
            </a:r>
          </a:p>
          <a:p>
            <a:pPr lvl="4"/>
            <a:r>
              <a:rPr lang="nl-BE" dirty="0" smtClean="0"/>
              <a:t>Fifth level</a:t>
            </a:r>
            <a:endParaRPr lang="en-US" dirty="0"/>
          </a:p>
        </p:txBody>
      </p:sp>
      <p:cxnSp>
        <p:nvCxnSpPr>
          <p:cNvPr id="5" name="Straight Connector 4"/>
          <p:cNvCxnSpPr/>
          <p:nvPr userDrawn="1"/>
        </p:nvCxnSpPr>
        <p:spPr>
          <a:xfrm>
            <a:off x="244475" y="1168153"/>
            <a:ext cx="2614267"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Click to edit Master title style</a:t>
            </a:r>
            <a:endParaRPr lang="en-US"/>
          </a:p>
        </p:txBody>
      </p:sp>
      <p:sp>
        <p:nvSpPr>
          <p:cNvPr id="7" name="Picture Placeholder 6"/>
          <p:cNvSpPr>
            <a:spLocks noGrp="1"/>
          </p:cNvSpPr>
          <p:nvPr>
            <p:ph type="pic" sz="quarter" idx="13"/>
          </p:nvPr>
        </p:nvSpPr>
        <p:spPr>
          <a:xfrm>
            <a:off x="244476" y="1255713"/>
            <a:ext cx="8615362" cy="5434012"/>
          </a:xfrm>
        </p:spPr>
        <p:txBody>
          <a:bodyPr/>
          <a:lstStyle/>
          <a:p>
            <a:endParaRPr lang="en-US"/>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44474" y="2658919"/>
            <a:ext cx="8615364" cy="1983926"/>
          </a:xfrm>
        </p:spPr>
        <p:txBody>
          <a:bodyPr anchor="t"/>
          <a:lstStyle>
            <a:lvl1pPr algn="l">
              <a:defRPr sz="4000" b="1" cap="all">
                <a:solidFill>
                  <a:schemeClr val="bg1"/>
                </a:solidFill>
              </a:defRPr>
            </a:lvl1pPr>
          </a:lstStyle>
          <a:p>
            <a:r>
              <a:rPr lang="nl-BE" dirty="0" smtClean="0"/>
              <a:t>Click to edit Master title style</a:t>
            </a:r>
            <a:endParaRPr lang="en-US" dirty="0"/>
          </a:p>
        </p:txBody>
      </p:sp>
      <p:sp>
        <p:nvSpPr>
          <p:cNvPr id="3" name="Text Placeholder 2"/>
          <p:cNvSpPr>
            <a:spLocks noGrp="1"/>
          </p:cNvSpPr>
          <p:nvPr>
            <p:ph type="body" idx="1"/>
          </p:nvPr>
        </p:nvSpPr>
        <p:spPr>
          <a:xfrm>
            <a:off x="244474" y="1436773"/>
            <a:ext cx="8615363" cy="1187887"/>
          </a:xfrm>
        </p:spPr>
        <p:txBody>
          <a:bodyPr anchor="b">
            <a:normAutofit/>
          </a:bodyPr>
          <a:lstStyle>
            <a:lvl1pPr marL="0" indent="0">
              <a:buNone/>
              <a:defRPr sz="2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BE" dirty="0" smtClean="0"/>
              <a:t>Click to edit Master text styles</a:t>
            </a:r>
          </a:p>
        </p:txBody>
      </p:sp>
      <p:cxnSp>
        <p:nvCxnSpPr>
          <p:cNvPr id="7" name="Straight Connector 6"/>
          <p:cNvCxnSpPr/>
          <p:nvPr userDrawn="1"/>
        </p:nvCxnSpPr>
        <p:spPr>
          <a:xfrm>
            <a:off x="244475" y="2630773"/>
            <a:ext cx="5107283"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Click to edit Master title style</a:t>
            </a:r>
            <a:endParaRPr lang="en-US"/>
          </a:p>
        </p:txBody>
      </p:sp>
      <p:sp>
        <p:nvSpPr>
          <p:cNvPr id="3" name="Content Placeholder 2"/>
          <p:cNvSpPr>
            <a:spLocks noGrp="1"/>
          </p:cNvSpPr>
          <p:nvPr>
            <p:ph sz="half" idx="1"/>
          </p:nvPr>
        </p:nvSpPr>
        <p:spPr>
          <a:xfrm>
            <a:off x="244475" y="1255713"/>
            <a:ext cx="4157663" cy="5045075"/>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nl-BE" dirty="0" smtClean="0"/>
              <a:t>Click to edit Master text styles</a:t>
            </a:r>
          </a:p>
          <a:p>
            <a:pPr lvl="1"/>
            <a:r>
              <a:rPr lang="nl-BE" dirty="0" smtClean="0"/>
              <a:t>Second level</a:t>
            </a:r>
          </a:p>
          <a:p>
            <a:pPr lvl="2"/>
            <a:r>
              <a:rPr lang="nl-BE" dirty="0" smtClean="0"/>
              <a:t>Third level</a:t>
            </a:r>
          </a:p>
          <a:p>
            <a:pPr lvl="3"/>
            <a:r>
              <a:rPr lang="nl-BE" dirty="0" smtClean="0"/>
              <a:t>Fourth level</a:t>
            </a:r>
          </a:p>
          <a:p>
            <a:pPr lvl="4"/>
            <a:r>
              <a:rPr lang="nl-BE" dirty="0" smtClean="0"/>
              <a:t>Fifth level</a:t>
            </a:r>
            <a:endParaRPr lang="en-US" dirty="0"/>
          </a:p>
        </p:txBody>
      </p:sp>
      <p:sp>
        <p:nvSpPr>
          <p:cNvPr id="4" name="Content Placeholder 3"/>
          <p:cNvSpPr>
            <a:spLocks noGrp="1"/>
          </p:cNvSpPr>
          <p:nvPr>
            <p:ph sz="half" idx="2"/>
          </p:nvPr>
        </p:nvSpPr>
        <p:spPr>
          <a:xfrm>
            <a:off x="4554537" y="1255713"/>
            <a:ext cx="4159250" cy="5045075"/>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nl-BE" smtClean="0"/>
              <a:t>Click to edit Master text styles</a:t>
            </a:r>
          </a:p>
          <a:p>
            <a:pPr lvl="1"/>
            <a:r>
              <a:rPr lang="nl-BE" smtClean="0"/>
              <a:t>Second level</a:t>
            </a:r>
          </a:p>
          <a:p>
            <a:pPr lvl="2"/>
            <a:r>
              <a:rPr lang="nl-BE" smtClean="0"/>
              <a:t>Third level</a:t>
            </a:r>
          </a:p>
          <a:p>
            <a:pPr lvl="3"/>
            <a:r>
              <a:rPr lang="nl-BE" smtClean="0"/>
              <a:t>Fourth level</a:t>
            </a:r>
          </a:p>
          <a:p>
            <a:pPr lvl="4"/>
            <a:r>
              <a:rPr lang="nl-BE" smtClean="0"/>
              <a:t>Fifth level</a:t>
            </a:r>
            <a:endParaRPr lang="en-US"/>
          </a:p>
        </p:txBody>
      </p:sp>
      <p:cxnSp>
        <p:nvCxnSpPr>
          <p:cNvPr id="7" name="Straight Connector 6"/>
          <p:cNvCxnSpPr/>
          <p:nvPr userDrawn="1"/>
        </p:nvCxnSpPr>
        <p:spPr>
          <a:xfrm>
            <a:off x="244475" y="1168153"/>
            <a:ext cx="2614267"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Click to edit Master title style</a:t>
            </a:r>
            <a:endParaRPr lang="en-US"/>
          </a:p>
        </p:txBody>
      </p:sp>
      <p:cxnSp>
        <p:nvCxnSpPr>
          <p:cNvPr id="5" name="Straight Connector 4"/>
          <p:cNvCxnSpPr/>
          <p:nvPr userDrawn="1"/>
        </p:nvCxnSpPr>
        <p:spPr>
          <a:xfrm>
            <a:off x="244475" y="1168153"/>
            <a:ext cx="2614267"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2" descr="Y:\Documents\WORK\11.01.006.0 - DDMC - Microsoft - TechDays 2011\03 edit\RV\picture general.jpg"/>
          <p:cNvPicPr>
            <a:picLocks noChangeAspect="1" noChangeArrowheads="1"/>
          </p:cNvPicPr>
          <p:nvPr userDrawn="1"/>
        </p:nvPicPr>
        <p:blipFill>
          <a:blip r:embed="rId10"/>
          <a:srcRect/>
          <a:stretch>
            <a:fillRect/>
          </a:stretch>
        </p:blipFill>
        <p:spPr bwMode="auto">
          <a:xfrm>
            <a:off x="0" y="0"/>
            <a:ext cx="9155266" cy="6858000"/>
          </a:xfrm>
          <a:prstGeom prst="rect">
            <a:avLst/>
          </a:prstGeom>
          <a:noFill/>
        </p:spPr>
      </p:pic>
      <p:sp>
        <p:nvSpPr>
          <p:cNvPr id="2" name="Title Placeholder 1"/>
          <p:cNvSpPr>
            <a:spLocks noGrp="1"/>
          </p:cNvSpPr>
          <p:nvPr>
            <p:ph type="title"/>
          </p:nvPr>
        </p:nvSpPr>
        <p:spPr>
          <a:xfrm>
            <a:off x="244476" y="155575"/>
            <a:ext cx="8615362" cy="849360"/>
          </a:xfrm>
          <a:prstGeom prst="rect">
            <a:avLst/>
          </a:prstGeom>
        </p:spPr>
        <p:txBody>
          <a:bodyPr vert="horz" lIns="0" tIns="0" rIns="91440" bIns="0" rtlCol="0" anchor="b">
            <a:noAutofit/>
          </a:bodyPr>
          <a:lstStyle/>
          <a:p>
            <a:r>
              <a:rPr lang="nl-BE" dirty="0" smtClean="0"/>
              <a:t>Click to edit Master title style</a:t>
            </a:r>
            <a:endParaRPr lang="en-US" dirty="0"/>
          </a:p>
        </p:txBody>
      </p:sp>
      <p:sp>
        <p:nvSpPr>
          <p:cNvPr id="3" name="Text Placeholder 2"/>
          <p:cNvSpPr>
            <a:spLocks noGrp="1"/>
          </p:cNvSpPr>
          <p:nvPr>
            <p:ph type="body" idx="1"/>
          </p:nvPr>
        </p:nvSpPr>
        <p:spPr>
          <a:xfrm>
            <a:off x="244476" y="1255713"/>
            <a:ext cx="8615362" cy="5434011"/>
          </a:xfrm>
          <a:prstGeom prst="rect">
            <a:avLst/>
          </a:prstGeom>
        </p:spPr>
        <p:txBody>
          <a:bodyPr vert="horz" lIns="0" tIns="45720" rIns="91440" bIns="45720" rtlCol="0">
            <a:normAutofit/>
          </a:bodyPr>
          <a:lstStyle/>
          <a:p>
            <a:pPr lvl="0"/>
            <a:r>
              <a:rPr lang="nl-BE" dirty="0" smtClean="0"/>
              <a:t>Click to edit Master text styles</a:t>
            </a:r>
          </a:p>
          <a:p>
            <a:pPr lvl="1"/>
            <a:r>
              <a:rPr lang="nl-BE" dirty="0" smtClean="0"/>
              <a:t>Second level</a:t>
            </a:r>
          </a:p>
          <a:p>
            <a:pPr lvl="2"/>
            <a:r>
              <a:rPr lang="nl-BE" dirty="0" smtClean="0"/>
              <a:t>Third level</a:t>
            </a:r>
          </a:p>
          <a:p>
            <a:pPr lvl="3"/>
            <a:r>
              <a:rPr lang="nl-BE" dirty="0" smtClean="0"/>
              <a:t>Fourth level</a:t>
            </a:r>
          </a:p>
          <a:p>
            <a:pPr lvl="4"/>
            <a:r>
              <a:rPr lang="nl-BE" dirty="0" smtClean="0"/>
              <a:t>Fifth level</a:t>
            </a:r>
            <a:endParaRPr lang="en-US" dirty="0"/>
          </a:p>
        </p:txBody>
      </p:sp>
      <p:sp>
        <p:nvSpPr>
          <p:cNvPr id="8" name="Slide Number Placeholder 7"/>
          <p:cNvSpPr>
            <a:spLocks noGrp="1"/>
          </p:cNvSpPr>
          <p:nvPr>
            <p:ph type="sldNum" sz="quarter" idx="4"/>
          </p:nvPr>
        </p:nvSpPr>
        <p:spPr>
          <a:xfrm>
            <a:off x="8736594" y="6451341"/>
            <a:ext cx="407405" cy="365125"/>
          </a:xfrm>
          <a:prstGeom prst="rect">
            <a:avLst/>
          </a:prstGeom>
        </p:spPr>
        <p:txBody>
          <a:bodyPr vert="horz" lIns="0" tIns="0" rIns="0" bIns="0" rtlCol="0" anchor="ctr"/>
          <a:lstStyle>
            <a:lvl1pPr algn="ctr">
              <a:defRPr sz="1100">
                <a:solidFill>
                  <a:schemeClr val="bg1"/>
                </a:solidFill>
              </a:defRPr>
            </a:lvl1pPr>
          </a:lstStyle>
          <a:p>
            <a:fld id="{A8773671-FDA4-4210-BCE0-E89C7D69BD2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7" r:id="rId2"/>
    <p:sldLayoutId id="2147483650" r:id="rId3"/>
    <p:sldLayoutId id="2147483656" r:id="rId4"/>
    <p:sldLayoutId id="2147483651" r:id="rId5"/>
    <p:sldLayoutId id="2147483652" r:id="rId6"/>
    <p:sldLayoutId id="2147483654" r:id="rId7"/>
    <p:sldLayoutId id="2147483655" r:id="rId8"/>
  </p:sldLayoutIdLst>
  <p:transition>
    <p:fade/>
  </p:transition>
  <p:timing>
    <p:tnLst>
      <p:par>
        <p:cTn id="1" dur="indefinite" restart="never" nodeType="tmRoot"/>
      </p:par>
    </p:tnLst>
  </p:timing>
  <p:hf hdr="0" ftr="0" dt="0"/>
  <p:txStyles>
    <p:titleStyle>
      <a:lvl1pPr algn="l" defTabSz="457200" rtl="0" eaLnBrk="1" latinLnBrk="0" hangingPunct="1">
        <a:spcBef>
          <a:spcPct val="0"/>
        </a:spcBef>
        <a:buNone/>
        <a:defRPr sz="2800" kern="1200">
          <a:solidFill>
            <a:schemeClr val="bg1"/>
          </a:solidFill>
          <a:latin typeface="+mj-lt"/>
          <a:ea typeface="+mj-ea"/>
          <a:cs typeface="+mj-cs"/>
        </a:defRPr>
      </a:lvl1pPr>
    </p:titleStyle>
    <p:bodyStyle>
      <a:lvl1pPr marL="342900" indent="-3429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1pPr>
      <a:lvl2pPr marL="742950" indent="-28575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2pPr>
      <a:lvl3pPr marL="11430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4pPr>
      <a:lvl5pPr marL="20574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jquerymobile.com/demos/1.0a4.1/" TargetMode="Externa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hyperlink" Target="http://www.azug.be/"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png"/><Relationship Id="rId18" Type="http://schemas.openxmlformats.org/officeDocument/2006/relationships/image" Target="../media/image22.jpeg"/><Relationship Id="rId3" Type="http://schemas.openxmlformats.org/officeDocument/2006/relationships/image" Target="../media/image7.jpeg"/><Relationship Id="rId7" Type="http://schemas.openxmlformats.org/officeDocument/2006/relationships/image" Target="../media/image11.jpeg"/><Relationship Id="rId12" Type="http://schemas.openxmlformats.org/officeDocument/2006/relationships/image" Target="../media/image16.jpeg"/><Relationship Id="rId17" Type="http://schemas.openxmlformats.org/officeDocument/2006/relationships/image" Target="../media/image21.png"/><Relationship Id="rId2" Type="http://schemas.openxmlformats.org/officeDocument/2006/relationships/notesSlide" Target="../notesSlides/notesSlide3.xml"/><Relationship Id="rId16" Type="http://schemas.openxmlformats.org/officeDocument/2006/relationships/image" Target="../media/image20.jpeg"/><Relationship Id="rId1" Type="http://schemas.openxmlformats.org/officeDocument/2006/relationships/slideLayout" Target="../slideLayouts/slideLayout3.xml"/><Relationship Id="rId6" Type="http://schemas.openxmlformats.org/officeDocument/2006/relationships/image" Target="../media/image10.png"/><Relationship Id="rId11" Type="http://schemas.openxmlformats.org/officeDocument/2006/relationships/image" Target="../media/image15.jpeg"/><Relationship Id="rId5" Type="http://schemas.openxmlformats.org/officeDocument/2006/relationships/image" Target="../media/image9.png"/><Relationship Id="rId15" Type="http://schemas.openxmlformats.org/officeDocument/2006/relationships/image" Target="../media/image19.png"/><Relationship Id="rId10" Type="http://schemas.openxmlformats.org/officeDocument/2006/relationships/image" Target="../media/image14.png"/><Relationship Id="rId4" Type="http://schemas.openxmlformats.org/officeDocument/2006/relationships/image" Target="../media/image8.jpeg"/><Relationship Id="rId9" Type="http://schemas.openxmlformats.org/officeDocument/2006/relationships/image" Target="../media/image13.jpeg"/><Relationship Id="rId14" Type="http://schemas.openxmlformats.org/officeDocument/2006/relationships/image" Target="../media/image18.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86360" y="2920030"/>
            <a:ext cx="1685077" cy="2646878"/>
          </a:xfrm>
          <a:prstGeom prst="rect">
            <a:avLst/>
          </a:prstGeom>
          <a:noFill/>
        </p:spPr>
        <p:txBody>
          <a:bodyPr wrap="none" rtlCol="0">
            <a:spAutoFit/>
          </a:bodyPr>
          <a:lstStyle/>
          <a:p>
            <a:r>
              <a:rPr lang="nl-BE" sz="16600" b="1" dirty="0" smtClean="0">
                <a:solidFill>
                  <a:srgbClr val="343434"/>
                </a:solidFill>
              </a:rPr>
              <a:t>&amp;</a:t>
            </a:r>
            <a:endParaRPr lang="en-US" sz="16600" b="1" dirty="0">
              <a:solidFill>
                <a:srgbClr val="343434"/>
              </a:solidFill>
            </a:endParaRPr>
          </a:p>
        </p:txBody>
      </p:sp>
      <p:sp>
        <p:nvSpPr>
          <p:cNvPr id="4" name="Title 3"/>
          <p:cNvSpPr>
            <a:spLocks noGrp="1"/>
          </p:cNvSpPr>
          <p:nvPr>
            <p:ph type="ctrTitle"/>
          </p:nvPr>
        </p:nvSpPr>
        <p:spPr/>
        <p:txBody>
          <a:bodyPr>
            <a:normAutofit fontScale="90000"/>
          </a:bodyPr>
          <a:lstStyle/>
          <a:p>
            <a:r>
              <a:rPr lang="en-US" sz="4900" dirty="0"/>
              <a:t>Silverlight, Windows Phone 7, Windows Azure, </a:t>
            </a:r>
            <a:r>
              <a:rPr lang="en-US" sz="4900" dirty="0" err="1"/>
              <a:t>jQuery</a:t>
            </a:r>
            <a:r>
              <a:rPr lang="en-US" sz="4900" dirty="0"/>
              <a:t>, </a:t>
            </a:r>
            <a:r>
              <a:rPr lang="en-US" sz="4900" dirty="0" err="1"/>
              <a:t>OData</a:t>
            </a:r>
            <a:r>
              <a:rPr lang="en-US" sz="4900" dirty="0"/>
              <a:t> and RIA Services</a:t>
            </a:r>
            <a:r>
              <a:rPr lang="en-US" sz="4900" dirty="0" smtClean="0"/>
              <a:t>.</a:t>
            </a:r>
            <a:r>
              <a:rPr lang="en-US" dirty="0" smtClean="0"/>
              <a:t/>
            </a:r>
            <a:br>
              <a:rPr lang="en-US" dirty="0" smtClean="0"/>
            </a:br>
            <a:r>
              <a:rPr lang="en-US" sz="4400" i="1" dirty="0">
                <a:solidFill>
                  <a:srgbClr val="00B0F0"/>
                </a:solidFill>
              </a:rPr>
              <a:t>Shaken, not </a:t>
            </a:r>
            <a:r>
              <a:rPr lang="en-US" sz="4400" i="1" dirty="0" smtClean="0">
                <a:solidFill>
                  <a:srgbClr val="00B0F0"/>
                </a:solidFill>
              </a:rPr>
              <a:t>stirred</a:t>
            </a:r>
            <a:r>
              <a:rPr lang="en-US" sz="4400" i="1" dirty="0">
                <a:solidFill>
                  <a:srgbClr val="00B0F0"/>
                </a:solidFill>
              </a:rPr>
              <a:t>.</a:t>
            </a:r>
          </a:p>
        </p:txBody>
      </p:sp>
      <p:sp>
        <p:nvSpPr>
          <p:cNvPr id="5" name="Subtitle 4"/>
          <p:cNvSpPr>
            <a:spLocks noGrp="1"/>
          </p:cNvSpPr>
          <p:nvPr>
            <p:ph type="subTitle" idx="1"/>
          </p:nvPr>
        </p:nvSpPr>
        <p:spPr/>
        <p:txBody>
          <a:bodyPr/>
          <a:lstStyle/>
          <a:p>
            <a:r>
              <a:rPr lang="en-US" dirty="0" smtClean="0"/>
              <a:t>Kevin </a:t>
            </a:r>
            <a:r>
              <a:rPr lang="en-US" dirty="0" err="1" smtClean="0"/>
              <a:t>Dockx</a:t>
            </a:r>
            <a:r>
              <a:rPr lang="en-US" dirty="0"/>
              <a:t/>
            </a:r>
            <a:br>
              <a:rPr lang="en-US" dirty="0"/>
            </a:br>
            <a:r>
              <a:rPr lang="nl-BE" dirty="0" smtClean="0"/>
              <a:t>@kevindockx</a:t>
            </a:r>
            <a:br>
              <a:rPr lang="nl-BE" dirty="0" smtClean="0"/>
            </a:br>
            <a:r>
              <a:rPr lang="nl-BE" sz="2400" dirty="0" smtClean="0"/>
              <a:t>http://blog.kevindockx.com</a:t>
            </a:r>
            <a:endParaRPr lang="en-US" sz="2400" dirty="0" smtClean="0"/>
          </a:p>
        </p:txBody>
      </p:sp>
      <p:pic>
        <p:nvPicPr>
          <p:cNvPr id="6" name="Picture 8" descr="Real_CMYK_white.gif"/>
          <p:cNvPicPr>
            <a:picLocks noChangeAspect="1"/>
          </p:cNvPicPr>
          <p:nvPr/>
        </p:nvPicPr>
        <p:blipFill>
          <a:blip r:embed="rId3"/>
          <a:srcRect/>
          <a:stretch>
            <a:fillRect/>
          </a:stretch>
        </p:blipFill>
        <p:spPr bwMode="auto">
          <a:xfrm>
            <a:off x="110362" y="3819449"/>
            <a:ext cx="2694027" cy="2694028"/>
          </a:xfrm>
          <a:prstGeom prst="rect">
            <a:avLst/>
          </a:prstGeom>
          <a:noFill/>
          <a:ln w="9525">
            <a:noFill/>
            <a:miter lim="800000"/>
            <a:headEnd/>
            <a:tailEnd/>
          </a:ln>
        </p:spPr>
      </p:pic>
      <p:sp>
        <p:nvSpPr>
          <p:cNvPr id="7" name="Subtitle 4"/>
          <p:cNvSpPr txBox="1">
            <a:spLocks/>
          </p:cNvSpPr>
          <p:nvPr/>
        </p:nvSpPr>
        <p:spPr>
          <a:xfrm>
            <a:off x="4842755" y="3433085"/>
            <a:ext cx="4190886" cy="2927560"/>
          </a:xfrm>
          <a:prstGeom prst="rect">
            <a:avLst/>
          </a:prstGeom>
        </p:spPr>
        <p:txBody>
          <a:bodyPr vert="horz" lIns="0" tIns="45720" rIns="91440" bIns="45720" rtlCol="0" anchor="t">
            <a:normAutofit/>
          </a:bodyPr>
          <a:lstStyle>
            <a:lvl1pPr marL="0" indent="0" algn="l" defTabSz="457200" rtl="0" eaLnBrk="1" latinLnBrk="0" hangingPunct="1">
              <a:spcBef>
                <a:spcPct val="20000"/>
              </a:spcBef>
              <a:buFont typeface="Arial" pitchFamily="34" charset="0"/>
              <a:buNone/>
              <a:defRPr sz="3200" kern="1200">
                <a:solidFill>
                  <a:schemeClr val="bg1"/>
                </a:solidFill>
                <a:latin typeface="+mn-lt"/>
                <a:ea typeface="+mn-ea"/>
                <a:cs typeface="+mn-cs"/>
              </a:defRPr>
            </a:lvl1pPr>
            <a:lvl2pPr marL="457200" indent="0" algn="ctr" defTabSz="4572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dirty="0" smtClean="0"/>
              <a:t>Maarten Balliauw</a:t>
            </a:r>
            <a:br>
              <a:rPr lang="en-US" dirty="0" smtClean="0"/>
            </a:br>
            <a:r>
              <a:rPr lang="nl-BE" dirty="0" smtClean="0"/>
              <a:t>@maartenballiauw</a:t>
            </a:r>
            <a:br>
              <a:rPr lang="nl-BE" dirty="0" smtClean="0"/>
            </a:br>
            <a:r>
              <a:rPr lang="nl-BE" sz="2400" dirty="0" smtClean="0"/>
              <a:t>http://blog.maartenballiauw.be</a:t>
            </a:r>
            <a:endParaRPr lang="en-US" sz="2400" dirty="0" smtClean="0"/>
          </a:p>
        </p:txBody>
      </p:sp>
    </p:spTree>
    <p:extLst>
      <p:ext uri="{BB962C8B-B14F-4D97-AF65-F5344CB8AC3E}">
        <p14:creationId xmlns:p14="http://schemas.microsoft.com/office/powerpoint/2010/main" val="1567792293"/>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Backend: WCF RIA Services</a:t>
            </a:r>
            <a:endParaRPr lang="en-US" dirty="0"/>
          </a:p>
        </p:txBody>
      </p:sp>
      <p:sp>
        <p:nvSpPr>
          <p:cNvPr id="3" name="Content Placeholder 2"/>
          <p:cNvSpPr>
            <a:spLocks noGrp="1"/>
          </p:cNvSpPr>
          <p:nvPr>
            <p:ph idx="1"/>
          </p:nvPr>
        </p:nvSpPr>
        <p:spPr/>
        <p:txBody>
          <a:bodyPr>
            <a:normAutofit/>
          </a:bodyPr>
          <a:lstStyle/>
          <a:p>
            <a:r>
              <a:rPr lang="nl-BE" dirty="0" smtClean="0"/>
              <a:t>Automates/simplifies creating a service boundary trust</a:t>
            </a:r>
          </a:p>
          <a:p>
            <a:r>
              <a:rPr lang="nl-BE" dirty="0" smtClean="0"/>
              <a:t>Common concerns</a:t>
            </a:r>
          </a:p>
          <a:p>
            <a:pPr lvl="1"/>
            <a:r>
              <a:rPr lang="nl-BE" dirty="0" smtClean="0"/>
              <a:t>Validation</a:t>
            </a:r>
          </a:p>
          <a:p>
            <a:pPr lvl="1"/>
            <a:r>
              <a:rPr lang="nl-BE" dirty="0" smtClean="0"/>
              <a:t>Authentication / authorization</a:t>
            </a:r>
          </a:p>
          <a:p>
            <a:pPr lvl="1"/>
            <a:r>
              <a:rPr lang="nl-BE" dirty="0" smtClean="0"/>
              <a:t>Change tracking</a:t>
            </a:r>
          </a:p>
        </p:txBody>
      </p:sp>
    </p:spTree>
    <p:extLst>
      <p:ext uri="{BB962C8B-B14F-4D97-AF65-F5344CB8AC3E}">
        <p14:creationId xmlns:p14="http://schemas.microsoft.com/office/powerpoint/2010/main" val="258965849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Backend: WCF RIA Services</a:t>
            </a:r>
            <a:endParaRPr lang="en-US" dirty="0"/>
          </a:p>
        </p:txBody>
      </p:sp>
      <p:sp>
        <p:nvSpPr>
          <p:cNvPr id="3" name="Content Placeholder 2"/>
          <p:cNvSpPr>
            <a:spLocks noGrp="1"/>
          </p:cNvSpPr>
          <p:nvPr>
            <p:ph idx="1"/>
          </p:nvPr>
        </p:nvSpPr>
        <p:spPr/>
        <p:txBody>
          <a:bodyPr/>
          <a:lstStyle/>
          <a:p>
            <a:r>
              <a:rPr lang="nl-BE" dirty="0" smtClean="0"/>
              <a:t>Best way </a:t>
            </a:r>
            <a:r>
              <a:rPr lang="nl-BE" dirty="0" err="1" smtClean="0"/>
              <a:t>to</a:t>
            </a:r>
            <a:r>
              <a:rPr lang="nl-BE" dirty="0" smtClean="0"/>
              <a:t> </a:t>
            </a:r>
            <a:r>
              <a:rPr lang="nl-BE" dirty="0" err="1" smtClean="0"/>
              <a:t>work</a:t>
            </a:r>
            <a:r>
              <a:rPr lang="nl-BE" dirty="0" smtClean="0"/>
              <a:t> </a:t>
            </a:r>
            <a:r>
              <a:rPr lang="nl-BE" dirty="0" err="1" smtClean="0"/>
              <a:t>when</a:t>
            </a:r>
            <a:r>
              <a:rPr lang="nl-BE" dirty="0" smtClean="0"/>
              <a:t> </a:t>
            </a:r>
            <a:r>
              <a:rPr lang="nl-BE" dirty="0" err="1" smtClean="0"/>
              <a:t>main</a:t>
            </a:r>
            <a:r>
              <a:rPr lang="nl-BE" dirty="0" smtClean="0"/>
              <a:t> </a:t>
            </a:r>
            <a:r>
              <a:rPr lang="nl-BE" dirty="0" err="1" smtClean="0"/>
              <a:t>app</a:t>
            </a:r>
            <a:r>
              <a:rPr lang="nl-BE" dirty="0" smtClean="0"/>
              <a:t> is a Silverlight </a:t>
            </a:r>
            <a:r>
              <a:rPr lang="nl-BE" dirty="0" err="1" smtClean="0"/>
              <a:t>app</a:t>
            </a:r>
            <a:endParaRPr lang="nl-BE" dirty="0" smtClean="0"/>
          </a:p>
          <a:p>
            <a:pPr lvl="1"/>
            <a:r>
              <a:rPr lang="nl-BE" dirty="0" smtClean="0"/>
              <a:t>DomainContext / </a:t>
            </a:r>
            <a:r>
              <a:rPr lang="nl-BE" dirty="0" err="1" smtClean="0"/>
              <a:t>Entity</a:t>
            </a:r>
            <a:r>
              <a:rPr lang="nl-BE" dirty="0" smtClean="0"/>
              <a:t> </a:t>
            </a:r>
            <a:r>
              <a:rPr lang="nl-BE" dirty="0" err="1" smtClean="0"/>
              <a:t>generation</a:t>
            </a:r>
            <a:endParaRPr lang="nl-BE" dirty="0" smtClean="0"/>
          </a:p>
          <a:p>
            <a:pPr lvl="1"/>
            <a:r>
              <a:rPr lang="nl-BE" dirty="0" err="1" smtClean="0"/>
              <a:t>Authentication</a:t>
            </a:r>
            <a:r>
              <a:rPr lang="nl-BE" dirty="0" smtClean="0"/>
              <a:t> / </a:t>
            </a:r>
            <a:r>
              <a:rPr lang="nl-BE" dirty="0" err="1" smtClean="0"/>
              <a:t>Authorization</a:t>
            </a:r>
            <a:endParaRPr lang="nl-BE" dirty="0" smtClean="0"/>
          </a:p>
          <a:p>
            <a:pPr lvl="1"/>
            <a:r>
              <a:rPr lang="nl-BE" dirty="0" err="1"/>
              <a:t>Validation</a:t>
            </a:r>
            <a:endParaRPr lang="nl-BE" dirty="0"/>
          </a:p>
          <a:p>
            <a:pPr lvl="1"/>
            <a:r>
              <a:rPr lang="nl-BE" dirty="0" smtClean="0"/>
              <a:t>Change tracking</a:t>
            </a:r>
          </a:p>
          <a:p>
            <a:endParaRPr lang="nl-BE" dirty="0"/>
          </a:p>
          <a:p>
            <a:r>
              <a:rPr lang="nl-BE" dirty="0" smtClean="0"/>
              <a:t>Operations can be exposed as SOAP </a:t>
            </a:r>
            <a:r>
              <a:rPr lang="nl-BE" dirty="0" smtClean="0"/>
              <a:t>/ OData endpoint</a:t>
            </a:r>
            <a:endParaRPr lang="nl-BE" dirty="0" smtClean="0"/>
          </a:p>
          <a:p>
            <a:pPr lvl="1"/>
            <a:r>
              <a:rPr lang="nl-BE" dirty="0" err="1" smtClean="0"/>
              <a:t>Reuse</a:t>
            </a:r>
            <a:r>
              <a:rPr lang="nl-BE" dirty="0" smtClean="0"/>
              <a:t> of service </a:t>
            </a:r>
            <a:r>
              <a:rPr lang="nl-BE" dirty="0" err="1" smtClean="0"/>
              <a:t>layer</a:t>
            </a:r>
            <a:r>
              <a:rPr lang="nl-BE" dirty="0" smtClean="0"/>
              <a:t> </a:t>
            </a:r>
            <a:r>
              <a:rPr lang="nl-BE" dirty="0" err="1" smtClean="0"/>
              <a:t>throughout</a:t>
            </a:r>
            <a:r>
              <a:rPr lang="nl-BE" dirty="0" smtClean="0"/>
              <a:t> a </a:t>
            </a:r>
            <a:r>
              <a:rPr lang="nl-BE" dirty="0" err="1" smtClean="0"/>
              <a:t>variety</a:t>
            </a:r>
            <a:r>
              <a:rPr lang="nl-BE" dirty="0" smtClean="0"/>
              <a:t> of </a:t>
            </a:r>
            <a:r>
              <a:rPr lang="nl-BE" dirty="0" err="1" smtClean="0"/>
              <a:t>clients</a:t>
            </a:r>
            <a:endParaRPr lang="nl-BE" dirty="0" smtClean="0"/>
          </a:p>
          <a:p>
            <a:pPr lvl="1"/>
            <a:r>
              <a:rPr lang="nl-BE" dirty="0" err="1" smtClean="0"/>
              <a:t>Every</a:t>
            </a:r>
            <a:r>
              <a:rPr lang="nl-BE" dirty="0" smtClean="0"/>
              <a:t> Domain Service IS a WCF Service</a:t>
            </a:r>
          </a:p>
          <a:p>
            <a:pPr lvl="2"/>
            <a:r>
              <a:rPr lang="nl-BE" dirty="0" err="1" smtClean="0"/>
              <a:t>Reuse</a:t>
            </a:r>
            <a:r>
              <a:rPr lang="nl-BE" dirty="0" smtClean="0"/>
              <a:t> </a:t>
            </a:r>
            <a:r>
              <a:rPr lang="nl-BE" dirty="0" err="1" smtClean="0"/>
              <a:t>authentication</a:t>
            </a:r>
            <a:r>
              <a:rPr lang="nl-BE" dirty="0" smtClean="0"/>
              <a:t> service</a:t>
            </a:r>
            <a:endParaRPr lang="nl-BE" dirty="0"/>
          </a:p>
          <a:p>
            <a:pPr marL="457200" lvl="1" indent="0">
              <a:buNone/>
            </a:pPr>
            <a:endParaRPr lang="nl-BE" dirty="0" smtClean="0"/>
          </a:p>
          <a:p>
            <a:endParaRPr lang="nl-BE" dirty="0" smtClean="0"/>
          </a:p>
          <a:p>
            <a:endParaRPr lang="en-US" dirty="0"/>
          </a:p>
        </p:txBody>
      </p:sp>
    </p:spTree>
    <p:extLst>
      <p:ext uri="{BB962C8B-B14F-4D97-AF65-F5344CB8AC3E}">
        <p14:creationId xmlns:p14="http://schemas.microsoft.com/office/powerpoint/2010/main" val="9303857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Effect transition="in" filter="fade">
                                      <p:cBhvr>
                                        <p:cTn id="30" dur="500"/>
                                        <p:tgtEl>
                                          <p:spTgt spid="3">
                                            <p:txEl>
                                              <p:pRg st="8" end="8"/>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animEffect transition="in" filter="fade">
                                      <p:cBhvr>
                                        <p:cTn id="33"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Backend </a:t>
            </a:r>
            <a:r>
              <a:rPr lang="nl-BE" dirty="0" err="1" smtClean="0"/>
              <a:t>integration</a:t>
            </a:r>
            <a:r>
              <a:rPr lang="nl-BE" dirty="0" smtClean="0"/>
              <a:t>: Silverlight applications</a:t>
            </a:r>
            <a:endParaRPr lang="en-US" dirty="0"/>
          </a:p>
        </p:txBody>
      </p:sp>
      <p:sp>
        <p:nvSpPr>
          <p:cNvPr id="3" name="Content Placeholder 2"/>
          <p:cNvSpPr>
            <a:spLocks noGrp="1"/>
          </p:cNvSpPr>
          <p:nvPr>
            <p:ph idx="1"/>
          </p:nvPr>
        </p:nvSpPr>
        <p:spPr/>
        <p:txBody>
          <a:bodyPr/>
          <a:lstStyle/>
          <a:p>
            <a:r>
              <a:rPr lang="nl-BE" dirty="0" smtClean="0"/>
              <a:t>Back Office</a:t>
            </a:r>
          </a:p>
          <a:p>
            <a:pPr lvl="1"/>
            <a:r>
              <a:rPr lang="nl-BE" dirty="0" err="1" smtClean="0"/>
              <a:t>Administrative</a:t>
            </a:r>
            <a:r>
              <a:rPr lang="nl-BE" dirty="0" smtClean="0"/>
              <a:t> SL </a:t>
            </a:r>
            <a:r>
              <a:rPr lang="nl-BE" dirty="0" err="1" smtClean="0"/>
              <a:t>app</a:t>
            </a:r>
            <a:endParaRPr lang="nl-BE" dirty="0" smtClean="0"/>
          </a:p>
          <a:p>
            <a:pPr lvl="1"/>
            <a:r>
              <a:rPr lang="nl-BE" dirty="0" smtClean="0"/>
              <a:t>WCF RIA Services way of </a:t>
            </a:r>
            <a:r>
              <a:rPr lang="nl-BE" dirty="0" err="1" smtClean="0"/>
              <a:t>working</a:t>
            </a:r>
            <a:endParaRPr lang="nl-BE" dirty="0" smtClean="0"/>
          </a:p>
          <a:p>
            <a:pPr lvl="1"/>
            <a:r>
              <a:rPr lang="nl-BE" dirty="0" err="1" smtClean="0"/>
              <a:t>Also</a:t>
            </a:r>
            <a:r>
              <a:rPr lang="nl-BE" dirty="0" smtClean="0"/>
              <a:t> </a:t>
            </a:r>
            <a:r>
              <a:rPr lang="nl-BE" dirty="0" err="1" smtClean="0"/>
              <a:t>used</a:t>
            </a:r>
            <a:r>
              <a:rPr lang="nl-BE" dirty="0" smtClean="0"/>
              <a:t> </a:t>
            </a:r>
            <a:r>
              <a:rPr lang="nl-BE" dirty="0" err="1" smtClean="0"/>
              <a:t>for</a:t>
            </a:r>
            <a:r>
              <a:rPr lang="nl-BE" dirty="0" smtClean="0"/>
              <a:t> </a:t>
            </a:r>
            <a:r>
              <a:rPr lang="nl-BE" dirty="0" err="1" smtClean="0"/>
              <a:t>reporting</a:t>
            </a:r>
            <a:r>
              <a:rPr lang="nl-BE" dirty="0" smtClean="0"/>
              <a:t> / </a:t>
            </a:r>
            <a:r>
              <a:rPr lang="nl-BE" dirty="0" err="1" smtClean="0"/>
              <a:t>charting</a:t>
            </a:r>
            <a:endParaRPr lang="nl-BE" dirty="0" smtClean="0"/>
          </a:p>
          <a:p>
            <a:endParaRPr lang="nl-BE" dirty="0"/>
          </a:p>
          <a:p>
            <a:pPr marL="0" indent="0">
              <a:buNone/>
            </a:pPr>
            <a:endParaRPr lang="nl-BE" dirty="0" smtClean="0"/>
          </a:p>
          <a:p>
            <a:pPr marL="457200" lvl="1" indent="0">
              <a:buNone/>
            </a:pPr>
            <a:endParaRPr lang="en-US" dirty="0"/>
          </a:p>
        </p:txBody>
      </p:sp>
    </p:spTree>
    <p:extLst>
      <p:ext uri="{BB962C8B-B14F-4D97-AF65-F5344CB8AC3E}">
        <p14:creationId xmlns:p14="http://schemas.microsoft.com/office/powerpoint/2010/main" val="202019088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nl-BE" dirty="0" smtClean="0"/>
              <a:t>Back office / WCF RIA Services</a:t>
            </a:r>
            <a:endParaRPr lang="en-US" dirty="0"/>
          </a:p>
        </p:txBody>
      </p:sp>
    </p:spTree>
    <p:extLst>
      <p:ext uri="{BB962C8B-B14F-4D97-AF65-F5344CB8AC3E}">
        <p14:creationId xmlns:p14="http://schemas.microsoft.com/office/powerpoint/2010/main" val="3125583351"/>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Backend </a:t>
            </a:r>
            <a:r>
              <a:rPr lang="nl-BE" dirty="0" err="1" smtClean="0"/>
              <a:t>integration</a:t>
            </a:r>
            <a:r>
              <a:rPr lang="nl-BE" dirty="0" smtClean="0"/>
              <a:t>: Silverlight applications</a:t>
            </a:r>
            <a:endParaRPr lang="en-US" dirty="0"/>
          </a:p>
        </p:txBody>
      </p:sp>
      <p:sp>
        <p:nvSpPr>
          <p:cNvPr id="3" name="Content Placeholder 2"/>
          <p:cNvSpPr>
            <a:spLocks noGrp="1"/>
          </p:cNvSpPr>
          <p:nvPr>
            <p:ph idx="1"/>
          </p:nvPr>
        </p:nvSpPr>
        <p:spPr/>
        <p:txBody>
          <a:bodyPr/>
          <a:lstStyle/>
          <a:p>
            <a:r>
              <a:rPr lang="nl-BE" dirty="0" smtClean="0"/>
              <a:t>Top </a:t>
            </a:r>
            <a:r>
              <a:rPr lang="nl-BE" dirty="0" err="1" smtClean="0"/>
              <a:t>session</a:t>
            </a:r>
            <a:r>
              <a:rPr lang="nl-BE" dirty="0" smtClean="0"/>
              <a:t> list</a:t>
            </a:r>
          </a:p>
          <a:p>
            <a:pPr lvl="1"/>
            <a:r>
              <a:rPr lang="nl-BE" dirty="0" smtClean="0"/>
              <a:t>Focus on design</a:t>
            </a:r>
          </a:p>
          <a:p>
            <a:pPr lvl="1"/>
            <a:endParaRPr lang="nl-BE" dirty="0"/>
          </a:p>
          <a:p>
            <a:r>
              <a:rPr lang="nl-BE" dirty="0" err="1" smtClean="0"/>
              <a:t>Twitter</a:t>
            </a:r>
            <a:r>
              <a:rPr lang="nl-BE" dirty="0" smtClean="0"/>
              <a:t> </a:t>
            </a:r>
            <a:r>
              <a:rPr lang="nl-BE" dirty="0" err="1" smtClean="0"/>
              <a:t>app</a:t>
            </a:r>
            <a:endParaRPr lang="nl-BE" dirty="0" smtClean="0"/>
          </a:p>
          <a:p>
            <a:pPr lvl="1"/>
            <a:r>
              <a:rPr lang="nl-BE" dirty="0" smtClean="0"/>
              <a:t>Focus on design</a:t>
            </a:r>
          </a:p>
          <a:p>
            <a:pPr lvl="1"/>
            <a:r>
              <a:rPr lang="nl-BE" dirty="0" err="1" smtClean="0"/>
              <a:t>Twitter</a:t>
            </a:r>
            <a:r>
              <a:rPr lang="nl-BE" dirty="0" smtClean="0"/>
              <a:t> API</a:t>
            </a:r>
          </a:p>
          <a:p>
            <a:pPr marL="457200" lvl="1" indent="0">
              <a:buNone/>
            </a:pPr>
            <a:endParaRPr lang="en-US" dirty="0"/>
          </a:p>
        </p:txBody>
      </p:sp>
    </p:spTree>
    <p:extLst>
      <p:ext uri="{BB962C8B-B14F-4D97-AF65-F5344CB8AC3E}">
        <p14:creationId xmlns:p14="http://schemas.microsoft.com/office/powerpoint/2010/main" val="106057146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Backend </a:t>
            </a:r>
            <a:r>
              <a:rPr lang="nl-BE" dirty="0" err="1" smtClean="0"/>
              <a:t>integration</a:t>
            </a:r>
            <a:r>
              <a:rPr lang="nl-BE" dirty="0" smtClean="0"/>
              <a:t>: Windows Phone 7 </a:t>
            </a:r>
            <a:r>
              <a:rPr lang="nl-BE" dirty="0" err="1" smtClean="0"/>
              <a:t>application</a:t>
            </a:r>
            <a:endParaRPr lang="en-US" dirty="0"/>
          </a:p>
        </p:txBody>
      </p:sp>
      <p:sp>
        <p:nvSpPr>
          <p:cNvPr id="3" name="Content Placeholder 2"/>
          <p:cNvSpPr>
            <a:spLocks noGrp="1"/>
          </p:cNvSpPr>
          <p:nvPr>
            <p:ph idx="1"/>
          </p:nvPr>
        </p:nvSpPr>
        <p:spPr/>
        <p:txBody>
          <a:bodyPr/>
          <a:lstStyle/>
          <a:p>
            <a:r>
              <a:rPr lang="nl-BE" dirty="0" smtClean="0"/>
              <a:t>Focus on design</a:t>
            </a:r>
          </a:p>
          <a:p>
            <a:pPr lvl="1"/>
            <a:r>
              <a:rPr lang="nl-BE" dirty="0" smtClean="0"/>
              <a:t>UI, UX  &amp; product design is important</a:t>
            </a:r>
          </a:p>
          <a:p>
            <a:pPr lvl="1"/>
            <a:r>
              <a:rPr lang="nl-BE" dirty="0" smtClean="0"/>
              <a:t>… </a:t>
            </a:r>
            <a:r>
              <a:rPr lang="nl-BE" dirty="0" err="1" smtClean="0"/>
              <a:t>and</a:t>
            </a:r>
            <a:r>
              <a:rPr lang="nl-BE" dirty="0" smtClean="0"/>
              <a:t> </a:t>
            </a:r>
            <a:r>
              <a:rPr lang="nl-BE" dirty="0" err="1" smtClean="0"/>
              <a:t>can</a:t>
            </a:r>
            <a:r>
              <a:rPr lang="nl-BE" dirty="0" smtClean="0"/>
              <a:t> </a:t>
            </a:r>
            <a:r>
              <a:rPr lang="nl-BE" dirty="0" err="1" smtClean="0"/>
              <a:t>cost</a:t>
            </a:r>
            <a:r>
              <a:rPr lang="nl-BE" dirty="0" smtClean="0"/>
              <a:t> </a:t>
            </a:r>
            <a:r>
              <a:rPr lang="nl-BE" dirty="0" err="1" smtClean="0"/>
              <a:t>quite</a:t>
            </a:r>
            <a:r>
              <a:rPr lang="nl-BE" dirty="0" smtClean="0"/>
              <a:t> </a:t>
            </a:r>
            <a:r>
              <a:rPr lang="nl-BE" dirty="0" err="1" smtClean="0"/>
              <a:t>some</a:t>
            </a:r>
            <a:r>
              <a:rPr lang="nl-BE" dirty="0" smtClean="0"/>
              <a:t> time</a:t>
            </a:r>
          </a:p>
          <a:p>
            <a:pPr lvl="1"/>
            <a:endParaRPr lang="nl-BE" dirty="0" smtClean="0"/>
          </a:p>
          <a:p>
            <a:r>
              <a:rPr lang="nl-BE" dirty="0" smtClean="0"/>
              <a:t>Integration </a:t>
            </a:r>
            <a:r>
              <a:rPr lang="nl-BE" dirty="0" err="1" smtClean="0"/>
              <a:t>with</a:t>
            </a:r>
            <a:r>
              <a:rPr lang="nl-BE" dirty="0" smtClean="0"/>
              <a:t> WCF RIA Services</a:t>
            </a:r>
          </a:p>
          <a:p>
            <a:pPr lvl="1"/>
            <a:r>
              <a:rPr lang="nl-BE" dirty="0" smtClean="0"/>
              <a:t>Through SOAP </a:t>
            </a:r>
            <a:r>
              <a:rPr lang="nl-BE" dirty="0" err="1" smtClean="0"/>
              <a:t>endpoint</a:t>
            </a:r>
            <a:endParaRPr lang="nl-BE" dirty="0" smtClean="0"/>
          </a:p>
          <a:p>
            <a:pPr lvl="1"/>
            <a:r>
              <a:rPr lang="nl-BE" dirty="0" smtClean="0"/>
              <a:t> … </a:t>
            </a:r>
            <a:r>
              <a:rPr lang="nl-BE" dirty="0" err="1" smtClean="0"/>
              <a:t>and</a:t>
            </a:r>
            <a:r>
              <a:rPr lang="nl-BE" dirty="0" smtClean="0"/>
              <a:t> even the </a:t>
            </a:r>
            <a:r>
              <a:rPr lang="nl-BE" dirty="0" err="1" smtClean="0"/>
              <a:t>authentication</a:t>
            </a:r>
            <a:r>
              <a:rPr lang="nl-BE" dirty="0"/>
              <a:t> </a:t>
            </a:r>
            <a:r>
              <a:rPr lang="nl-BE" dirty="0" smtClean="0"/>
              <a:t>service </a:t>
            </a:r>
            <a:r>
              <a:rPr lang="nl-BE" dirty="0" err="1" smtClean="0"/>
              <a:t>works</a:t>
            </a:r>
            <a:endParaRPr lang="nl-BE" dirty="0" smtClean="0"/>
          </a:p>
          <a:p>
            <a:pPr lvl="1"/>
            <a:endParaRPr lang="nl-BE" dirty="0"/>
          </a:p>
          <a:p>
            <a:r>
              <a:rPr lang="nl-BE" dirty="0" smtClean="0"/>
              <a:t>Concerns </a:t>
            </a:r>
            <a:r>
              <a:rPr lang="nl-BE" dirty="0" err="1" smtClean="0"/>
              <a:t>about</a:t>
            </a:r>
            <a:r>
              <a:rPr lang="nl-BE" dirty="0" smtClean="0"/>
              <a:t> data </a:t>
            </a:r>
            <a:r>
              <a:rPr lang="nl-BE" dirty="0" err="1" smtClean="0"/>
              <a:t>usage</a:t>
            </a:r>
            <a:endParaRPr lang="nl-BE" dirty="0" smtClean="0"/>
          </a:p>
          <a:p>
            <a:pPr lvl="1"/>
            <a:r>
              <a:rPr lang="nl-BE" dirty="0" smtClean="0"/>
              <a:t>Connections are </a:t>
            </a:r>
            <a:r>
              <a:rPr lang="nl-BE" dirty="0" err="1" smtClean="0"/>
              <a:t>only</a:t>
            </a:r>
            <a:r>
              <a:rPr lang="nl-BE" dirty="0" smtClean="0"/>
              <a:t> made </a:t>
            </a:r>
            <a:r>
              <a:rPr lang="nl-BE" dirty="0" err="1" smtClean="0"/>
              <a:t>when</a:t>
            </a:r>
            <a:r>
              <a:rPr lang="nl-BE" dirty="0" smtClean="0"/>
              <a:t> </a:t>
            </a:r>
            <a:r>
              <a:rPr lang="nl-BE" dirty="0" err="1" smtClean="0"/>
              <a:t>absolutely</a:t>
            </a:r>
            <a:r>
              <a:rPr lang="nl-BE" dirty="0" smtClean="0"/>
              <a:t> </a:t>
            </a:r>
            <a:r>
              <a:rPr lang="nl-BE" dirty="0" err="1" smtClean="0"/>
              <a:t>necessary</a:t>
            </a:r>
            <a:endParaRPr lang="en-US" dirty="0"/>
          </a:p>
        </p:txBody>
      </p:sp>
    </p:spTree>
    <p:extLst>
      <p:ext uri="{BB962C8B-B14F-4D97-AF65-F5344CB8AC3E}">
        <p14:creationId xmlns:p14="http://schemas.microsoft.com/office/powerpoint/2010/main" val="247416546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animEffect transition="in" filter="fade">
                                      <p:cBhvr>
                                        <p:cTn id="29" dur="500"/>
                                        <p:tgtEl>
                                          <p:spTgt spid="3">
                                            <p:txEl>
                                              <p:pRg st="8" end="8"/>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Effect transition="in" filter="fade">
                                      <p:cBhvr>
                                        <p:cTn id="3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nl-BE" dirty="0" smtClean="0"/>
              <a:t>Windows Phone 7</a:t>
            </a:r>
            <a:endParaRPr lang="en-US" dirty="0"/>
          </a:p>
        </p:txBody>
      </p:sp>
    </p:spTree>
    <p:extLst>
      <p:ext uri="{BB962C8B-B14F-4D97-AF65-F5344CB8AC3E}">
        <p14:creationId xmlns:p14="http://schemas.microsoft.com/office/powerpoint/2010/main" val="3271538497"/>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ASP.NET MVC 3</a:t>
            </a:r>
            <a:endParaRPr lang="en-US" dirty="0"/>
          </a:p>
        </p:txBody>
      </p:sp>
      <p:sp>
        <p:nvSpPr>
          <p:cNvPr id="7" name="Content Placeholder 6"/>
          <p:cNvSpPr>
            <a:spLocks noGrp="1"/>
          </p:cNvSpPr>
          <p:nvPr>
            <p:ph idx="1"/>
          </p:nvPr>
        </p:nvSpPr>
        <p:spPr/>
        <p:txBody>
          <a:bodyPr/>
          <a:lstStyle/>
          <a:p>
            <a:r>
              <a:rPr lang="en-US" dirty="0" smtClean="0"/>
              <a:t>One set of Controllers</a:t>
            </a:r>
          </a:p>
          <a:p>
            <a:endParaRPr lang="en-US" dirty="0" smtClean="0"/>
          </a:p>
          <a:p>
            <a:r>
              <a:rPr lang="nl-BE" dirty="0" smtClean="0"/>
              <a:t>Three sets of Views</a:t>
            </a:r>
          </a:p>
          <a:p>
            <a:pPr lvl="1"/>
            <a:r>
              <a:rPr lang="nl-BE" dirty="0" smtClean="0"/>
              <a:t>Web browser</a:t>
            </a:r>
          </a:p>
          <a:p>
            <a:pPr lvl="1"/>
            <a:r>
              <a:rPr lang="nl-BE" dirty="0" smtClean="0"/>
              <a:t>Mobile browser (jQuery mobile)</a:t>
            </a:r>
          </a:p>
          <a:p>
            <a:pPr lvl="1"/>
            <a:r>
              <a:rPr lang="nl-BE" dirty="0" smtClean="0"/>
              <a:t>WP7 web browser (pointing to Marketplace)</a:t>
            </a:r>
          </a:p>
        </p:txBody>
      </p:sp>
      <p:sp>
        <p:nvSpPr>
          <p:cNvPr id="11" name="Slide Number Placeholder 10"/>
          <p:cNvSpPr>
            <a:spLocks noGrp="1"/>
          </p:cNvSpPr>
          <p:nvPr>
            <p:ph type="sldNum" sz="quarter" idx="4294967295"/>
          </p:nvPr>
        </p:nvSpPr>
        <p:spPr>
          <a:xfrm>
            <a:off x="8451779" y="6373813"/>
            <a:ext cx="487434" cy="365125"/>
          </a:xfrm>
          <a:prstGeom prst="rect">
            <a:avLst/>
          </a:prstGeom>
        </p:spPr>
        <p:txBody>
          <a:bodyPr/>
          <a:lstStyle/>
          <a:p>
            <a:fld id="{E12D2A76-5301-6C47-8C1D-787442ADAD0B}" type="slidenum">
              <a:rPr lang="en-US" smtClean="0"/>
              <a:pPr/>
              <a:t>17</a:t>
            </a:fld>
            <a:endParaRPr lang="en-US" dirty="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nl-BE" dirty="0" smtClean="0"/>
              <a:t>ASP.NET MVC 3 &amp; WCF RIA Services</a:t>
            </a:r>
            <a:endParaRPr lang="en-US" dirty="0"/>
          </a:p>
        </p:txBody>
      </p:sp>
      <p:sp>
        <p:nvSpPr>
          <p:cNvPr id="4" name="Content Placeholder 3"/>
          <p:cNvSpPr>
            <a:spLocks noGrp="1"/>
          </p:cNvSpPr>
          <p:nvPr>
            <p:ph idx="1"/>
          </p:nvPr>
        </p:nvSpPr>
        <p:spPr/>
        <p:txBody>
          <a:bodyPr/>
          <a:lstStyle/>
          <a:p>
            <a:r>
              <a:rPr lang="nl-BE" dirty="0"/>
              <a:t>Uses WCF RIA services through SOAP endpoint</a:t>
            </a:r>
          </a:p>
          <a:p>
            <a:pPr lvl="1"/>
            <a:r>
              <a:rPr lang="nl-BE" dirty="0"/>
              <a:t>So what about OData?</a:t>
            </a:r>
            <a:endParaRPr lang="en-US" dirty="0"/>
          </a:p>
          <a:p>
            <a:endParaRPr lang="nl-BE" dirty="0" smtClean="0"/>
          </a:p>
          <a:p>
            <a:r>
              <a:rPr lang="nl-BE" dirty="0" smtClean="0"/>
              <a:t>There’s some tuning required: </a:t>
            </a:r>
          </a:p>
          <a:p>
            <a:pPr lvl="1"/>
            <a:r>
              <a:rPr lang="nl-BE" dirty="0" err="1" smtClean="0"/>
              <a:t>Optional</a:t>
            </a:r>
            <a:r>
              <a:rPr lang="nl-BE" dirty="0" smtClean="0"/>
              <a:t> parameters are </a:t>
            </a:r>
            <a:r>
              <a:rPr lang="nl-BE" dirty="0" err="1" smtClean="0"/>
              <a:t>cumbersome</a:t>
            </a:r>
            <a:endParaRPr lang="nl-BE" dirty="0" smtClean="0"/>
          </a:p>
          <a:p>
            <a:pPr lvl="1"/>
            <a:r>
              <a:rPr lang="nl-BE" dirty="0" err="1" smtClean="0"/>
              <a:t>Authentication</a:t>
            </a:r>
            <a:r>
              <a:rPr lang="nl-BE" dirty="0" smtClean="0"/>
              <a:t> service</a:t>
            </a:r>
          </a:p>
          <a:p>
            <a:endParaRPr lang="nl-BE" dirty="0"/>
          </a:p>
          <a:p>
            <a:r>
              <a:rPr lang="nl-BE" dirty="0"/>
              <a:t>By the </a:t>
            </a:r>
            <a:r>
              <a:rPr lang="nl-BE" dirty="0" smtClean="0"/>
              <a:t>way...</a:t>
            </a:r>
          </a:p>
          <a:p>
            <a:pPr lvl="1"/>
            <a:r>
              <a:rPr lang="nl-BE" dirty="0" smtClean="0"/>
              <a:t>jQuery </a:t>
            </a:r>
            <a:r>
              <a:rPr lang="nl-BE" dirty="0"/>
              <a:t>&amp; WCF RIA Services: http://jeffh.me/wcfriajs</a:t>
            </a:r>
            <a:endParaRPr lang="en-US" dirty="0"/>
          </a:p>
        </p:txBody>
      </p:sp>
    </p:spTree>
    <p:extLst>
      <p:ext uri="{BB962C8B-B14F-4D97-AF65-F5344CB8AC3E}">
        <p14:creationId xmlns:p14="http://schemas.microsoft.com/office/powerpoint/2010/main" val="14555326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anim calcmode="lin" valueType="num">
                                      <p:cBhvr additive="base">
                                        <p:cTn id="7"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3" end="3"/>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anim calcmode="lin" valueType="num">
                                      <p:cBhvr additive="base">
                                        <p:cTn id="1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4" end="4"/>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anim calcmode="lin" valueType="num">
                                      <p:cBhvr additive="base">
                                        <p:cTn id="15"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4">
                                            <p:txEl>
                                              <p:pRg st="7" end="7"/>
                                            </p:txEl>
                                          </p:spTgt>
                                        </p:tgtEl>
                                        <p:attrNameLst>
                                          <p:attrName>style.visibility</p:attrName>
                                        </p:attrNameLst>
                                      </p:cBhvr>
                                      <p:to>
                                        <p:strVal val="visible"/>
                                      </p:to>
                                    </p:set>
                                    <p:anim calcmode="lin" valueType="num">
                                      <p:cBhvr additive="base">
                                        <p:cTn id="21"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7" end="7"/>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8" end="8"/>
                                            </p:txEl>
                                          </p:spTgt>
                                        </p:tgtEl>
                                        <p:attrNameLst>
                                          <p:attrName>style.visibility</p:attrName>
                                        </p:attrNameLst>
                                      </p:cBhvr>
                                      <p:to>
                                        <p:strVal val="visible"/>
                                      </p:to>
                                    </p:set>
                                    <p:anim calcmode="lin" valueType="num">
                                      <p:cBhvr additive="base">
                                        <p:cTn id="25"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nl-BE" dirty="0" smtClean="0"/>
              <a:t>ASP.NET MVC 3</a:t>
            </a:r>
            <a:endParaRPr lang="en-US" dirty="0"/>
          </a:p>
        </p:txBody>
      </p:sp>
    </p:spTree>
    <p:extLst>
      <p:ext uri="{BB962C8B-B14F-4D97-AF65-F5344CB8AC3E}">
        <p14:creationId xmlns:p14="http://schemas.microsoft.com/office/powerpoint/2010/main" val="786709329"/>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86360" y="2920030"/>
            <a:ext cx="1685077" cy="2646878"/>
          </a:xfrm>
          <a:prstGeom prst="rect">
            <a:avLst/>
          </a:prstGeom>
          <a:noFill/>
        </p:spPr>
        <p:txBody>
          <a:bodyPr wrap="none" rtlCol="0">
            <a:spAutoFit/>
          </a:bodyPr>
          <a:lstStyle/>
          <a:p>
            <a:r>
              <a:rPr lang="nl-BE" sz="16600" b="1" dirty="0" smtClean="0">
                <a:solidFill>
                  <a:srgbClr val="343434"/>
                </a:solidFill>
              </a:rPr>
              <a:t>&amp;</a:t>
            </a:r>
            <a:endParaRPr lang="en-US" sz="16600" b="1" dirty="0">
              <a:solidFill>
                <a:srgbClr val="343434"/>
              </a:solidFill>
            </a:endParaRPr>
          </a:p>
        </p:txBody>
      </p:sp>
      <p:sp>
        <p:nvSpPr>
          <p:cNvPr id="4" name="Title 3"/>
          <p:cNvSpPr>
            <a:spLocks noGrp="1"/>
          </p:cNvSpPr>
          <p:nvPr>
            <p:ph type="ctrTitle"/>
          </p:nvPr>
        </p:nvSpPr>
        <p:spPr/>
        <p:txBody>
          <a:bodyPr>
            <a:normAutofit fontScale="90000"/>
          </a:bodyPr>
          <a:lstStyle/>
          <a:p>
            <a:r>
              <a:rPr lang="en-US" sz="4900" dirty="0"/>
              <a:t>Silverlight, Windows Phone 7, Windows Azure, </a:t>
            </a:r>
            <a:r>
              <a:rPr lang="en-US" sz="4900" dirty="0" err="1"/>
              <a:t>jQuery</a:t>
            </a:r>
            <a:r>
              <a:rPr lang="en-US" sz="4900" dirty="0"/>
              <a:t>, </a:t>
            </a:r>
            <a:r>
              <a:rPr lang="en-US" sz="4900" dirty="0" err="1"/>
              <a:t>OData</a:t>
            </a:r>
            <a:r>
              <a:rPr lang="en-US" sz="4900" dirty="0"/>
              <a:t> and RIA Services</a:t>
            </a:r>
            <a:r>
              <a:rPr lang="en-US" sz="4900" dirty="0" smtClean="0"/>
              <a:t>.</a:t>
            </a:r>
            <a:r>
              <a:rPr lang="en-US" dirty="0" smtClean="0"/>
              <a:t/>
            </a:r>
            <a:br>
              <a:rPr lang="en-US" dirty="0" smtClean="0"/>
            </a:br>
            <a:r>
              <a:rPr lang="en-US" sz="4400" i="1" dirty="0">
                <a:solidFill>
                  <a:srgbClr val="00B0F0"/>
                </a:solidFill>
              </a:rPr>
              <a:t>Shaken, not </a:t>
            </a:r>
            <a:r>
              <a:rPr lang="en-US" sz="4400" i="1" dirty="0" smtClean="0">
                <a:solidFill>
                  <a:srgbClr val="00B0F0"/>
                </a:solidFill>
              </a:rPr>
              <a:t>stirred</a:t>
            </a:r>
            <a:r>
              <a:rPr lang="en-US" sz="4400" i="1" dirty="0">
                <a:solidFill>
                  <a:srgbClr val="00B0F0"/>
                </a:solidFill>
              </a:rPr>
              <a:t>.</a:t>
            </a:r>
          </a:p>
        </p:txBody>
      </p:sp>
      <p:sp>
        <p:nvSpPr>
          <p:cNvPr id="5" name="Subtitle 4"/>
          <p:cNvSpPr>
            <a:spLocks noGrp="1"/>
          </p:cNvSpPr>
          <p:nvPr>
            <p:ph type="subTitle" idx="1"/>
          </p:nvPr>
        </p:nvSpPr>
        <p:spPr/>
        <p:txBody>
          <a:bodyPr/>
          <a:lstStyle/>
          <a:p>
            <a:r>
              <a:rPr lang="en-US" dirty="0" smtClean="0"/>
              <a:t>Kevin </a:t>
            </a:r>
            <a:r>
              <a:rPr lang="en-US" dirty="0" err="1" smtClean="0"/>
              <a:t>Dockx</a:t>
            </a:r>
            <a:r>
              <a:rPr lang="en-US" dirty="0"/>
              <a:t/>
            </a:r>
            <a:br>
              <a:rPr lang="en-US" dirty="0"/>
            </a:br>
            <a:r>
              <a:rPr lang="nl-BE" dirty="0" smtClean="0"/>
              <a:t>@kevindockx</a:t>
            </a:r>
            <a:br>
              <a:rPr lang="nl-BE" dirty="0" smtClean="0"/>
            </a:br>
            <a:r>
              <a:rPr lang="nl-BE" sz="2400" dirty="0" smtClean="0"/>
              <a:t>http://blog.kevindockx.com</a:t>
            </a:r>
            <a:endParaRPr lang="en-US" sz="2400" dirty="0" smtClean="0"/>
          </a:p>
        </p:txBody>
      </p:sp>
      <p:pic>
        <p:nvPicPr>
          <p:cNvPr id="6" name="Picture 8" descr="Real_CMYK_white.gif"/>
          <p:cNvPicPr>
            <a:picLocks noChangeAspect="1"/>
          </p:cNvPicPr>
          <p:nvPr/>
        </p:nvPicPr>
        <p:blipFill>
          <a:blip r:embed="rId2"/>
          <a:srcRect/>
          <a:stretch>
            <a:fillRect/>
          </a:stretch>
        </p:blipFill>
        <p:spPr bwMode="auto">
          <a:xfrm>
            <a:off x="110362" y="3819449"/>
            <a:ext cx="2694027" cy="2694028"/>
          </a:xfrm>
          <a:prstGeom prst="rect">
            <a:avLst/>
          </a:prstGeom>
          <a:noFill/>
          <a:ln w="9525">
            <a:noFill/>
            <a:miter lim="800000"/>
            <a:headEnd/>
            <a:tailEnd/>
          </a:ln>
        </p:spPr>
      </p:pic>
      <p:sp>
        <p:nvSpPr>
          <p:cNvPr id="7" name="Subtitle 4"/>
          <p:cNvSpPr txBox="1">
            <a:spLocks/>
          </p:cNvSpPr>
          <p:nvPr/>
        </p:nvSpPr>
        <p:spPr>
          <a:xfrm>
            <a:off x="4842755" y="3433085"/>
            <a:ext cx="4190886" cy="2927560"/>
          </a:xfrm>
          <a:prstGeom prst="rect">
            <a:avLst/>
          </a:prstGeom>
        </p:spPr>
        <p:txBody>
          <a:bodyPr vert="horz" lIns="0" tIns="45720" rIns="91440" bIns="45720" rtlCol="0" anchor="t">
            <a:normAutofit/>
          </a:bodyPr>
          <a:lstStyle>
            <a:lvl1pPr marL="0" indent="0" algn="l" defTabSz="457200" rtl="0" eaLnBrk="1" latinLnBrk="0" hangingPunct="1">
              <a:spcBef>
                <a:spcPct val="20000"/>
              </a:spcBef>
              <a:buFont typeface="Arial" pitchFamily="34" charset="0"/>
              <a:buNone/>
              <a:defRPr sz="3200" kern="1200">
                <a:solidFill>
                  <a:schemeClr val="bg1"/>
                </a:solidFill>
                <a:latin typeface="+mn-lt"/>
                <a:ea typeface="+mn-ea"/>
                <a:cs typeface="+mn-cs"/>
              </a:defRPr>
            </a:lvl1pPr>
            <a:lvl2pPr marL="457200" indent="0" algn="ctr" defTabSz="4572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dirty="0" smtClean="0"/>
              <a:t>Maarten Balliauw</a:t>
            </a:r>
            <a:br>
              <a:rPr lang="en-US" dirty="0" smtClean="0"/>
            </a:br>
            <a:r>
              <a:rPr lang="nl-BE" dirty="0" smtClean="0"/>
              <a:t>@maartenballiauw</a:t>
            </a:r>
            <a:br>
              <a:rPr lang="nl-BE" dirty="0" smtClean="0"/>
            </a:br>
            <a:r>
              <a:rPr lang="nl-BE" sz="2400" dirty="0" smtClean="0"/>
              <a:t>http://blog.maartenballiauw.be</a:t>
            </a:r>
            <a:endParaRPr lang="en-US" sz="2400" dirty="0" smtClean="0"/>
          </a:p>
        </p:txBody>
      </p:sp>
      <p:grpSp>
        <p:nvGrpSpPr>
          <p:cNvPr id="12" name="Group 11"/>
          <p:cNvGrpSpPr/>
          <p:nvPr/>
        </p:nvGrpSpPr>
        <p:grpSpPr>
          <a:xfrm>
            <a:off x="-18747078" y="-2980976"/>
            <a:ext cx="29738927" cy="12464184"/>
            <a:chOff x="-18747078" y="-2980976"/>
            <a:chExt cx="29738927" cy="12464184"/>
          </a:xfrm>
        </p:grpSpPr>
        <p:grpSp>
          <p:nvGrpSpPr>
            <p:cNvPr id="9" name="Group 8"/>
            <p:cNvGrpSpPr/>
            <p:nvPr/>
          </p:nvGrpSpPr>
          <p:grpSpPr>
            <a:xfrm>
              <a:off x="-9659795" y="-2980976"/>
              <a:ext cx="20651644" cy="12464184"/>
              <a:chOff x="-9659795" y="-2980976"/>
              <a:chExt cx="20651644" cy="12464184"/>
            </a:xfrm>
          </p:grpSpPr>
          <p:sp>
            <p:nvSpPr>
              <p:cNvPr id="3" name="Donut 2"/>
              <p:cNvSpPr/>
              <p:nvPr/>
            </p:nvSpPr>
            <p:spPr>
              <a:xfrm>
                <a:off x="-9659795" y="-2980976"/>
                <a:ext cx="12464184" cy="12464184"/>
              </a:xfrm>
              <a:prstGeom prst="donu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8" name="Rectangle 7"/>
              <p:cNvSpPr/>
              <p:nvPr/>
            </p:nvSpPr>
            <p:spPr>
              <a:xfrm>
                <a:off x="-212726" y="-438150"/>
                <a:ext cx="11204575" cy="740882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0" name="Rectangle 9"/>
            <p:cNvSpPr/>
            <p:nvPr/>
          </p:nvSpPr>
          <p:spPr>
            <a:xfrm>
              <a:off x="-18747078" y="-453298"/>
              <a:ext cx="11204575" cy="740882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394772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repeatCount="indefinite" fill="hold" nodeType="withEffect">
                                  <p:stCondLst>
                                    <p:cond delay="0"/>
                                  </p:stCondLst>
                                  <p:endCondLst>
                                    <p:cond evt="onNext" delay="0">
                                      <p:tgtEl>
                                        <p:sldTgt/>
                                      </p:tgtEl>
                                    </p:cond>
                                  </p:endCondLst>
                                  <p:childTnLst>
                                    <p:animMotion origin="layout" path="M -1.66667E-6 -4.07407E-6 C 0.58507 -0.02106 1.11459 -0.01828 1.73559 -0.01944 C 1.83715 -0.01805 1.93733 -0.01388 2.03854 -0.01388 L -1.66667E-6 -4.07407E-6 Z " pathEditMode="relative" rAng="0" ptsTypes="ffAf">
                                      <p:cBhvr>
                                        <p:cTn id="6" dur="10000" fill="hold"/>
                                        <p:tgtEl>
                                          <p:spTgt spid="12"/>
                                        </p:tgtEl>
                                        <p:attrNameLst>
                                          <p:attrName>ppt_x</p:attrName>
                                          <p:attrName>ppt_y</p:attrName>
                                        </p:attrNameLst>
                                      </p:cBhvr>
                                      <p:rCtr x="101927" y="-106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nl-BE" dirty="0" smtClean="0"/>
              <a:t>jQuery mobile</a:t>
            </a:r>
            <a:endParaRPr lang="en-US" dirty="0"/>
          </a:p>
        </p:txBody>
      </p:sp>
      <p:sp>
        <p:nvSpPr>
          <p:cNvPr id="4" name="Content Placeholder 3"/>
          <p:cNvSpPr>
            <a:spLocks noGrp="1"/>
          </p:cNvSpPr>
          <p:nvPr>
            <p:ph idx="1"/>
          </p:nvPr>
        </p:nvSpPr>
        <p:spPr/>
        <p:txBody>
          <a:bodyPr/>
          <a:lstStyle/>
          <a:p>
            <a:r>
              <a:rPr lang="nl-BE" dirty="0" smtClean="0"/>
              <a:t>Alpha stage!</a:t>
            </a:r>
          </a:p>
          <a:p>
            <a:r>
              <a:rPr lang="nl-BE" dirty="0" smtClean="0"/>
              <a:t>Cross-platform, cross-device</a:t>
            </a:r>
          </a:p>
          <a:p>
            <a:r>
              <a:rPr lang="nl-BE" dirty="0" smtClean="0"/>
              <a:t>Based on HTML5 markup &amp; jQuery</a:t>
            </a:r>
          </a:p>
          <a:p>
            <a:r>
              <a:rPr lang="nl-BE" dirty="0" smtClean="0"/>
              <a:t>Touch optimized layout &amp; widgets</a:t>
            </a:r>
          </a:p>
          <a:p>
            <a:r>
              <a:rPr lang="nl-BE" dirty="0" smtClean="0"/>
              <a:t>Theming</a:t>
            </a:r>
            <a:endParaRPr lang="en-US" dirty="0"/>
          </a:p>
          <a:p>
            <a:r>
              <a:rPr lang="nl-BE" dirty="0" smtClean="0"/>
              <a:t>Automatically provides:</a:t>
            </a:r>
          </a:p>
          <a:p>
            <a:pPr lvl="1"/>
            <a:r>
              <a:rPr lang="nl-BE" dirty="0" smtClean="0"/>
              <a:t>Transitions</a:t>
            </a:r>
          </a:p>
          <a:p>
            <a:pPr lvl="1"/>
            <a:r>
              <a:rPr lang="nl-BE" dirty="0" smtClean="0"/>
              <a:t>Navigation framework</a:t>
            </a:r>
          </a:p>
        </p:txBody>
      </p:sp>
      <p:pic>
        <p:nvPicPr>
          <p:cNvPr id="1026" name="Picture 2" descr="http://static.jquery.com/mobile/mobile-devices-1.0a2.p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02462" y="1004935"/>
            <a:ext cx="1857376" cy="24390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3243573"/>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nl-BE" dirty="0" smtClean="0"/>
              <a:t>jQuery Mobile</a:t>
            </a:r>
            <a:endParaRPr lang="en-US" dirty="0"/>
          </a:p>
        </p:txBody>
      </p:sp>
    </p:spTree>
    <p:extLst>
      <p:ext uri="{BB962C8B-B14F-4D97-AF65-F5344CB8AC3E}">
        <p14:creationId xmlns:p14="http://schemas.microsoft.com/office/powerpoint/2010/main" val="411556975"/>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ASP.NET MVC 3</a:t>
            </a:r>
            <a:endParaRPr lang="en-US" dirty="0"/>
          </a:p>
        </p:txBody>
      </p:sp>
      <p:sp>
        <p:nvSpPr>
          <p:cNvPr id="7" name="Content Placeholder 6"/>
          <p:cNvSpPr>
            <a:spLocks noGrp="1"/>
          </p:cNvSpPr>
          <p:nvPr>
            <p:ph idx="1"/>
          </p:nvPr>
        </p:nvSpPr>
        <p:spPr/>
        <p:txBody>
          <a:bodyPr/>
          <a:lstStyle/>
          <a:p>
            <a:r>
              <a:rPr lang="nl-BE" dirty="0" smtClean="0"/>
              <a:t>Application built using standard ASP.NET MVC 3 project template</a:t>
            </a:r>
          </a:p>
          <a:p>
            <a:endParaRPr lang="nl-BE" dirty="0" smtClean="0"/>
          </a:p>
          <a:p>
            <a:r>
              <a:rPr lang="nl-BE" dirty="0" smtClean="0"/>
              <a:t>And the new kids on the block!</a:t>
            </a:r>
            <a:endParaRPr lang="nl-BE" dirty="0"/>
          </a:p>
        </p:txBody>
      </p:sp>
      <p:pic>
        <p:nvPicPr>
          <p:cNvPr id="1026" name="Picture 2" descr="http://www.cultuurpleinhellendoorn.nl/images/upload/ZINema/New%20Kid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7476" y="2750749"/>
            <a:ext cx="7038975" cy="395287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955611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anim calcmode="lin" valueType="num">
                                      <p:cBhvr additive="base">
                                        <p:cTn id="1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15" fill="hold">
                            <p:stCondLst>
                              <p:cond delay="500"/>
                            </p:stCondLst>
                            <p:childTnLst>
                              <p:par>
                                <p:cTn id="16" presetID="10" presetClass="entr" presetSubtype="0" fill="hold" nodeType="afterEffect">
                                  <p:stCondLst>
                                    <p:cond delay="0"/>
                                  </p:stCondLst>
                                  <p:childTnLst>
                                    <p:set>
                                      <p:cBhvr>
                                        <p:cTn id="17" dur="1" fill="hold">
                                          <p:stCondLst>
                                            <p:cond delay="0"/>
                                          </p:stCondLst>
                                        </p:cTn>
                                        <p:tgtEl>
                                          <p:spTgt spid="1026"/>
                                        </p:tgtEl>
                                        <p:attrNameLst>
                                          <p:attrName>style.visibility</p:attrName>
                                        </p:attrNameLst>
                                      </p:cBhvr>
                                      <p:to>
                                        <p:strVal val="visible"/>
                                      </p:to>
                                    </p:set>
                                    <p:animEffect transition="in" filter="fade">
                                      <p:cBhvr>
                                        <p:cTn id="18"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New kids on the block?</a:t>
            </a:r>
            <a:endParaRPr lang="en-US" dirty="0"/>
          </a:p>
        </p:txBody>
      </p:sp>
      <p:sp>
        <p:nvSpPr>
          <p:cNvPr id="4" name="Content Placeholder 3"/>
          <p:cNvSpPr>
            <a:spLocks noGrp="1"/>
          </p:cNvSpPr>
          <p:nvPr>
            <p:ph sz="half" idx="1"/>
          </p:nvPr>
        </p:nvSpPr>
        <p:spPr/>
        <p:txBody>
          <a:bodyPr>
            <a:normAutofit/>
          </a:bodyPr>
          <a:lstStyle/>
          <a:p>
            <a:endParaRPr lang="nl-BE" dirty="0" smtClean="0"/>
          </a:p>
          <a:p>
            <a:endParaRPr lang="nl-BE" dirty="0"/>
          </a:p>
          <a:p>
            <a:r>
              <a:rPr lang="nl-BE" dirty="0" smtClean="0"/>
              <a:t>Package management</a:t>
            </a:r>
          </a:p>
          <a:p>
            <a:r>
              <a:rPr lang="nl-BE" dirty="0" smtClean="0"/>
              <a:t>Simplifies 3rd party components </a:t>
            </a:r>
            <a:r>
              <a:rPr lang="nl-BE" dirty="0"/>
              <a:t>integration </a:t>
            </a:r>
            <a:endParaRPr lang="nl-BE" dirty="0" smtClean="0"/>
          </a:p>
          <a:p>
            <a:r>
              <a:rPr lang="nl-BE" dirty="0" smtClean="0"/>
              <a:t>Has a rich ecosystem of packages</a:t>
            </a:r>
          </a:p>
          <a:p>
            <a:r>
              <a:rPr lang="nl-BE" dirty="0" smtClean="0"/>
              <a:t>I focus on development, NuGet does package mgmt.</a:t>
            </a:r>
            <a:endParaRPr lang="en-US" dirty="0"/>
          </a:p>
        </p:txBody>
      </p:sp>
      <p:sp>
        <p:nvSpPr>
          <p:cNvPr id="5" name="Content Placeholder 4"/>
          <p:cNvSpPr>
            <a:spLocks noGrp="1"/>
          </p:cNvSpPr>
          <p:nvPr>
            <p:ph sz="half" idx="2"/>
          </p:nvPr>
        </p:nvSpPr>
        <p:spPr>
          <a:xfrm>
            <a:off x="4554537" y="1255713"/>
            <a:ext cx="4494460" cy="5045075"/>
          </a:xfrm>
        </p:spPr>
        <p:txBody>
          <a:bodyPr>
            <a:normAutofit/>
          </a:bodyPr>
          <a:lstStyle/>
          <a:p>
            <a:endParaRPr lang="nl-BE" dirty="0" smtClean="0"/>
          </a:p>
          <a:p>
            <a:endParaRPr lang="nl-BE" dirty="0"/>
          </a:p>
          <a:p>
            <a:r>
              <a:rPr lang="nl-BE" dirty="0" smtClean="0"/>
              <a:t>Takes application wiring out of hands</a:t>
            </a:r>
          </a:p>
          <a:p>
            <a:r>
              <a:rPr lang="nl-BE" dirty="0" smtClean="0"/>
              <a:t>Uses MEF but adds:</a:t>
            </a:r>
          </a:p>
          <a:p>
            <a:pPr lvl="1"/>
            <a:r>
              <a:rPr lang="nl-BE" dirty="0" smtClean="0"/>
              <a:t>MVC3 integration</a:t>
            </a:r>
          </a:p>
          <a:p>
            <a:pPr lvl="1"/>
            <a:r>
              <a:rPr lang="nl-BE" dirty="0" smtClean="0"/>
              <a:t>CompositionDependencyResolver</a:t>
            </a:r>
            <a:endParaRPr lang="nl-BE" dirty="0"/>
          </a:p>
          <a:p>
            <a:pPr lvl="1"/>
            <a:r>
              <a:rPr lang="nl-BE" dirty="0" smtClean="0"/>
              <a:t>Integrates assemblies </a:t>
            </a:r>
            <a:r>
              <a:rPr lang="nl-BE" dirty="0"/>
              <a:t>in /bin</a:t>
            </a:r>
          </a:p>
          <a:p>
            <a:pPr lvl="1"/>
            <a:r>
              <a:rPr lang="nl-BE" dirty="0" smtClean="0"/>
              <a:t>Exports </a:t>
            </a:r>
            <a:r>
              <a:rPr lang="nl-BE" dirty="0"/>
              <a:t>everything : IController by </a:t>
            </a:r>
            <a:r>
              <a:rPr lang="nl-BE" dirty="0" smtClean="0"/>
              <a:t>convention</a:t>
            </a:r>
          </a:p>
          <a:p>
            <a:r>
              <a:rPr lang="nl-BE" dirty="0" smtClean="0"/>
              <a:t>Available through NuGet as well</a:t>
            </a:r>
            <a:endParaRPr lang="nl-BE" dirty="0"/>
          </a:p>
        </p:txBody>
      </p:sp>
      <p:pic>
        <p:nvPicPr>
          <p:cNvPr id="6"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95104" y="1320713"/>
            <a:ext cx="2076450" cy="6381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50710" y="1254038"/>
            <a:ext cx="2343150" cy="7048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0100821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anim calcmode="lin" valueType="num">
                                      <p:cBhvr additive="base">
                                        <p:cTn id="11"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anim calcmode="lin" valueType="num">
                                      <p:cBhvr additive="base">
                                        <p:cTn id="1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 calcmode="lin" valueType="num">
                                      <p:cBhvr additive="base">
                                        <p:cTn id="19"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anim calcmode="lin" valueType="num">
                                      <p:cBhvr additive="base">
                                        <p:cTn id="23"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childTnLst>
                          </p:cTn>
                        </p:par>
                        <p:par>
                          <p:cTn id="30" fill="hold">
                            <p:stCondLst>
                              <p:cond delay="500"/>
                            </p:stCondLst>
                            <p:childTnLst>
                              <p:par>
                                <p:cTn id="31" presetID="2" presetClass="entr" presetSubtype="4" fill="hold" nodeType="afterEffect">
                                  <p:stCondLst>
                                    <p:cond delay="0"/>
                                  </p:stCondLst>
                                  <p:childTnLst>
                                    <p:set>
                                      <p:cBhvr>
                                        <p:cTn id="32" dur="1" fill="hold">
                                          <p:stCondLst>
                                            <p:cond delay="0"/>
                                          </p:stCondLst>
                                        </p:cTn>
                                        <p:tgtEl>
                                          <p:spTgt spid="5">
                                            <p:txEl>
                                              <p:pRg st="2" end="2"/>
                                            </p:txEl>
                                          </p:spTgt>
                                        </p:tgtEl>
                                        <p:attrNameLst>
                                          <p:attrName>style.visibility</p:attrName>
                                        </p:attrNameLst>
                                      </p:cBhvr>
                                      <p:to>
                                        <p:strVal val="visible"/>
                                      </p:to>
                                    </p:set>
                                    <p:anim calcmode="lin" valueType="num">
                                      <p:cBhvr additive="base">
                                        <p:cTn id="3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5">
                                            <p:txEl>
                                              <p:pRg st="3" end="3"/>
                                            </p:txEl>
                                          </p:spTgt>
                                        </p:tgtEl>
                                        <p:attrNameLst>
                                          <p:attrName>style.visibility</p:attrName>
                                        </p:attrNameLst>
                                      </p:cBhvr>
                                      <p:to>
                                        <p:strVal val="visible"/>
                                      </p:to>
                                    </p:set>
                                    <p:anim calcmode="lin" valueType="num">
                                      <p:cBhvr additive="base">
                                        <p:cTn id="37"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3" end="3"/>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5">
                                            <p:txEl>
                                              <p:pRg st="4" end="4"/>
                                            </p:txEl>
                                          </p:spTgt>
                                        </p:tgtEl>
                                        <p:attrNameLst>
                                          <p:attrName>style.visibility</p:attrName>
                                        </p:attrNameLst>
                                      </p:cBhvr>
                                      <p:to>
                                        <p:strVal val="visible"/>
                                      </p:to>
                                    </p:set>
                                    <p:anim calcmode="lin" valueType="num">
                                      <p:cBhvr additive="base">
                                        <p:cTn id="41"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5">
                                            <p:txEl>
                                              <p:pRg st="4" end="4"/>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5">
                                            <p:txEl>
                                              <p:pRg st="5" end="5"/>
                                            </p:txEl>
                                          </p:spTgt>
                                        </p:tgtEl>
                                        <p:attrNameLst>
                                          <p:attrName>style.visibility</p:attrName>
                                        </p:attrNameLst>
                                      </p:cBhvr>
                                      <p:to>
                                        <p:strVal val="visible"/>
                                      </p:to>
                                    </p:set>
                                    <p:anim calcmode="lin" valueType="num">
                                      <p:cBhvr additive="base">
                                        <p:cTn id="45"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5">
                                            <p:txEl>
                                              <p:pRg st="5" end="5"/>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5">
                                            <p:txEl>
                                              <p:pRg st="6" end="6"/>
                                            </p:txEl>
                                          </p:spTgt>
                                        </p:tgtEl>
                                        <p:attrNameLst>
                                          <p:attrName>style.visibility</p:attrName>
                                        </p:attrNameLst>
                                      </p:cBhvr>
                                      <p:to>
                                        <p:strVal val="visible"/>
                                      </p:to>
                                    </p:set>
                                    <p:anim calcmode="lin" valueType="num">
                                      <p:cBhvr additive="base">
                                        <p:cTn id="49"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5">
                                            <p:txEl>
                                              <p:pRg st="6" end="6"/>
                                            </p:txEl>
                                          </p:spTgt>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5">
                                            <p:txEl>
                                              <p:pRg st="7" end="7"/>
                                            </p:txEl>
                                          </p:spTgt>
                                        </p:tgtEl>
                                        <p:attrNameLst>
                                          <p:attrName>style.visibility</p:attrName>
                                        </p:attrNameLst>
                                      </p:cBhvr>
                                      <p:to>
                                        <p:strVal val="visible"/>
                                      </p:to>
                                    </p:set>
                                    <p:anim calcmode="lin" valueType="num">
                                      <p:cBhvr additive="base">
                                        <p:cTn id="53"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5">
                                            <p:txEl>
                                              <p:pRg st="7" end="7"/>
                                            </p:txEl>
                                          </p:spTgt>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5">
                                            <p:txEl>
                                              <p:pRg st="8" end="8"/>
                                            </p:txEl>
                                          </p:spTgt>
                                        </p:tgtEl>
                                        <p:attrNameLst>
                                          <p:attrName>style.visibility</p:attrName>
                                        </p:attrNameLst>
                                      </p:cBhvr>
                                      <p:to>
                                        <p:strVal val="visible"/>
                                      </p:to>
                                    </p:set>
                                    <p:anim calcmode="lin" valueType="num">
                                      <p:cBhvr additive="base">
                                        <p:cTn id="57"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5">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nl-BE" dirty="0" smtClean="0"/>
              <a:t>NuGet - MefContrib</a:t>
            </a:r>
            <a:endParaRPr lang="en-US" dirty="0"/>
          </a:p>
        </p:txBody>
      </p:sp>
    </p:spTree>
    <p:extLst>
      <p:ext uri="{BB962C8B-B14F-4D97-AF65-F5344CB8AC3E}">
        <p14:creationId xmlns:p14="http://schemas.microsoft.com/office/powerpoint/2010/main" val="3673551879"/>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Windows Azure &amp; SQL Azure</a:t>
            </a:r>
            <a:endParaRPr lang="en-US" dirty="0"/>
          </a:p>
        </p:txBody>
      </p:sp>
      <p:sp>
        <p:nvSpPr>
          <p:cNvPr id="7" name="Content Placeholder 6"/>
          <p:cNvSpPr>
            <a:spLocks noGrp="1"/>
          </p:cNvSpPr>
          <p:nvPr>
            <p:ph idx="1"/>
          </p:nvPr>
        </p:nvSpPr>
        <p:spPr/>
        <p:txBody>
          <a:bodyPr/>
          <a:lstStyle/>
          <a:p>
            <a:r>
              <a:rPr lang="nl-BE" dirty="0" smtClean="0"/>
              <a:t>Rapid availability of infrastructure</a:t>
            </a:r>
          </a:p>
          <a:p>
            <a:r>
              <a:rPr lang="nl-BE" dirty="0" smtClean="0"/>
              <a:t>Only one instance during development</a:t>
            </a:r>
          </a:p>
          <a:p>
            <a:pPr lvl="1"/>
            <a:r>
              <a:rPr lang="nl-BE" dirty="0" smtClean="0"/>
              <a:t>More instances right now</a:t>
            </a:r>
          </a:p>
          <a:p>
            <a:r>
              <a:rPr lang="nl-BE" dirty="0" smtClean="0"/>
              <a:t>Tools </a:t>
            </a:r>
            <a:r>
              <a:rPr lang="en-US" dirty="0" smtClean="0"/>
              <a:t>you're </a:t>
            </a:r>
            <a:r>
              <a:rPr lang="en-US" dirty="0"/>
              <a:t>familiar </a:t>
            </a:r>
            <a:r>
              <a:rPr lang="en-US" dirty="0" smtClean="0"/>
              <a:t>with</a:t>
            </a:r>
          </a:p>
          <a:p>
            <a:r>
              <a:rPr lang="nl-BE" dirty="0" smtClean="0"/>
              <a:t>Seamless integration with WCF RIA Services, ASP.NET MVC 3, ...</a:t>
            </a:r>
          </a:p>
          <a:p>
            <a:r>
              <a:rPr lang="nl-BE" dirty="0" smtClean="0"/>
              <a:t>Pretty cheap on the bill!</a:t>
            </a:r>
            <a:endParaRPr lang="nl-BE" dirty="0"/>
          </a:p>
        </p:txBody>
      </p:sp>
      <p:sp>
        <p:nvSpPr>
          <p:cNvPr id="11" name="Slide Number Placeholder 10"/>
          <p:cNvSpPr>
            <a:spLocks noGrp="1"/>
          </p:cNvSpPr>
          <p:nvPr>
            <p:ph type="sldNum" sz="quarter" idx="4294967295"/>
          </p:nvPr>
        </p:nvSpPr>
        <p:spPr>
          <a:xfrm>
            <a:off x="8451779" y="6373813"/>
            <a:ext cx="487434" cy="365125"/>
          </a:xfrm>
          <a:prstGeom prst="rect">
            <a:avLst/>
          </a:prstGeom>
        </p:spPr>
        <p:txBody>
          <a:bodyPr/>
          <a:lstStyle/>
          <a:p>
            <a:fld id="{E12D2A76-5301-6C47-8C1D-787442ADAD0B}" type="slidenum">
              <a:rPr lang="en-US" smtClean="0"/>
              <a:pPr/>
              <a:t>25</a:t>
            </a:fld>
            <a:endParaRPr lang="en-US" dirty="0"/>
          </a:p>
        </p:txBody>
      </p:sp>
    </p:spTree>
    <p:extLst>
      <p:ext uri="{BB962C8B-B14F-4D97-AF65-F5344CB8AC3E}">
        <p14:creationId xmlns:p14="http://schemas.microsoft.com/office/powerpoint/2010/main" val="1878677216"/>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nl-BE" dirty="0" smtClean="0"/>
              <a:t>Windows Azure &amp; SQL Azure</a:t>
            </a:r>
            <a:endParaRPr lang="en-US" dirty="0"/>
          </a:p>
        </p:txBody>
      </p:sp>
    </p:spTree>
    <p:extLst>
      <p:ext uri="{BB962C8B-B14F-4D97-AF65-F5344CB8AC3E}">
        <p14:creationId xmlns:p14="http://schemas.microsoft.com/office/powerpoint/2010/main" val="1053938559"/>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What to remember?</a:t>
            </a:r>
            <a:endParaRPr lang="en-US" dirty="0"/>
          </a:p>
        </p:txBody>
      </p:sp>
      <p:sp>
        <p:nvSpPr>
          <p:cNvPr id="7" name="Content Placeholder 6"/>
          <p:cNvSpPr>
            <a:spLocks noGrp="1"/>
          </p:cNvSpPr>
          <p:nvPr>
            <p:ph idx="1"/>
          </p:nvPr>
        </p:nvSpPr>
        <p:spPr/>
        <p:txBody>
          <a:bodyPr/>
          <a:lstStyle/>
          <a:p>
            <a:r>
              <a:rPr lang="nl-BE" dirty="0" smtClean="0"/>
              <a:t>Design takes time</a:t>
            </a:r>
          </a:p>
          <a:p>
            <a:r>
              <a:rPr lang="nl-BE" dirty="0" smtClean="0"/>
              <a:t>WCF RIA Services</a:t>
            </a:r>
          </a:p>
          <a:p>
            <a:pPr lvl="1"/>
            <a:r>
              <a:rPr lang="nl-BE" dirty="0" smtClean="0"/>
              <a:t>Made rapid application development possible</a:t>
            </a:r>
          </a:p>
          <a:p>
            <a:pPr lvl="1"/>
            <a:r>
              <a:rPr lang="nl-BE" dirty="0" smtClean="0"/>
              <a:t>Integrates fine with other technologies</a:t>
            </a:r>
          </a:p>
          <a:p>
            <a:pPr lvl="1"/>
            <a:r>
              <a:rPr lang="nl-BE" dirty="0" smtClean="0"/>
              <a:t>Waiting (anxiously) on OData write support</a:t>
            </a:r>
          </a:p>
          <a:p>
            <a:r>
              <a:rPr lang="nl-BE" dirty="0" smtClean="0"/>
              <a:t>jQuery Mobile is a pleasant surprise</a:t>
            </a:r>
          </a:p>
          <a:p>
            <a:r>
              <a:rPr lang="nl-BE" dirty="0" smtClean="0"/>
              <a:t>ASP.NET MVC 3 is very extensible</a:t>
            </a:r>
          </a:p>
          <a:p>
            <a:r>
              <a:rPr lang="nl-BE" dirty="0" smtClean="0"/>
              <a:t>Windows Azure allows for cheap, temporary hosting</a:t>
            </a:r>
            <a:endParaRPr lang="nl-BE" dirty="0"/>
          </a:p>
        </p:txBody>
      </p:sp>
      <p:sp>
        <p:nvSpPr>
          <p:cNvPr id="11" name="Slide Number Placeholder 10"/>
          <p:cNvSpPr>
            <a:spLocks noGrp="1"/>
          </p:cNvSpPr>
          <p:nvPr>
            <p:ph type="sldNum" sz="quarter" idx="4294967295"/>
          </p:nvPr>
        </p:nvSpPr>
        <p:spPr>
          <a:xfrm>
            <a:off x="8451779" y="6373813"/>
            <a:ext cx="487434" cy="365125"/>
          </a:xfrm>
          <a:prstGeom prst="rect">
            <a:avLst/>
          </a:prstGeom>
        </p:spPr>
        <p:txBody>
          <a:bodyPr/>
          <a:lstStyle/>
          <a:p>
            <a:fld id="{E12D2A76-5301-6C47-8C1D-787442ADAD0B}" type="slidenum">
              <a:rPr lang="en-US" smtClean="0"/>
              <a:pPr/>
              <a:t>27</a:t>
            </a:fld>
            <a:endParaRPr lang="en-US" dirty="0"/>
          </a:p>
        </p:txBody>
      </p:sp>
    </p:spTree>
    <p:extLst>
      <p:ext uri="{BB962C8B-B14F-4D97-AF65-F5344CB8AC3E}">
        <p14:creationId xmlns:p14="http://schemas.microsoft.com/office/powerpoint/2010/main" val="1735832482"/>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nl-BE" dirty="0" smtClean="0"/>
              <a:t>Stay up to date with MSDN Belux</a:t>
            </a:r>
            <a:endParaRPr lang="en-US" dirty="0"/>
          </a:p>
        </p:txBody>
      </p:sp>
      <p:sp>
        <p:nvSpPr>
          <p:cNvPr id="4" name="Content Placeholder 3"/>
          <p:cNvSpPr>
            <a:spLocks noGrp="1"/>
          </p:cNvSpPr>
          <p:nvPr>
            <p:ph idx="1"/>
          </p:nvPr>
        </p:nvSpPr>
        <p:spPr/>
        <p:txBody>
          <a:bodyPr>
            <a:normAutofit/>
          </a:bodyPr>
          <a:lstStyle/>
          <a:p>
            <a:r>
              <a:rPr lang="nl-BE" sz="2000" dirty="0" smtClean="0"/>
              <a:t>Register for our newsletters and stay up to </a:t>
            </a:r>
            <a:r>
              <a:rPr lang="nl-BE" sz="2000" dirty="0"/>
              <a:t>date:</a:t>
            </a:r>
            <a:br>
              <a:rPr lang="nl-BE" sz="2000" dirty="0"/>
            </a:br>
            <a:r>
              <a:rPr lang="nl-BE" sz="2000" u="sng" dirty="0" smtClean="0"/>
              <a:t>http://www.msdn-newsletters.be</a:t>
            </a:r>
          </a:p>
          <a:p>
            <a:pPr lvl="1"/>
            <a:r>
              <a:rPr lang="nl-BE" sz="2000" dirty="0" smtClean="0"/>
              <a:t>Technical updates</a:t>
            </a:r>
          </a:p>
          <a:p>
            <a:pPr lvl="1"/>
            <a:r>
              <a:rPr lang="nl-BE" sz="2000" dirty="0" smtClean="0"/>
              <a:t>Event announcements and registration</a:t>
            </a:r>
          </a:p>
          <a:p>
            <a:pPr lvl="1"/>
            <a:r>
              <a:rPr lang="nl-BE" sz="2000" dirty="0" smtClean="0"/>
              <a:t>Top downloads</a:t>
            </a:r>
          </a:p>
          <a:p>
            <a:r>
              <a:rPr lang="nl-BE" sz="2000" dirty="0" smtClean="0"/>
              <a:t>Follow our blog</a:t>
            </a:r>
            <a:br>
              <a:rPr lang="nl-BE" sz="2000" dirty="0" smtClean="0"/>
            </a:br>
            <a:r>
              <a:rPr lang="nl-BE" sz="2000" u="sng" dirty="0" smtClean="0"/>
              <a:t>http://blogs.msdn.com/belux</a:t>
            </a:r>
          </a:p>
          <a:p>
            <a:r>
              <a:rPr lang="nl-BE" sz="2000" dirty="0" smtClean="0"/>
              <a:t>Join us </a:t>
            </a:r>
            <a:r>
              <a:rPr lang="nl-BE" sz="2000" dirty="0"/>
              <a:t>on Facebook</a:t>
            </a:r>
            <a:r>
              <a:rPr lang="nl-BE" sz="2000" u="sng" dirty="0"/>
              <a:t/>
            </a:r>
            <a:br>
              <a:rPr lang="nl-BE" sz="2000" u="sng" dirty="0"/>
            </a:br>
            <a:r>
              <a:rPr lang="nl-BE" sz="2000" u="sng" dirty="0"/>
              <a:t>http://</a:t>
            </a:r>
            <a:r>
              <a:rPr lang="nl-BE" sz="2000" u="sng" dirty="0" smtClean="0"/>
              <a:t>www.facebook.com/msdnbe</a:t>
            </a:r>
            <a:r>
              <a:rPr lang="nl-BE" sz="2000" u="sng" dirty="0"/>
              <a:t/>
            </a:r>
            <a:br>
              <a:rPr lang="nl-BE" sz="2000" u="sng" dirty="0"/>
            </a:br>
            <a:r>
              <a:rPr lang="nl-BE" sz="2000" u="sng" dirty="0"/>
              <a:t>http://www.facebook.com/msdnbelux</a:t>
            </a:r>
          </a:p>
          <a:p>
            <a:r>
              <a:rPr lang="nl-BE" sz="2000" dirty="0" smtClean="0"/>
              <a:t>LinkedIn: </a:t>
            </a:r>
            <a:r>
              <a:rPr lang="nl-BE" sz="2000" u="sng" dirty="0" smtClean="0"/>
              <a:t>http://linkd.in/msdnbelux/</a:t>
            </a:r>
            <a:r>
              <a:rPr lang="nl-BE" sz="2000" dirty="0" smtClean="0"/>
              <a:t> </a:t>
            </a:r>
          </a:p>
          <a:p>
            <a:r>
              <a:rPr lang="nl-BE" sz="2000" dirty="0" smtClean="0"/>
              <a:t>Twitter: </a:t>
            </a:r>
            <a:r>
              <a:rPr lang="nl-BE" sz="2000" u="sng" dirty="0" smtClean="0"/>
              <a:t>@msdnbelux</a:t>
            </a:r>
          </a:p>
          <a:p>
            <a:endParaRPr lang="nl-BE" sz="2000" u="sng" dirty="0" smtClean="0"/>
          </a:p>
          <a:p>
            <a:endParaRPr lang="en-US" sz="20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96797" y="4056083"/>
            <a:ext cx="2509837" cy="2378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5672170" y="3132753"/>
            <a:ext cx="3187668" cy="923330"/>
          </a:xfrm>
          <a:prstGeom prst="rect">
            <a:avLst/>
          </a:prstGeom>
          <a:noFill/>
        </p:spPr>
        <p:txBody>
          <a:bodyPr wrap="none" rtlCol="0">
            <a:spAutoFit/>
          </a:bodyPr>
          <a:lstStyle/>
          <a:p>
            <a:pPr algn="ctr"/>
            <a:r>
              <a:rPr lang="nl-BE" b="1" dirty="0" smtClean="0">
                <a:solidFill>
                  <a:schemeClr val="bg1"/>
                </a:solidFill>
              </a:rPr>
              <a:t>Download</a:t>
            </a:r>
            <a:r>
              <a:rPr lang="nl-BE" dirty="0" smtClean="0">
                <a:solidFill>
                  <a:schemeClr val="bg1"/>
                </a:solidFill>
              </a:rPr>
              <a:t> </a:t>
            </a:r>
            <a:br>
              <a:rPr lang="nl-BE" dirty="0" smtClean="0">
                <a:solidFill>
                  <a:schemeClr val="bg1"/>
                </a:solidFill>
              </a:rPr>
            </a:br>
            <a:r>
              <a:rPr lang="nl-BE" dirty="0" smtClean="0">
                <a:solidFill>
                  <a:schemeClr val="bg1"/>
                </a:solidFill>
              </a:rPr>
              <a:t>MSDN/TechNet Desktop Gadget</a:t>
            </a:r>
            <a:br>
              <a:rPr lang="nl-BE" dirty="0" smtClean="0">
                <a:solidFill>
                  <a:schemeClr val="bg1"/>
                </a:solidFill>
              </a:rPr>
            </a:br>
            <a:r>
              <a:rPr lang="en-US" u="sng" dirty="0">
                <a:solidFill>
                  <a:schemeClr val="bg1"/>
                </a:solidFill>
              </a:rPr>
              <a:t>http://bit.ly/msdntngadget</a:t>
            </a:r>
            <a:endParaRPr lang="en-US" dirty="0">
              <a:solidFill>
                <a:schemeClr val="bg1"/>
              </a:solidFill>
            </a:endParaRPr>
          </a:p>
        </p:txBody>
      </p:sp>
    </p:spTree>
    <p:extLst>
      <p:ext uri="{BB962C8B-B14F-4D97-AF65-F5344CB8AC3E}">
        <p14:creationId xmlns:p14="http://schemas.microsoft.com/office/powerpoint/2010/main" val="3013064928"/>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TechDays  2011 On-Demand</a:t>
            </a:r>
            <a:endParaRPr lang="en-US" dirty="0"/>
          </a:p>
        </p:txBody>
      </p:sp>
      <p:sp>
        <p:nvSpPr>
          <p:cNvPr id="3" name="Content Placeholder 2"/>
          <p:cNvSpPr>
            <a:spLocks noGrp="1"/>
          </p:cNvSpPr>
          <p:nvPr>
            <p:ph idx="1"/>
          </p:nvPr>
        </p:nvSpPr>
        <p:spPr/>
        <p:txBody>
          <a:bodyPr/>
          <a:lstStyle/>
          <a:p>
            <a:r>
              <a:rPr lang="nl-BE" b="1" dirty="0"/>
              <a:t>Watch</a:t>
            </a:r>
            <a:r>
              <a:rPr lang="nl-BE" dirty="0"/>
              <a:t> </a:t>
            </a:r>
            <a:r>
              <a:rPr lang="nl-BE" dirty="0" smtClean="0"/>
              <a:t>this session </a:t>
            </a:r>
            <a:r>
              <a:rPr lang="nl-BE" dirty="0"/>
              <a:t>on-demand via Channel9</a:t>
            </a:r>
            <a:br>
              <a:rPr lang="nl-BE" dirty="0"/>
            </a:br>
            <a:r>
              <a:rPr lang="nl-BE" u="sng" dirty="0"/>
              <a:t>http://channel9.msdn.com/belux</a:t>
            </a:r>
          </a:p>
          <a:p>
            <a:r>
              <a:rPr lang="nl-BE" dirty="0" smtClean="0"/>
              <a:t>Download to your favorite MP3 or video player</a:t>
            </a:r>
          </a:p>
          <a:p>
            <a:r>
              <a:rPr lang="nl-BE" dirty="0" smtClean="0"/>
              <a:t>Get access to slides and recommended resources by the speakers</a:t>
            </a:r>
            <a:endParaRPr lang="en-US" dirty="0"/>
          </a:p>
        </p:txBody>
      </p:sp>
      <p:pic>
        <p:nvPicPr>
          <p:cNvPr id="1026" name="Picture 2" descr="http://ch9.danielfrost.dk/Content/ch9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37137" y="776865"/>
            <a:ext cx="1047750" cy="1428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766916"/>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86360" y="2920030"/>
            <a:ext cx="1685077" cy="2646878"/>
          </a:xfrm>
          <a:prstGeom prst="rect">
            <a:avLst/>
          </a:prstGeom>
          <a:noFill/>
        </p:spPr>
        <p:txBody>
          <a:bodyPr wrap="none" rtlCol="0">
            <a:spAutoFit/>
          </a:bodyPr>
          <a:lstStyle/>
          <a:p>
            <a:r>
              <a:rPr lang="nl-BE" sz="16600" b="1" dirty="0" smtClean="0">
                <a:solidFill>
                  <a:srgbClr val="343434"/>
                </a:solidFill>
              </a:rPr>
              <a:t>&amp;</a:t>
            </a:r>
            <a:endParaRPr lang="en-US" sz="16600" b="1" dirty="0">
              <a:solidFill>
                <a:srgbClr val="343434"/>
              </a:solidFill>
            </a:endParaRPr>
          </a:p>
        </p:txBody>
      </p:sp>
      <p:sp>
        <p:nvSpPr>
          <p:cNvPr id="4" name="Title 3"/>
          <p:cNvSpPr>
            <a:spLocks noGrp="1"/>
          </p:cNvSpPr>
          <p:nvPr>
            <p:ph type="ctrTitle"/>
          </p:nvPr>
        </p:nvSpPr>
        <p:spPr/>
        <p:txBody>
          <a:bodyPr>
            <a:normAutofit fontScale="90000"/>
          </a:bodyPr>
          <a:lstStyle/>
          <a:p>
            <a:r>
              <a:rPr lang="en-US" sz="4900" dirty="0"/>
              <a:t>Silverlight, Windows Phone 7, Windows Azure, </a:t>
            </a:r>
            <a:r>
              <a:rPr lang="en-US" sz="4900" dirty="0" err="1"/>
              <a:t>jQuery</a:t>
            </a:r>
            <a:r>
              <a:rPr lang="en-US" sz="4900" dirty="0"/>
              <a:t>, </a:t>
            </a:r>
            <a:r>
              <a:rPr lang="en-US" sz="4900" dirty="0" err="1"/>
              <a:t>OData</a:t>
            </a:r>
            <a:r>
              <a:rPr lang="en-US" sz="4900" dirty="0"/>
              <a:t> and RIA Services</a:t>
            </a:r>
            <a:r>
              <a:rPr lang="en-US" sz="4900" dirty="0" smtClean="0"/>
              <a:t>.</a:t>
            </a:r>
            <a:r>
              <a:rPr lang="en-US" dirty="0" smtClean="0"/>
              <a:t/>
            </a:r>
            <a:br>
              <a:rPr lang="en-US" dirty="0" smtClean="0"/>
            </a:br>
            <a:r>
              <a:rPr lang="en-US" sz="4400" i="1" dirty="0">
                <a:solidFill>
                  <a:srgbClr val="00B0F0"/>
                </a:solidFill>
              </a:rPr>
              <a:t>Shaken, not </a:t>
            </a:r>
            <a:r>
              <a:rPr lang="en-US" sz="4400" i="1" dirty="0" smtClean="0">
                <a:solidFill>
                  <a:srgbClr val="00B0F0"/>
                </a:solidFill>
              </a:rPr>
              <a:t>stirred</a:t>
            </a:r>
            <a:r>
              <a:rPr lang="en-US" sz="4400" i="1" dirty="0">
                <a:solidFill>
                  <a:srgbClr val="00B0F0"/>
                </a:solidFill>
              </a:rPr>
              <a:t>.</a:t>
            </a:r>
          </a:p>
        </p:txBody>
      </p:sp>
      <p:sp>
        <p:nvSpPr>
          <p:cNvPr id="5" name="Subtitle 4"/>
          <p:cNvSpPr>
            <a:spLocks noGrp="1"/>
          </p:cNvSpPr>
          <p:nvPr>
            <p:ph type="subTitle" idx="1"/>
          </p:nvPr>
        </p:nvSpPr>
        <p:spPr/>
        <p:txBody>
          <a:bodyPr/>
          <a:lstStyle/>
          <a:p>
            <a:r>
              <a:rPr lang="en-US" dirty="0" smtClean="0"/>
              <a:t>Kevin </a:t>
            </a:r>
            <a:r>
              <a:rPr lang="en-US" dirty="0" err="1" smtClean="0"/>
              <a:t>Dockx</a:t>
            </a:r>
            <a:r>
              <a:rPr lang="en-US" dirty="0"/>
              <a:t/>
            </a:r>
            <a:br>
              <a:rPr lang="en-US" dirty="0"/>
            </a:br>
            <a:r>
              <a:rPr lang="nl-BE" dirty="0" smtClean="0"/>
              <a:t>@kevindockx</a:t>
            </a:r>
            <a:br>
              <a:rPr lang="nl-BE" dirty="0" smtClean="0"/>
            </a:br>
            <a:r>
              <a:rPr lang="nl-BE" sz="2400" dirty="0" smtClean="0"/>
              <a:t>http://blog.kevindockx.com</a:t>
            </a:r>
            <a:endParaRPr lang="en-US" sz="2400" dirty="0" smtClean="0"/>
          </a:p>
        </p:txBody>
      </p:sp>
      <p:pic>
        <p:nvPicPr>
          <p:cNvPr id="6" name="Picture 8" descr="Real_CMYK_white.gif"/>
          <p:cNvPicPr>
            <a:picLocks noChangeAspect="1"/>
          </p:cNvPicPr>
          <p:nvPr/>
        </p:nvPicPr>
        <p:blipFill>
          <a:blip r:embed="rId2"/>
          <a:srcRect/>
          <a:stretch>
            <a:fillRect/>
          </a:stretch>
        </p:blipFill>
        <p:spPr bwMode="auto">
          <a:xfrm>
            <a:off x="110362" y="3819449"/>
            <a:ext cx="2694027" cy="2694028"/>
          </a:xfrm>
          <a:prstGeom prst="rect">
            <a:avLst/>
          </a:prstGeom>
          <a:noFill/>
          <a:ln w="9525">
            <a:noFill/>
            <a:miter lim="800000"/>
            <a:headEnd/>
            <a:tailEnd/>
          </a:ln>
        </p:spPr>
      </p:pic>
      <p:sp>
        <p:nvSpPr>
          <p:cNvPr id="7" name="Subtitle 4"/>
          <p:cNvSpPr txBox="1">
            <a:spLocks/>
          </p:cNvSpPr>
          <p:nvPr/>
        </p:nvSpPr>
        <p:spPr>
          <a:xfrm>
            <a:off x="4842755" y="3433085"/>
            <a:ext cx="4190886" cy="2927560"/>
          </a:xfrm>
          <a:prstGeom prst="rect">
            <a:avLst/>
          </a:prstGeom>
        </p:spPr>
        <p:txBody>
          <a:bodyPr vert="horz" lIns="0" tIns="45720" rIns="91440" bIns="45720" rtlCol="0" anchor="t">
            <a:normAutofit/>
          </a:bodyPr>
          <a:lstStyle>
            <a:lvl1pPr marL="0" indent="0" algn="l" defTabSz="457200" rtl="0" eaLnBrk="1" latinLnBrk="0" hangingPunct="1">
              <a:spcBef>
                <a:spcPct val="20000"/>
              </a:spcBef>
              <a:buFont typeface="Arial" pitchFamily="34" charset="0"/>
              <a:buNone/>
              <a:defRPr sz="3200" kern="1200">
                <a:solidFill>
                  <a:schemeClr val="bg1"/>
                </a:solidFill>
                <a:latin typeface="+mn-lt"/>
                <a:ea typeface="+mn-ea"/>
                <a:cs typeface="+mn-cs"/>
              </a:defRPr>
            </a:lvl1pPr>
            <a:lvl2pPr marL="457200" indent="0" algn="ctr" defTabSz="4572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dirty="0" smtClean="0"/>
              <a:t>Maarten Balliauw</a:t>
            </a:r>
            <a:br>
              <a:rPr lang="en-US" dirty="0" smtClean="0"/>
            </a:br>
            <a:r>
              <a:rPr lang="nl-BE" dirty="0" smtClean="0"/>
              <a:t>@maartenballiauw</a:t>
            </a:r>
            <a:br>
              <a:rPr lang="nl-BE" dirty="0" smtClean="0"/>
            </a:br>
            <a:r>
              <a:rPr lang="nl-BE" sz="2400" dirty="0" smtClean="0"/>
              <a:t>http://blog.maartenballiauw.be</a:t>
            </a:r>
            <a:endParaRPr lang="en-US" sz="2400" dirty="0" smtClean="0"/>
          </a:p>
        </p:txBody>
      </p:sp>
    </p:spTree>
    <p:extLst>
      <p:ext uri="{BB962C8B-B14F-4D97-AF65-F5344CB8AC3E}">
        <p14:creationId xmlns:p14="http://schemas.microsoft.com/office/powerpoint/2010/main" val="133349551"/>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Resources</a:t>
            </a:r>
            <a:endParaRPr lang="en-US" dirty="0"/>
          </a:p>
        </p:txBody>
      </p:sp>
      <p:sp>
        <p:nvSpPr>
          <p:cNvPr id="3" name="Content Placeholder 2"/>
          <p:cNvSpPr>
            <a:spLocks noGrp="1"/>
          </p:cNvSpPr>
          <p:nvPr>
            <p:ph idx="1"/>
          </p:nvPr>
        </p:nvSpPr>
        <p:spPr/>
        <p:txBody>
          <a:bodyPr/>
          <a:lstStyle/>
          <a:p>
            <a:r>
              <a:rPr lang="nl-BE" dirty="0" smtClean="0"/>
              <a:t>Silverlight &amp; WCF RIA Services</a:t>
            </a:r>
          </a:p>
          <a:p>
            <a:pPr lvl="1"/>
            <a:r>
              <a:rPr lang="en-US" dirty="0"/>
              <a:t>http://</a:t>
            </a:r>
            <a:r>
              <a:rPr lang="en-US" dirty="0" smtClean="0"/>
              <a:t>www.silverlight.net</a:t>
            </a:r>
          </a:p>
          <a:p>
            <a:pPr lvl="1"/>
            <a:r>
              <a:rPr lang="en-US" dirty="0"/>
              <a:t>http://</a:t>
            </a:r>
            <a:r>
              <a:rPr lang="en-US" dirty="0" smtClean="0"/>
              <a:t>www.silverlight.net/getstarted/riaservices</a:t>
            </a:r>
          </a:p>
          <a:p>
            <a:r>
              <a:rPr lang="nl-BE" dirty="0" smtClean="0"/>
              <a:t>ASP.NET MVC 3</a:t>
            </a:r>
          </a:p>
          <a:p>
            <a:pPr lvl="1"/>
            <a:r>
              <a:rPr lang="nl-BE" dirty="0" smtClean="0"/>
              <a:t>http://asp.net/mvc</a:t>
            </a:r>
          </a:p>
          <a:p>
            <a:r>
              <a:rPr lang="nl-BE" dirty="0" smtClean="0"/>
              <a:t>jQuery</a:t>
            </a:r>
          </a:p>
          <a:p>
            <a:pPr lvl="1"/>
            <a:r>
              <a:rPr lang="nl-BE" dirty="0" smtClean="0"/>
              <a:t>http://www.jquery.com</a:t>
            </a:r>
          </a:p>
          <a:p>
            <a:pPr lvl="1"/>
            <a:r>
              <a:rPr lang="nl-BE" dirty="0" smtClean="0"/>
              <a:t>http://www.jquerymobile.com</a:t>
            </a:r>
          </a:p>
          <a:p>
            <a:r>
              <a:rPr lang="nl-BE" dirty="0" smtClean="0"/>
              <a:t>Windows Azure</a:t>
            </a:r>
          </a:p>
          <a:p>
            <a:pPr lvl="1"/>
            <a:r>
              <a:rPr lang="nl-BE" dirty="0" smtClean="0"/>
              <a:t>http://www.azure.com</a:t>
            </a:r>
            <a:endParaRPr lang="en-US" dirty="0"/>
          </a:p>
        </p:txBody>
      </p:sp>
    </p:spTree>
    <p:extLst>
      <p:ext uri="{BB962C8B-B14F-4D97-AF65-F5344CB8AC3E}">
        <p14:creationId xmlns:p14="http://schemas.microsoft.com/office/powerpoint/2010/main" val="3072438690"/>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Vote us to #1 </a:t>
            </a:r>
            <a:r>
              <a:rPr lang="nl-BE" dirty="0" smtClean="0">
                <a:sym typeface="Wingdings" pitchFamily="2" charset="2"/>
              </a:rPr>
              <a:t></a:t>
            </a:r>
            <a:endParaRPr lang="en-US" dirty="0"/>
          </a:p>
        </p:txBody>
      </p:sp>
      <p:sp>
        <p:nvSpPr>
          <p:cNvPr id="3" name="Content Placeholder 2"/>
          <p:cNvSpPr>
            <a:spLocks noGrp="1"/>
          </p:cNvSpPr>
          <p:nvPr>
            <p:ph idx="1"/>
          </p:nvPr>
        </p:nvSpPr>
        <p:spPr/>
        <p:txBody>
          <a:bodyPr/>
          <a:lstStyle/>
          <a:p>
            <a:r>
              <a:rPr lang="nl-BE" dirty="0" smtClean="0"/>
              <a:t>Browse to http://techdays.realdolmen.com</a:t>
            </a:r>
          </a:p>
          <a:p>
            <a:r>
              <a:rPr lang="nl-BE" dirty="0" smtClean="0"/>
              <a:t>Login with your badge identifier</a:t>
            </a:r>
          </a:p>
          <a:p>
            <a:r>
              <a:rPr lang="nl-BE" dirty="0" smtClean="0"/>
              <a:t>Vote for our session</a:t>
            </a:r>
          </a:p>
          <a:p>
            <a:pPr lvl="1"/>
            <a:r>
              <a:rPr lang="nl-BE" dirty="0" smtClean="0"/>
              <a:t>Suggested rating: 5 stars </a:t>
            </a:r>
          </a:p>
          <a:p>
            <a:pPr lvl="1"/>
            <a:r>
              <a:rPr lang="nl-BE" dirty="0" smtClean="0"/>
              <a:t>Suggested free text: AWESOME!</a:t>
            </a:r>
            <a:endParaRPr lang="en-US" dirty="0"/>
          </a:p>
        </p:txBody>
      </p:sp>
      <p:sp>
        <p:nvSpPr>
          <p:cNvPr id="4" name="5-Point Star 3"/>
          <p:cNvSpPr/>
          <p:nvPr/>
        </p:nvSpPr>
        <p:spPr>
          <a:xfrm>
            <a:off x="4085112" y="2683823"/>
            <a:ext cx="237506" cy="237506"/>
          </a:xfrm>
          <a:prstGeom prst="star5">
            <a:avLst/>
          </a:prstGeom>
          <a:solidFill>
            <a:srgbClr val="FFFF00"/>
          </a:solidFill>
          <a:ln>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5-Point Star 4"/>
          <p:cNvSpPr/>
          <p:nvPr/>
        </p:nvSpPr>
        <p:spPr>
          <a:xfrm>
            <a:off x="4380015" y="2683823"/>
            <a:ext cx="237506" cy="237506"/>
          </a:xfrm>
          <a:prstGeom prst="star5">
            <a:avLst/>
          </a:prstGeom>
          <a:solidFill>
            <a:srgbClr val="FFFF00"/>
          </a:solidFill>
          <a:ln>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5-Point Star 5"/>
          <p:cNvSpPr/>
          <p:nvPr/>
        </p:nvSpPr>
        <p:spPr>
          <a:xfrm>
            <a:off x="4688775" y="2683823"/>
            <a:ext cx="237506" cy="237506"/>
          </a:xfrm>
          <a:prstGeom prst="star5">
            <a:avLst/>
          </a:prstGeom>
          <a:solidFill>
            <a:srgbClr val="FFFF00"/>
          </a:solidFill>
          <a:ln>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5-Point Star 6"/>
          <p:cNvSpPr/>
          <p:nvPr/>
        </p:nvSpPr>
        <p:spPr>
          <a:xfrm>
            <a:off x="4971802" y="2683822"/>
            <a:ext cx="237506" cy="237506"/>
          </a:xfrm>
          <a:prstGeom prst="star5">
            <a:avLst/>
          </a:prstGeom>
          <a:solidFill>
            <a:srgbClr val="FFFF00"/>
          </a:solidFill>
          <a:ln>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5-Point Star 7"/>
          <p:cNvSpPr/>
          <p:nvPr/>
        </p:nvSpPr>
        <p:spPr>
          <a:xfrm>
            <a:off x="5266705" y="2683822"/>
            <a:ext cx="237506" cy="237506"/>
          </a:xfrm>
          <a:prstGeom prst="star5">
            <a:avLst/>
          </a:prstGeom>
          <a:solidFill>
            <a:srgbClr val="FFFF00"/>
          </a:solidFill>
          <a:ln>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09459463"/>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nl-BE" dirty="0" smtClean="0"/>
              <a:t>THANK YOU</a:t>
            </a:r>
            <a:endParaRPr lang="en-US" dirty="0"/>
          </a:p>
        </p:txBody>
      </p:sp>
      <p:sp>
        <p:nvSpPr>
          <p:cNvPr id="8" name="TextBox 7"/>
          <p:cNvSpPr txBox="1"/>
          <p:nvPr/>
        </p:nvSpPr>
        <p:spPr>
          <a:xfrm>
            <a:off x="3286360" y="2920030"/>
            <a:ext cx="1685077" cy="2646878"/>
          </a:xfrm>
          <a:prstGeom prst="rect">
            <a:avLst/>
          </a:prstGeom>
          <a:noFill/>
        </p:spPr>
        <p:txBody>
          <a:bodyPr wrap="none" rtlCol="0">
            <a:spAutoFit/>
          </a:bodyPr>
          <a:lstStyle/>
          <a:p>
            <a:r>
              <a:rPr lang="nl-BE" sz="16600" b="1" dirty="0" smtClean="0">
                <a:solidFill>
                  <a:srgbClr val="343434"/>
                </a:solidFill>
              </a:rPr>
              <a:t>&amp;</a:t>
            </a:r>
            <a:endParaRPr lang="en-US" sz="16600" b="1" dirty="0">
              <a:solidFill>
                <a:srgbClr val="343434"/>
              </a:solidFill>
            </a:endParaRPr>
          </a:p>
        </p:txBody>
      </p:sp>
      <p:sp>
        <p:nvSpPr>
          <p:cNvPr id="9" name="Subtitle 4"/>
          <p:cNvSpPr>
            <a:spLocks noGrp="1"/>
          </p:cNvSpPr>
          <p:nvPr>
            <p:ph type="subTitle" idx="1"/>
          </p:nvPr>
        </p:nvSpPr>
        <p:spPr>
          <a:xfrm>
            <a:off x="244475" y="3444665"/>
            <a:ext cx="8615363" cy="2927560"/>
          </a:xfrm>
        </p:spPr>
        <p:txBody>
          <a:bodyPr/>
          <a:lstStyle/>
          <a:p>
            <a:r>
              <a:rPr lang="en-US" dirty="0" smtClean="0"/>
              <a:t>Kevin </a:t>
            </a:r>
            <a:r>
              <a:rPr lang="en-US" dirty="0" err="1" smtClean="0"/>
              <a:t>Dockx</a:t>
            </a:r>
            <a:r>
              <a:rPr lang="en-US" dirty="0"/>
              <a:t/>
            </a:r>
            <a:br>
              <a:rPr lang="en-US" dirty="0"/>
            </a:br>
            <a:r>
              <a:rPr lang="nl-BE" dirty="0" smtClean="0"/>
              <a:t>@kevindockx</a:t>
            </a:r>
            <a:br>
              <a:rPr lang="nl-BE" dirty="0" smtClean="0"/>
            </a:br>
            <a:r>
              <a:rPr lang="nl-BE" sz="2400" dirty="0" smtClean="0"/>
              <a:t>http://blog.kevindockx.com</a:t>
            </a:r>
            <a:endParaRPr lang="en-US" sz="2400" dirty="0" smtClean="0"/>
          </a:p>
        </p:txBody>
      </p:sp>
      <p:pic>
        <p:nvPicPr>
          <p:cNvPr id="10" name="Picture 8" descr="Real_CMYK_white.gif"/>
          <p:cNvPicPr>
            <a:picLocks noChangeAspect="1"/>
          </p:cNvPicPr>
          <p:nvPr/>
        </p:nvPicPr>
        <p:blipFill>
          <a:blip r:embed="rId2"/>
          <a:srcRect/>
          <a:stretch>
            <a:fillRect/>
          </a:stretch>
        </p:blipFill>
        <p:spPr bwMode="auto">
          <a:xfrm>
            <a:off x="110362" y="3819449"/>
            <a:ext cx="2694027" cy="2694028"/>
          </a:xfrm>
          <a:prstGeom prst="rect">
            <a:avLst/>
          </a:prstGeom>
          <a:noFill/>
          <a:ln w="9525">
            <a:noFill/>
            <a:miter lim="800000"/>
            <a:headEnd/>
            <a:tailEnd/>
          </a:ln>
        </p:spPr>
      </p:pic>
      <p:sp>
        <p:nvSpPr>
          <p:cNvPr id="11" name="Subtitle 4"/>
          <p:cNvSpPr txBox="1">
            <a:spLocks/>
          </p:cNvSpPr>
          <p:nvPr/>
        </p:nvSpPr>
        <p:spPr>
          <a:xfrm>
            <a:off x="4842755" y="3433085"/>
            <a:ext cx="4190886" cy="2927560"/>
          </a:xfrm>
          <a:prstGeom prst="rect">
            <a:avLst/>
          </a:prstGeom>
        </p:spPr>
        <p:txBody>
          <a:bodyPr vert="horz" lIns="0" tIns="45720" rIns="91440" bIns="45720" rtlCol="0" anchor="t">
            <a:normAutofit/>
          </a:bodyPr>
          <a:lstStyle>
            <a:lvl1pPr marL="0" indent="0" algn="l" defTabSz="457200" rtl="0" eaLnBrk="1" latinLnBrk="0" hangingPunct="1">
              <a:spcBef>
                <a:spcPct val="20000"/>
              </a:spcBef>
              <a:buFont typeface="Arial" pitchFamily="34" charset="0"/>
              <a:buNone/>
              <a:defRPr sz="3200" kern="1200">
                <a:solidFill>
                  <a:schemeClr val="bg1"/>
                </a:solidFill>
                <a:latin typeface="+mn-lt"/>
                <a:ea typeface="+mn-ea"/>
                <a:cs typeface="+mn-cs"/>
              </a:defRPr>
            </a:lvl1pPr>
            <a:lvl2pPr marL="457200" indent="0" algn="ctr" defTabSz="4572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dirty="0" smtClean="0"/>
              <a:t>Maarten Balliauw</a:t>
            </a:r>
            <a:br>
              <a:rPr lang="en-US" dirty="0" smtClean="0"/>
            </a:br>
            <a:r>
              <a:rPr lang="nl-BE" dirty="0" smtClean="0"/>
              <a:t>@maartenballiauw</a:t>
            </a:r>
            <a:br>
              <a:rPr lang="nl-BE" dirty="0" smtClean="0"/>
            </a:br>
            <a:r>
              <a:rPr lang="nl-BE" sz="2400" dirty="0" smtClean="0"/>
              <a:t>http://blog.maartenballiauw.be</a:t>
            </a:r>
            <a:endParaRPr lang="en-US" sz="2400" dirty="0" smtClean="0"/>
          </a:p>
        </p:txBody>
      </p:sp>
    </p:spTree>
    <p:extLst>
      <p:ext uri="{BB962C8B-B14F-4D97-AF65-F5344CB8AC3E}">
        <p14:creationId xmlns:p14="http://schemas.microsoft.com/office/powerpoint/2010/main" val="2305382347"/>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it-IT" smtClean="0"/>
              <a:t>Who am I?</a:t>
            </a:r>
            <a:endParaRPr lang="it-IT" dirty="0"/>
          </a:p>
        </p:txBody>
      </p:sp>
      <p:sp>
        <p:nvSpPr>
          <p:cNvPr id="5" name="Subtitle 4"/>
          <p:cNvSpPr>
            <a:spLocks noGrp="1"/>
          </p:cNvSpPr>
          <p:nvPr>
            <p:ph idx="1"/>
          </p:nvPr>
        </p:nvSpPr>
        <p:spPr/>
        <p:txBody>
          <a:bodyPr>
            <a:normAutofit/>
          </a:bodyPr>
          <a:lstStyle/>
          <a:p>
            <a:r>
              <a:rPr lang="it-IT" dirty="0" smtClean="0"/>
              <a:t>Maarten Balliauw</a:t>
            </a:r>
          </a:p>
          <a:p>
            <a:r>
              <a:rPr lang="it-IT" dirty="0" smtClean="0"/>
              <a:t>Antwerp, Belgium</a:t>
            </a:r>
          </a:p>
          <a:p>
            <a:r>
              <a:rPr lang="it-IT" dirty="0" smtClean="0"/>
              <a:t>www.realdolmen.com</a:t>
            </a:r>
          </a:p>
          <a:p>
            <a:r>
              <a:rPr lang="it-IT" dirty="0"/>
              <a:t>Technology Specialist Windows </a:t>
            </a:r>
            <a:r>
              <a:rPr lang="it-IT" dirty="0" smtClean="0"/>
              <a:t>Azure</a:t>
            </a:r>
            <a:endParaRPr lang="it-IT" dirty="0"/>
          </a:p>
          <a:p>
            <a:r>
              <a:rPr lang="it-IT" dirty="0" smtClean="0"/>
              <a:t>Co-founder of AZUG</a:t>
            </a:r>
          </a:p>
          <a:p>
            <a:r>
              <a:rPr lang="it-IT" dirty="0" smtClean="0"/>
              <a:t>Focus on web</a:t>
            </a:r>
          </a:p>
          <a:p>
            <a:pPr lvl="1"/>
            <a:r>
              <a:rPr lang="it-IT" dirty="0" smtClean="0"/>
              <a:t>ASP.NET, ASP.NET MVC, PHP, Azure, …</a:t>
            </a:r>
          </a:p>
          <a:p>
            <a:pPr lvl="1"/>
            <a:r>
              <a:rPr lang="it-IT" dirty="0" smtClean="0"/>
              <a:t>MVP ASP.NET</a:t>
            </a:r>
          </a:p>
          <a:p>
            <a:r>
              <a:rPr lang="it-IT" dirty="0" smtClean="0"/>
              <a:t>http://blog.maartenballiauw.be </a:t>
            </a:r>
          </a:p>
          <a:p>
            <a:r>
              <a:rPr lang="it-IT" dirty="0" smtClean="0"/>
              <a:t>@maartenballiauw </a:t>
            </a:r>
            <a:endParaRPr lang="it-IT" dirty="0"/>
          </a:p>
        </p:txBody>
      </p:sp>
      <p:pic>
        <p:nvPicPr>
          <p:cNvPr id="7" name="Picture 2"/>
          <p:cNvPicPr>
            <a:picLocks noChangeAspect="1" noChangeArrowheads="1"/>
          </p:cNvPicPr>
          <p:nvPr/>
        </p:nvPicPr>
        <p:blipFill>
          <a:blip r:embed="rId2" cstate="print"/>
          <a:srcRect/>
          <a:stretch>
            <a:fillRect/>
          </a:stretch>
        </p:blipFill>
        <p:spPr bwMode="auto">
          <a:xfrm>
            <a:off x="7380312" y="908720"/>
            <a:ext cx="1428750" cy="1943100"/>
          </a:xfrm>
          <a:prstGeom prst="rect">
            <a:avLst/>
          </a:prstGeom>
          <a:ln>
            <a:noFill/>
          </a:ln>
          <a:effectLst>
            <a:outerShdw blurRad="292100" dist="139700" dir="2700000" algn="tl" rotWithShape="0">
              <a:srgbClr val="333333">
                <a:alpha val="65000"/>
              </a:srgbClr>
            </a:outerShdw>
          </a:effectLst>
        </p:spPr>
      </p:pic>
      <p:pic>
        <p:nvPicPr>
          <p:cNvPr id="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08912" y="3289096"/>
            <a:ext cx="990600" cy="397686"/>
          </a:xfrm>
          <a:prstGeom prst="rect">
            <a:avLst/>
          </a:prstGeom>
          <a:extLst/>
        </p:spPr>
      </p:pic>
      <p:pic>
        <p:nvPicPr>
          <p:cNvPr id="3074" name="Picture 2" descr="http://www.azug.be/Themes/Azug/Content/Images/azug-logo.pn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15662" y="4043402"/>
            <a:ext cx="1153285" cy="709715"/>
          </a:xfrm>
          <a:prstGeom prst="rect">
            <a:avLst/>
          </a:prstGeom>
          <a:solidFill>
            <a:schemeClr val="bg1"/>
          </a:solidFill>
          <a:extLst/>
        </p:spPr>
      </p:pic>
      <p:pic>
        <p:nvPicPr>
          <p:cNvPr id="6" name="Picture 2" descr="http://portal.realdolmen.com/Nuttige%20documenten_/RealDolmen%20logo%20RGB.jpg"/>
          <p:cNvPicPr>
            <a:picLocks noChangeAspect="1" noChangeArrowheads="1"/>
          </p:cNvPicPr>
          <p:nvPr/>
        </p:nvPicPr>
        <p:blipFill>
          <a:blip r:embed="rId6" cstate="print"/>
          <a:srcRect/>
          <a:stretch>
            <a:fillRect/>
          </a:stretch>
        </p:blipFill>
        <p:spPr bwMode="auto">
          <a:xfrm>
            <a:off x="7375549" y="2477716"/>
            <a:ext cx="1433513" cy="374104"/>
          </a:xfrm>
          <a:prstGeom prst="rect">
            <a:avLst/>
          </a:prstGeom>
          <a:noFill/>
        </p:spPr>
      </p:pic>
    </p:spTree>
    <p:extLst>
      <p:ext uri="{BB962C8B-B14F-4D97-AF65-F5344CB8AC3E}">
        <p14:creationId xmlns:p14="http://schemas.microsoft.com/office/powerpoint/2010/main" val="4150474951"/>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nl-BE" smtClean="0"/>
              <a:t>Agenda</a:t>
            </a:r>
            <a:endParaRPr lang="en-US" dirty="0"/>
          </a:p>
        </p:txBody>
      </p:sp>
      <p:sp>
        <p:nvSpPr>
          <p:cNvPr id="4" name="Content Placeholder 3"/>
          <p:cNvSpPr>
            <a:spLocks noGrp="1"/>
          </p:cNvSpPr>
          <p:nvPr>
            <p:ph idx="1"/>
          </p:nvPr>
        </p:nvSpPr>
        <p:spPr/>
        <p:txBody>
          <a:bodyPr>
            <a:normAutofit/>
          </a:bodyPr>
          <a:lstStyle/>
          <a:p>
            <a:r>
              <a:rPr lang="nl-BE" dirty="0" smtClean="0"/>
              <a:t>Organizing an event like TechDays...</a:t>
            </a:r>
          </a:p>
          <a:p>
            <a:r>
              <a:rPr lang="nl-BE" dirty="0" smtClean="0"/>
              <a:t>Problem...</a:t>
            </a:r>
          </a:p>
          <a:p>
            <a:r>
              <a:rPr lang="nl-BE" dirty="0" smtClean="0"/>
              <a:t>Solution &amp; technologies</a:t>
            </a:r>
          </a:p>
          <a:p>
            <a:pPr lvl="1"/>
            <a:r>
              <a:rPr lang="nl-BE" dirty="0" smtClean="0"/>
              <a:t>Silverlight, </a:t>
            </a:r>
            <a:r>
              <a:rPr lang="fr-BE" dirty="0"/>
              <a:t>WCF RIA </a:t>
            </a:r>
            <a:r>
              <a:rPr lang="fr-BE" dirty="0" smtClean="0"/>
              <a:t>Services, Windows Phone 7</a:t>
            </a:r>
          </a:p>
          <a:p>
            <a:pPr lvl="1"/>
            <a:r>
              <a:rPr lang="fr-BE" dirty="0" smtClean="0"/>
              <a:t>ASP.NET MVC</a:t>
            </a:r>
          </a:p>
          <a:p>
            <a:pPr lvl="1"/>
            <a:r>
              <a:rPr lang="fr-BE" dirty="0" err="1" smtClean="0"/>
              <a:t>jQuery</a:t>
            </a:r>
            <a:r>
              <a:rPr lang="fr-BE" dirty="0" smtClean="0"/>
              <a:t> &amp; </a:t>
            </a:r>
            <a:r>
              <a:rPr lang="fr-BE" dirty="0" err="1" smtClean="0"/>
              <a:t>jQuery</a:t>
            </a:r>
            <a:r>
              <a:rPr lang="fr-BE" dirty="0" smtClean="0"/>
              <a:t> Mobile</a:t>
            </a:r>
          </a:p>
          <a:p>
            <a:pPr lvl="1"/>
            <a:r>
              <a:rPr lang="fr-BE" dirty="0" smtClean="0"/>
              <a:t>Windows Azure</a:t>
            </a:r>
          </a:p>
          <a:p>
            <a:r>
              <a:rPr lang="fr-BE" dirty="0" err="1" smtClean="0"/>
              <a:t>What</a:t>
            </a:r>
            <a:r>
              <a:rPr lang="fr-BE" dirty="0" smtClean="0"/>
              <a:t> to </a:t>
            </a:r>
            <a:r>
              <a:rPr lang="fr-BE" dirty="0" err="1" smtClean="0"/>
              <a:t>remember</a:t>
            </a:r>
            <a:r>
              <a:rPr lang="fr-BE" dirty="0" smtClean="0"/>
              <a:t>?</a:t>
            </a:r>
          </a:p>
        </p:txBody>
      </p:sp>
    </p:spTree>
    <p:extLst>
      <p:ext uri="{BB962C8B-B14F-4D97-AF65-F5344CB8AC3E}">
        <p14:creationId xmlns:p14="http://schemas.microsoft.com/office/powerpoint/2010/main" val="2809454595"/>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Organizing an event like TechDays...</a:t>
            </a:r>
            <a:endParaRPr lang="en-US" dirty="0"/>
          </a:p>
        </p:txBody>
      </p:sp>
      <p:sp>
        <p:nvSpPr>
          <p:cNvPr id="3" name="Content Placeholder 2"/>
          <p:cNvSpPr>
            <a:spLocks noGrp="1"/>
          </p:cNvSpPr>
          <p:nvPr>
            <p:ph idx="1"/>
          </p:nvPr>
        </p:nvSpPr>
        <p:spPr/>
        <p:txBody>
          <a:bodyPr/>
          <a:lstStyle/>
          <a:p>
            <a:r>
              <a:rPr lang="nl-BE" dirty="0" smtClean="0"/>
              <a:t>Feedback loop with conference attendees is difficult</a:t>
            </a:r>
          </a:p>
          <a:p>
            <a:pPr lvl="1"/>
            <a:r>
              <a:rPr lang="nl-BE" dirty="0" smtClean="0"/>
              <a:t>How are the sessions?</a:t>
            </a:r>
          </a:p>
          <a:p>
            <a:pPr lvl="1"/>
            <a:r>
              <a:rPr lang="nl-BE" dirty="0" smtClean="0"/>
              <a:t>How’s each speaker?</a:t>
            </a:r>
          </a:p>
          <a:p>
            <a:pPr lvl="1"/>
            <a:r>
              <a:rPr lang="nl-BE" dirty="0" smtClean="0"/>
              <a:t>Is the airconditioning too low?</a:t>
            </a:r>
          </a:p>
          <a:p>
            <a:r>
              <a:rPr lang="nl-BE" dirty="0" smtClean="0"/>
              <a:t>Twitter is an option</a:t>
            </a:r>
          </a:p>
          <a:p>
            <a:pPr lvl="1"/>
            <a:r>
              <a:rPr lang="nl-BE" dirty="0" smtClean="0"/>
              <a:t>Not everyone uses #techdays11</a:t>
            </a:r>
          </a:p>
          <a:p>
            <a:r>
              <a:rPr lang="nl-BE" dirty="0" smtClean="0"/>
              <a:t>Earliest feedback usually after the event</a:t>
            </a:r>
            <a:endParaRPr lang="en-US" dirty="0"/>
          </a:p>
        </p:txBody>
      </p:sp>
    </p:spTree>
    <p:extLst>
      <p:ext uri="{BB962C8B-B14F-4D97-AF65-F5344CB8AC3E}">
        <p14:creationId xmlns:p14="http://schemas.microsoft.com/office/powerpoint/2010/main" val="3666419905"/>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Live feedback? Let’s build a solution...</a:t>
            </a:r>
            <a:endParaRPr lang="en-US" dirty="0"/>
          </a:p>
        </p:txBody>
      </p:sp>
      <p:sp>
        <p:nvSpPr>
          <p:cNvPr id="3" name="Content Placeholder 2"/>
          <p:cNvSpPr>
            <a:spLocks noGrp="1"/>
          </p:cNvSpPr>
          <p:nvPr>
            <p:ph idx="1"/>
          </p:nvPr>
        </p:nvSpPr>
        <p:spPr/>
        <p:txBody>
          <a:bodyPr/>
          <a:lstStyle/>
          <a:p>
            <a:r>
              <a:rPr lang="nl-BE" dirty="0" smtClean="0"/>
              <a:t>Establish a connection with speakers &amp; audience</a:t>
            </a:r>
          </a:p>
          <a:p>
            <a:r>
              <a:rPr lang="nl-BE" dirty="0" smtClean="0"/>
              <a:t>Short, to-the-point questions:</a:t>
            </a:r>
          </a:p>
          <a:p>
            <a:pPr lvl="1"/>
            <a:r>
              <a:rPr lang="nl-BE" dirty="0" smtClean="0"/>
              <a:t>How’s the speaker?</a:t>
            </a:r>
          </a:p>
          <a:p>
            <a:pPr lvl="1"/>
            <a:r>
              <a:rPr lang="nl-BE" dirty="0" smtClean="0"/>
              <a:t>How’s the session?</a:t>
            </a:r>
          </a:p>
          <a:p>
            <a:pPr lvl="1"/>
            <a:r>
              <a:rPr lang="nl-BE" dirty="0" smtClean="0"/>
              <a:t>Any remarks?</a:t>
            </a:r>
          </a:p>
          <a:p>
            <a:r>
              <a:rPr lang="nl-BE" dirty="0" smtClean="0"/>
              <a:t>Top </a:t>
            </a:r>
            <a:r>
              <a:rPr lang="nl-BE" dirty="0"/>
              <a:t>session list</a:t>
            </a:r>
          </a:p>
          <a:p>
            <a:r>
              <a:rPr lang="nl-BE" dirty="0" smtClean="0"/>
              <a:t>Accessible through a variety of devices</a:t>
            </a:r>
          </a:p>
        </p:txBody>
      </p:sp>
    </p:spTree>
    <p:extLst>
      <p:ext uri="{BB962C8B-B14F-4D97-AF65-F5344CB8AC3E}">
        <p14:creationId xmlns:p14="http://schemas.microsoft.com/office/powerpoint/2010/main" val="434679071"/>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High level </a:t>
            </a:r>
            <a:r>
              <a:rPr lang="nl-BE" dirty="0" err="1" smtClean="0"/>
              <a:t>overview</a:t>
            </a:r>
            <a:endParaRPr lang="en-US" dirty="0"/>
          </a:p>
        </p:txBody>
      </p:sp>
      <p:sp>
        <p:nvSpPr>
          <p:cNvPr id="4" name="Rounded Rectangle 3"/>
          <p:cNvSpPr/>
          <p:nvPr/>
        </p:nvSpPr>
        <p:spPr>
          <a:xfrm>
            <a:off x="4137051" y="1260311"/>
            <a:ext cx="2304256" cy="2829792"/>
          </a:xfrm>
          <a:prstGeom prst="roundRect">
            <a:avLst/>
          </a:prstGeom>
        </p:spPr>
        <p:style>
          <a:lnRef idx="2">
            <a:schemeClr val="accent3"/>
          </a:lnRef>
          <a:fillRef idx="1">
            <a:schemeClr val="lt1"/>
          </a:fillRef>
          <a:effectRef idx="0">
            <a:schemeClr val="accent3"/>
          </a:effectRef>
          <a:fontRef idx="minor">
            <a:schemeClr val="dk1"/>
          </a:fontRef>
        </p:style>
        <p:txBody>
          <a:bodyPr rtlCol="0" anchor="t" anchorCtr="0"/>
          <a:lstStyle/>
          <a:p>
            <a:r>
              <a:rPr lang="nl-BE" dirty="0" smtClean="0"/>
              <a:t>Large screens</a:t>
            </a:r>
            <a:endParaRPr lang="en-US" dirty="0"/>
          </a:p>
        </p:txBody>
      </p:sp>
      <p:sp>
        <p:nvSpPr>
          <p:cNvPr id="5" name="Rounded Rectangle 4"/>
          <p:cNvSpPr/>
          <p:nvPr/>
        </p:nvSpPr>
        <p:spPr>
          <a:xfrm>
            <a:off x="251520" y="1260311"/>
            <a:ext cx="3672408" cy="2829791"/>
          </a:xfrm>
          <a:prstGeom prst="roundRect">
            <a:avLst/>
          </a:prstGeom>
        </p:spPr>
        <p:style>
          <a:lnRef idx="2">
            <a:schemeClr val="accent3"/>
          </a:lnRef>
          <a:fillRef idx="1">
            <a:schemeClr val="lt1"/>
          </a:fillRef>
          <a:effectRef idx="0">
            <a:schemeClr val="accent3"/>
          </a:effectRef>
          <a:fontRef idx="minor">
            <a:schemeClr val="dk1"/>
          </a:fontRef>
        </p:style>
        <p:txBody>
          <a:bodyPr rtlCol="0" anchor="t" anchorCtr="0"/>
          <a:lstStyle/>
          <a:p>
            <a:r>
              <a:rPr lang="nl-BE" dirty="0" smtClean="0"/>
              <a:t>Front-end for attendees</a:t>
            </a:r>
            <a:endParaRPr lang="en-US" dirty="0"/>
          </a:p>
        </p:txBody>
      </p:sp>
      <p:grpSp>
        <p:nvGrpSpPr>
          <p:cNvPr id="6" name="Group 5"/>
          <p:cNvGrpSpPr/>
          <p:nvPr/>
        </p:nvGrpSpPr>
        <p:grpSpPr>
          <a:xfrm>
            <a:off x="2458527" y="5161218"/>
            <a:ext cx="3672408" cy="792088"/>
            <a:chOff x="2458527" y="4840593"/>
            <a:chExt cx="3672408" cy="792088"/>
          </a:xfrm>
        </p:grpSpPr>
        <p:sp>
          <p:nvSpPr>
            <p:cNvPr id="7" name="Rounded Rectangle 6"/>
            <p:cNvSpPr/>
            <p:nvPr/>
          </p:nvSpPr>
          <p:spPr>
            <a:xfrm>
              <a:off x="2458527" y="4840593"/>
              <a:ext cx="3672408" cy="79208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pic>
          <p:nvPicPr>
            <p:cNvPr id="8" name="Picture 9" descr="http://cdn4.digitaltrends.com/wp-content/uploads/2010/02/windows-azur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50549" y="4932424"/>
              <a:ext cx="3345132" cy="630968"/>
            </a:xfrm>
            <a:prstGeom prst="rect">
              <a:avLst/>
            </a:prstGeom>
            <a:noFill/>
            <a:extLst>
              <a:ext uri="{909E8E84-426E-40DD-AFC4-6F175D3DCCD1}">
                <a14:hiddenFill xmlns:a14="http://schemas.microsoft.com/office/drawing/2010/main">
                  <a:solidFill>
                    <a:srgbClr val="FFFFFF"/>
                  </a:solidFill>
                </a14:hiddenFill>
              </a:ext>
            </a:extLst>
          </p:spPr>
        </p:pic>
      </p:grpSp>
      <p:pic>
        <p:nvPicPr>
          <p:cNvPr id="9" name="Picture 11" descr="https://upqkzg.blu.livefilestore.com/y1m3xOL-Cu6fBbRl4WLdm0uSjJv0WoUFWgej_uKDF3U9aMGGuUvfbJFBrjfXPaie2kXbPs-COeJ_r5JxjYKUayyiW3IE6PqiN3I6ivfFcNvuLMum8y1sL3cMjuxQ3QbzPggn5RKVHoEw0FTDb-Cctg0SQ/sql-azure-logo-lg%5B3%5D.jpg?download&amp;psid=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1771" y="6172253"/>
            <a:ext cx="1697988" cy="46841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pSp>
        <p:nvGrpSpPr>
          <p:cNvPr id="10" name="Group 9"/>
          <p:cNvGrpSpPr/>
          <p:nvPr/>
        </p:nvGrpSpPr>
        <p:grpSpPr>
          <a:xfrm>
            <a:off x="2474896" y="4223762"/>
            <a:ext cx="3672408" cy="792088"/>
            <a:chOff x="2474896" y="3903137"/>
            <a:chExt cx="3672408" cy="792088"/>
          </a:xfrm>
        </p:grpSpPr>
        <p:sp>
          <p:nvSpPr>
            <p:cNvPr id="11" name="Rounded Rectangle 10"/>
            <p:cNvSpPr/>
            <p:nvPr/>
          </p:nvSpPr>
          <p:spPr>
            <a:xfrm>
              <a:off x="2474896" y="3903137"/>
              <a:ext cx="3672408" cy="79208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pic>
          <p:nvPicPr>
            <p:cNvPr id="12" name="Picture 13" descr="http://www.nikhilk.net/Content/Posts/Images/RIAServicesLogo.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15671" y="3935441"/>
              <a:ext cx="1710740" cy="73317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3" name="Group 12"/>
          <p:cNvGrpSpPr/>
          <p:nvPr/>
        </p:nvGrpSpPr>
        <p:grpSpPr>
          <a:xfrm>
            <a:off x="4505668" y="1739763"/>
            <a:ext cx="1577411" cy="994161"/>
            <a:chOff x="7638060" y="811837"/>
            <a:chExt cx="2857803" cy="1801126"/>
          </a:xfrm>
        </p:grpSpPr>
        <p:pic>
          <p:nvPicPr>
            <p:cNvPr id="14" name="Picture 5" descr="C:\Users\MBLRQ67\AppData\Local\Microsoft\Windows\Temporary Internet Files\Content.Outlook\IJ0K3NVP\4.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38060" y="811837"/>
              <a:ext cx="2648691" cy="164225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5" descr="http://t0.gstatic.com/images?q=tbn:ANd9GcTfdJ7xS0iY1zYIEFdJbsykb1Btkn6-haPWsDsySj4JjoyKqh3K"/>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180512" y="2185640"/>
              <a:ext cx="1315351" cy="42732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pSp>
      <p:grpSp>
        <p:nvGrpSpPr>
          <p:cNvPr id="16" name="Group 15"/>
          <p:cNvGrpSpPr/>
          <p:nvPr/>
        </p:nvGrpSpPr>
        <p:grpSpPr>
          <a:xfrm>
            <a:off x="475869" y="1726705"/>
            <a:ext cx="789083" cy="1623643"/>
            <a:chOff x="1757202" y="3484696"/>
            <a:chExt cx="1068646" cy="2198881"/>
          </a:xfrm>
        </p:grpSpPr>
        <p:pic>
          <p:nvPicPr>
            <p:cNvPr id="17" name="Picture 2" descr="C:\Users\MBLRQ67\AppData\Local\Microsoft\Windows\Temporary Internet Files\Content.Outlook\IJ0K3NVP\1.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757202" y="3484696"/>
              <a:ext cx="1068646" cy="1986518"/>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descr="http://t2.gstatic.com/images?q=tbn:ANd9GcRfCqMsgUmTJzG8VBWnfnQyuUui3IuyFHAMdhPxbEis3zlnxnfIG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050022" y="4932424"/>
              <a:ext cx="751153" cy="75115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pSp>
      <p:grpSp>
        <p:nvGrpSpPr>
          <p:cNvPr id="19" name="Group 18"/>
          <p:cNvGrpSpPr/>
          <p:nvPr/>
        </p:nvGrpSpPr>
        <p:grpSpPr>
          <a:xfrm>
            <a:off x="2937617" y="1776477"/>
            <a:ext cx="934155" cy="1520036"/>
            <a:chOff x="2291525" y="648121"/>
            <a:chExt cx="1268482" cy="2064045"/>
          </a:xfrm>
        </p:grpSpPr>
        <p:pic>
          <p:nvPicPr>
            <p:cNvPr id="20" name="Picture 3" descr="C:\Users\MBLRQ67\AppData\Local\Microsoft\Windows\Temporary Internet Files\Content.Outlook\IJ0K3NVP\2.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291525" y="648121"/>
              <a:ext cx="1033417" cy="1986517"/>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19" descr="http://t0.gstatic.com/images?q=tbn:ANd9GcTPK3knk2YGFVYM7hcgOCIGPL-0Du_7Z5HForWNbaPZNlanNIGm"/>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549203" y="2454089"/>
              <a:ext cx="1010804" cy="25807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pSp>
      <p:pic>
        <p:nvPicPr>
          <p:cNvPr id="22" name="Picture 21" descr="http://t0.gstatic.com/images?q=tbn:ANd9GcQFxelxYDwyY5PUSib9G5u4UBMwgj7-8QNnBCCgPS23YnvDvkj4MA"/>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5346962" y="6066542"/>
            <a:ext cx="679831" cy="67983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pSp>
        <p:nvGrpSpPr>
          <p:cNvPr id="23" name="Group 22"/>
          <p:cNvGrpSpPr/>
          <p:nvPr/>
        </p:nvGrpSpPr>
        <p:grpSpPr>
          <a:xfrm>
            <a:off x="1415530" y="2946556"/>
            <a:ext cx="1453764" cy="999574"/>
            <a:chOff x="3992992" y="838681"/>
            <a:chExt cx="2407901" cy="1655616"/>
          </a:xfrm>
        </p:grpSpPr>
        <p:pic>
          <p:nvPicPr>
            <p:cNvPr id="24" name="Picture 4" descr="C:\Users\MBLRQ67\AppData\Local\Microsoft\Windows\Temporary Internet Files\Content.Outlook\IJ0K3NVP\3.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992992" y="838681"/>
              <a:ext cx="2407901" cy="1412326"/>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3" descr="http://t0.gstatic.com/images?q=tbn:ANd9GcQqUX_FwaNyOn_SVU4w_I-mNPByezL9SZ64WrPuBPnV76_RC8t0"/>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5938828" y="2108838"/>
              <a:ext cx="385459" cy="38545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pSp>
      <p:grpSp>
        <p:nvGrpSpPr>
          <p:cNvPr id="26" name="Group 25"/>
          <p:cNvGrpSpPr/>
          <p:nvPr/>
        </p:nvGrpSpPr>
        <p:grpSpPr>
          <a:xfrm>
            <a:off x="4518413" y="2888944"/>
            <a:ext cx="1564666" cy="984067"/>
            <a:chOff x="7308304" y="2926480"/>
            <a:chExt cx="2808312" cy="1870672"/>
          </a:xfrm>
        </p:grpSpPr>
        <p:pic>
          <p:nvPicPr>
            <p:cNvPr id="27" name="Picture 1" descr="image001"/>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7308304" y="2926480"/>
              <a:ext cx="2616456" cy="1635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Picture 15" descr="http://t0.gstatic.com/images?q=tbn:ANd9GcTfdJ7xS0iY1zYIEFdJbsykb1Btkn6-haPWsDsySj4JjoyKqh3K"/>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8801265" y="4369829"/>
              <a:ext cx="1315351" cy="42732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pSp>
      <p:sp>
        <p:nvSpPr>
          <p:cNvPr id="29" name="Rounded Rectangle 28"/>
          <p:cNvSpPr/>
          <p:nvPr/>
        </p:nvSpPr>
        <p:spPr>
          <a:xfrm>
            <a:off x="6629544" y="1260311"/>
            <a:ext cx="2304256" cy="2829792"/>
          </a:xfrm>
          <a:prstGeom prst="roundRect">
            <a:avLst/>
          </a:prstGeom>
        </p:spPr>
        <p:style>
          <a:lnRef idx="2">
            <a:schemeClr val="accent3"/>
          </a:lnRef>
          <a:fillRef idx="1">
            <a:schemeClr val="lt1"/>
          </a:fillRef>
          <a:effectRef idx="0">
            <a:schemeClr val="accent3"/>
          </a:effectRef>
          <a:fontRef idx="minor">
            <a:schemeClr val="dk1"/>
          </a:fontRef>
        </p:style>
        <p:txBody>
          <a:bodyPr rtlCol="0" anchor="t" anchorCtr="0"/>
          <a:lstStyle/>
          <a:p>
            <a:r>
              <a:rPr lang="nl-BE" dirty="0" smtClean="0"/>
              <a:t>Back-end</a:t>
            </a:r>
            <a:endParaRPr lang="en-US" dirty="0"/>
          </a:p>
        </p:txBody>
      </p:sp>
      <p:grpSp>
        <p:nvGrpSpPr>
          <p:cNvPr id="30" name="Group 29"/>
          <p:cNvGrpSpPr/>
          <p:nvPr/>
        </p:nvGrpSpPr>
        <p:grpSpPr>
          <a:xfrm>
            <a:off x="6876256" y="2056155"/>
            <a:ext cx="1827367" cy="1510887"/>
            <a:chOff x="-1548680" y="2840060"/>
            <a:chExt cx="2528308" cy="2090433"/>
          </a:xfrm>
        </p:grpSpPr>
        <p:pic>
          <p:nvPicPr>
            <p:cNvPr id="31" name="Picture 6" descr="C:\Users\MBLRQ67\AppData\Local\Microsoft\Windows\Temporary Internet Files\Content.Outlook\IJ0K3NVP\6.png"/>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1548680" y="2840060"/>
              <a:ext cx="2270306" cy="1986517"/>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15" descr="http://t0.gstatic.com/images?q=tbn:ANd9GcTfdJ7xS0iY1zYIEFdJbsykb1Btkn6-haPWsDsySj4JjoyKqh3K"/>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335723" y="4503170"/>
              <a:ext cx="1315351" cy="42732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22872554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childTnLst>
                          </p:cTn>
                        </p:par>
                        <p:par>
                          <p:cTn id="25" fill="hold">
                            <p:stCondLst>
                              <p:cond delay="500"/>
                            </p:stCondLst>
                            <p:childTnLst>
                              <p:par>
                                <p:cTn id="26" presetID="10" presetClass="entr" presetSubtype="0"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childTnLst>
                          </p:cTn>
                        </p:par>
                        <p:par>
                          <p:cTn id="29" fill="hold">
                            <p:stCondLst>
                              <p:cond delay="1000"/>
                            </p:stCondLst>
                            <p:childTnLst>
                              <p:par>
                                <p:cTn id="30" presetID="10" presetClass="entr" presetSubtype="0" fill="hold" nodeType="after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500"/>
                                        <p:tgtEl>
                                          <p:spTgt spid="29"/>
                                        </p:tgtEl>
                                      </p:cBhvr>
                                    </p:animEffect>
                                  </p:childTnLst>
                                </p:cTn>
                              </p:par>
                            </p:childTnLst>
                          </p:cTn>
                        </p:par>
                        <p:par>
                          <p:cTn id="38" fill="hold">
                            <p:stCondLst>
                              <p:cond delay="500"/>
                            </p:stCondLst>
                            <p:childTnLst>
                              <p:par>
                                <p:cTn id="39" presetID="10" presetClass="entr" presetSubtype="0" fill="hold" nodeType="after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500"/>
                                        <p:tgtEl>
                                          <p:spTgt spid="30"/>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500"/>
                                        <p:tgtEl>
                                          <p:spTgt spid="9"/>
                                        </p:tgtEl>
                                      </p:cBhvr>
                                    </p:animEffect>
                                  </p:childTnLst>
                                </p:cTn>
                              </p:par>
                            </p:childTnLst>
                          </p:cTn>
                        </p:par>
                        <p:par>
                          <p:cTn id="47" fill="hold">
                            <p:stCondLst>
                              <p:cond delay="500"/>
                            </p:stCondLst>
                            <p:childTnLst>
                              <p:par>
                                <p:cTn id="48" presetID="10" presetClass="entr" presetSubtype="0" fill="hold" nodeType="after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fade">
                                      <p:cBhvr>
                                        <p:cTn id="50" dur="500"/>
                                        <p:tgtEl>
                                          <p:spTgt spid="22"/>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6"/>
                                        </p:tgtEl>
                                        <p:attrNameLst>
                                          <p:attrName>style.visibility</p:attrName>
                                        </p:attrNameLst>
                                      </p:cBhvr>
                                      <p:to>
                                        <p:strVal val="visible"/>
                                      </p:to>
                                    </p:set>
                                    <p:animEffect transition="in" filter="fade">
                                      <p:cBhvr>
                                        <p:cTn id="55" dur="500"/>
                                        <p:tgtEl>
                                          <p:spTgt spid="6"/>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fade">
                                      <p:cBhvr>
                                        <p:cTn id="6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2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3 screens and a cloud?</a:t>
            </a:r>
            <a:endParaRPr lang="en-US" dirty="0"/>
          </a:p>
        </p:txBody>
      </p:sp>
      <p:sp>
        <p:nvSpPr>
          <p:cNvPr id="3" name="Content Placeholder 2"/>
          <p:cNvSpPr>
            <a:spLocks noGrp="1"/>
          </p:cNvSpPr>
          <p:nvPr>
            <p:ph idx="1"/>
          </p:nvPr>
        </p:nvSpPr>
        <p:spPr/>
        <p:txBody>
          <a:bodyPr>
            <a:normAutofit/>
          </a:bodyPr>
          <a:lstStyle/>
          <a:p>
            <a:r>
              <a:rPr lang="nl-BE" dirty="0" smtClean="0"/>
              <a:t>Well...</a:t>
            </a:r>
          </a:p>
          <a:p>
            <a:pPr lvl="1"/>
            <a:r>
              <a:rPr lang="nl-BE" dirty="0" smtClean="0"/>
              <a:t>Windows Phone 7</a:t>
            </a:r>
          </a:p>
          <a:p>
            <a:pPr lvl="1"/>
            <a:r>
              <a:rPr lang="nl-BE" dirty="0" smtClean="0"/>
              <a:t>Any device with a web browser can navigate to  http://techdays.realdolmen.com</a:t>
            </a:r>
          </a:p>
          <a:p>
            <a:pPr lvl="2"/>
            <a:r>
              <a:rPr lang="nl-BE" dirty="0" smtClean="0"/>
              <a:t>iPhone</a:t>
            </a:r>
          </a:p>
          <a:p>
            <a:pPr lvl="2"/>
            <a:r>
              <a:rPr lang="nl-BE" dirty="0" smtClean="0"/>
              <a:t>iPad</a:t>
            </a:r>
          </a:p>
          <a:p>
            <a:pPr lvl="2"/>
            <a:r>
              <a:rPr lang="nl-BE" dirty="0" smtClean="0"/>
              <a:t>Android</a:t>
            </a:r>
          </a:p>
          <a:p>
            <a:pPr lvl="2"/>
            <a:r>
              <a:rPr lang="nl-BE" dirty="0" smtClean="0"/>
              <a:t>Symbian</a:t>
            </a:r>
          </a:p>
          <a:p>
            <a:pPr lvl="2"/>
            <a:r>
              <a:rPr lang="nl-BE" dirty="0" smtClean="0"/>
              <a:t>...</a:t>
            </a:r>
          </a:p>
          <a:p>
            <a:pPr lvl="1"/>
            <a:r>
              <a:rPr lang="nl-BE" dirty="0" smtClean="0"/>
              <a:t>Web browser</a:t>
            </a:r>
          </a:p>
          <a:p>
            <a:r>
              <a:rPr lang="nl-BE" dirty="0" smtClean="0"/>
              <a:t>...and a cloud!</a:t>
            </a:r>
          </a:p>
        </p:txBody>
      </p:sp>
    </p:spTree>
    <p:extLst>
      <p:ext uri="{BB962C8B-B14F-4D97-AF65-F5344CB8AC3E}">
        <p14:creationId xmlns:p14="http://schemas.microsoft.com/office/powerpoint/2010/main" val="807001544"/>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815</TotalTime>
  <Words>1404</Words>
  <Application>Microsoft Office PowerPoint</Application>
  <PresentationFormat>On-screen Show (4:3)</PresentationFormat>
  <Paragraphs>345</Paragraphs>
  <Slides>32</Slides>
  <Notes>15</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Silverlight, Windows Phone 7, Windows Azure, jQuery, OData and RIA Services. Shaken, not stirred.</vt:lpstr>
      <vt:lpstr>Silverlight, Windows Phone 7, Windows Azure, jQuery, OData and RIA Services. Shaken, not stirred.</vt:lpstr>
      <vt:lpstr>Silverlight, Windows Phone 7, Windows Azure, jQuery, OData and RIA Services. Shaken, not stirred.</vt:lpstr>
      <vt:lpstr>Who am I?</vt:lpstr>
      <vt:lpstr>Agenda</vt:lpstr>
      <vt:lpstr>Organizing an event like TechDays...</vt:lpstr>
      <vt:lpstr>Live feedback? Let’s build a solution...</vt:lpstr>
      <vt:lpstr>High level overview</vt:lpstr>
      <vt:lpstr>3 screens and a cloud?</vt:lpstr>
      <vt:lpstr>Backend: WCF RIA Services</vt:lpstr>
      <vt:lpstr>Backend: WCF RIA Services</vt:lpstr>
      <vt:lpstr>Backend integration: Silverlight applications</vt:lpstr>
      <vt:lpstr>PowerPoint Presentation</vt:lpstr>
      <vt:lpstr>Backend integration: Silverlight applications</vt:lpstr>
      <vt:lpstr>Backend integration: Windows Phone 7 application</vt:lpstr>
      <vt:lpstr>PowerPoint Presentation</vt:lpstr>
      <vt:lpstr>ASP.NET MVC 3</vt:lpstr>
      <vt:lpstr>ASP.NET MVC 3 &amp; WCF RIA Services</vt:lpstr>
      <vt:lpstr>PowerPoint Presentation</vt:lpstr>
      <vt:lpstr>jQuery mobile</vt:lpstr>
      <vt:lpstr>PowerPoint Presentation</vt:lpstr>
      <vt:lpstr>ASP.NET MVC 3</vt:lpstr>
      <vt:lpstr>New kids on the block?</vt:lpstr>
      <vt:lpstr>PowerPoint Presentation</vt:lpstr>
      <vt:lpstr>Windows Azure &amp; SQL Azure</vt:lpstr>
      <vt:lpstr>PowerPoint Presentation</vt:lpstr>
      <vt:lpstr>What to remember?</vt:lpstr>
      <vt:lpstr>Stay up to date with MSDN Belux</vt:lpstr>
      <vt:lpstr>TechDays  2011 On-Demand</vt:lpstr>
      <vt:lpstr>Resources</vt:lpstr>
      <vt:lpstr>Vote us to #1 </vt:lpstr>
      <vt:lpstr>THANK YOU</vt:lpstr>
    </vt:vector>
  </TitlesOfParts>
  <Company>manythink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Join &amp; Turn on 2010</dc:title>
  <dc:creator>Remy Venturini</dc:creator>
  <cp:lastModifiedBy>Maarten Balliauw</cp:lastModifiedBy>
  <cp:revision>59</cp:revision>
  <dcterms:created xsi:type="dcterms:W3CDTF">2011-01-13T08:12:11Z</dcterms:created>
  <dcterms:modified xsi:type="dcterms:W3CDTF">2011-04-26T06:18:59Z</dcterms:modified>
</cp:coreProperties>
</file>