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68" r:id="rId2"/>
    <p:sldId id="278" r:id="rId3"/>
    <p:sldId id="269" r:id="rId4"/>
    <p:sldId id="324" r:id="rId5"/>
    <p:sldId id="270" r:id="rId6"/>
    <p:sldId id="291" r:id="rId7"/>
    <p:sldId id="279" r:id="rId8"/>
    <p:sldId id="281" r:id="rId9"/>
    <p:sldId id="282" r:id="rId10"/>
    <p:sldId id="283" r:id="rId11"/>
    <p:sldId id="286" r:id="rId12"/>
    <p:sldId id="284" r:id="rId13"/>
    <p:sldId id="287" r:id="rId14"/>
    <p:sldId id="288" r:id="rId15"/>
    <p:sldId id="333" r:id="rId16"/>
    <p:sldId id="334" r:id="rId17"/>
    <p:sldId id="335" r:id="rId18"/>
    <p:sldId id="336" r:id="rId19"/>
    <p:sldId id="337" r:id="rId20"/>
    <p:sldId id="320" r:id="rId21"/>
    <p:sldId id="298" r:id="rId22"/>
    <p:sldId id="307" r:id="rId23"/>
    <p:sldId id="313" r:id="rId24"/>
    <p:sldId id="314" r:id="rId25"/>
    <p:sldId id="323" r:id="rId26"/>
    <p:sldId id="299" r:id="rId27"/>
    <p:sldId id="329" r:id="rId28"/>
    <p:sldId id="330" r:id="rId29"/>
    <p:sldId id="321" r:id="rId30"/>
    <p:sldId id="300" r:id="rId31"/>
    <p:sldId id="308" r:id="rId32"/>
    <p:sldId id="310" r:id="rId33"/>
    <p:sldId id="318" r:id="rId34"/>
    <p:sldId id="319" r:id="rId35"/>
    <p:sldId id="316" r:id="rId36"/>
    <p:sldId id="309" r:id="rId37"/>
    <p:sldId id="315" r:id="rId38"/>
    <p:sldId id="322" r:id="rId39"/>
    <p:sldId id="301" r:id="rId40"/>
    <p:sldId id="332" r:id="rId41"/>
    <p:sldId id="302" r:id="rId42"/>
    <p:sldId id="303" r:id="rId43"/>
    <p:sldId id="304" r:id="rId44"/>
    <p:sldId id="305" r:id="rId45"/>
    <p:sldId id="306" r:id="rId46"/>
    <p:sldId id="312" r:id="rId47"/>
    <p:sldId id="275" r:id="rId48"/>
    <p:sldId id="276" r:id="rId49"/>
    <p:sldId id="331" r:id="rId50"/>
    <p:sldId id="277" r:id="rId51"/>
    <p:sldId id="311" r:id="rId5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78"/>
            <p14:sldId id="269"/>
            <p14:sldId id="324"/>
            <p14:sldId id="270"/>
            <p14:sldId id="291"/>
            <p14:sldId id="279"/>
            <p14:sldId id="281"/>
            <p14:sldId id="282"/>
            <p14:sldId id="283"/>
            <p14:sldId id="286"/>
            <p14:sldId id="284"/>
            <p14:sldId id="287"/>
            <p14:sldId id="288"/>
            <p14:sldId id="333"/>
            <p14:sldId id="334"/>
            <p14:sldId id="335"/>
            <p14:sldId id="336"/>
            <p14:sldId id="337"/>
            <p14:sldId id="320"/>
            <p14:sldId id="298"/>
            <p14:sldId id="307"/>
            <p14:sldId id="313"/>
            <p14:sldId id="314"/>
            <p14:sldId id="323"/>
            <p14:sldId id="299"/>
            <p14:sldId id="329"/>
            <p14:sldId id="330"/>
            <p14:sldId id="321"/>
            <p14:sldId id="300"/>
            <p14:sldId id="308"/>
            <p14:sldId id="310"/>
            <p14:sldId id="318"/>
            <p14:sldId id="319"/>
            <p14:sldId id="316"/>
            <p14:sldId id="309"/>
            <p14:sldId id="315"/>
            <p14:sldId id="322"/>
            <p14:sldId id="301"/>
            <p14:sldId id="332"/>
            <p14:sldId id="302"/>
            <p14:sldId id="303"/>
            <p14:sldId id="304"/>
            <p14:sldId id="305"/>
            <p14:sldId id="306"/>
            <p14:sldId id="312"/>
          </p14:sldIdLst>
        </p14:section>
        <p14:section name="Belux info slides" id="{CCF83B47-D8C2-4A2F-84D9-3FEB31B6E4E8}">
          <p14:sldIdLst>
            <p14:sldId id="275"/>
            <p14:sldId id="276"/>
            <p14:sldId id="331"/>
            <p14:sldId id="277"/>
            <p14:sldId id="31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8" autoAdjust="0"/>
    <p:restoredTop sz="61135" autoAdjust="0"/>
  </p:normalViewPr>
  <p:slideViewPr>
    <p:cSldViewPr snapToGrid="0" snapToObjects="1" showGuides="1">
      <p:cViewPr varScale="1">
        <p:scale>
          <a:sx n="52" d="100"/>
          <a:sy n="52" d="100"/>
        </p:scale>
        <p:origin x="-1986" y="-84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9B0905-96F6-A145-A924-99126C66A88E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7F5D0A5-D740-274F-B3C1-02C052A6262C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29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35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75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89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68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525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45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370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49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535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267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606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05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753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7039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024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071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827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919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8373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1618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591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4462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9598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3107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911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911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911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3090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1618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911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3733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827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541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99434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21466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99931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1144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091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06036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3417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9025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224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0060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12233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67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6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752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35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1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2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sdn.com/JensS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hyperlink" Target="http://vsdatabaseguide.codeplex.com/" TargetMode="External"/><Relationship Id="rId4" Type="http://schemas.openxmlformats.org/officeDocument/2006/relationships/hyperlink" Target="http://blogs.msdn.com/BaHil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go.microsoft.com/?linkid=9743693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o.microsoft.com/?linkid=974369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ALM and practical guidance for VSTS Database Projects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K. Suessmeyer	</a:t>
            </a:r>
          </a:p>
          <a:p>
            <a:r>
              <a:rPr lang="en-US" dirty="0" smtClean="0"/>
              <a:t>Developer hearted, relational minded</a:t>
            </a:r>
          </a:p>
          <a:p>
            <a:r>
              <a:rPr lang="en-US" dirty="0" smtClean="0"/>
              <a:t>Visual Studio ALM Core Ranger</a:t>
            </a:r>
          </a:p>
          <a:p>
            <a:r>
              <a:rPr lang="nl-BE" dirty="0" smtClean="0"/>
              <a:t>http://blogs.msn.com/b/JensS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Hand crafted versioning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08539" y="1394217"/>
            <a:ext cx="2989384" cy="2039814"/>
            <a:chOff x="580292" y="1397978"/>
            <a:chExt cx="3487615" cy="2338754"/>
          </a:xfrm>
        </p:grpSpPr>
        <p:sp>
          <p:nvSpPr>
            <p:cNvPr id="53" name="AutoShape 38"/>
            <p:cNvSpPr>
              <a:spLocks noChangeArrowheads="1"/>
            </p:cNvSpPr>
            <p:nvPr/>
          </p:nvSpPr>
          <p:spPr bwMode="invGray">
            <a:xfrm>
              <a:off x="580292" y="1397978"/>
              <a:ext cx="3487615" cy="2338754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75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1 Add table dbo.Auction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OBJECT_ID (N'dbo.Auction', N'U') IS NULL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CREATE TABLE dbo.Auction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(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id    INT NOT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name  VARCHAR(25) NOT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start DATETIME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len   INT NULL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2 Add PK Au_PK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NOT EXISTS (SELECT * FROM sys.key_constraints WHERE name = 'Au_PK' AND type = 'PK')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ALTER TABLE Auction 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WITH CHECK ADD CONSTRAINT Au_PK PRIMARY KEY (id)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3 Add UC Au_SK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NOT EXISTS (SELECT * FROM sys.key_constraints WHERE name = 'Au_SK' AND type = ‘UQ')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ALTER TABLE Auction 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WITH CHECK ADD CONSTRAINT Au_SK UNIQUE (name)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713891" y="1628356"/>
              <a:ext cx="1354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chemeClr val="bg1"/>
                  </a:solidFill>
                </a:rPr>
                <a:t>V1 =&gt; V2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63463" y="1607813"/>
            <a:ext cx="3099209" cy="2101305"/>
            <a:chOff x="4548554" y="1406826"/>
            <a:chExt cx="3487615" cy="2338754"/>
          </a:xfrm>
        </p:grpSpPr>
        <p:sp>
          <p:nvSpPr>
            <p:cNvPr id="11" name="AutoShape 38"/>
            <p:cNvSpPr>
              <a:spLocks noChangeArrowheads="1"/>
            </p:cNvSpPr>
            <p:nvPr/>
          </p:nvSpPr>
          <p:spPr bwMode="invGray">
            <a:xfrm>
              <a:off x="4548554" y="1406826"/>
              <a:ext cx="3487615" cy="2338754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75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1 Add table dbo.Auction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OBJECT_ID (N'dbo.Auction', N'U') IS NULL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CREATE TABLE dbo.Auction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(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id    INT NOT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name  VARCHAR(25) NOT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start DATETIME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len   INT NULL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2 Add PK Au_PK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NOT EXISTS (SELECT * FROM sys.key_constraints WHERE name = 'Au_PK' AND type = 'PK')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ALTER TABLE Auction 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WITH CHECK ADD CONSTRAINT Au_PK PRIMARY KEY (id)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3 Add UC Au_SK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NOT EXISTS (SELECT * FROM sys.key_constraints WHERE name = 'Au_SK' AND type = ‘UQ')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ALTER TABLE Auction 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WITH CHECK ADD CONSTRAINT Au_SK UNIQUE (name)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82153" y="1653065"/>
              <a:ext cx="1354016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chemeClr val="bg1"/>
                  </a:solidFill>
                </a:rPr>
                <a:t>V2 =&gt; V3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656386" y="2340302"/>
            <a:ext cx="3099209" cy="2101305"/>
            <a:chOff x="5656386" y="2340302"/>
            <a:chExt cx="3099209" cy="2101305"/>
          </a:xfrm>
        </p:grpSpPr>
        <p:grpSp>
          <p:nvGrpSpPr>
            <p:cNvPr id="3" name="Group 2"/>
            <p:cNvGrpSpPr/>
            <p:nvPr/>
          </p:nvGrpSpPr>
          <p:grpSpPr>
            <a:xfrm>
              <a:off x="5656386" y="2340302"/>
              <a:ext cx="3099209" cy="2101305"/>
              <a:chOff x="4548554" y="1406826"/>
              <a:chExt cx="3487615" cy="233875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6682153" y="1653065"/>
                <a:ext cx="1354016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 smtClean="0">
                    <a:solidFill>
                      <a:schemeClr val="bg1"/>
                    </a:solidFill>
                  </a:rPr>
                  <a:t>V2 =&gt; V3</a:t>
                </a:r>
                <a:endParaRPr lang="de-DE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AutoShape 38"/>
              <p:cNvSpPr>
                <a:spLocks noChangeArrowheads="1"/>
              </p:cNvSpPr>
              <p:nvPr/>
            </p:nvSpPr>
            <p:spPr bwMode="invGray">
              <a:xfrm>
                <a:off x="4548554" y="1406826"/>
                <a:ext cx="3487615" cy="2338754"/>
              </a:xfrm>
              <a:prstGeom prst="roundRect">
                <a:avLst>
                  <a:gd name="adj" fmla="val 16667"/>
                </a:avLst>
              </a:prstGeom>
              <a:solidFill>
                <a:srgbClr val="0000FF">
                  <a:alpha val="75000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07763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-- version 1 Add table dbo.Auction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IF OBJECT_ID (N'dbo.Auction', N'U') IS NULL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BEGIN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CREATE TABLE dbo.Auction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(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	id    INT NOT NULL,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 	name  VARCHAR(25) NOT NULL,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 	start DATETIME NULL,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 	len   INT NULL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)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END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-- version 2 Add PK Au_PK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IF NOT EXISTS (SELECT * FROM sys.key_constraints WHERE name = 'Au_PK' AND type = 'PK')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BEGIN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	ALTER TABLE Auction 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 	WITH CHECK ADD CONSTRAINT Au_PK PRIMARY KEY (id)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END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-- version 3 Add UC Au_SK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IF NOT EXISTS (SELECT * FROM sys.key_constraints WHERE name = 'Au_SK' AND type = ‘UQ')</a:t>
                </a:r>
              </a:p>
              <a:p>
                <a:pPr marL="3175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BEGIN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	ALTER TABLE Auction 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 	WITH CHECK ADD CONSTRAINT Au_SK UNIQUE (name)</a:t>
                </a:r>
              </a:p>
              <a:p>
                <a:pPr marL="3175" lvl="1">
                  <a:lnSpc>
                    <a:spcPct val="85000"/>
                  </a:lnSpc>
                  <a:spcBef>
                    <a:spcPct val="20000"/>
                  </a:spcBef>
                  <a:tabLst>
                    <a:tab pos="344488" algn="l"/>
                    <a:tab pos="1085850" algn="l"/>
                  </a:tabLst>
                  <a:defRPr/>
                </a:pPr>
                <a:r>
                  <a:rPr lang="en-US" sz="400" dirty="0">
                    <a:solidFill>
                      <a:schemeClr val="bg1"/>
                    </a:solidFill>
                    <a:latin typeface="Lucida Console" pitchFamily="49" charset="0"/>
                    <a:cs typeface="Segoe UI" pitchFamily="34" charset="0"/>
                  </a:rPr>
                  <a:t>END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7452725" y="2561541"/>
              <a:ext cx="1203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chemeClr val="bg1"/>
                  </a:solidFill>
                </a:rPr>
                <a:t>V3 =&gt; V4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AutoShape 38"/>
          <p:cNvSpPr>
            <a:spLocks noChangeArrowheads="1"/>
          </p:cNvSpPr>
          <p:nvPr/>
        </p:nvSpPr>
        <p:spPr bwMode="invGray">
          <a:xfrm>
            <a:off x="564254" y="3083273"/>
            <a:ext cx="3099209" cy="2101305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1 Add table dbo.Auction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OBJECT_ID (N'dbo.Auction', N'U') IS NULL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(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id    INT NOT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name  VARCHAR(25) NOT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start DATETIME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len   INT NULL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2 Add PK Au_PK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NOT EXISTS (SELECT * FROM sys.key_constraints WHERE name = 'Au_PK' AND type = 'PK')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ALTER TABLE Auction 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WITH CHECK ADD CONSTRAINT Au_PK PRIMARY KEY (id)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3 Add UC Au_SK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NOT EXISTS (SELECT * FROM sys.key_constraints WHERE name = 'Au_SK' AND type = ‘UQ')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ALTER TABLE Auction 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WITH CHECK ADD CONSTRAINT Au_SK UNIQUE (name)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60593" y="3304512"/>
            <a:ext cx="1203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V1 =&gt; V3</a:t>
            </a:r>
            <a:endParaRPr lang="de-DE" b="1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61851" y="3489178"/>
            <a:ext cx="3099209" cy="2101305"/>
            <a:chOff x="3061851" y="3489178"/>
            <a:chExt cx="3099209" cy="2101305"/>
          </a:xfrm>
        </p:grpSpPr>
        <p:sp>
          <p:nvSpPr>
            <p:cNvPr id="18" name="AutoShape 38"/>
            <p:cNvSpPr>
              <a:spLocks noChangeArrowheads="1"/>
            </p:cNvSpPr>
            <p:nvPr/>
          </p:nvSpPr>
          <p:spPr bwMode="invGray">
            <a:xfrm>
              <a:off x="3061851" y="3489178"/>
              <a:ext cx="3099209" cy="2101305"/>
            </a:xfrm>
            <a:prstGeom prst="roundRect">
              <a:avLst>
                <a:gd name="adj" fmla="val 16667"/>
              </a:avLst>
            </a:prstGeom>
            <a:solidFill>
              <a:srgbClr val="0000FF">
                <a:alpha val="75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1 Add table dbo.Auction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OBJECT_ID (N'dbo.Auction', N'U') IS NULL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CREATE TABLE dbo.Auction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(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id    INT NOT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name  VARCHAR(25) NOT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start DATETIME NULL,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len   INT NULL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2 Add PK Au_PK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NOT EXISTS (SELECT * FROM sys.key_constraints WHERE name = 'Au_PK' AND type = 'PK')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ALTER TABLE Auction 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WITH CHECK ADD CONSTRAINT Au_PK PRIMARY KEY (id)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-- version 3 Add UC Au_SK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IF NOT EXISTS (SELECT * FROM sys.key_constraints WHERE name = 'Au_SK' AND type = ‘UQ')</a:t>
              </a:r>
            </a:p>
            <a:p>
              <a:pPr marL="3175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BEGIN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	ALTER TABLE Auction 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 	WITH CHECK ADD CONSTRAINT Au_SK UNIQUE (name)</a:t>
              </a:r>
            </a:p>
            <a:p>
              <a:pPr marL="3175" lvl="1">
                <a:lnSpc>
                  <a:spcPct val="85000"/>
                </a:lnSpc>
                <a:spcBef>
                  <a:spcPct val="20000"/>
                </a:spcBef>
                <a:tabLst>
                  <a:tab pos="344488" algn="l"/>
                  <a:tab pos="1085850" algn="l"/>
                </a:tabLst>
                <a:defRPr/>
              </a:pPr>
              <a:r>
                <a:rPr lang="en-US" sz="400" dirty="0">
                  <a:solidFill>
                    <a:schemeClr val="bg1"/>
                  </a:solidFill>
                  <a:latin typeface="Lucida Console" pitchFamily="49" charset="0"/>
                  <a:cs typeface="Segoe UI" pitchFamily="34" charset="0"/>
                </a:rPr>
                <a:t>END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58190" y="3710417"/>
              <a:ext cx="1203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chemeClr val="bg1"/>
                  </a:solidFill>
                </a:rPr>
                <a:t>V2 =&gt; V4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AutoShape 38"/>
          <p:cNvSpPr>
            <a:spLocks noChangeArrowheads="1"/>
          </p:cNvSpPr>
          <p:nvPr/>
        </p:nvSpPr>
        <p:spPr bwMode="invGray">
          <a:xfrm>
            <a:off x="5656385" y="4133925"/>
            <a:ext cx="3099209" cy="2101305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1 Add table dbo.Auction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OBJECT_ID (N'dbo.Auction', N'U') IS NULL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(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id    INT NOT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name  VARCHAR(25) NOT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start DATETIME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len   INT NULL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2 Add PK Au_PK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NOT EXISTS (SELECT * FROM sys.key_constraints WHERE name = 'Au_PK' AND type = 'PK')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ALTER TABLE Auction 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WITH CHECK ADD CONSTRAINT Au_PK PRIMARY KEY (id)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3 Add UC Au_SK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NOT EXISTS (SELECT * FROM sys.key_constraints WHERE name = 'Au_SK' AND type = ‘UQ')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ALTER TABLE Auction 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WITH CHECK ADD CONSTRAINT Au_SK UNIQUE (name)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4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52724" y="4355164"/>
            <a:ext cx="1203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V1 =&gt; V4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7509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Hand crafted versioning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865" y="1881920"/>
            <a:ext cx="2864718" cy="374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932040" y="1900580"/>
            <a:ext cx="35283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Instead of having to guess the order by names, scripts would need to be omnipotent and not version agnostics in first place.</a:t>
            </a:r>
          </a:p>
          <a:p>
            <a:pPr marL="285750" indent="-285750">
              <a:buFont typeface="Arial" pitchFamily="34" charset="0"/>
              <a:buChar char="•"/>
            </a:pPr>
            <a:endParaRPr lang="de-DE" sz="20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bg1"/>
                </a:solidFill>
              </a:rPr>
              <a:t>Produces a high effort in maintaining scripts and persisting the knowledge of the order</a:t>
            </a:r>
          </a:p>
          <a:p>
            <a:endParaRPr lang="de-DE" sz="2000" dirty="0" smtClean="0">
              <a:solidFill>
                <a:schemeClr val="bg1"/>
              </a:solidFill>
            </a:endParaRPr>
          </a:p>
          <a:p>
            <a:endParaRPr lang="de-DE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95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813816"/>
          </a:xfrm>
        </p:spPr>
        <p:txBody>
          <a:bodyPr/>
          <a:lstStyle/>
          <a:p>
            <a:r>
              <a:rPr lang="de-DE" sz="3200" dirty="0" smtClean="0"/>
              <a:t>The enemy of a copy &amp; paste deployment -</a:t>
            </a:r>
            <a:br>
              <a:rPr lang="de-DE" sz="3200" dirty="0" smtClean="0"/>
            </a:br>
            <a:r>
              <a:rPr lang="de-DE" sz="3200" dirty="0" smtClean="0"/>
              <a:t>Data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r>
              <a:rPr lang="nl-BE" dirty="0" smtClean="0"/>
              <a:t>Unlike deployments of applications / assemblies in common, the database deployment will need to preserve data</a:t>
            </a:r>
          </a:p>
          <a:p>
            <a:endParaRPr lang="nl-BE" dirty="0" smtClean="0"/>
          </a:p>
          <a:p>
            <a:r>
              <a:rPr lang="nl-BE" dirty="0" smtClean="0"/>
              <a:t>Incremental deployment needs to provide a way to migrate data without loosing information or violate referential integrity leaving the database in an inconsistent state</a:t>
            </a:r>
          </a:p>
          <a:p>
            <a:endParaRPr lang="nl-BE" dirty="0" smtClean="0"/>
          </a:p>
          <a:p>
            <a:r>
              <a:rPr lang="nl-BE" dirty="0" smtClean="0"/>
              <a:t>Data scripts will need to honor the dependencies, constraints, dependent objects 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279691" y="0"/>
            <a:ext cx="1573290" cy="1514475"/>
            <a:chOff x="4856086" y="1304925"/>
            <a:chExt cx="1573290" cy="1514475"/>
          </a:xfrm>
        </p:grpSpPr>
        <p:pic>
          <p:nvPicPr>
            <p:cNvPr id="8" name="Picture 27" descr="database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6086" y="1304925"/>
              <a:ext cx="1573290" cy="151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Rectangle 118789" descr="malicious user_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213" y="1802946"/>
              <a:ext cx="642938" cy="682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0621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 – Visual Studio Database Projects</a:t>
            </a:r>
            <a:endParaRPr lang="de-DE" sz="3200" dirty="0" smtClean="0"/>
          </a:p>
        </p:txBody>
      </p:sp>
      <p:sp>
        <p:nvSpPr>
          <p:cNvPr id="55" name="Folded Corner 54"/>
          <p:cNvSpPr/>
          <p:nvPr/>
        </p:nvSpPr>
        <p:spPr bwMode="auto">
          <a:xfrm>
            <a:off x="2219325" y="4572000"/>
            <a:ext cx="3990975" cy="1738313"/>
          </a:xfrm>
          <a:prstGeom prst="foldedCorner">
            <a:avLst>
              <a:gd name="adj" fmla="val 2671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 id    INT NOT NULL PRIMARY KEY,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 name  VARCHAR(25) NOT NULL UNIQUE,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 start DATETIME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 len   INT NULL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sp>
        <p:nvSpPr>
          <p:cNvPr id="56" name="AutoShape 38"/>
          <p:cNvSpPr>
            <a:spLocks noChangeArrowheads="1"/>
          </p:cNvSpPr>
          <p:nvPr/>
        </p:nvSpPr>
        <p:spPr bwMode="invGray">
          <a:xfrm>
            <a:off x="603250" y="1333500"/>
            <a:ext cx="5257800" cy="2287588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id    INT NOT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name  VARCHAR(25) NOT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start DATETIME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len   INT NULL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sp>
        <p:nvSpPr>
          <p:cNvPr id="57" name="AutoShape 38"/>
          <p:cNvSpPr>
            <a:spLocks noChangeArrowheads="1"/>
          </p:cNvSpPr>
          <p:nvPr/>
        </p:nvSpPr>
        <p:spPr bwMode="invGray">
          <a:xfrm>
            <a:off x="1271588" y="1333500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 id    INT NOT NULL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PRIMARY KEY</a:t>
            </a: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,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 name  VARCHAR(25) NOT NULL,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 start DATETIME NULL,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 len   INT NULL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  <a:p>
            <a:pPr>
              <a:lnSpc>
                <a:spcPct val="85000"/>
              </a:lnSpc>
              <a:spcBef>
                <a:spcPct val="20000"/>
              </a:spcBef>
            </a:pPr>
            <a:endParaRPr lang="en-US" sz="1800" dirty="0">
              <a:latin typeface="Lucida Console" pitchFamily="49" charset="0"/>
              <a:cs typeface="Segoe UI" pitchFamily="34" charset="0"/>
            </a:endParaRPr>
          </a:p>
        </p:txBody>
      </p:sp>
      <p:grpSp>
        <p:nvGrpSpPr>
          <p:cNvPr id="17414" name="Group 10"/>
          <p:cNvGrpSpPr>
            <a:grpSpLocks/>
          </p:cNvGrpSpPr>
          <p:nvPr/>
        </p:nvGrpSpPr>
        <p:grpSpPr bwMode="auto">
          <a:xfrm>
            <a:off x="7340600" y="4343400"/>
            <a:ext cx="1663700" cy="1963738"/>
            <a:chOff x="4626" y="510"/>
            <a:chExt cx="1048" cy="1237"/>
          </a:xfrm>
        </p:grpSpPr>
        <p:pic>
          <p:nvPicPr>
            <p:cNvPr id="17440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2" y="764"/>
              <a:ext cx="655" cy="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 Box 12"/>
            <p:cNvSpPr txBox="1">
              <a:spLocks noChangeArrowheads="1"/>
            </p:cNvSpPr>
            <p:nvPr/>
          </p:nvSpPr>
          <p:spPr bwMode="auto">
            <a:xfrm>
              <a:off x="4626" y="510"/>
              <a:ext cx="1048" cy="44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Incremental</a:t>
              </a:r>
              <a:r>
                <a:rPr lang="en-US" sz="2000" b="1" dirty="0"/>
                <a:t/>
              </a:r>
              <a:br>
                <a:rPr lang="en-US" sz="2000" b="1" dirty="0"/>
              </a:br>
              <a: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Deployment</a:t>
              </a:r>
            </a:p>
          </p:txBody>
        </p:sp>
      </p:grpSp>
      <p:grpSp>
        <p:nvGrpSpPr>
          <p:cNvPr id="17415" name="Group 60"/>
          <p:cNvGrpSpPr>
            <a:grpSpLocks/>
          </p:cNvGrpSpPr>
          <p:nvPr/>
        </p:nvGrpSpPr>
        <p:grpSpPr bwMode="auto">
          <a:xfrm>
            <a:off x="7412038" y="1443038"/>
            <a:ext cx="1558925" cy="1963737"/>
            <a:chOff x="9406688" y="3262969"/>
            <a:chExt cx="1558925" cy="1963738"/>
          </a:xfrm>
        </p:grpSpPr>
        <p:pic>
          <p:nvPicPr>
            <p:cNvPr id="73" name="Picture 11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9617826" y="3666194"/>
              <a:ext cx="1039813" cy="156051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4" name="Text Box 12"/>
            <p:cNvSpPr txBox="1">
              <a:spLocks noChangeArrowheads="1"/>
            </p:cNvSpPr>
            <p:nvPr/>
          </p:nvSpPr>
          <p:spPr bwMode="auto">
            <a:xfrm>
              <a:off x="9406688" y="3262969"/>
              <a:ext cx="1558925" cy="70802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Logical</a:t>
              </a:r>
              <a:b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</a:br>
              <a: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Database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pic>
          <p:nvPicPr>
            <p:cNvPr id="17439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1628" y="4631142"/>
              <a:ext cx="481013" cy="57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" name="Right Arrow 111"/>
          <p:cNvSpPr/>
          <p:nvPr/>
        </p:nvSpPr>
        <p:spPr bwMode="auto">
          <a:xfrm>
            <a:off x="109727" y="3755877"/>
            <a:ext cx="8513064" cy="461319"/>
          </a:xfrm>
          <a:prstGeom prst="rightArrow">
            <a:avLst/>
          </a:prstGeom>
          <a:gradFill flip="none"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>
                  <a:alpha val="75000"/>
                </a:schemeClr>
              </a:gs>
              <a:gs pos="100000">
                <a:schemeClr val="folHlink">
                  <a:gamma/>
                  <a:shade val="54118"/>
                  <a:invGamma/>
                  <a:alpha val="2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rgbClr val="D06800"/>
                </a:gs>
                <a:gs pos="50000">
                  <a:srgbClr val="BC5E00">
                    <a:alpha val="75000"/>
                  </a:srgbClr>
                </a:gs>
                <a:gs pos="100000">
                  <a:srgbClr val="BC5E00">
                    <a:alpha val="20000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b="1" dirty="0">
                <a:latin typeface="Segoe Semibold" pitchFamily="34" charset="0"/>
              </a:rPr>
              <a:t>Revision History</a:t>
            </a:r>
          </a:p>
        </p:txBody>
      </p:sp>
      <p:sp>
        <p:nvSpPr>
          <p:cNvPr id="113" name="Right Arrow 112"/>
          <p:cNvSpPr/>
          <p:nvPr/>
        </p:nvSpPr>
        <p:spPr bwMode="auto">
          <a:xfrm>
            <a:off x="109728" y="3755877"/>
            <a:ext cx="685800" cy="461319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b="1" dirty="0">
                <a:latin typeface="Segoe Semibold" pitchFamily="34" charset="0"/>
              </a:rPr>
              <a:t>V 1</a:t>
            </a:r>
          </a:p>
        </p:txBody>
      </p:sp>
      <p:sp>
        <p:nvSpPr>
          <p:cNvPr id="114" name="Right Arrow 113"/>
          <p:cNvSpPr/>
          <p:nvPr/>
        </p:nvSpPr>
        <p:spPr bwMode="auto">
          <a:xfrm>
            <a:off x="831221" y="3750336"/>
            <a:ext cx="685800" cy="461319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>
                <a:latin typeface="Arial" charset="0"/>
              </a:rPr>
              <a:t>V 2</a:t>
            </a:r>
          </a:p>
        </p:txBody>
      </p:sp>
      <p:sp>
        <p:nvSpPr>
          <p:cNvPr id="115" name="Right Arrow 114"/>
          <p:cNvSpPr/>
          <p:nvPr/>
        </p:nvSpPr>
        <p:spPr bwMode="auto">
          <a:xfrm>
            <a:off x="1557192" y="3750336"/>
            <a:ext cx="685800" cy="461319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>
                <a:latin typeface="Arial" charset="0"/>
              </a:rPr>
              <a:t>V 3</a:t>
            </a:r>
          </a:p>
        </p:txBody>
      </p:sp>
      <p:sp>
        <p:nvSpPr>
          <p:cNvPr id="116" name="AutoShape 38"/>
          <p:cNvSpPr>
            <a:spLocks noChangeArrowheads="1"/>
          </p:cNvSpPr>
          <p:nvPr/>
        </p:nvSpPr>
        <p:spPr bwMode="invGray">
          <a:xfrm>
            <a:off x="1938338" y="1333500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id    INT NOT NULL PRIMARY KEY,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name  VARCHAR(25) NOT NULL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UNIQUE</a:t>
            </a: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start DATETIME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len   INT NULL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grpSp>
        <p:nvGrpSpPr>
          <p:cNvPr id="17429" name="Group 10"/>
          <p:cNvGrpSpPr>
            <a:grpSpLocks/>
          </p:cNvGrpSpPr>
          <p:nvPr/>
        </p:nvGrpSpPr>
        <p:grpSpPr bwMode="auto">
          <a:xfrm>
            <a:off x="139700" y="4343400"/>
            <a:ext cx="1689100" cy="1963738"/>
            <a:chOff x="4618" y="510"/>
            <a:chExt cx="1064" cy="1237"/>
          </a:xfrm>
        </p:grpSpPr>
        <p:pic>
          <p:nvPicPr>
            <p:cNvPr id="17435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2" y="764"/>
              <a:ext cx="655" cy="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9" name="Text Box 12"/>
            <p:cNvSpPr txBox="1">
              <a:spLocks noChangeArrowheads="1"/>
            </p:cNvSpPr>
            <p:nvPr/>
          </p:nvSpPr>
          <p:spPr bwMode="auto">
            <a:xfrm>
              <a:off x="4618" y="510"/>
              <a:ext cx="1064" cy="44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New</a:t>
              </a:r>
              <a:r>
                <a:rPr lang="en-US" sz="2000" b="1" dirty="0"/>
                <a:t/>
              </a:r>
              <a:br>
                <a:rPr lang="en-US" sz="2000" b="1" dirty="0"/>
              </a:br>
              <a:r>
                <a:rPr lang="en-US" sz="20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Deployment</a:t>
              </a:r>
            </a:p>
          </p:txBody>
        </p:sp>
      </p:grpSp>
      <p:cxnSp>
        <p:nvCxnSpPr>
          <p:cNvPr id="120" name="Straight Arrow Connector 119"/>
          <p:cNvCxnSpPr/>
          <p:nvPr/>
        </p:nvCxnSpPr>
        <p:spPr bwMode="auto">
          <a:xfrm rot="5400000">
            <a:off x="3421857" y="4144168"/>
            <a:ext cx="1403350" cy="17463"/>
          </a:xfrm>
          <a:prstGeom prst="straightConnector1">
            <a:avLst/>
          </a:prstGeom>
          <a:noFill/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</p:cxnSp>
      <p:cxnSp>
        <p:nvCxnSpPr>
          <p:cNvPr id="121" name="Straight Arrow Connector 120"/>
          <p:cNvCxnSpPr/>
          <p:nvPr/>
        </p:nvCxnSpPr>
        <p:spPr bwMode="auto">
          <a:xfrm rot="10800000">
            <a:off x="1296988" y="5494338"/>
            <a:ext cx="1004887" cy="1587"/>
          </a:xfrm>
          <a:prstGeom prst="straightConnector1">
            <a:avLst/>
          </a:prstGeom>
          <a:noFill/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</p:cxnSp>
      <p:sp>
        <p:nvSpPr>
          <p:cNvPr id="122" name="Folded Corner 121"/>
          <p:cNvSpPr/>
          <p:nvPr/>
        </p:nvSpPr>
        <p:spPr bwMode="auto">
          <a:xfrm>
            <a:off x="2563813" y="4691063"/>
            <a:ext cx="3989387" cy="1738312"/>
          </a:xfrm>
          <a:prstGeom prst="foldedCorner">
            <a:avLst>
              <a:gd name="adj" fmla="val 2671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ALTER TABLE dbo.Auction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 WITH CHECK ADD CONSTRAINT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Lucida Console" pitchFamily="49" charset="0"/>
                <a:cs typeface="Segoe UI" pitchFamily="34" charset="0"/>
              </a:rPr>
              <a:t>  Au_SK UNIQUE (name)</a:t>
            </a:r>
          </a:p>
        </p:txBody>
      </p:sp>
      <p:cxnSp>
        <p:nvCxnSpPr>
          <p:cNvPr id="123" name="Straight Arrow Connector 122"/>
          <p:cNvCxnSpPr/>
          <p:nvPr/>
        </p:nvCxnSpPr>
        <p:spPr bwMode="auto">
          <a:xfrm rot="5400000">
            <a:off x="3374232" y="4191793"/>
            <a:ext cx="1498600" cy="17463"/>
          </a:xfrm>
          <a:prstGeom prst="straightConnector1">
            <a:avLst/>
          </a:prstGeom>
          <a:noFill/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</p:cxnSp>
      <p:cxnSp>
        <p:nvCxnSpPr>
          <p:cNvPr id="124" name="Straight Arrow Connector 123"/>
          <p:cNvCxnSpPr/>
          <p:nvPr/>
        </p:nvCxnSpPr>
        <p:spPr bwMode="auto">
          <a:xfrm>
            <a:off x="6375400" y="5719763"/>
            <a:ext cx="1371600" cy="1587"/>
          </a:xfrm>
          <a:prstGeom prst="straightConnector1">
            <a:avLst/>
          </a:prstGeom>
          <a:noFill/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</p:cxnSp>
    </p:spTree>
    <p:extLst>
      <p:ext uri="{BB962C8B-B14F-4D97-AF65-F5344CB8AC3E}">
        <p14:creationId xmlns:p14="http://schemas.microsoft.com/office/powerpoint/2010/main" val="37979232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10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56" grpId="0" animBg="1"/>
      <p:bldP spid="57" grpId="0" animBg="1"/>
      <p:bldP spid="1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The advantages of Database projects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r>
              <a:rPr lang="nl-BE" dirty="0" smtClean="0"/>
              <a:t>The from the database uncoupled schema model contains all the necessary information to create / update a database and represents the state “as-should-be”.</a:t>
            </a:r>
          </a:p>
          <a:p>
            <a:endParaRPr lang="nl-BE" dirty="0" smtClean="0"/>
          </a:p>
          <a:p>
            <a:r>
              <a:rPr lang="nl-BE" dirty="0" smtClean="0"/>
              <a:t>The schema motion scripts are created on deployment time, NOT development time, letting the developer focus on his development, NOT deployment goals. Referential constraints etc. Are automatically honored.</a:t>
            </a:r>
          </a:p>
          <a:p>
            <a:endParaRPr lang="nl-BE" dirty="0" smtClean="0"/>
          </a:p>
          <a:p>
            <a:r>
              <a:rPr lang="nl-BE" dirty="0"/>
              <a:t>Maintaining a conceptual models instead of scripts let you do easily use all the features of the ALM platform, like merging Branching</a:t>
            </a:r>
          </a:p>
          <a:p>
            <a:endParaRPr lang="nl-BE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046260" y="79360"/>
            <a:ext cx="1573290" cy="1514475"/>
            <a:chOff x="3699556" y="139968"/>
            <a:chExt cx="1573290" cy="1514475"/>
          </a:xfrm>
        </p:grpSpPr>
        <p:pic>
          <p:nvPicPr>
            <p:cNvPr id="5" name="Picture 27" descr="database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9556" y="139968"/>
              <a:ext cx="1573290" cy="151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user man casual the king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2406" y="625475"/>
              <a:ext cx="478187" cy="639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9387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development with various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85750" y="1714500"/>
            <a:ext cx="8643938" cy="3929063"/>
            <a:chOff x="285750" y="1714500"/>
            <a:chExt cx="8643938" cy="3929063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285750" y="1714500"/>
              <a:ext cx="2357438" cy="1928813"/>
              <a:chOff x="214282" y="1214422"/>
              <a:chExt cx="2357454" cy="1928826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14282" y="1214422"/>
                <a:ext cx="2357454" cy="192882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pic>
            <p:nvPicPr>
              <p:cNvPr id="61" name="Picture 50" descr="XP icon user account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8662" y="1643050"/>
                <a:ext cx="1033465" cy="825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" name="TextBox 8"/>
              <p:cNvSpPr txBox="1">
                <a:spLocks noChangeArrowheads="1"/>
              </p:cNvSpPr>
              <p:nvPr/>
            </p:nvSpPr>
            <p:spPr bwMode="auto">
              <a:xfrm>
                <a:off x="857224" y="2500306"/>
                <a:ext cx="1500182" cy="461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de-DE"/>
                  <a:t>Benutzer</a:t>
                </a:r>
              </a:p>
            </p:txBody>
          </p:sp>
        </p:grp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5214938" y="3714750"/>
              <a:ext cx="3714750" cy="1928813"/>
              <a:chOff x="5143504" y="3214686"/>
              <a:chExt cx="3714776" cy="1928826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5143504" y="3214686"/>
                <a:ext cx="3714776" cy="192882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1" name="Group 135"/>
              <p:cNvGrpSpPr>
                <a:grpSpLocks/>
              </p:cNvGrpSpPr>
              <p:nvPr/>
            </p:nvGrpSpPr>
            <p:grpSpPr bwMode="auto">
              <a:xfrm>
                <a:off x="5643570" y="3714752"/>
                <a:ext cx="857256" cy="857257"/>
                <a:chOff x="1506" y="3106"/>
                <a:chExt cx="609" cy="734"/>
              </a:xfrm>
            </p:grpSpPr>
            <p:pic>
              <p:nvPicPr>
                <p:cNvPr id="57" name="Picture 136" descr="buddy3"/>
                <p:cNvPicPr>
                  <a:picLocks noChangeAspect="1" noChangeArrowheads="1"/>
                </p:cNvPicPr>
                <p:nvPr/>
              </p:nvPicPr>
              <p:blipFill>
                <a:blip r:embed="rId4">
                  <a:lum bright="6000" contrast="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31" y="3106"/>
                  <a:ext cx="384" cy="4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8" name="Picture 137" descr="buddy5"/>
                <p:cNvPicPr>
                  <a:picLocks noChangeAspect="1" noChangeArrowheads="1"/>
                </p:cNvPicPr>
                <p:nvPr/>
              </p:nvPicPr>
              <p:blipFill>
                <a:blip r:embed="rId5">
                  <a:lum bright="6000" contrast="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6" y="3226"/>
                  <a:ext cx="377" cy="4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9" name="Picture 138" descr="buddy2"/>
                <p:cNvPicPr>
                  <a:picLocks noChangeAspect="1" noChangeArrowheads="1"/>
                </p:cNvPicPr>
                <p:nvPr/>
              </p:nvPicPr>
              <p:blipFill>
                <a:blip r:embed="rId6">
                  <a:lum bright="6000" contrast="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10" y="3346"/>
                  <a:ext cx="377" cy="4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2" name="Picture 27" descr="database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08369A"/>
                  </a:clrFrom>
                  <a:clrTo>
                    <a:srgbClr val="08369A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86644" y="3929066"/>
                <a:ext cx="638203" cy="614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TextBox 13"/>
              <p:cNvSpPr txBox="1">
                <a:spLocks noChangeArrowheads="1"/>
              </p:cNvSpPr>
              <p:nvPr/>
            </p:nvSpPr>
            <p:spPr bwMode="auto">
              <a:xfrm>
                <a:off x="7000892" y="4500570"/>
                <a:ext cx="128588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de-DE" sz="1000" b="1"/>
                  <a:t>Testing Database</a:t>
                </a:r>
              </a:p>
            </p:txBody>
          </p:sp>
          <p:sp>
            <p:nvSpPr>
              <p:cNvPr id="54" name="Right Arrow 53"/>
              <p:cNvSpPr/>
              <p:nvPr/>
            </p:nvSpPr>
            <p:spPr>
              <a:xfrm>
                <a:off x="6643701" y="4143380"/>
                <a:ext cx="428628" cy="14287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Right Arrow 54"/>
              <p:cNvSpPr/>
              <p:nvPr/>
            </p:nvSpPr>
            <p:spPr>
              <a:xfrm rot="10800000">
                <a:off x="6643701" y="4357694"/>
                <a:ext cx="428628" cy="14287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Box 16"/>
              <p:cNvSpPr txBox="1">
                <a:spLocks noChangeArrowheads="1"/>
              </p:cNvSpPr>
              <p:nvPr/>
            </p:nvSpPr>
            <p:spPr bwMode="auto">
              <a:xfrm>
                <a:off x="5357824" y="4572008"/>
                <a:ext cx="1143003" cy="461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de-DE"/>
                  <a:t>Tester</a:t>
                </a:r>
              </a:p>
            </p:txBody>
          </p:sp>
        </p:grpSp>
        <p:grpSp>
          <p:nvGrpSpPr>
            <p:cNvPr id="10" name="Group 20"/>
            <p:cNvGrpSpPr>
              <a:grpSpLocks/>
            </p:cNvGrpSpPr>
            <p:nvPr/>
          </p:nvGrpSpPr>
          <p:grpSpPr bwMode="auto">
            <a:xfrm>
              <a:off x="285750" y="3714750"/>
              <a:ext cx="4000500" cy="1928813"/>
              <a:chOff x="214282" y="3214686"/>
              <a:chExt cx="4000525" cy="1928826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214282" y="3214686"/>
                <a:ext cx="3714773" cy="192882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pic>
            <p:nvPicPr>
              <p:cNvPr id="42" name="Picture 63" descr="user casual man"/>
              <p:cNvPicPr preferRelativeResize="0"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8860" y="3643314"/>
                <a:ext cx="706439" cy="968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26" descr="databases"/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08369A"/>
                  </a:clrFrom>
                  <a:clrTo>
                    <a:srgbClr val="08369A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596" y="3857628"/>
                <a:ext cx="1295400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Right Arrow 43"/>
              <p:cNvSpPr/>
              <p:nvPr/>
            </p:nvSpPr>
            <p:spPr>
              <a:xfrm>
                <a:off x="1785917" y="4000504"/>
                <a:ext cx="428628" cy="14287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 rot="10800000">
                <a:off x="1785917" y="4214818"/>
                <a:ext cx="428628" cy="14287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de-DE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TextBox 26"/>
              <p:cNvSpPr txBox="1">
                <a:spLocks noChangeArrowheads="1"/>
              </p:cNvSpPr>
              <p:nvPr/>
            </p:nvSpPr>
            <p:spPr bwMode="auto">
              <a:xfrm>
                <a:off x="214282" y="4786322"/>
                <a:ext cx="157163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de-DE" sz="1000" b="1"/>
                  <a:t>ProductionalDatabase</a:t>
                </a:r>
              </a:p>
            </p:txBody>
          </p:sp>
          <p:pic>
            <p:nvPicPr>
              <p:cNvPr id="47" name="Picture 140" descr="Document_Document01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82062" y="4331060"/>
                <a:ext cx="343089" cy="4127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TextBox 28"/>
              <p:cNvSpPr txBox="1">
                <a:spLocks noChangeArrowheads="1"/>
              </p:cNvSpPr>
              <p:nvPr/>
            </p:nvSpPr>
            <p:spPr bwMode="auto">
              <a:xfrm>
                <a:off x="1928794" y="4429132"/>
                <a:ext cx="52670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de-DE" sz="1000" b="1"/>
                  <a:t>SQL</a:t>
                </a:r>
              </a:p>
            </p:txBody>
          </p:sp>
          <p:sp>
            <p:nvSpPr>
              <p:cNvPr id="49" name="TextBox 29"/>
              <p:cNvSpPr txBox="1">
                <a:spLocks noChangeArrowheads="1"/>
              </p:cNvSpPr>
              <p:nvPr/>
            </p:nvSpPr>
            <p:spPr bwMode="auto">
              <a:xfrm>
                <a:off x="2071670" y="4643445"/>
                <a:ext cx="2143137" cy="461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r>
                  <a:rPr lang="de-DE"/>
                  <a:t>Administrator</a:t>
                </a:r>
              </a:p>
            </p:txBody>
          </p:sp>
        </p:grpSp>
        <p:sp>
          <p:nvSpPr>
            <p:cNvPr id="11" name="Right Arrow 10"/>
            <p:cNvSpPr/>
            <p:nvPr/>
          </p:nvSpPr>
          <p:spPr>
            <a:xfrm rot="3532160">
              <a:off x="1660526" y="3589337"/>
              <a:ext cx="1250950" cy="793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643313" y="1714500"/>
              <a:ext cx="5214937" cy="19288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pic>
          <p:nvPicPr>
            <p:cNvPr id="13" name="Picture 27" descr="database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5250" y="1928813"/>
              <a:ext cx="638175" cy="614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6" descr="user man casual the king"/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2188" y="1857375"/>
              <a:ext cx="720725" cy="96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0" descr="tool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2250" y="2214563"/>
              <a:ext cx="638175" cy="7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ight Arrow 15"/>
            <p:cNvSpPr/>
            <p:nvPr/>
          </p:nvSpPr>
          <p:spPr>
            <a:xfrm>
              <a:off x="7215188" y="2071688"/>
              <a:ext cx="428625" cy="1428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 rot="10800000">
              <a:off x="7215188" y="2286000"/>
              <a:ext cx="428625" cy="1428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18" name="TextBox 38"/>
            <p:cNvSpPr txBox="1">
              <a:spLocks noChangeArrowheads="1"/>
            </p:cNvSpPr>
            <p:nvPr/>
          </p:nvSpPr>
          <p:spPr bwMode="auto">
            <a:xfrm>
              <a:off x="7500938" y="2500313"/>
              <a:ext cx="12144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Design Database</a:t>
              </a:r>
            </a:p>
          </p:txBody>
        </p:sp>
        <p:pic>
          <p:nvPicPr>
            <p:cNvPr id="19" name="Picture 47" descr="Server BizTalk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4813" y="1928813"/>
              <a:ext cx="928687" cy="1141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ight Arrow 19"/>
            <p:cNvSpPr/>
            <p:nvPr/>
          </p:nvSpPr>
          <p:spPr>
            <a:xfrm>
              <a:off x="5357813" y="2143125"/>
              <a:ext cx="428625" cy="1428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 rot="10800000">
              <a:off x="5357813" y="2357438"/>
              <a:ext cx="428625" cy="1428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22" name="TextBox 42"/>
            <p:cNvSpPr txBox="1">
              <a:spLocks noChangeArrowheads="1"/>
            </p:cNvSpPr>
            <p:nvPr/>
          </p:nvSpPr>
          <p:spPr bwMode="auto">
            <a:xfrm>
              <a:off x="3643313" y="3071813"/>
              <a:ext cx="21431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400"/>
                <a:t>Source Control System</a:t>
              </a:r>
            </a:p>
          </p:txBody>
        </p:sp>
        <p:pic>
          <p:nvPicPr>
            <p:cNvPr id="23" name="Picture 140" descr="Document_Document0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8788" y="1758950"/>
              <a:ext cx="342900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44"/>
            <p:cNvSpPr txBox="1">
              <a:spLocks noChangeArrowheads="1"/>
            </p:cNvSpPr>
            <p:nvPr/>
          </p:nvSpPr>
          <p:spPr bwMode="auto">
            <a:xfrm>
              <a:off x="4214813" y="1857375"/>
              <a:ext cx="5270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SQL</a:t>
              </a:r>
            </a:p>
          </p:txBody>
        </p:sp>
        <p:pic>
          <p:nvPicPr>
            <p:cNvPr id="25" name="Picture 140" descr="Document_Document0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1938" y="1785938"/>
              <a:ext cx="342900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46"/>
            <p:cNvSpPr txBox="1">
              <a:spLocks noChangeArrowheads="1"/>
            </p:cNvSpPr>
            <p:nvPr/>
          </p:nvSpPr>
          <p:spPr bwMode="auto">
            <a:xfrm>
              <a:off x="4017963" y="1884363"/>
              <a:ext cx="52705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SQL</a:t>
              </a:r>
            </a:p>
          </p:txBody>
        </p:sp>
        <p:pic>
          <p:nvPicPr>
            <p:cNvPr id="27" name="Picture 140" descr="Document_Document0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9163" y="1758950"/>
              <a:ext cx="342900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48"/>
            <p:cNvSpPr txBox="1">
              <a:spLocks noChangeArrowheads="1"/>
            </p:cNvSpPr>
            <p:nvPr/>
          </p:nvSpPr>
          <p:spPr bwMode="auto">
            <a:xfrm>
              <a:off x="7215188" y="1857375"/>
              <a:ext cx="5270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SQL</a:t>
              </a:r>
            </a:p>
          </p:txBody>
        </p:sp>
        <p:pic>
          <p:nvPicPr>
            <p:cNvPr id="29" name="Picture 140" descr="Document_Document0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6288" y="1758950"/>
              <a:ext cx="342900" cy="41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50"/>
            <p:cNvSpPr txBox="1">
              <a:spLocks noChangeArrowheads="1"/>
            </p:cNvSpPr>
            <p:nvPr/>
          </p:nvSpPr>
          <p:spPr bwMode="auto">
            <a:xfrm>
              <a:off x="7072313" y="1857375"/>
              <a:ext cx="5270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 sz="1000" b="1"/>
                <a:t>SQL</a:t>
              </a:r>
            </a:p>
          </p:txBody>
        </p:sp>
        <p:sp>
          <p:nvSpPr>
            <p:cNvPr id="31" name="Right Arrow 30"/>
            <p:cNvSpPr/>
            <p:nvPr/>
          </p:nvSpPr>
          <p:spPr>
            <a:xfrm rot="5400000">
              <a:off x="596107" y="3833019"/>
              <a:ext cx="1033462" cy="8255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 rot="8734547" flipV="1">
              <a:off x="3349625" y="4024313"/>
              <a:ext cx="2898775" cy="1111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19560012" flipV="1">
              <a:off x="3278188" y="3881438"/>
              <a:ext cx="2898775" cy="1111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pic>
          <p:nvPicPr>
            <p:cNvPr id="34" name="Picture 30" descr="tool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4650" y="2366963"/>
              <a:ext cx="638175" cy="7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0" descr="tool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7050" y="2519363"/>
              <a:ext cx="638175" cy="7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0" descr="tool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9450" y="2671763"/>
              <a:ext cx="638175" cy="78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0" descr="tool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375" y="4572000"/>
              <a:ext cx="638175" cy="785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0" descr="tool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5063" y="4572000"/>
              <a:ext cx="638175" cy="785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2" descr="analysis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" y="2357438"/>
              <a:ext cx="687388" cy="75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TextBox 32"/>
            <p:cNvSpPr txBox="1">
              <a:spLocks noChangeArrowheads="1"/>
            </p:cNvSpPr>
            <p:nvPr/>
          </p:nvSpPr>
          <p:spPr bwMode="auto">
            <a:xfrm>
              <a:off x="5857875" y="2928938"/>
              <a:ext cx="20716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de-DE"/>
                <a:t>Developer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109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Studio ALM Rangers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81000" y="1219200"/>
            <a:ext cx="8763000" cy="53340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CA" dirty="0" smtClean="0"/>
              <a:t>Mission</a:t>
            </a:r>
          </a:p>
          <a:p>
            <a:pPr lvl="1"/>
            <a:r>
              <a:rPr lang="en-CA" dirty="0" smtClean="0"/>
              <a:t>Accelerate adoption of Visual Studio with </a:t>
            </a:r>
            <a:r>
              <a:rPr lang="en-CA" b="1" dirty="0" smtClean="0"/>
              <a:t>out-of-band solutions</a:t>
            </a:r>
            <a:r>
              <a:rPr lang="en-CA" dirty="0" smtClean="0"/>
              <a:t> for missing </a:t>
            </a:r>
            <a:r>
              <a:rPr lang="en-CA" b="1" dirty="0" smtClean="0"/>
              <a:t>features</a:t>
            </a:r>
            <a:r>
              <a:rPr lang="en-CA" dirty="0" smtClean="0"/>
              <a:t> or </a:t>
            </a:r>
            <a:r>
              <a:rPr lang="en-CA" b="1" dirty="0" smtClean="0"/>
              <a:t>guidance</a:t>
            </a:r>
          </a:p>
          <a:p>
            <a:r>
              <a:rPr lang="en-CA" dirty="0" smtClean="0"/>
              <a:t>Joint Venture</a:t>
            </a:r>
          </a:p>
          <a:p>
            <a:pPr lvl="1"/>
            <a:r>
              <a:rPr lang="en-CA" dirty="0" smtClean="0"/>
              <a:t>Co-funded and co-lead by Services and PG</a:t>
            </a:r>
          </a:p>
          <a:p>
            <a:pPr lvl="1"/>
            <a:r>
              <a:rPr lang="en-CA" dirty="0" smtClean="0"/>
              <a:t>Bijan Javidi/PG and Jeff Jurvis/Services</a:t>
            </a:r>
          </a:p>
          <a:p>
            <a:r>
              <a:rPr lang="en-CA" dirty="0" smtClean="0"/>
              <a:t>Community readiness </a:t>
            </a:r>
          </a:p>
          <a:p>
            <a:pPr lvl="2"/>
            <a:r>
              <a:rPr lang="en-CA" dirty="0" smtClean="0"/>
              <a:t>Gather field experience</a:t>
            </a:r>
          </a:p>
          <a:p>
            <a:pPr lvl="2"/>
            <a:r>
              <a:rPr lang="en-CA" dirty="0" smtClean="0"/>
              <a:t>Empower the community</a:t>
            </a:r>
          </a:p>
          <a:p>
            <a:r>
              <a:rPr lang="en-CA" dirty="0" smtClean="0"/>
              <a:t>Collaboration</a:t>
            </a:r>
          </a:p>
          <a:p>
            <a:pPr lvl="1"/>
            <a:r>
              <a:rPr lang="en-CA" dirty="0" smtClean="0"/>
              <a:t>~130 Extended Rangers</a:t>
            </a:r>
          </a:p>
          <a:p>
            <a:pPr lvl="1"/>
            <a:r>
              <a:rPr lang="en-CA" dirty="0" smtClean="0"/>
              <a:t>~46 External Rangers</a:t>
            </a:r>
          </a:p>
          <a:p>
            <a:pPr lvl="1"/>
            <a:r>
              <a:rPr lang="en-CA" dirty="0" smtClean="0"/>
              <a:t>10 Core Rangers</a:t>
            </a:r>
          </a:p>
          <a:p>
            <a:r>
              <a:rPr lang="en-CA" dirty="0" smtClean="0"/>
              <a:t>Find us here …</a:t>
            </a:r>
            <a:endParaRPr lang="en-US" dirty="0" smtClean="0"/>
          </a:p>
          <a:p>
            <a:pPr lvl="2"/>
            <a:r>
              <a:rPr lang="en-ZA" dirty="0" smtClean="0"/>
              <a:t>MSDN 	</a:t>
            </a:r>
          </a:p>
          <a:p>
            <a:pPr lvl="2"/>
            <a:r>
              <a:rPr lang="en-US" dirty="0"/>
              <a:t>Blog </a:t>
            </a:r>
            <a:r>
              <a:rPr lang="en-US" dirty="0" smtClean="0">
                <a:hlinkClick r:id=""/>
              </a:rPr>
              <a:t>http://tinyurl.com/RangersBlog</a:t>
            </a:r>
            <a:endParaRPr lang="en-US" dirty="0" smtClean="0"/>
          </a:p>
          <a:p>
            <a:pPr lvl="2"/>
            <a:r>
              <a:rPr lang="en-US" dirty="0" smtClean="0"/>
              <a:t>ALM </a:t>
            </a:r>
            <a:r>
              <a:rPr lang="en-US" dirty="0"/>
              <a:t>Rangers IP on </a:t>
            </a:r>
            <a:r>
              <a:rPr lang="en-US" dirty="0" smtClean="0"/>
              <a:t>Campus </a:t>
            </a:r>
            <a:r>
              <a:rPr lang="en-ZA" dirty="0" smtClean="0">
                <a:hlinkClick r:id=""/>
              </a:rPr>
              <a:t>http://tinyurl.com/WW-VS-ALM-Rangers</a:t>
            </a:r>
            <a:endParaRPr lang="en-ZA" dirty="0" smtClean="0"/>
          </a:p>
          <a:p>
            <a:r>
              <a:rPr lang="en-US" dirty="0" smtClean="0"/>
              <a:t>Want to join?</a:t>
            </a:r>
          </a:p>
          <a:p>
            <a:pPr lvl="2"/>
            <a:r>
              <a:rPr lang="en-US" dirty="0" smtClean="0"/>
              <a:t>Email us on </a:t>
            </a:r>
            <a:r>
              <a:rPr lang="en-ZA" dirty="0" smtClean="0">
                <a:hlinkClick r:id=""/>
              </a:rPr>
              <a:t>vstscr@microsoft.com</a:t>
            </a:r>
            <a:r>
              <a:rPr lang="en-ZA" dirty="0" smtClean="0"/>
              <a:t>  </a:t>
            </a:r>
            <a:endParaRPr lang="en-CA" dirty="0" smtClean="0"/>
          </a:p>
          <a:p>
            <a:endParaRPr lang="en-ZA" dirty="0"/>
          </a:p>
        </p:txBody>
      </p:sp>
      <p:pic>
        <p:nvPicPr>
          <p:cNvPr id="6" name="Picture 5" descr="CLIPART_OF_26969_SM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060" y="2514600"/>
            <a:ext cx="2845340" cy="2971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98752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599"/>
            <a:ext cx="9001125" cy="855133"/>
          </a:xfrm>
        </p:spPr>
        <p:txBody>
          <a:bodyPr/>
          <a:lstStyle/>
          <a:p>
            <a:r>
              <a:rPr lang="en-US" sz="3200" dirty="0"/>
              <a:t>Visual Studio Database Projects guidance </a:t>
            </a:r>
            <a:br>
              <a:rPr lang="en-US" sz="3200" dirty="0"/>
            </a:br>
            <a:r>
              <a:rPr lang="en-US" sz="3200" dirty="0"/>
              <a:t>Rangers guidance vs. MSDN</a:t>
            </a:r>
            <a:endParaRPr lang="de-DE" sz="3200" dirty="0" smtClean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MSDN </a:t>
            </a:r>
            <a:r>
              <a:rPr lang="en-US" dirty="0"/>
              <a:t>explains features not scenarios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guidance is scenario based</a:t>
            </a:r>
          </a:p>
          <a:p>
            <a:endParaRPr lang="en-US" dirty="0" smtClean="0"/>
          </a:p>
          <a:p>
            <a:r>
              <a:rPr lang="en-US" dirty="0" smtClean="0"/>
              <a:t>Shows </a:t>
            </a:r>
            <a:r>
              <a:rPr lang="en-US" dirty="0"/>
              <a:t>ideas and experiences based on real world engagements</a:t>
            </a: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29812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/>
              <a:t>The guidance materialization</a:t>
            </a:r>
            <a:endParaRPr lang="de-DE" sz="3200" dirty="0" smtClean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r>
              <a:rPr lang="en-US" dirty="0"/>
              <a:t>We provide best practices and guidance in each sub topics in a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Guidance document</a:t>
            </a:r>
          </a:p>
          <a:p>
            <a:pPr lvl="1"/>
            <a:endParaRPr lang="en-US" dirty="0"/>
          </a:p>
          <a:p>
            <a:pPr marL="460375" lvl="1" indent="0">
              <a:buNone/>
            </a:pPr>
            <a:endParaRPr lang="en-US" dirty="0"/>
          </a:p>
          <a:p>
            <a:pPr lvl="1"/>
            <a:r>
              <a:rPr lang="en-US" dirty="0"/>
              <a:t>Corresponding HOLs</a:t>
            </a:r>
          </a:p>
          <a:p>
            <a:endParaRPr lang="nl-BE" dirty="0" smtClean="0"/>
          </a:p>
          <a:p>
            <a:endParaRPr lang="en-US" dirty="0"/>
          </a:p>
        </p:txBody>
      </p:sp>
      <p:pic>
        <p:nvPicPr>
          <p:cNvPr id="4" name="Picture 3" descr="CLIPART_OF_31354_SM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282" y="2492007"/>
            <a:ext cx="1152128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LIPART_OF_32162_SM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30662" y="4028882"/>
            <a:ext cx="1029369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38586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/>
              <a:t>Application lifecycle sub topics</a:t>
            </a:r>
            <a:endParaRPr lang="de-DE" sz="3200" dirty="0" smtClean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019" y="1786742"/>
            <a:ext cx="5665091" cy="418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228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objectives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Get to know the database project advantages over common database development approaches</a:t>
            </a:r>
          </a:p>
          <a:p>
            <a:r>
              <a:rPr lang="en-US" sz="2800" dirty="0" smtClean="0"/>
              <a:t>Get to know the relevance of Application lifecycle management for a database</a:t>
            </a:r>
          </a:p>
          <a:p>
            <a:r>
              <a:rPr lang="en-US" sz="2800" dirty="0" smtClean="0"/>
              <a:t>Map the stages of an ALM process to database projects</a:t>
            </a:r>
          </a:p>
          <a:p>
            <a:r>
              <a:rPr lang="en-US" sz="2800" dirty="0" smtClean="0"/>
              <a:t>Get to know the importance of a formalized process to develop, maintain, test and deploy databases</a:t>
            </a:r>
          </a:p>
          <a:p>
            <a:r>
              <a:rPr lang="en-US" sz="2800" dirty="0" smtClean="0"/>
              <a:t>Get to know what is in the Visual Studio ALM Ranger Guidance for Database projects for you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3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Development</a:t>
            </a:r>
          </a:p>
        </p:txBody>
      </p:sp>
      <p:sp>
        <p:nvSpPr>
          <p:cNvPr id="4" name="AutoShape 26"/>
          <p:cNvSpPr>
            <a:spLocks noChangeArrowheads="1"/>
          </p:cNvSpPr>
          <p:nvPr/>
        </p:nvSpPr>
        <p:spPr bwMode="invGray">
          <a:xfrm>
            <a:off x="3357562" y="3101252"/>
            <a:ext cx="2286000" cy="105560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Database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Project</a:t>
            </a: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invGray">
          <a:xfrm>
            <a:off x="5955531" y="3367446"/>
            <a:ext cx="1784350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Build</a:t>
            </a:r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invGray">
          <a:xfrm>
            <a:off x="1690197" y="2000249"/>
            <a:ext cx="1450975" cy="12477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invGray">
          <a:xfrm rot="5400000">
            <a:off x="5976317" y="2080132"/>
            <a:ext cx="1207791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invGray">
          <a:xfrm rot="10800000">
            <a:off x="5955532" y="4071937"/>
            <a:ext cx="1090604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invGray">
          <a:xfrm rot="16200000">
            <a:off x="1597364" y="4018755"/>
            <a:ext cx="1143000" cy="12493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invGray">
          <a:xfrm>
            <a:off x="1131773" y="3367445"/>
            <a:ext cx="2074182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Deployment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invGray">
          <a:xfrm>
            <a:off x="3404259" y="4718318"/>
            <a:ext cx="2295698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invGray">
          <a:xfrm>
            <a:off x="3460655" y="2100917"/>
            <a:ext cx="2182907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Development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270739" y="1489741"/>
            <a:ext cx="0" cy="450166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404259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ight Arrow 21"/>
          <p:cNvSpPr/>
          <p:nvPr/>
        </p:nvSpPr>
        <p:spPr>
          <a:xfrm rot="10800000">
            <a:off x="2697858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3891351" y="5591880"/>
            <a:ext cx="420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Creation (Requirements definition / Design / Implementation)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75" y="5453380"/>
            <a:ext cx="2554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management (Deployment / Operation / Optimizing)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471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Development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85164"/>
          </a:xfrm>
        </p:spPr>
        <p:txBody>
          <a:bodyPr/>
          <a:lstStyle/>
          <a:p>
            <a:r>
              <a:rPr lang="en-US" dirty="0" smtClean="0"/>
              <a:t>Why 1 + 1 is sometimes 0…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7333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Development</a:t>
            </a:r>
            <a:endParaRPr lang="de-DE" sz="3200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96876" y="14081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91930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Internal database validation decreases the chance of getting unsuccessful builds or inconsistent projects artifacts by modeling and validating the schema on the fly</a:t>
            </a:r>
          </a:p>
          <a:p>
            <a:endParaRPr lang="en-US" dirty="0" smtClean="0"/>
          </a:p>
          <a:p>
            <a:r>
              <a:rPr lang="en-US" dirty="0" smtClean="0"/>
              <a:t>Developers can be provided with templates to adhere to certain guidelines and with static code analysis rules to ensure coding standards</a:t>
            </a:r>
          </a:p>
          <a:p>
            <a:endParaRPr lang="en-US" dirty="0" smtClean="0"/>
          </a:p>
          <a:p>
            <a:r>
              <a:rPr lang="en-US" dirty="0" smtClean="0"/>
              <a:t>Developers can work without having any dependency on a database prior to deployment.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34126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Development / Database guidance</a:t>
            </a:r>
            <a:endParaRPr lang="de-DE" sz="3200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96876" y="14081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91930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database guidance document shows how to 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m</a:t>
            </a:r>
            <a:r>
              <a:rPr lang="en-US" dirty="0" smtClean="0"/>
              <a:t>anage projects </a:t>
            </a:r>
          </a:p>
          <a:p>
            <a:pPr lvl="1"/>
            <a:r>
              <a:rPr lang="en-US" dirty="0" smtClean="0"/>
              <a:t>streamline development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hen to use / not to use certain features like different project types (Server , Composite / Partial)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to apply known concepts of existing guidance documents like Branching &amp; Merging to the database world </a:t>
            </a:r>
          </a:p>
          <a:p>
            <a:pPr lvl="1"/>
            <a:r>
              <a:rPr lang="en-US" dirty="0" smtClean="0"/>
              <a:t>be </a:t>
            </a:r>
            <a:r>
              <a:rPr lang="en-US" dirty="0"/>
              <a:t>aware of limitations </a:t>
            </a:r>
            <a:r>
              <a:rPr lang="en-US" dirty="0" smtClean="0"/>
              <a:t>during development and project management and how to get around them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4312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Working with database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655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Build</a:t>
            </a:r>
          </a:p>
        </p:txBody>
      </p:sp>
      <p:sp>
        <p:nvSpPr>
          <p:cNvPr id="4" name="AutoShape 26"/>
          <p:cNvSpPr>
            <a:spLocks noChangeArrowheads="1"/>
          </p:cNvSpPr>
          <p:nvPr/>
        </p:nvSpPr>
        <p:spPr bwMode="invGray">
          <a:xfrm>
            <a:off x="3357562" y="3101252"/>
            <a:ext cx="2286000" cy="105560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Database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Project</a:t>
            </a: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invGray">
          <a:xfrm>
            <a:off x="5955531" y="3367446"/>
            <a:ext cx="1784350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Build</a:t>
            </a:r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invGray">
          <a:xfrm>
            <a:off x="1690197" y="2000249"/>
            <a:ext cx="1450975" cy="12477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invGray">
          <a:xfrm rot="5400000">
            <a:off x="5976317" y="2080132"/>
            <a:ext cx="1207791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invGray">
          <a:xfrm rot="10800000">
            <a:off x="5955532" y="4071937"/>
            <a:ext cx="1090604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invGray">
          <a:xfrm rot="16200000">
            <a:off x="1597364" y="4018755"/>
            <a:ext cx="1143000" cy="12493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invGray">
          <a:xfrm>
            <a:off x="1131773" y="3367445"/>
            <a:ext cx="2074182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Deployment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invGray">
          <a:xfrm>
            <a:off x="3404259" y="4718318"/>
            <a:ext cx="2295698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invGray">
          <a:xfrm>
            <a:off x="3460655" y="2100917"/>
            <a:ext cx="2182907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Development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270739" y="1489741"/>
            <a:ext cx="0" cy="450166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404259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ight Arrow 21"/>
          <p:cNvSpPr/>
          <p:nvPr/>
        </p:nvSpPr>
        <p:spPr>
          <a:xfrm rot="10800000">
            <a:off x="2697858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3891351" y="5591880"/>
            <a:ext cx="420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Creation (Requirements definition / Design / Implementation)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75" y="5453380"/>
            <a:ext cx="2554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management (Deployment / Operation / Optimizing)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29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1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Build</a:t>
            </a:r>
            <a:endParaRPr lang="de-DE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85164"/>
          </a:xfrm>
        </p:spPr>
        <p:txBody>
          <a:bodyPr/>
          <a:lstStyle/>
          <a:p>
            <a:r>
              <a:rPr lang="en-US" dirty="0" smtClean="0"/>
              <a:t>Why a successful build is sometimes not useful at all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910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Build</a:t>
            </a:r>
            <a:endParaRPr lang="de-DE" sz="3200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96876" y="14081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91930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Like any other projects Database projects can be included in your build definition within TFS or any external build processes.</a:t>
            </a:r>
          </a:p>
          <a:p>
            <a:r>
              <a:rPr lang="en-US" dirty="0" smtClean="0"/>
              <a:t>The guidance will in addition help you to:</a:t>
            </a:r>
          </a:p>
          <a:p>
            <a:pPr marL="800100" lvl="1"/>
            <a:r>
              <a:rPr lang="en-US" dirty="0"/>
              <a:t>Continuous integration with VSDB</a:t>
            </a:r>
          </a:p>
          <a:p>
            <a:pPr marL="800100" lvl="1"/>
            <a:r>
              <a:rPr lang="en-US" dirty="0"/>
              <a:t>Building and Deploying outside Team </a:t>
            </a:r>
            <a:r>
              <a:rPr lang="en-US" dirty="0" smtClean="0"/>
              <a:t>Build</a:t>
            </a:r>
          </a:p>
          <a:p>
            <a:pPr marL="800100" lvl="1"/>
            <a:r>
              <a:rPr lang="en-US" dirty="0" smtClean="0"/>
              <a:t>Inclusion of automated tests / test lists to be included within the build</a:t>
            </a:r>
          </a:p>
          <a:p>
            <a:pPr marL="800100" lvl="1"/>
            <a:r>
              <a:rPr lang="en-US" dirty="0" smtClean="0"/>
              <a:t>Provide you with the </a:t>
            </a:r>
            <a:r>
              <a:rPr lang="en-US" dirty="0"/>
              <a:t>o</a:t>
            </a:r>
            <a:r>
              <a:rPr lang="en-US" dirty="0" smtClean="0"/>
              <a:t>ption to deploy databases automatically with the build</a:t>
            </a:r>
            <a:endParaRPr lang="en-US" dirty="0"/>
          </a:p>
          <a:p>
            <a:pPr marL="800100" lvl="1"/>
            <a:r>
              <a:rPr lang="en-US" dirty="0"/>
              <a:t>Build and Deployment packaging using WIX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2313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Managing a (W)indows (I)nstaller (X)ML Project for Database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9789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Test</a:t>
            </a:r>
          </a:p>
        </p:txBody>
      </p:sp>
      <p:sp>
        <p:nvSpPr>
          <p:cNvPr id="4" name="AutoShape 26"/>
          <p:cNvSpPr>
            <a:spLocks noChangeArrowheads="1"/>
          </p:cNvSpPr>
          <p:nvPr/>
        </p:nvSpPr>
        <p:spPr bwMode="invGray">
          <a:xfrm>
            <a:off x="3357562" y="3101252"/>
            <a:ext cx="2286000" cy="105560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Database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Project</a:t>
            </a: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invGray">
          <a:xfrm>
            <a:off x="5955531" y="3367446"/>
            <a:ext cx="1784350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Build</a:t>
            </a:r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invGray">
          <a:xfrm>
            <a:off x="1690197" y="2000249"/>
            <a:ext cx="1450975" cy="12477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invGray">
          <a:xfrm rot="5400000">
            <a:off x="5976317" y="2080132"/>
            <a:ext cx="1207791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invGray">
          <a:xfrm rot="10800000">
            <a:off x="5955532" y="4071937"/>
            <a:ext cx="1090604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invGray">
          <a:xfrm rot="16200000">
            <a:off x="1597364" y="4018755"/>
            <a:ext cx="1143000" cy="12493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invGray">
          <a:xfrm>
            <a:off x="1131773" y="3367445"/>
            <a:ext cx="2074182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Deployment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invGray">
          <a:xfrm>
            <a:off x="3404259" y="4718318"/>
            <a:ext cx="2295698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invGray">
          <a:xfrm>
            <a:off x="3460655" y="2100917"/>
            <a:ext cx="2182907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Development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270739" y="1489741"/>
            <a:ext cx="0" cy="450166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404259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ight Arrow 21"/>
          <p:cNvSpPr/>
          <p:nvPr/>
        </p:nvSpPr>
        <p:spPr>
          <a:xfrm rot="10800000">
            <a:off x="2697858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3891351" y="5591880"/>
            <a:ext cx="420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Creation (Requirements definition / Design / Implementation)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75" y="5453380"/>
            <a:ext cx="2554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management (Deployment / Operation / Optimizing)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1107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1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about:me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sz="2800" b="1" dirty="0" smtClean="0"/>
          </a:p>
          <a:p>
            <a:r>
              <a:rPr lang="de-DE" sz="2800" b="1" dirty="0" smtClean="0"/>
              <a:t>Jens </a:t>
            </a:r>
            <a:r>
              <a:rPr lang="de-DE" sz="2800" b="1" dirty="0"/>
              <a:t>K. Süßmeyer</a:t>
            </a:r>
            <a:r>
              <a:rPr lang="de-DE" sz="2800" dirty="0"/>
              <a:t>, Consultant </a:t>
            </a:r>
            <a:r>
              <a:rPr lang="de-DE" sz="2800" dirty="0" smtClean="0"/>
              <a:t>from Microsoft </a:t>
            </a:r>
            <a:r>
              <a:rPr lang="de-DE" sz="2800" dirty="0"/>
              <a:t>Services </a:t>
            </a:r>
            <a:r>
              <a:rPr lang="de-DE" sz="2800" dirty="0" smtClean="0"/>
              <a:t>Germany</a:t>
            </a:r>
            <a:endParaRPr lang="de-DE" sz="2800" dirty="0"/>
          </a:p>
          <a:p>
            <a:r>
              <a:rPr lang="de-DE" sz="2800" dirty="0" smtClean="0"/>
              <a:t>Main focus areas</a:t>
            </a:r>
            <a:endParaRPr lang="de-DE" sz="2800" dirty="0"/>
          </a:p>
          <a:p>
            <a:pPr lvl="1"/>
            <a:r>
              <a:rPr lang="de-DE" sz="2800" dirty="0"/>
              <a:t>.Net </a:t>
            </a:r>
            <a:r>
              <a:rPr lang="de-DE" sz="2800" dirty="0" smtClean="0"/>
              <a:t>Development</a:t>
            </a:r>
            <a:endParaRPr lang="de-DE" sz="2800" dirty="0"/>
          </a:p>
          <a:p>
            <a:pPr lvl="1"/>
            <a:r>
              <a:rPr lang="de-DE" sz="2800" dirty="0" smtClean="0"/>
              <a:t>Database development</a:t>
            </a:r>
            <a:endParaRPr lang="de-DE" sz="2800" dirty="0"/>
          </a:p>
          <a:p>
            <a:pPr lvl="1"/>
            <a:r>
              <a:rPr lang="de-DE" sz="2800" dirty="0"/>
              <a:t>Consulting</a:t>
            </a:r>
          </a:p>
          <a:p>
            <a:r>
              <a:rPr lang="de-DE" sz="2800" dirty="0"/>
              <a:t>SQL Server 2008 MCM</a:t>
            </a:r>
          </a:p>
          <a:p>
            <a:r>
              <a:rPr lang="de-DE" sz="2800" dirty="0"/>
              <a:t>Visual Studio ALM Core Ranger</a:t>
            </a:r>
          </a:p>
          <a:p>
            <a:endParaRPr lang="de-DE" sz="2800" dirty="0"/>
          </a:p>
          <a:p>
            <a:endParaRPr lang="en-US" sz="28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user man casual the kin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358" y="2347554"/>
            <a:ext cx="10858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s://sharepoint.partners.extranet.microsoft.com/sites/SQL/Shared%20Documents/MCM%20and%20MCA%20Logos/MCM/2008/cert-mstr-SQL08_rg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30" y="3931730"/>
            <a:ext cx="3740667" cy="124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179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85164"/>
          </a:xfrm>
        </p:spPr>
        <p:txBody>
          <a:bodyPr/>
          <a:lstStyle/>
          <a:p>
            <a:r>
              <a:rPr lang="en-US" dirty="0" smtClean="0"/>
              <a:t>Why testing should be important…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88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85164"/>
          </a:xfrm>
        </p:spPr>
        <p:txBody>
          <a:bodyPr/>
          <a:lstStyle/>
          <a:p>
            <a:r>
              <a:rPr lang="en-US" dirty="0" smtClean="0"/>
              <a:t>The cost of lousy tests…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08" y="1959569"/>
            <a:ext cx="7061737" cy="340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266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49428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Creation of tests was put into a designer to enable database developers and tester to create their Unit tests without having to learn any coding language</a:t>
            </a:r>
          </a:p>
          <a:p>
            <a:endParaRPr lang="en-US" dirty="0"/>
          </a:p>
          <a:p>
            <a:r>
              <a:rPr lang="en-US" dirty="0" smtClean="0"/>
              <a:t>Unit Tests can run on sample data as well as random or real data to ensure a stable quality</a:t>
            </a:r>
          </a:p>
          <a:p>
            <a:endParaRPr lang="en-US" dirty="0"/>
          </a:p>
          <a:p>
            <a:r>
              <a:rPr lang="en-US" dirty="0" smtClean="0"/>
              <a:t>Unit Tests can be included in the automated build to ensure continuous checks of your database artifacts automate processes.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886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 / Creating useful data</a:t>
            </a:r>
            <a:endParaRPr lang="de-DE" sz="3200" dirty="0" smtClean="0"/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28624" y="1308527"/>
            <a:ext cx="8215313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Simple data generators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+mn-lt"/>
              <a:ea typeface="+mn-ea"/>
            </a:endParaRP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Strings (char, varchar, nvarchar…)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Numbers (smallint, int, bigint, float…)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Binary (varbinary, image…)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Date and Time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GUID and Bit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+mn-lt"/>
              <a:ea typeface="+mn-ea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Complex generators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+mn-lt"/>
              <a:ea typeface="+mn-ea"/>
            </a:endParaRP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Foreign Key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Regular Expression / Unique Expression Generator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Data Bound / Sequential Data Bound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FileBound Generator</a:t>
            </a:r>
          </a:p>
          <a:p>
            <a:pPr lvl="2">
              <a:lnSpc>
                <a:spcPct val="8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n-lt"/>
                <a:ea typeface="+mn-ea"/>
              </a:rPr>
              <a:t>XMLGenerator		</a:t>
            </a:r>
          </a:p>
          <a:p>
            <a:pPr>
              <a:lnSpc>
                <a:spcPct val="80000"/>
              </a:lnSpc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7438" y="5883628"/>
            <a:ext cx="5286375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357313" y="6097940"/>
            <a:ext cx="85725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2428875" y="5955065"/>
            <a:ext cx="53578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 dirty="0" smtClean="0"/>
              <a:t>You can cover the full complexity of data types here to make your code robust !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070644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 / Creating useful data</a:t>
            </a:r>
            <a:endParaRPr lang="de-DE" sz="3200" dirty="0" smtClean="0"/>
          </a:p>
        </p:txBody>
      </p:sp>
      <p:pic>
        <p:nvPicPr>
          <p:cNvPr id="9" name="Picture 7" descr="RandomDistribu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062" y="1790171"/>
            <a:ext cx="373697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4218" y="1790171"/>
            <a:ext cx="35283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Extend </a:t>
            </a:r>
            <a:r>
              <a:rPr lang="en-US" sz="2000" dirty="0">
                <a:solidFill>
                  <a:schemeClr val="bg1"/>
                </a:solidFill>
              </a:rPr>
              <a:t>it to your need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and extend the framework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by simply writing your </a:t>
            </a:r>
            <a:r>
              <a:rPr lang="en-US" sz="2000" dirty="0" smtClean="0">
                <a:solidFill>
                  <a:schemeClr val="bg1"/>
                </a:solidFill>
              </a:rPr>
              <a:t>data generator. </a:t>
            </a:r>
            <a:r>
              <a:rPr lang="en-US" sz="2000" dirty="0">
                <a:solidFill>
                  <a:schemeClr val="bg1"/>
                </a:solidFill>
              </a:rPr>
              <a:t>Publishing works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with copy &amp; paste to the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Visual Studio </a:t>
            </a:r>
            <a:r>
              <a:rPr lang="en-US" sz="2000" dirty="0" smtClean="0">
                <a:solidFill>
                  <a:schemeClr val="bg1"/>
                </a:solidFill>
              </a:rPr>
              <a:t>machine. Include interface that you might already use by accessing internals data sources, etc.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374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 / Database guidance</a:t>
            </a:r>
            <a:endParaRPr lang="de-DE" sz="3200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96876" y="14081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244476" y="1255714"/>
            <a:ext cx="8615362" cy="491930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database guidance document shows how to 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reate simple tests and integrate them in the project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reate a multi-step process to build / deploy / load databases with random or live data and test against that</a:t>
            </a:r>
          </a:p>
          <a:p>
            <a:pPr lvl="1"/>
            <a:r>
              <a:rPr lang="en-US" dirty="0" smtClean="0"/>
              <a:t>Integrate your tests within your automated build definitions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38475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Integrated creation of Unit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7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Test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49428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Extend it to your need</a:t>
            </a:r>
            <a:br>
              <a:rPr lang="en-US" dirty="0" smtClean="0"/>
            </a:br>
            <a:r>
              <a:rPr lang="en-US" dirty="0" smtClean="0"/>
              <a:t>and extend the framework</a:t>
            </a:r>
            <a:br>
              <a:rPr lang="en-US" dirty="0" smtClean="0"/>
            </a:br>
            <a:r>
              <a:rPr lang="en-US" dirty="0" smtClean="0"/>
              <a:t>by simply writing your own</a:t>
            </a:r>
            <a:br>
              <a:rPr lang="en-US" dirty="0" smtClean="0"/>
            </a:br>
            <a:r>
              <a:rPr lang="en-US" dirty="0" smtClean="0"/>
              <a:t>condition. Publishing works</a:t>
            </a:r>
            <a:br>
              <a:rPr lang="en-US" dirty="0" smtClean="0"/>
            </a:br>
            <a:r>
              <a:rPr lang="en-US" dirty="0" smtClean="0"/>
              <a:t>with copy &amp; paste to the</a:t>
            </a:r>
            <a:br>
              <a:rPr lang="en-US" dirty="0" smtClean="0"/>
            </a:br>
            <a:r>
              <a:rPr lang="en-US" dirty="0" smtClean="0"/>
              <a:t>Visual Studio machine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124" y="1490051"/>
            <a:ext cx="3071812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0193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Deployment</a:t>
            </a:r>
          </a:p>
        </p:txBody>
      </p:sp>
      <p:sp>
        <p:nvSpPr>
          <p:cNvPr id="4" name="AutoShape 26"/>
          <p:cNvSpPr>
            <a:spLocks noChangeArrowheads="1"/>
          </p:cNvSpPr>
          <p:nvPr/>
        </p:nvSpPr>
        <p:spPr bwMode="invGray">
          <a:xfrm>
            <a:off x="3357562" y="3101252"/>
            <a:ext cx="2286000" cy="105560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Database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Project</a:t>
            </a: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invGray">
          <a:xfrm>
            <a:off x="5955531" y="3367446"/>
            <a:ext cx="1784350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Build</a:t>
            </a:r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invGray">
          <a:xfrm>
            <a:off x="1690197" y="2000249"/>
            <a:ext cx="1450975" cy="12477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invGray">
          <a:xfrm rot="5400000">
            <a:off x="5976317" y="2080132"/>
            <a:ext cx="1207791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invGray">
          <a:xfrm rot="10800000">
            <a:off x="5955532" y="4071937"/>
            <a:ext cx="1090604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invGray">
          <a:xfrm rot="16200000">
            <a:off x="1597364" y="4018755"/>
            <a:ext cx="1143000" cy="12493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invGray">
          <a:xfrm>
            <a:off x="1131773" y="3367445"/>
            <a:ext cx="2074182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Deployment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invGray">
          <a:xfrm>
            <a:off x="3404259" y="4718318"/>
            <a:ext cx="2295698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invGray">
          <a:xfrm>
            <a:off x="3460655" y="2100917"/>
            <a:ext cx="2182907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Development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270739" y="1489741"/>
            <a:ext cx="0" cy="450166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404259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ight Arrow 21"/>
          <p:cNvSpPr/>
          <p:nvPr/>
        </p:nvSpPr>
        <p:spPr>
          <a:xfrm rot="10800000">
            <a:off x="2697858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3891351" y="5591880"/>
            <a:ext cx="420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Creation (Requirements definition / Design / Implementation)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75" y="5453380"/>
            <a:ext cx="2554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management (Deployment / Operation / Optimizing)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416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1" grpId="0"/>
      <p:bldP spid="2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r>
              <a:rPr lang="en-US" dirty="0" smtClean="0"/>
              <a:t>Without knowing your deployment environment you might be surprised of the results…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4369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pic>
        <p:nvPicPr>
          <p:cNvPr id="5" name="Picture 4" descr="user man casual the kin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6203" y="3631295"/>
            <a:ext cx="10858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Callout 5"/>
          <p:cNvSpPr/>
          <p:nvPr/>
        </p:nvSpPr>
        <p:spPr>
          <a:xfrm>
            <a:off x="3488267" y="1255713"/>
            <a:ext cx="4262724" cy="2537354"/>
          </a:xfrm>
          <a:prstGeom prst="wedgeEllipseCallout">
            <a:avLst>
              <a:gd name="adj1" fmla="val 37178"/>
              <a:gd name="adj2" fmla="val 611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/>
              <a:t>Did you ever had inconsistencies in your database development that you think could have been avoidable ?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2764960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r>
              <a:rPr lang="nl-BE" dirty="0" smtClean="0"/>
              <a:t>The transistion to deployment should much more than just throwing the build artifacts over the fence. There is much more valueable information buried in here:</a:t>
            </a:r>
          </a:p>
          <a:p>
            <a:endParaRPr lang="nl-BE" dirty="0" smtClean="0"/>
          </a:p>
          <a:p>
            <a:pPr lvl="1"/>
            <a:r>
              <a:rPr lang="nl-BE" dirty="0" smtClean="0"/>
              <a:t>Finding bugs and deployment issues early</a:t>
            </a:r>
          </a:p>
          <a:p>
            <a:pPr lvl="1"/>
            <a:r>
              <a:rPr lang="nl-BE" dirty="0" smtClean="0"/>
              <a:t>Feasability of upgrade scenarios / </a:t>
            </a:r>
            <a:r>
              <a:rPr lang="nl-BE" dirty="0"/>
              <a:t>d</a:t>
            </a:r>
            <a:r>
              <a:rPr lang="nl-BE" dirty="0" smtClean="0"/>
              <a:t>iscover major shostoppers</a:t>
            </a:r>
          </a:p>
          <a:p>
            <a:pPr lvl="1"/>
            <a:r>
              <a:rPr lang="nl-BE" dirty="0" smtClean="0"/>
              <a:t>Durations of database upgrades</a:t>
            </a:r>
          </a:p>
          <a:p>
            <a:pPr lvl="1"/>
            <a:r>
              <a:rPr lang="nl-BE" dirty="0" smtClean="0"/>
              <a:t>Needed resources for database upgrades (like log space, usage of database parameters, etc.)</a:t>
            </a:r>
          </a:p>
          <a:p>
            <a:pPr lvl="1"/>
            <a:r>
              <a:rPr lang="nl-BE" dirty="0" smtClean="0"/>
              <a:t>Building confidence about the delivered quality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  <a:p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11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</a:t>
            </a:r>
            <a:endParaRPr lang="de-DE" sz="3200" dirty="0" smtClean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62" y="1837592"/>
            <a:ext cx="4479868" cy="411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530362" y="2703634"/>
            <a:ext cx="3235569" cy="196068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In a perfect world, most of the deployment checks can be done on the „assumed“ database enviroment as the source control is the source of </a:t>
            </a:r>
            <a:r>
              <a:rPr lang="de-DE" dirty="0" smtClean="0">
                <a:solidFill>
                  <a:schemeClr val="bg1"/>
                </a:solidFill>
              </a:rPr>
              <a:t>truth.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4396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pPr marL="457200" lvl="1" indent="0">
              <a:buNone/>
            </a:pPr>
            <a:r>
              <a:rPr lang="nl-BE" sz="2800" dirty="0" smtClean="0"/>
              <a:t>Database administrator doubts</a:t>
            </a:r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“The database upgrade will drop tables and created index and will make my database slow.”</a:t>
            </a:r>
          </a:p>
          <a:p>
            <a:pPr lvl="1"/>
            <a:r>
              <a:rPr lang="nl-BE" dirty="0" smtClean="0"/>
              <a:t>“I doubt that the VSDBCMD process really does all the magic behind the scenes and honors all changes I have done in the database”</a:t>
            </a:r>
          </a:p>
          <a:p>
            <a:pPr lvl="1"/>
            <a:r>
              <a:rPr lang="nl-BE" dirty="0" smtClean="0"/>
              <a:t>“I will not run any command line tool against the database before I haven´t seen the actual .sql code executed beforehand.”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  <a:p>
            <a:endParaRPr lang="nl-BE" dirty="0" smtClean="0"/>
          </a:p>
          <a:p>
            <a:endParaRPr lang="en-US" dirty="0"/>
          </a:p>
        </p:txBody>
      </p:sp>
      <p:pic>
        <p:nvPicPr>
          <p:cNvPr id="4" name="Picture 137" descr="buddy5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 bwMode="auto">
          <a:xfrm>
            <a:off x="7470167" y="1210505"/>
            <a:ext cx="1285884" cy="138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249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pPr marL="457200" lvl="1" indent="0">
              <a:buNone/>
            </a:pPr>
            <a:r>
              <a:rPr lang="nl-BE" sz="2800" dirty="0" smtClean="0"/>
              <a:t>Database developer doubts</a:t>
            </a:r>
          </a:p>
          <a:p>
            <a:pPr lvl="1"/>
            <a:endParaRPr lang="nl-BE" dirty="0" smtClean="0"/>
          </a:p>
          <a:p>
            <a:pPr lvl="1"/>
            <a:r>
              <a:rPr lang="nl-BE" dirty="0" smtClean="0"/>
              <a:t>“We did all the upgrade testing against the database, but who ensures that the assumed schema on the real database still exists?”</a:t>
            </a:r>
          </a:p>
          <a:p>
            <a:pPr lvl="1"/>
            <a:r>
              <a:rPr lang="nl-BE" dirty="0" smtClean="0"/>
              <a:t>“The database administrators created several objects in addition which we cannot guarantee to be preserved over the deployment.”</a:t>
            </a:r>
          </a:p>
          <a:p>
            <a:pPr lvl="1"/>
            <a:r>
              <a:rPr lang="nl-BE" dirty="0" smtClean="0"/>
              <a:t>“The duration of the upgrade process is unpredictable as the database administrator might have created several indexes which need to be preserved.”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  <a:p>
            <a:endParaRPr lang="nl-BE" dirty="0" smtClean="0"/>
          </a:p>
          <a:p>
            <a:endParaRPr lang="en-US" dirty="0"/>
          </a:p>
        </p:txBody>
      </p:sp>
      <p:pic>
        <p:nvPicPr>
          <p:cNvPr id="6" name="Picture 4" descr="user man casual the kin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195" y="1117594"/>
            <a:ext cx="10858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99208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Deployment</a:t>
            </a:r>
            <a:endParaRPr lang="de-DE" sz="3200" dirty="0" smtClean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44476" y="1255713"/>
            <a:ext cx="8615362" cy="5434011"/>
          </a:xfrm>
        </p:spPr>
        <p:txBody>
          <a:bodyPr/>
          <a:lstStyle/>
          <a:p>
            <a:endParaRPr lang="nl-BE" dirty="0" smtClean="0"/>
          </a:p>
          <a:p>
            <a:pPr marL="457200" lvl="1" indent="0">
              <a:buNone/>
            </a:pPr>
            <a:r>
              <a:rPr lang="nl-BE" sz="2800" dirty="0" smtClean="0"/>
              <a:t>Finding model drifts (extract from Guidance document)</a:t>
            </a:r>
          </a:p>
          <a:p>
            <a:pPr marL="457200" lvl="1" indent="0">
              <a:buNone/>
            </a:pPr>
            <a:endParaRPr lang="nl-BE" sz="2800" dirty="0"/>
          </a:p>
          <a:p>
            <a:pPr lvl="1"/>
            <a:r>
              <a:rPr lang="en-US" sz="2000" dirty="0"/>
              <a:t>Make sure that you tested the application database with the right version you once have been given WITHOUT having access to the database (Trusted DBA version) </a:t>
            </a:r>
            <a:endParaRPr lang="en-US" sz="2000" dirty="0" smtClean="0"/>
          </a:p>
          <a:p>
            <a:pPr lvl="1"/>
            <a:endParaRPr lang="nl-BE" sz="2000" dirty="0"/>
          </a:p>
          <a:p>
            <a:pPr lvl="1"/>
            <a:r>
              <a:rPr lang="en-US" sz="2000" dirty="0"/>
              <a:t>Make sure that you tested the application database with the right version you once have been given having access to the database (Trusted developer version) </a:t>
            </a:r>
            <a:endParaRPr lang="en-US" sz="2000" dirty="0" smtClean="0"/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Review the deployment script prior executing them in the database (Suspicious DBA version)</a:t>
            </a:r>
          </a:p>
          <a:p>
            <a:pPr lvl="1"/>
            <a:endParaRPr lang="nl-BE" sz="2000" dirty="0"/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  <a:p>
            <a:endParaRPr lang="nl-B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5785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Finding model drifts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20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Visual Studio Database Projects can ease development , build, test and deployment process by providing the right tools. </a:t>
            </a:r>
          </a:p>
          <a:p>
            <a:r>
              <a:rPr lang="en-US" sz="2800" dirty="0" smtClean="0"/>
              <a:t>VSTS Database Projects cover the operative  part of ALM for Database projects.</a:t>
            </a:r>
          </a:p>
          <a:p>
            <a:r>
              <a:rPr lang="en-US" sz="2800" dirty="0" smtClean="0"/>
              <a:t>Many formalized processes with little effort will help you to ensure quality across the database projects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D</a:t>
            </a:r>
            <a:r>
              <a:rPr lang="en-US" sz="2800" dirty="0" smtClean="0"/>
              <a:t>atabase Guidance document can help you to find out how you can get around limitations, implement best practices and handle special situations.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903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Additional Ressources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My blog: </a:t>
            </a:r>
            <a:r>
              <a:rPr lang="en-US" dirty="0" smtClean="0">
                <a:hlinkClick r:id="rId3"/>
              </a:rPr>
              <a:t>http://blogs.msdn.com/JensS</a:t>
            </a:r>
            <a:endParaRPr lang="en-US" dirty="0" smtClean="0"/>
          </a:p>
          <a:p>
            <a:r>
              <a:rPr lang="en-US" dirty="0" smtClean="0"/>
              <a:t>Barclay Hill (PM of Visual Studio Data Tools): </a:t>
            </a:r>
            <a:r>
              <a:rPr lang="en-US" dirty="0" smtClean="0">
                <a:hlinkClick r:id="rId4"/>
              </a:rPr>
              <a:t>http://blogs.msdn.com/BaHill</a:t>
            </a:r>
            <a:r>
              <a:rPr lang="en-US" dirty="0" smtClean="0"/>
              <a:t> </a:t>
            </a:r>
          </a:p>
          <a:p>
            <a:r>
              <a:rPr lang="en-US" dirty="0" smtClean="0"/>
              <a:t>Visual Studio Database </a:t>
            </a:r>
            <a:r>
              <a:rPr lang="en-US" dirty="0"/>
              <a:t>Projects Guidance: </a:t>
            </a:r>
            <a:r>
              <a:rPr lang="en-US" dirty="0">
                <a:hlinkClick r:id="rId5"/>
              </a:rPr>
              <a:t>http://vsdatabaseguide.codeplex.com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pPr marL="342900" lvl="2" indent="-342900"/>
            <a:r>
              <a:rPr lang="en-US" dirty="0" smtClean="0"/>
              <a:t>Visual Studio Rangers: </a:t>
            </a:r>
            <a:r>
              <a:rPr lang="en-ZA" dirty="0">
                <a:hlinkClick r:id=""/>
              </a:rPr>
              <a:t>http://tinyurl.com/ALMRangers</a:t>
            </a:r>
            <a:endParaRPr lang="en-ZA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user man casual the king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8471" y="528638"/>
            <a:ext cx="10858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1869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understanding of lifecycle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268" y="1382587"/>
            <a:ext cx="6364002" cy="458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5784" y="6235313"/>
            <a:ext cx="3852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What is ALM </a:t>
            </a:r>
            <a:r>
              <a:rPr lang="de-DE" sz="1200" dirty="0">
                <a:solidFill>
                  <a:schemeClr val="bg1"/>
                </a:solidFill>
              </a:rPr>
              <a:t>? (</a:t>
            </a:r>
            <a:r>
              <a:rPr lang="de-DE" sz="1200" dirty="0">
                <a:solidFill>
                  <a:schemeClr val="bg1"/>
                </a:solidFill>
                <a:hlinkClick r:id="rId4"/>
              </a:rPr>
              <a:t>http://go.microsoft.com/?</a:t>
            </a:r>
            <a:r>
              <a:rPr lang="de-DE" sz="1200" dirty="0" smtClean="0">
                <a:solidFill>
                  <a:schemeClr val="bg1"/>
                </a:solidFill>
                <a:hlinkClick r:id="rId4"/>
              </a:rPr>
              <a:t>linkid=9743693</a:t>
            </a:r>
            <a:r>
              <a:rPr lang="de-DE" sz="1200" dirty="0" smtClean="0">
                <a:solidFill>
                  <a:schemeClr val="bg1"/>
                </a:solidFill>
              </a:rPr>
              <a:t>) 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1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5" name="Picture 4" descr="user man casual the kin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8115" y="3191028"/>
            <a:ext cx="10858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Callout 5"/>
          <p:cNvSpPr/>
          <p:nvPr/>
        </p:nvSpPr>
        <p:spPr>
          <a:xfrm>
            <a:off x="6393669" y="2405210"/>
            <a:ext cx="1357322" cy="928694"/>
          </a:xfrm>
          <a:prstGeom prst="wedgeEllipseCallout">
            <a:avLst>
              <a:gd name="adj1" fmla="val 37178"/>
              <a:gd name="adj2" fmla="val 611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?</a:t>
            </a:r>
          </a:p>
        </p:txBody>
      </p:sp>
      <p:pic>
        <p:nvPicPr>
          <p:cNvPr id="7" name="Picture 136" descr="buddy3"/>
          <p:cNvPicPr>
            <a:picLocks noChangeAspect="1" noChangeArrowheads="1"/>
          </p:cNvPicPr>
          <p:nvPr/>
        </p:nvPicPr>
        <p:blipFill>
          <a:blip r:embed="rId4" cstate="print">
            <a:lum bright="6000" contrast="6000"/>
          </a:blip>
          <a:srcRect/>
          <a:stretch>
            <a:fillRect/>
          </a:stretch>
        </p:blipFill>
        <p:spPr bwMode="auto">
          <a:xfrm>
            <a:off x="4964909" y="2762400"/>
            <a:ext cx="1214446" cy="12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7" descr="buddy5"/>
          <p:cNvPicPr>
            <a:picLocks noChangeAspect="1" noChangeArrowheads="1"/>
          </p:cNvPicPr>
          <p:nvPr/>
        </p:nvPicPr>
        <p:blipFill>
          <a:blip r:embed="rId5" cstate="print">
            <a:lum bright="6000" contrast="6000"/>
          </a:blip>
          <a:srcRect/>
          <a:stretch>
            <a:fillRect/>
          </a:stretch>
        </p:blipFill>
        <p:spPr bwMode="auto">
          <a:xfrm>
            <a:off x="6679421" y="4619788"/>
            <a:ext cx="1285884" cy="138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8" descr="buddy2"/>
          <p:cNvPicPr>
            <a:picLocks noChangeAspect="1" noChangeArrowheads="1"/>
          </p:cNvPicPr>
          <p:nvPr/>
        </p:nvPicPr>
        <p:blipFill>
          <a:blip r:embed="rId6" cstate="print">
            <a:lum bright="6000" contrast="6000"/>
          </a:blip>
          <a:srcRect/>
          <a:stretch>
            <a:fillRect/>
          </a:stretch>
        </p:blipFill>
        <p:spPr bwMode="auto">
          <a:xfrm>
            <a:off x="4393405" y="4334036"/>
            <a:ext cx="1070164" cy="116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ular Callout 9"/>
          <p:cNvSpPr/>
          <p:nvPr/>
        </p:nvSpPr>
        <p:spPr>
          <a:xfrm>
            <a:off x="4107653" y="2190896"/>
            <a:ext cx="1000132" cy="785818"/>
          </a:xfrm>
          <a:prstGeom prst="wedgeRoundRectCallout">
            <a:avLst>
              <a:gd name="adj1" fmla="val 31230"/>
              <a:gd name="adj2" fmla="val 70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11" name="Cloud Callout 10"/>
          <p:cNvSpPr/>
          <p:nvPr/>
        </p:nvSpPr>
        <p:spPr>
          <a:xfrm>
            <a:off x="3178959" y="3762532"/>
            <a:ext cx="1214446" cy="857256"/>
          </a:xfrm>
          <a:prstGeom prst="cloudCallout">
            <a:avLst>
              <a:gd name="adj1" fmla="val 45833"/>
              <a:gd name="adj2" fmla="val 699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?</a:t>
            </a:r>
            <a:endParaRPr lang="de-DE" dirty="0" smtClean="0"/>
          </a:p>
        </p:txBody>
      </p:sp>
      <p:sp>
        <p:nvSpPr>
          <p:cNvPr id="12" name="Oval Callout 11"/>
          <p:cNvSpPr/>
          <p:nvPr/>
        </p:nvSpPr>
        <p:spPr>
          <a:xfrm>
            <a:off x="5893603" y="3976846"/>
            <a:ext cx="1071570" cy="642942"/>
          </a:xfrm>
          <a:prstGeom prst="wedgeEllipseCallout">
            <a:avLst>
              <a:gd name="adj1" fmla="val 45198"/>
              <a:gd name="adj2" fmla="val 664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7939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Database Lifecycle</a:t>
            </a:r>
          </a:p>
        </p:txBody>
      </p:sp>
      <p:sp>
        <p:nvSpPr>
          <p:cNvPr id="4" name="AutoShape 26"/>
          <p:cNvSpPr>
            <a:spLocks noChangeArrowheads="1"/>
          </p:cNvSpPr>
          <p:nvPr/>
        </p:nvSpPr>
        <p:spPr bwMode="invGray">
          <a:xfrm>
            <a:off x="3357562" y="3101252"/>
            <a:ext cx="2286000" cy="105560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Database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Project</a:t>
            </a: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invGray">
          <a:xfrm>
            <a:off x="5955531" y="3367446"/>
            <a:ext cx="1784350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Build</a:t>
            </a:r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invGray">
          <a:xfrm>
            <a:off x="1690197" y="2000249"/>
            <a:ext cx="1450975" cy="12477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invGray">
          <a:xfrm rot="5400000">
            <a:off x="5976317" y="2080132"/>
            <a:ext cx="1207791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3" name="AutoShape 36"/>
          <p:cNvSpPr>
            <a:spLocks noChangeArrowheads="1"/>
          </p:cNvSpPr>
          <p:nvPr/>
        </p:nvSpPr>
        <p:spPr bwMode="invGray">
          <a:xfrm rot="10800000">
            <a:off x="5955532" y="4071937"/>
            <a:ext cx="1090604" cy="12493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invGray">
          <a:xfrm rot="16200000">
            <a:off x="1597364" y="4018755"/>
            <a:ext cx="1143000" cy="12493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1 256"/>
              <a:gd name="T9" fmla="*/ 5898240 1 256"/>
              <a:gd name="T10" fmla="*/ 5898240 1 256"/>
              <a:gd name="T11" fmla="*/ 0 1 25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de-DE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invGray">
          <a:xfrm>
            <a:off x="1131773" y="3367445"/>
            <a:ext cx="2074182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Deployment</a:t>
            </a:r>
          </a:p>
        </p:txBody>
      </p:sp>
      <p:sp>
        <p:nvSpPr>
          <p:cNvPr id="18" name="AutoShape 30"/>
          <p:cNvSpPr>
            <a:spLocks noChangeArrowheads="1"/>
          </p:cNvSpPr>
          <p:nvPr/>
        </p:nvSpPr>
        <p:spPr bwMode="invGray">
          <a:xfrm>
            <a:off x="3404259" y="4718318"/>
            <a:ext cx="2295698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AutoShape 30"/>
          <p:cNvSpPr>
            <a:spLocks noChangeArrowheads="1"/>
          </p:cNvSpPr>
          <p:nvPr/>
        </p:nvSpPr>
        <p:spPr bwMode="invGray">
          <a:xfrm>
            <a:off x="3460655" y="2100917"/>
            <a:ext cx="2182907" cy="523220"/>
          </a:xfrm>
          <a:prstGeom prst="flowChartProcess">
            <a:avLst/>
          </a:prstGeom>
          <a:solidFill>
            <a:schemeClr val="accent5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  <a:flatTx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Development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270739" y="1489741"/>
            <a:ext cx="0" cy="450166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404259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ight Arrow 21"/>
          <p:cNvSpPr/>
          <p:nvPr/>
        </p:nvSpPr>
        <p:spPr>
          <a:xfrm rot="10800000">
            <a:off x="2697858" y="5662246"/>
            <a:ext cx="446772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3891351" y="5591880"/>
            <a:ext cx="420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Creation (Requirements definition / Design / Implementation)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75" y="5453380"/>
            <a:ext cx="2554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>
                <a:solidFill>
                  <a:schemeClr val="bg1"/>
                </a:solidFill>
              </a:rPr>
              <a:t>Service </a:t>
            </a:r>
            <a:r>
              <a:rPr lang="de-DE" i="1" dirty="0" smtClean="0">
                <a:solidFill>
                  <a:schemeClr val="bg1"/>
                </a:solidFill>
              </a:rPr>
              <a:t>management (Deployment / Operation / Optimizing)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046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evolution of development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25784" y="6235313"/>
            <a:ext cx="4711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Tools for team </a:t>
            </a:r>
            <a:r>
              <a:rPr lang="de-DE" sz="1200" dirty="0">
                <a:solidFill>
                  <a:schemeClr val="bg1"/>
                </a:solidFill>
              </a:rPr>
              <a:t>development (</a:t>
            </a:r>
            <a:r>
              <a:rPr lang="de-DE" sz="1200" dirty="0">
                <a:solidFill>
                  <a:schemeClr val="bg1"/>
                </a:solidFill>
                <a:hlinkClick r:id="rId3"/>
              </a:rPr>
              <a:t>http://go.microsoft.com/?</a:t>
            </a:r>
            <a:r>
              <a:rPr lang="de-DE" sz="1200" dirty="0" smtClean="0">
                <a:solidFill>
                  <a:schemeClr val="bg1"/>
                </a:solidFill>
                <a:hlinkClick r:id="rId3"/>
              </a:rPr>
              <a:t>linkid=9743692</a:t>
            </a:r>
            <a:r>
              <a:rPr lang="de-DE" sz="1200" dirty="0" smtClean="0">
                <a:solidFill>
                  <a:schemeClr val="bg1"/>
                </a:solidFill>
              </a:rPr>
              <a:t>) 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1276350"/>
            <a:ext cx="7248525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7267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en-US" sz="3200" dirty="0" smtClean="0"/>
              <a:t>Version Control Challenge</a:t>
            </a:r>
            <a:endParaRPr lang="de-DE" sz="3200" smtClean="0"/>
          </a:p>
        </p:txBody>
      </p:sp>
      <p:sp>
        <p:nvSpPr>
          <p:cNvPr id="68" name="AutoShape 38"/>
          <p:cNvSpPr>
            <a:spLocks noChangeArrowheads="1"/>
          </p:cNvSpPr>
          <p:nvPr/>
        </p:nvSpPr>
        <p:spPr bwMode="invGray">
          <a:xfrm>
            <a:off x="500063" y="3895725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id    INT NOT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name  VARCHAR(25) NOT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start DATETIME NULL,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len   INT NULL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sp>
        <p:nvSpPr>
          <p:cNvPr id="69" name="AutoShape 38"/>
          <p:cNvSpPr>
            <a:spLocks noChangeArrowheads="1"/>
          </p:cNvSpPr>
          <p:nvPr/>
        </p:nvSpPr>
        <p:spPr bwMode="invGray">
          <a:xfrm>
            <a:off x="500063" y="1000125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class AuctionApplication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int id;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void MethodA();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grpSp>
        <p:nvGrpSpPr>
          <p:cNvPr id="14341" name="Group 10"/>
          <p:cNvGrpSpPr>
            <a:grpSpLocks/>
          </p:cNvGrpSpPr>
          <p:nvPr/>
        </p:nvGrpSpPr>
        <p:grpSpPr bwMode="auto">
          <a:xfrm>
            <a:off x="7291388" y="3995738"/>
            <a:ext cx="1558925" cy="1963737"/>
            <a:chOff x="4659" y="510"/>
            <a:chExt cx="982" cy="1237"/>
          </a:xfrm>
        </p:grpSpPr>
        <p:pic>
          <p:nvPicPr>
            <p:cNvPr id="14365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2" y="764"/>
              <a:ext cx="655" cy="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Text Box 12"/>
            <p:cNvSpPr txBox="1">
              <a:spLocks noChangeArrowheads="1"/>
            </p:cNvSpPr>
            <p:nvPr/>
          </p:nvSpPr>
          <p:spPr bwMode="auto">
            <a:xfrm>
              <a:off x="4659" y="510"/>
              <a:ext cx="982" cy="25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Database</a:t>
              </a:r>
              <a:endParaRPr lang="en-US" dirty="0"/>
            </a:p>
          </p:txBody>
        </p:sp>
      </p:grpSp>
      <p:sp>
        <p:nvSpPr>
          <p:cNvPr id="73" name="AutoShape 38"/>
          <p:cNvSpPr>
            <a:spLocks noChangeArrowheads="1"/>
          </p:cNvSpPr>
          <p:nvPr/>
        </p:nvSpPr>
        <p:spPr bwMode="invGray">
          <a:xfrm>
            <a:off x="1165225" y="1000125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class AuctionApplication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int id;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void MethodA();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void MethodB();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sp>
        <p:nvSpPr>
          <p:cNvPr id="74" name="AutoShape 38"/>
          <p:cNvSpPr>
            <a:spLocks noChangeArrowheads="1"/>
          </p:cNvSpPr>
          <p:nvPr/>
        </p:nvSpPr>
        <p:spPr bwMode="invGray">
          <a:xfrm>
            <a:off x="1830388" y="1000125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class AuctionApplication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(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int    id;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string cacheTitle;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void MethodA();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void MethodB();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>
                    <a:alpha val="100000"/>
                  </a:srgbClr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</p:txBody>
      </p:sp>
      <p:sp>
        <p:nvSpPr>
          <p:cNvPr id="75" name="Right Arrow 74"/>
          <p:cNvSpPr/>
          <p:nvPr/>
        </p:nvSpPr>
        <p:spPr bwMode="auto">
          <a:xfrm>
            <a:off x="0" y="3384385"/>
            <a:ext cx="8510080" cy="461319"/>
          </a:xfrm>
          <a:prstGeom prst="rightArrow">
            <a:avLst/>
          </a:prstGeom>
          <a:gradFill flip="none"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>
                  <a:alpha val="75000"/>
                </a:schemeClr>
              </a:gs>
              <a:gs pos="100000">
                <a:schemeClr val="folHlink">
                  <a:gamma/>
                  <a:shade val="54118"/>
                  <a:invGamma/>
                  <a:alpha val="2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rgbClr val="D06800"/>
                </a:gs>
                <a:gs pos="50000">
                  <a:srgbClr val="BC5E00">
                    <a:alpha val="75000"/>
                  </a:srgbClr>
                </a:gs>
                <a:gs pos="100000">
                  <a:srgbClr val="BC5E00">
                    <a:alpha val="20000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r>
              <a:rPr lang="en-US" b="1" dirty="0">
                <a:solidFill>
                  <a:schemeClr val="bg1"/>
                </a:solidFill>
                <a:latin typeface="Segoe Semibold" pitchFamily="34" charset="0"/>
              </a:rPr>
              <a:t>Revision History</a:t>
            </a:r>
          </a:p>
        </p:txBody>
      </p:sp>
      <p:grpSp>
        <p:nvGrpSpPr>
          <p:cNvPr id="14347" name="Group 69"/>
          <p:cNvGrpSpPr>
            <a:grpSpLocks/>
          </p:cNvGrpSpPr>
          <p:nvPr/>
        </p:nvGrpSpPr>
        <p:grpSpPr bwMode="auto">
          <a:xfrm>
            <a:off x="7308850" y="1182688"/>
            <a:ext cx="1558925" cy="2128837"/>
            <a:chOff x="7413064" y="4535774"/>
            <a:chExt cx="1558925" cy="2128636"/>
          </a:xfrm>
        </p:grpSpPr>
        <p:pic>
          <p:nvPicPr>
            <p:cNvPr id="14359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4202" y="4938999"/>
              <a:ext cx="1039813" cy="1560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Text Box 12"/>
            <p:cNvSpPr txBox="1">
              <a:spLocks noChangeArrowheads="1"/>
            </p:cNvSpPr>
            <p:nvPr/>
          </p:nvSpPr>
          <p:spPr bwMode="auto">
            <a:xfrm>
              <a:off x="7413064" y="4535774"/>
              <a:ext cx="1558925" cy="40001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App</a:t>
              </a:r>
              <a:endParaRPr lang="en-US" dirty="0"/>
            </a:p>
          </p:txBody>
        </p:sp>
        <p:pic>
          <p:nvPicPr>
            <p:cNvPr id="14361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6032" y="5682015"/>
              <a:ext cx="626076" cy="982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6"/>
            <p:cNvGrpSpPr/>
            <p:nvPr/>
          </p:nvGrpSpPr>
          <p:grpSpPr>
            <a:xfrm rot="1209375">
              <a:off x="8207318" y="5909281"/>
              <a:ext cx="254655" cy="259176"/>
              <a:chOff x="6523038" y="3829050"/>
              <a:chExt cx="804862" cy="81915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03" name="Freeform 7"/>
              <p:cNvSpPr>
                <a:spLocks/>
              </p:cNvSpPr>
              <p:nvPr/>
            </p:nvSpPr>
            <p:spPr bwMode="auto">
              <a:xfrm>
                <a:off x="6523038" y="3829050"/>
                <a:ext cx="804862" cy="819150"/>
              </a:xfrm>
              <a:custGeom>
                <a:avLst/>
                <a:gdLst/>
                <a:ahLst/>
                <a:cxnLst>
                  <a:cxn ang="0">
                    <a:pos x="1012" y="296"/>
                  </a:cxn>
                  <a:cxn ang="0">
                    <a:pos x="861" y="152"/>
                  </a:cxn>
                  <a:cxn ang="0">
                    <a:pos x="719" y="0"/>
                  </a:cxn>
                  <a:cxn ang="0">
                    <a:pos x="679" y="152"/>
                  </a:cxn>
                  <a:cxn ang="0">
                    <a:pos x="594" y="0"/>
                  </a:cxn>
                  <a:cxn ang="0">
                    <a:pos x="555" y="152"/>
                  </a:cxn>
                  <a:cxn ang="0">
                    <a:pos x="470" y="0"/>
                  </a:cxn>
                  <a:cxn ang="0">
                    <a:pos x="429" y="152"/>
                  </a:cxn>
                  <a:cxn ang="0">
                    <a:pos x="345" y="0"/>
                  </a:cxn>
                  <a:cxn ang="0">
                    <a:pos x="305" y="152"/>
                  </a:cxn>
                  <a:cxn ang="0">
                    <a:pos x="152" y="319"/>
                  </a:cxn>
                  <a:cxn ang="0">
                    <a:pos x="2" y="359"/>
                  </a:cxn>
                  <a:cxn ang="0">
                    <a:pos x="152" y="443"/>
                  </a:cxn>
                  <a:cxn ang="0">
                    <a:pos x="2" y="485"/>
                  </a:cxn>
                  <a:cxn ang="0">
                    <a:pos x="152" y="569"/>
                  </a:cxn>
                  <a:cxn ang="0">
                    <a:pos x="2" y="609"/>
                  </a:cxn>
                  <a:cxn ang="0">
                    <a:pos x="152" y="695"/>
                  </a:cxn>
                  <a:cxn ang="0">
                    <a:pos x="0" y="734"/>
                  </a:cxn>
                  <a:cxn ang="0">
                    <a:pos x="152" y="860"/>
                  </a:cxn>
                  <a:cxn ang="0">
                    <a:pos x="305" y="1020"/>
                  </a:cxn>
                  <a:cxn ang="0">
                    <a:pos x="345" y="860"/>
                  </a:cxn>
                  <a:cxn ang="0">
                    <a:pos x="433" y="1031"/>
                  </a:cxn>
                  <a:cxn ang="0">
                    <a:pos x="472" y="860"/>
                  </a:cxn>
                  <a:cxn ang="0">
                    <a:pos x="557" y="1031"/>
                  </a:cxn>
                  <a:cxn ang="0">
                    <a:pos x="597" y="860"/>
                  </a:cxn>
                  <a:cxn ang="0">
                    <a:pos x="681" y="1021"/>
                  </a:cxn>
                  <a:cxn ang="0">
                    <a:pos x="722" y="860"/>
                  </a:cxn>
                  <a:cxn ang="0">
                    <a:pos x="861" y="711"/>
                  </a:cxn>
                  <a:cxn ang="0">
                    <a:pos x="1012" y="672"/>
                  </a:cxn>
                  <a:cxn ang="0">
                    <a:pos x="861" y="586"/>
                  </a:cxn>
                  <a:cxn ang="0">
                    <a:pos x="1012" y="546"/>
                  </a:cxn>
                  <a:cxn ang="0">
                    <a:pos x="861" y="462"/>
                  </a:cxn>
                  <a:cxn ang="0">
                    <a:pos x="1012" y="421"/>
                  </a:cxn>
                  <a:cxn ang="0">
                    <a:pos x="861" y="336"/>
                  </a:cxn>
                </a:cxnLst>
                <a:rect l="0" t="0" r="r" b="b"/>
                <a:pathLst>
                  <a:path w="1012" h="1031">
                    <a:moveTo>
                      <a:pt x="1012" y="336"/>
                    </a:moveTo>
                    <a:lnTo>
                      <a:pt x="1012" y="296"/>
                    </a:lnTo>
                    <a:lnTo>
                      <a:pt x="861" y="296"/>
                    </a:lnTo>
                    <a:lnTo>
                      <a:pt x="861" y="152"/>
                    </a:lnTo>
                    <a:lnTo>
                      <a:pt x="719" y="152"/>
                    </a:lnTo>
                    <a:lnTo>
                      <a:pt x="719" y="0"/>
                    </a:lnTo>
                    <a:lnTo>
                      <a:pt x="679" y="0"/>
                    </a:lnTo>
                    <a:lnTo>
                      <a:pt x="679" y="152"/>
                    </a:lnTo>
                    <a:lnTo>
                      <a:pt x="594" y="152"/>
                    </a:lnTo>
                    <a:lnTo>
                      <a:pt x="594" y="0"/>
                    </a:lnTo>
                    <a:lnTo>
                      <a:pt x="555" y="0"/>
                    </a:lnTo>
                    <a:lnTo>
                      <a:pt x="555" y="152"/>
                    </a:lnTo>
                    <a:lnTo>
                      <a:pt x="470" y="152"/>
                    </a:lnTo>
                    <a:lnTo>
                      <a:pt x="470" y="0"/>
                    </a:lnTo>
                    <a:lnTo>
                      <a:pt x="429" y="0"/>
                    </a:lnTo>
                    <a:lnTo>
                      <a:pt x="429" y="152"/>
                    </a:lnTo>
                    <a:lnTo>
                      <a:pt x="345" y="152"/>
                    </a:lnTo>
                    <a:lnTo>
                      <a:pt x="345" y="0"/>
                    </a:lnTo>
                    <a:lnTo>
                      <a:pt x="305" y="0"/>
                    </a:lnTo>
                    <a:lnTo>
                      <a:pt x="305" y="152"/>
                    </a:lnTo>
                    <a:lnTo>
                      <a:pt x="152" y="152"/>
                    </a:lnTo>
                    <a:lnTo>
                      <a:pt x="152" y="319"/>
                    </a:lnTo>
                    <a:lnTo>
                      <a:pt x="2" y="319"/>
                    </a:lnTo>
                    <a:lnTo>
                      <a:pt x="2" y="359"/>
                    </a:lnTo>
                    <a:lnTo>
                      <a:pt x="152" y="359"/>
                    </a:lnTo>
                    <a:lnTo>
                      <a:pt x="152" y="443"/>
                    </a:lnTo>
                    <a:lnTo>
                      <a:pt x="2" y="445"/>
                    </a:lnTo>
                    <a:lnTo>
                      <a:pt x="2" y="485"/>
                    </a:lnTo>
                    <a:lnTo>
                      <a:pt x="152" y="483"/>
                    </a:lnTo>
                    <a:lnTo>
                      <a:pt x="152" y="569"/>
                    </a:lnTo>
                    <a:lnTo>
                      <a:pt x="2" y="569"/>
                    </a:lnTo>
                    <a:lnTo>
                      <a:pt x="2" y="609"/>
                    </a:lnTo>
                    <a:lnTo>
                      <a:pt x="152" y="609"/>
                    </a:lnTo>
                    <a:lnTo>
                      <a:pt x="152" y="695"/>
                    </a:lnTo>
                    <a:lnTo>
                      <a:pt x="0" y="695"/>
                    </a:lnTo>
                    <a:lnTo>
                      <a:pt x="0" y="734"/>
                    </a:lnTo>
                    <a:lnTo>
                      <a:pt x="152" y="734"/>
                    </a:lnTo>
                    <a:lnTo>
                      <a:pt x="152" y="860"/>
                    </a:lnTo>
                    <a:lnTo>
                      <a:pt x="305" y="860"/>
                    </a:lnTo>
                    <a:lnTo>
                      <a:pt x="305" y="1020"/>
                    </a:lnTo>
                    <a:lnTo>
                      <a:pt x="344" y="1021"/>
                    </a:lnTo>
                    <a:lnTo>
                      <a:pt x="345" y="860"/>
                    </a:lnTo>
                    <a:lnTo>
                      <a:pt x="433" y="860"/>
                    </a:lnTo>
                    <a:lnTo>
                      <a:pt x="433" y="1031"/>
                    </a:lnTo>
                    <a:lnTo>
                      <a:pt x="472" y="1031"/>
                    </a:lnTo>
                    <a:lnTo>
                      <a:pt x="472" y="860"/>
                    </a:lnTo>
                    <a:lnTo>
                      <a:pt x="557" y="860"/>
                    </a:lnTo>
                    <a:lnTo>
                      <a:pt x="557" y="1031"/>
                    </a:lnTo>
                    <a:lnTo>
                      <a:pt x="597" y="1031"/>
                    </a:lnTo>
                    <a:lnTo>
                      <a:pt x="597" y="860"/>
                    </a:lnTo>
                    <a:lnTo>
                      <a:pt x="681" y="860"/>
                    </a:lnTo>
                    <a:lnTo>
                      <a:pt x="681" y="1021"/>
                    </a:lnTo>
                    <a:lnTo>
                      <a:pt x="722" y="1021"/>
                    </a:lnTo>
                    <a:lnTo>
                      <a:pt x="722" y="860"/>
                    </a:lnTo>
                    <a:lnTo>
                      <a:pt x="861" y="860"/>
                    </a:lnTo>
                    <a:lnTo>
                      <a:pt x="861" y="711"/>
                    </a:lnTo>
                    <a:lnTo>
                      <a:pt x="1012" y="711"/>
                    </a:lnTo>
                    <a:lnTo>
                      <a:pt x="1012" y="672"/>
                    </a:lnTo>
                    <a:lnTo>
                      <a:pt x="861" y="672"/>
                    </a:lnTo>
                    <a:lnTo>
                      <a:pt x="861" y="586"/>
                    </a:lnTo>
                    <a:lnTo>
                      <a:pt x="1012" y="586"/>
                    </a:lnTo>
                    <a:lnTo>
                      <a:pt x="1012" y="546"/>
                    </a:lnTo>
                    <a:lnTo>
                      <a:pt x="861" y="546"/>
                    </a:lnTo>
                    <a:lnTo>
                      <a:pt x="861" y="462"/>
                    </a:lnTo>
                    <a:lnTo>
                      <a:pt x="1012" y="462"/>
                    </a:lnTo>
                    <a:lnTo>
                      <a:pt x="1012" y="421"/>
                    </a:lnTo>
                    <a:lnTo>
                      <a:pt x="861" y="421"/>
                    </a:lnTo>
                    <a:lnTo>
                      <a:pt x="861" y="336"/>
                    </a:lnTo>
                    <a:lnTo>
                      <a:pt x="101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4" name="Freeform 8"/>
              <p:cNvSpPr>
                <a:spLocks/>
              </p:cNvSpPr>
              <p:nvPr/>
            </p:nvSpPr>
            <p:spPr bwMode="auto">
              <a:xfrm>
                <a:off x="6994525" y="3983038"/>
                <a:ext cx="180975" cy="227012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27" y="104"/>
                  </a:cxn>
                  <a:cxn ang="0">
                    <a:pos x="85" y="104"/>
                  </a:cxn>
                  <a:cxn ang="0">
                    <a:pos x="85" y="287"/>
                  </a:cxn>
                  <a:cxn ang="0">
                    <a:pos x="0" y="202"/>
                  </a:cxn>
                  <a:cxn ang="0">
                    <a:pos x="0" y="0"/>
                  </a:cxn>
                  <a:cxn ang="0">
                    <a:pos x="227" y="0"/>
                  </a:cxn>
                </a:cxnLst>
                <a:rect l="0" t="0" r="r" b="b"/>
                <a:pathLst>
                  <a:path w="227" h="287">
                    <a:moveTo>
                      <a:pt x="227" y="0"/>
                    </a:moveTo>
                    <a:lnTo>
                      <a:pt x="227" y="104"/>
                    </a:lnTo>
                    <a:lnTo>
                      <a:pt x="85" y="104"/>
                    </a:lnTo>
                    <a:lnTo>
                      <a:pt x="85" y="287"/>
                    </a:lnTo>
                    <a:lnTo>
                      <a:pt x="0" y="202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5" name="Freeform 9"/>
              <p:cNvSpPr>
                <a:spLocks/>
              </p:cNvSpPr>
              <p:nvPr/>
            </p:nvSpPr>
            <p:spPr bwMode="auto">
              <a:xfrm>
                <a:off x="7046913" y="4329113"/>
                <a:ext cx="60325" cy="60325"/>
              </a:xfrm>
              <a:custGeom>
                <a:avLst/>
                <a:gdLst/>
                <a:ahLst/>
                <a:cxnLst>
                  <a:cxn ang="0">
                    <a:pos x="40" y="76"/>
                  </a:cxn>
                  <a:cxn ang="0">
                    <a:pos x="32" y="75"/>
                  </a:cxn>
                  <a:cxn ang="0">
                    <a:pos x="25" y="74"/>
                  </a:cxn>
                  <a:cxn ang="0">
                    <a:pos x="18" y="70"/>
                  </a:cxn>
                  <a:cxn ang="0">
                    <a:pos x="12" y="65"/>
                  </a:cxn>
                  <a:cxn ang="0">
                    <a:pos x="7" y="59"/>
                  </a:cxn>
                  <a:cxn ang="0">
                    <a:pos x="4" y="53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2" y="30"/>
                  </a:cxn>
                  <a:cxn ang="0">
                    <a:pos x="4" y="23"/>
                  </a:cxn>
                  <a:cxn ang="0">
                    <a:pos x="7" y="16"/>
                  </a:cxn>
                  <a:cxn ang="0">
                    <a:pos x="12" y="10"/>
                  </a:cxn>
                  <a:cxn ang="0">
                    <a:pos x="18" y="6"/>
                  </a:cxn>
                  <a:cxn ang="0">
                    <a:pos x="25" y="2"/>
                  </a:cxn>
                  <a:cxn ang="0">
                    <a:pos x="32" y="1"/>
                  </a:cxn>
                  <a:cxn ang="0">
                    <a:pos x="40" y="0"/>
                  </a:cxn>
                  <a:cxn ang="0">
                    <a:pos x="48" y="1"/>
                  </a:cxn>
                  <a:cxn ang="0">
                    <a:pos x="55" y="2"/>
                  </a:cxn>
                  <a:cxn ang="0">
                    <a:pos x="60" y="6"/>
                  </a:cxn>
                  <a:cxn ang="0">
                    <a:pos x="66" y="10"/>
                  </a:cxn>
                  <a:cxn ang="0">
                    <a:pos x="72" y="16"/>
                  </a:cxn>
                  <a:cxn ang="0">
                    <a:pos x="75" y="23"/>
                  </a:cxn>
                  <a:cxn ang="0">
                    <a:pos x="76" y="30"/>
                  </a:cxn>
                  <a:cxn ang="0">
                    <a:pos x="78" y="38"/>
                  </a:cxn>
                  <a:cxn ang="0">
                    <a:pos x="76" y="46"/>
                  </a:cxn>
                  <a:cxn ang="0">
                    <a:pos x="74" y="53"/>
                  </a:cxn>
                  <a:cxn ang="0">
                    <a:pos x="71" y="59"/>
                  </a:cxn>
                  <a:cxn ang="0">
                    <a:pos x="66" y="65"/>
                  </a:cxn>
                  <a:cxn ang="0">
                    <a:pos x="60" y="69"/>
                  </a:cxn>
                  <a:cxn ang="0">
                    <a:pos x="55" y="73"/>
                  </a:cxn>
                  <a:cxn ang="0">
                    <a:pos x="48" y="75"/>
                  </a:cxn>
                  <a:cxn ang="0">
                    <a:pos x="40" y="76"/>
                  </a:cxn>
                </a:cxnLst>
                <a:rect l="0" t="0" r="r" b="b"/>
                <a:pathLst>
                  <a:path w="78" h="76">
                    <a:moveTo>
                      <a:pt x="40" y="76"/>
                    </a:moveTo>
                    <a:lnTo>
                      <a:pt x="32" y="75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2" y="65"/>
                    </a:lnTo>
                    <a:lnTo>
                      <a:pt x="7" y="59"/>
                    </a:lnTo>
                    <a:lnTo>
                      <a:pt x="4" y="53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2" y="30"/>
                    </a:lnTo>
                    <a:lnTo>
                      <a:pt x="4" y="23"/>
                    </a:lnTo>
                    <a:lnTo>
                      <a:pt x="7" y="16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8" y="1"/>
                    </a:lnTo>
                    <a:lnTo>
                      <a:pt x="55" y="2"/>
                    </a:lnTo>
                    <a:lnTo>
                      <a:pt x="60" y="6"/>
                    </a:lnTo>
                    <a:lnTo>
                      <a:pt x="66" y="10"/>
                    </a:lnTo>
                    <a:lnTo>
                      <a:pt x="72" y="16"/>
                    </a:lnTo>
                    <a:lnTo>
                      <a:pt x="75" y="23"/>
                    </a:lnTo>
                    <a:lnTo>
                      <a:pt x="76" y="30"/>
                    </a:lnTo>
                    <a:lnTo>
                      <a:pt x="78" y="38"/>
                    </a:lnTo>
                    <a:lnTo>
                      <a:pt x="76" y="46"/>
                    </a:lnTo>
                    <a:lnTo>
                      <a:pt x="74" y="53"/>
                    </a:lnTo>
                    <a:lnTo>
                      <a:pt x="71" y="59"/>
                    </a:lnTo>
                    <a:lnTo>
                      <a:pt x="66" y="65"/>
                    </a:lnTo>
                    <a:lnTo>
                      <a:pt x="60" y="69"/>
                    </a:lnTo>
                    <a:lnTo>
                      <a:pt x="55" y="73"/>
                    </a:lnTo>
                    <a:lnTo>
                      <a:pt x="48" y="75"/>
                    </a:lnTo>
                    <a:lnTo>
                      <a:pt x="40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6896100" y="3983038"/>
                <a:ext cx="68262" cy="127000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85" y="161"/>
                  </a:cxn>
                  <a:cxn ang="0">
                    <a:pos x="0" y="76"/>
                  </a:cxn>
                  <a:cxn ang="0">
                    <a:pos x="0" y="0"/>
                  </a:cxn>
                  <a:cxn ang="0">
                    <a:pos x="85" y="0"/>
                  </a:cxn>
                </a:cxnLst>
                <a:rect l="0" t="0" r="r" b="b"/>
                <a:pathLst>
                  <a:path w="85" h="161">
                    <a:moveTo>
                      <a:pt x="85" y="0"/>
                    </a:moveTo>
                    <a:lnTo>
                      <a:pt x="85" y="161"/>
                    </a:lnTo>
                    <a:lnTo>
                      <a:pt x="0" y="76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7" name="Freeform 11"/>
              <p:cNvSpPr>
                <a:spLocks/>
              </p:cNvSpPr>
              <p:nvPr/>
            </p:nvSpPr>
            <p:spPr bwMode="auto">
              <a:xfrm>
                <a:off x="6675438" y="4411663"/>
                <a:ext cx="90487" cy="68262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0" y="0"/>
                  </a:cxn>
                  <a:cxn ang="0">
                    <a:pos x="114" y="0"/>
                  </a:cxn>
                  <a:cxn ang="0">
                    <a:pos x="115" y="85"/>
                  </a:cxn>
                  <a:cxn ang="0">
                    <a:pos x="0" y="85"/>
                  </a:cxn>
                </a:cxnLst>
                <a:rect l="0" t="0" r="r" b="b"/>
                <a:pathLst>
                  <a:path w="115" h="85">
                    <a:moveTo>
                      <a:pt x="0" y="85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115" y="8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8" name="Freeform 12"/>
              <p:cNvSpPr>
                <a:spLocks/>
              </p:cNvSpPr>
              <p:nvPr/>
            </p:nvSpPr>
            <p:spPr bwMode="auto">
              <a:xfrm>
                <a:off x="6675438" y="4211638"/>
                <a:ext cx="192087" cy="268287"/>
              </a:xfrm>
              <a:custGeom>
                <a:avLst/>
                <a:gdLst/>
                <a:ahLst/>
                <a:cxnLst>
                  <a:cxn ang="0">
                    <a:pos x="154" y="338"/>
                  </a:cxn>
                  <a:cxn ang="0">
                    <a:pos x="154" y="214"/>
                  </a:cxn>
                  <a:cxn ang="0">
                    <a:pos x="0" y="214"/>
                  </a:cxn>
                  <a:cxn ang="0">
                    <a:pos x="0" y="2"/>
                  </a:cxn>
                  <a:cxn ang="0">
                    <a:pos x="86" y="0"/>
                  </a:cxn>
                  <a:cxn ang="0">
                    <a:pos x="242" y="156"/>
                  </a:cxn>
                  <a:cxn ang="0">
                    <a:pos x="242" y="338"/>
                  </a:cxn>
                  <a:cxn ang="0">
                    <a:pos x="154" y="338"/>
                  </a:cxn>
                </a:cxnLst>
                <a:rect l="0" t="0" r="r" b="b"/>
                <a:pathLst>
                  <a:path w="242" h="338">
                    <a:moveTo>
                      <a:pt x="154" y="338"/>
                    </a:moveTo>
                    <a:lnTo>
                      <a:pt x="154" y="214"/>
                    </a:lnTo>
                    <a:lnTo>
                      <a:pt x="0" y="214"/>
                    </a:lnTo>
                    <a:lnTo>
                      <a:pt x="0" y="2"/>
                    </a:lnTo>
                    <a:lnTo>
                      <a:pt x="86" y="0"/>
                    </a:lnTo>
                    <a:lnTo>
                      <a:pt x="242" y="156"/>
                    </a:lnTo>
                    <a:lnTo>
                      <a:pt x="242" y="338"/>
                    </a:lnTo>
                    <a:lnTo>
                      <a:pt x="154" y="3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9" name="Freeform 13"/>
              <p:cNvSpPr>
                <a:spLocks/>
              </p:cNvSpPr>
              <p:nvPr/>
            </p:nvSpPr>
            <p:spPr bwMode="auto">
              <a:xfrm>
                <a:off x="6897688" y="4367213"/>
                <a:ext cx="68262" cy="112712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0" y="0"/>
                  </a:cxn>
                  <a:cxn ang="0">
                    <a:pos x="85" y="86"/>
                  </a:cxn>
                  <a:cxn ang="0">
                    <a:pos x="85" y="142"/>
                  </a:cxn>
                  <a:cxn ang="0">
                    <a:pos x="0" y="142"/>
                  </a:cxn>
                </a:cxnLst>
                <a:rect l="0" t="0" r="r" b="b"/>
                <a:pathLst>
                  <a:path w="85" h="142">
                    <a:moveTo>
                      <a:pt x="0" y="142"/>
                    </a:moveTo>
                    <a:lnTo>
                      <a:pt x="0" y="0"/>
                    </a:lnTo>
                    <a:lnTo>
                      <a:pt x="85" y="86"/>
                    </a:lnTo>
                    <a:lnTo>
                      <a:pt x="85" y="142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10" name="Freeform 14"/>
              <p:cNvSpPr>
                <a:spLocks/>
              </p:cNvSpPr>
              <p:nvPr/>
            </p:nvSpPr>
            <p:spPr bwMode="auto">
              <a:xfrm>
                <a:off x="6675438" y="3983038"/>
                <a:ext cx="388937" cy="496887"/>
              </a:xfrm>
              <a:custGeom>
                <a:avLst/>
                <a:gdLst/>
                <a:ahLst/>
                <a:cxnLst>
                  <a:cxn ang="0">
                    <a:pos x="406" y="555"/>
                  </a:cxn>
                  <a:cxn ang="0">
                    <a:pos x="0" y="250"/>
                  </a:cxn>
                  <a:cxn ang="0">
                    <a:pos x="114" y="0"/>
                  </a:cxn>
                  <a:cxn ang="0">
                    <a:pos x="102" y="63"/>
                  </a:cxn>
                  <a:cxn ang="0">
                    <a:pos x="80" y="77"/>
                  </a:cxn>
                  <a:cxn ang="0">
                    <a:pos x="65" y="97"/>
                  </a:cxn>
                  <a:cxn ang="0">
                    <a:pos x="57" y="121"/>
                  </a:cxn>
                  <a:cxn ang="0">
                    <a:pos x="57" y="149"/>
                  </a:cxn>
                  <a:cxn ang="0">
                    <a:pos x="69" y="178"/>
                  </a:cxn>
                  <a:cxn ang="0">
                    <a:pos x="85" y="195"/>
                  </a:cxn>
                  <a:cxn ang="0">
                    <a:pos x="98" y="203"/>
                  </a:cxn>
                  <a:cxn ang="0">
                    <a:pos x="112" y="209"/>
                  </a:cxn>
                  <a:cxn ang="0">
                    <a:pos x="126" y="212"/>
                  </a:cxn>
                  <a:cxn ang="0">
                    <a:pos x="140" y="212"/>
                  </a:cxn>
                  <a:cxn ang="0">
                    <a:pos x="151" y="210"/>
                  </a:cxn>
                  <a:cxn ang="0">
                    <a:pos x="162" y="208"/>
                  </a:cxn>
                  <a:cxn ang="0">
                    <a:pos x="171" y="203"/>
                  </a:cxn>
                  <a:cxn ang="0">
                    <a:pos x="365" y="389"/>
                  </a:cxn>
                  <a:cxn ang="0">
                    <a:pos x="204" y="171"/>
                  </a:cxn>
                  <a:cxn ang="0">
                    <a:pos x="211" y="153"/>
                  </a:cxn>
                  <a:cxn ang="0">
                    <a:pos x="213" y="134"/>
                  </a:cxn>
                  <a:cxn ang="0">
                    <a:pos x="207" y="104"/>
                  </a:cxn>
                  <a:cxn ang="0">
                    <a:pos x="190" y="78"/>
                  </a:cxn>
                  <a:cxn ang="0">
                    <a:pos x="182" y="72"/>
                  </a:cxn>
                  <a:cxn ang="0">
                    <a:pos x="174" y="66"/>
                  </a:cxn>
                  <a:cxn ang="0">
                    <a:pos x="163" y="61"/>
                  </a:cxn>
                  <a:cxn ang="0">
                    <a:pos x="154" y="58"/>
                  </a:cxn>
                  <a:cxn ang="0">
                    <a:pos x="238" y="0"/>
                  </a:cxn>
                  <a:cxn ang="0">
                    <a:pos x="488" y="344"/>
                  </a:cxn>
                  <a:cxn ang="0">
                    <a:pos x="475" y="404"/>
                  </a:cxn>
                  <a:cxn ang="0">
                    <a:pos x="454" y="417"/>
                  </a:cxn>
                  <a:cxn ang="0">
                    <a:pos x="439" y="437"/>
                  </a:cxn>
                  <a:cxn ang="0">
                    <a:pos x="429" y="461"/>
                  </a:cxn>
                  <a:cxn ang="0">
                    <a:pos x="429" y="490"/>
                  </a:cxn>
                  <a:cxn ang="0">
                    <a:pos x="441" y="519"/>
                  </a:cxn>
                  <a:cxn ang="0">
                    <a:pos x="456" y="535"/>
                  </a:cxn>
                  <a:cxn ang="0">
                    <a:pos x="464" y="542"/>
                  </a:cxn>
                  <a:cxn ang="0">
                    <a:pos x="474" y="547"/>
                  </a:cxn>
                  <a:cxn ang="0">
                    <a:pos x="485" y="551"/>
                  </a:cxn>
                  <a:cxn ang="0">
                    <a:pos x="490" y="627"/>
                  </a:cxn>
                </a:cxnLst>
                <a:rect l="0" t="0" r="r" b="b"/>
                <a:pathLst>
                  <a:path w="490" h="627">
                    <a:moveTo>
                      <a:pt x="406" y="627"/>
                    </a:moveTo>
                    <a:lnTo>
                      <a:pt x="406" y="555"/>
                    </a:lnTo>
                    <a:lnTo>
                      <a:pt x="102" y="249"/>
                    </a:lnTo>
                    <a:lnTo>
                      <a:pt x="0" y="25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9"/>
                    </a:lnTo>
                    <a:lnTo>
                      <a:pt x="102" y="63"/>
                    </a:lnTo>
                    <a:lnTo>
                      <a:pt x="91" y="69"/>
                    </a:lnTo>
                    <a:lnTo>
                      <a:pt x="80" y="77"/>
                    </a:lnTo>
                    <a:lnTo>
                      <a:pt x="72" y="87"/>
                    </a:lnTo>
                    <a:lnTo>
                      <a:pt x="65" y="97"/>
                    </a:lnTo>
                    <a:lnTo>
                      <a:pt x="61" y="108"/>
                    </a:lnTo>
                    <a:lnTo>
                      <a:pt x="57" y="121"/>
                    </a:lnTo>
                    <a:lnTo>
                      <a:pt x="56" y="134"/>
                    </a:lnTo>
                    <a:lnTo>
                      <a:pt x="57" y="149"/>
                    </a:lnTo>
                    <a:lnTo>
                      <a:pt x="62" y="164"/>
                    </a:lnTo>
                    <a:lnTo>
                      <a:pt x="69" y="178"/>
                    </a:lnTo>
                    <a:lnTo>
                      <a:pt x="79" y="189"/>
                    </a:lnTo>
                    <a:lnTo>
                      <a:pt x="85" y="195"/>
                    </a:lnTo>
                    <a:lnTo>
                      <a:pt x="91" y="200"/>
                    </a:lnTo>
                    <a:lnTo>
                      <a:pt x="98" y="203"/>
                    </a:lnTo>
                    <a:lnTo>
                      <a:pt x="105" y="206"/>
                    </a:lnTo>
                    <a:lnTo>
                      <a:pt x="112" y="209"/>
                    </a:lnTo>
                    <a:lnTo>
                      <a:pt x="120" y="211"/>
                    </a:lnTo>
                    <a:lnTo>
                      <a:pt x="126" y="212"/>
                    </a:lnTo>
                    <a:lnTo>
                      <a:pt x="135" y="212"/>
                    </a:lnTo>
                    <a:lnTo>
                      <a:pt x="140" y="212"/>
                    </a:lnTo>
                    <a:lnTo>
                      <a:pt x="146" y="211"/>
                    </a:lnTo>
                    <a:lnTo>
                      <a:pt x="151" y="210"/>
                    </a:lnTo>
                    <a:lnTo>
                      <a:pt x="156" y="209"/>
                    </a:lnTo>
                    <a:lnTo>
                      <a:pt x="162" y="208"/>
                    </a:lnTo>
                    <a:lnTo>
                      <a:pt x="167" y="205"/>
                    </a:lnTo>
                    <a:lnTo>
                      <a:pt x="171" y="203"/>
                    </a:lnTo>
                    <a:lnTo>
                      <a:pt x="176" y="201"/>
                    </a:lnTo>
                    <a:lnTo>
                      <a:pt x="365" y="389"/>
                    </a:lnTo>
                    <a:lnTo>
                      <a:pt x="394" y="361"/>
                    </a:lnTo>
                    <a:lnTo>
                      <a:pt x="204" y="171"/>
                    </a:lnTo>
                    <a:lnTo>
                      <a:pt x="207" y="161"/>
                    </a:lnTo>
                    <a:lnTo>
                      <a:pt x="211" y="153"/>
                    </a:lnTo>
                    <a:lnTo>
                      <a:pt x="212" y="144"/>
                    </a:lnTo>
                    <a:lnTo>
                      <a:pt x="213" y="134"/>
                    </a:lnTo>
                    <a:lnTo>
                      <a:pt x="212" y="119"/>
                    </a:lnTo>
                    <a:lnTo>
                      <a:pt x="207" y="104"/>
                    </a:lnTo>
                    <a:lnTo>
                      <a:pt x="200" y="90"/>
                    </a:lnTo>
                    <a:lnTo>
                      <a:pt x="190" y="78"/>
                    </a:lnTo>
                    <a:lnTo>
                      <a:pt x="186" y="75"/>
                    </a:lnTo>
                    <a:lnTo>
                      <a:pt x="182" y="72"/>
                    </a:lnTo>
                    <a:lnTo>
                      <a:pt x="178" y="68"/>
                    </a:lnTo>
                    <a:lnTo>
                      <a:pt x="174" y="66"/>
                    </a:lnTo>
                    <a:lnTo>
                      <a:pt x="169" y="63"/>
                    </a:lnTo>
                    <a:lnTo>
                      <a:pt x="163" y="61"/>
                    </a:lnTo>
                    <a:lnTo>
                      <a:pt x="159" y="59"/>
                    </a:lnTo>
                    <a:lnTo>
                      <a:pt x="154" y="58"/>
                    </a:lnTo>
                    <a:lnTo>
                      <a:pt x="154" y="0"/>
                    </a:lnTo>
                    <a:lnTo>
                      <a:pt x="238" y="0"/>
                    </a:lnTo>
                    <a:lnTo>
                      <a:pt x="238" y="92"/>
                    </a:lnTo>
                    <a:lnTo>
                      <a:pt x="488" y="344"/>
                    </a:lnTo>
                    <a:lnTo>
                      <a:pt x="488" y="399"/>
                    </a:lnTo>
                    <a:lnTo>
                      <a:pt x="475" y="404"/>
                    </a:lnTo>
                    <a:lnTo>
                      <a:pt x="464" y="409"/>
                    </a:lnTo>
                    <a:lnTo>
                      <a:pt x="454" y="417"/>
                    </a:lnTo>
                    <a:lnTo>
                      <a:pt x="446" y="427"/>
                    </a:lnTo>
                    <a:lnTo>
                      <a:pt x="439" y="437"/>
                    </a:lnTo>
                    <a:lnTo>
                      <a:pt x="433" y="449"/>
                    </a:lnTo>
                    <a:lnTo>
                      <a:pt x="429" y="461"/>
                    </a:lnTo>
                    <a:lnTo>
                      <a:pt x="428" y="475"/>
                    </a:lnTo>
                    <a:lnTo>
                      <a:pt x="429" y="490"/>
                    </a:lnTo>
                    <a:lnTo>
                      <a:pt x="434" y="505"/>
                    </a:lnTo>
                    <a:lnTo>
                      <a:pt x="441" y="519"/>
                    </a:lnTo>
                    <a:lnTo>
                      <a:pt x="451" y="530"/>
                    </a:lnTo>
                    <a:lnTo>
                      <a:pt x="456" y="535"/>
                    </a:lnTo>
                    <a:lnTo>
                      <a:pt x="459" y="538"/>
                    </a:lnTo>
                    <a:lnTo>
                      <a:pt x="464" y="542"/>
                    </a:lnTo>
                    <a:lnTo>
                      <a:pt x="470" y="544"/>
                    </a:lnTo>
                    <a:lnTo>
                      <a:pt x="474" y="547"/>
                    </a:lnTo>
                    <a:lnTo>
                      <a:pt x="479" y="549"/>
                    </a:lnTo>
                    <a:lnTo>
                      <a:pt x="485" y="551"/>
                    </a:lnTo>
                    <a:lnTo>
                      <a:pt x="490" y="552"/>
                    </a:lnTo>
                    <a:lnTo>
                      <a:pt x="490" y="627"/>
                    </a:lnTo>
                    <a:lnTo>
                      <a:pt x="406" y="6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11" name="Freeform 15"/>
              <p:cNvSpPr>
                <a:spLocks/>
              </p:cNvSpPr>
              <p:nvPr/>
            </p:nvSpPr>
            <p:spPr bwMode="auto">
              <a:xfrm>
                <a:off x="6751638" y="4057650"/>
                <a:ext cx="61912" cy="60325"/>
              </a:xfrm>
              <a:custGeom>
                <a:avLst/>
                <a:gdLst/>
                <a:ahLst/>
                <a:cxnLst>
                  <a:cxn ang="0">
                    <a:pos x="38" y="76"/>
                  </a:cxn>
                  <a:cxn ang="0">
                    <a:pos x="29" y="75"/>
                  </a:cxn>
                  <a:cxn ang="0">
                    <a:pos x="23" y="74"/>
                  </a:cxn>
                  <a:cxn ang="0">
                    <a:pos x="17" y="70"/>
                  </a:cxn>
                  <a:cxn ang="0">
                    <a:pos x="11" y="65"/>
                  </a:cxn>
                  <a:cxn ang="0">
                    <a:pos x="6" y="60"/>
                  </a:cxn>
                  <a:cxn ang="0">
                    <a:pos x="3" y="53"/>
                  </a:cxn>
                  <a:cxn ang="0">
                    <a:pos x="1" y="46"/>
                  </a:cxn>
                  <a:cxn ang="0">
                    <a:pos x="0" y="38"/>
                  </a:cxn>
                  <a:cxn ang="0">
                    <a:pos x="1" y="30"/>
                  </a:cxn>
                  <a:cxn ang="0">
                    <a:pos x="3" y="23"/>
                  </a:cxn>
                  <a:cxn ang="0">
                    <a:pos x="6" y="17"/>
                  </a:cxn>
                  <a:cxn ang="0">
                    <a:pos x="11" y="11"/>
                  </a:cxn>
                  <a:cxn ang="0">
                    <a:pos x="17" y="6"/>
                  </a:cxn>
                  <a:cxn ang="0">
                    <a:pos x="23" y="2"/>
                  </a:cxn>
                  <a:cxn ang="0">
                    <a:pos x="29" y="1"/>
                  </a:cxn>
                  <a:cxn ang="0">
                    <a:pos x="38" y="0"/>
                  </a:cxn>
                  <a:cxn ang="0">
                    <a:pos x="46" y="1"/>
                  </a:cxn>
                  <a:cxn ang="0">
                    <a:pos x="53" y="2"/>
                  </a:cxn>
                  <a:cxn ang="0">
                    <a:pos x="59" y="6"/>
                  </a:cxn>
                  <a:cxn ang="0">
                    <a:pos x="65" y="11"/>
                  </a:cxn>
                  <a:cxn ang="0">
                    <a:pos x="70" y="17"/>
                  </a:cxn>
                  <a:cxn ang="0">
                    <a:pos x="73" y="23"/>
                  </a:cxn>
                  <a:cxn ang="0">
                    <a:pos x="76" y="30"/>
                  </a:cxn>
                  <a:cxn ang="0">
                    <a:pos x="77" y="38"/>
                  </a:cxn>
                  <a:cxn ang="0">
                    <a:pos x="76" y="46"/>
                  </a:cxn>
                  <a:cxn ang="0">
                    <a:pos x="73" y="53"/>
                  </a:cxn>
                  <a:cxn ang="0">
                    <a:pos x="70" y="59"/>
                  </a:cxn>
                  <a:cxn ang="0">
                    <a:pos x="65" y="64"/>
                  </a:cxn>
                  <a:cxn ang="0">
                    <a:pos x="59" y="69"/>
                  </a:cxn>
                  <a:cxn ang="0">
                    <a:pos x="53" y="72"/>
                  </a:cxn>
                  <a:cxn ang="0">
                    <a:pos x="46" y="75"/>
                  </a:cxn>
                  <a:cxn ang="0">
                    <a:pos x="38" y="76"/>
                  </a:cxn>
                </a:cxnLst>
                <a:rect l="0" t="0" r="r" b="b"/>
                <a:pathLst>
                  <a:path w="77" h="76">
                    <a:moveTo>
                      <a:pt x="38" y="76"/>
                    </a:moveTo>
                    <a:lnTo>
                      <a:pt x="29" y="75"/>
                    </a:lnTo>
                    <a:lnTo>
                      <a:pt x="23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6"/>
                    </a:lnTo>
                    <a:lnTo>
                      <a:pt x="0" y="38"/>
                    </a:lnTo>
                    <a:lnTo>
                      <a:pt x="1" y="30"/>
                    </a:lnTo>
                    <a:lnTo>
                      <a:pt x="3" y="23"/>
                    </a:lnTo>
                    <a:lnTo>
                      <a:pt x="6" y="17"/>
                    </a:lnTo>
                    <a:lnTo>
                      <a:pt x="11" y="11"/>
                    </a:lnTo>
                    <a:lnTo>
                      <a:pt x="17" y="6"/>
                    </a:lnTo>
                    <a:lnTo>
                      <a:pt x="23" y="2"/>
                    </a:lnTo>
                    <a:lnTo>
                      <a:pt x="29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2"/>
                    </a:lnTo>
                    <a:lnTo>
                      <a:pt x="59" y="6"/>
                    </a:lnTo>
                    <a:lnTo>
                      <a:pt x="65" y="11"/>
                    </a:lnTo>
                    <a:lnTo>
                      <a:pt x="70" y="17"/>
                    </a:lnTo>
                    <a:lnTo>
                      <a:pt x="73" y="23"/>
                    </a:lnTo>
                    <a:lnTo>
                      <a:pt x="76" y="30"/>
                    </a:lnTo>
                    <a:lnTo>
                      <a:pt x="77" y="38"/>
                    </a:lnTo>
                    <a:lnTo>
                      <a:pt x="76" y="46"/>
                    </a:lnTo>
                    <a:lnTo>
                      <a:pt x="73" y="53"/>
                    </a:lnTo>
                    <a:lnTo>
                      <a:pt x="70" y="59"/>
                    </a:lnTo>
                    <a:lnTo>
                      <a:pt x="65" y="64"/>
                    </a:lnTo>
                    <a:lnTo>
                      <a:pt x="59" y="69"/>
                    </a:lnTo>
                    <a:lnTo>
                      <a:pt x="53" y="72"/>
                    </a:lnTo>
                    <a:lnTo>
                      <a:pt x="46" y="75"/>
                    </a:lnTo>
                    <a:lnTo>
                      <a:pt x="38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12" name="Freeform 16"/>
              <p:cNvSpPr>
                <a:spLocks/>
              </p:cNvSpPr>
              <p:nvPr/>
            </p:nvSpPr>
            <p:spPr bwMode="auto">
              <a:xfrm>
                <a:off x="7094538" y="4097338"/>
                <a:ext cx="80962" cy="382587"/>
              </a:xfrm>
              <a:custGeom>
                <a:avLst/>
                <a:gdLst/>
                <a:ahLst/>
                <a:cxnLst>
                  <a:cxn ang="0">
                    <a:pos x="102" y="483"/>
                  </a:cxn>
                  <a:cxn ang="0">
                    <a:pos x="3" y="483"/>
                  </a:cxn>
                  <a:cxn ang="0">
                    <a:pos x="3" y="405"/>
                  </a:cxn>
                  <a:cxn ang="0">
                    <a:pos x="11" y="401"/>
                  </a:cxn>
                  <a:cxn ang="0">
                    <a:pos x="19" y="398"/>
                  </a:cxn>
                  <a:cxn ang="0">
                    <a:pos x="27" y="392"/>
                  </a:cxn>
                  <a:cxn ang="0">
                    <a:pos x="34" y="386"/>
                  </a:cxn>
                  <a:cxn ang="0">
                    <a:pos x="44" y="375"/>
                  </a:cxn>
                  <a:cxn ang="0">
                    <a:pos x="51" y="361"/>
                  </a:cxn>
                  <a:cxn ang="0">
                    <a:pos x="56" y="346"/>
                  </a:cxn>
                  <a:cxn ang="0">
                    <a:pos x="57" y="331"/>
                  </a:cxn>
                  <a:cxn ang="0">
                    <a:pos x="56" y="316"/>
                  </a:cxn>
                  <a:cxn ang="0">
                    <a:pos x="51" y="301"/>
                  </a:cxn>
                  <a:cxn ang="0">
                    <a:pos x="44" y="287"/>
                  </a:cxn>
                  <a:cxn ang="0">
                    <a:pos x="34" y="276"/>
                  </a:cxn>
                  <a:cxn ang="0">
                    <a:pos x="27" y="269"/>
                  </a:cxn>
                  <a:cxn ang="0">
                    <a:pos x="19" y="264"/>
                  </a:cxn>
                  <a:cxn ang="0">
                    <a:pos x="10" y="260"/>
                  </a:cxn>
                  <a:cxn ang="0">
                    <a:pos x="0" y="256"/>
                  </a:cxn>
                  <a:cxn ang="0">
                    <a:pos x="0" y="0"/>
                  </a:cxn>
                  <a:cxn ang="0">
                    <a:pos x="102" y="0"/>
                  </a:cxn>
                  <a:cxn ang="0">
                    <a:pos x="102" y="483"/>
                  </a:cxn>
                </a:cxnLst>
                <a:rect l="0" t="0" r="r" b="b"/>
                <a:pathLst>
                  <a:path w="102" h="483">
                    <a:moveTo>
                      <a:pt x="102" y="483"/>
                    </a:moveTo>
                    <a:lnTo>
                      <a:pt x="3" y="483"/>
                    </a:lnTo>
                    <a:lnTo>
                      <a:pt x="3" y="405"/>
                    </a:lnTo>
                    <a:lnTo>
                      <a:pt x="11" y="401"/>
                    </a:lnTo>
                    <a:lnTo>
                      <a:pt x="19" y="398"/>
                    </a:lnTo>
                    <a:lnTo>
                      <a:pt x="27" y="392"/>
                    </a:lnTo>
                    <a:lnTo>
                      <a:pt x="34" y="386"/>
                    </a:lnTo>
                    <a:lnTo>
                      <a:pt x="44" y="375"/>
                    </a:lnTo>
                    <a:lnTo>
                      <a:pt x="51" y="361"/>
                    </a:lnTo>
                    <a:lnTo>
                      <a:pt x="56" y="346"/>
                    </a:lnTo>
                    <a:lnTo>
                      <a:pt x="57" y="331"/>
                    </a:lnTo>
                    <a:lnTo>
                      <a:pt x="56" y="316"/>
                    </a:lnTo>
                    <a:lnTo>
                      <a:pt x="51" y="301"/>
                    </a:lnTo>
                    <a:lnTo>
                      <a:pt x="44" y="287"/>
                    </a:lnTo>
                    <a:lnTo>
                      <a:pt x="34" y="276"/>
                    </a:lnTo>
                    <a:lnTo>
                      <a:pt x="27" y="269"/>
                    </a:lnTo>
                    <a:lnTo>
                      <a:pt x="19" y="264"/>
                    </a:lnTo>
                    <a:lnTo>
                      <a:pt x="10" y="260"/>
                    </a:lnTo>
                    <a:lnTo>
                      <a:pt x="0" y="256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48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</p:grpSp>
        <p:grpSp>
          <p:nvGrpSpPr>
            <p:cNvPr id="6" name="Group 47"/>
            <p:cNvGrpSpPr/>
            <p:nvPr/>
          </p:nvGrpSpPr>
          <p:grpSpPr>
            <a:xfrm rot="1209375">
              <a:off x="8186725" y="6152296"/>
              <a:ext cx="254655" cy="259176"/>
              <a:chOff x="6523038" y="3829050"/>
              <a:chExt cx="804862" cy="81915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93" name="Freeform 7"/>
              <p:cNvSpPr>
                <a:spLocks/>
              </p:cNvSpPr>
              <p:nvPr/>
            </p:nvSpPr>
            <p:spPr bwMode="auto">
              <a:xfrm>
                <a:off x="6523038" y="3829050"/>
                <a:ext cx="804862" cy="819150"/>
              </a:xfrm>
              <a:custGeom>
                <a:avLst/>
                <a:gdLst/>
                <a:ahLst/>
                <a:cxnLst>
                  <a:cxn ang="0">
                    <a:pos x="1012" y="296"/>
                  </a:cxn>
                  <a:cxn ang="0">
                    <a:pos x="861" y="152"/>
                  </a:cxn>
                  <a:cxn ang="0">
                    <a:pos x="719" y="0"/>
                  </a:cxn>
                  <a:cxn ang="0">
                    <a:pos x="679" y="152"/>
                  </a:cxn>
                  <a:cxn ang="0">
                    <a:pos x="594" y="0"/>
                  </a:cxn>
                  <a:cxn ang="0">
                    <a:pos x="555" y="152"/>
                  </a:cxn>
                  <a:cxn ang="0">
                    <a:pos x="470" y="0"/>
                  </a:cxn>
                  <a:cxn ang="0">
                    <a:pos x="429" y="152"/>
                  </a:cxn>
                  <a:cxn ang="0">
                    <a:pos x="345" y="0"/>
                  </a:cxn>
                  <a:cxn ang="0">
                    <a:pos x="305" y="152"/>
                  </a:cxn>
                  <a:cxn ang="0">
                    <a:pos x="152" y="319"/>
                  </a:cxn>
                  <a:cxn ang="0">
                    <a:pos x="2" y="359"/>
                  </a:cxn>
                  <a:cxn ang="0">
                    <a:pos x="152" y="443"/>
                  </a:cxn>
                  <a:cxn ang="0">
                    <a:pos x="2" y="485"/>
                  </a:cxn>
                  <a:cxn ang="0">
                    <a:pos x="152" y="569"/>
                  </a:cxn>
                  <a:cxn ang="0">
                    <a:pos x="2" y="609"/>
                  </a:cxn>
                  <a:cxn ang="0">
                    <a:pos x="152" y="695"/>
                  </a:cxn>
                  <a:cxn ang="0">
                    <a:pos x="0" y="734"/>
                  </a:cxn>
                  <a:cxn ang="0">
                    <a:pos x="152" y="860"/>
                  </a:cxn>
                  <a:cxn ang="0">
                    <a:pos x="305" y="1020"/>
                  </a:cxn>
                  <a:cxn ang="0">
                    <a:pos x="345" y="860"/>
                  </a:cxn>
                  <a:cxn ang="0">
                    <a:pos x="433" y="1031"/>
                  </a:cxn>
                  <a:cxn ang="0">
                    <a:pos x="472" y="860"/>
                  </a:cxn>
                  <a:cxn ang="0">
                    <a:pos x="557" y="1031"/>
                  </a:cxn>
                  <a:cxn ang="0">
                    <a:pos x="597" y="860"/>
                  </a:cxn>
                  <a:cxn ang="0">
                    <a:pos x="681" y="1021"/>
                  </a:cxn>
                  <a:cxn ang="0">
                    <a:pos x="722" y="860"/>
                  </a:cxn>
                  <a:cxn ang="0">
                    <a:pos x="861" y="711"/>
                  </a:cxn>
                  <a:cxn ang="0">
                    <a:pos x="1012" y="672"/>
                  </a:cxn>
                  <a:cxn ang="0">
                    <a:pos x="861" y="586"/>
                  </a:cxn>
                  <a:cxn ang="0">
                    <a:pos x="1012" y="546"/>
                  </a:cxn>
                  <a:cxn ang="0">
                    <a:pos x="861" y="462"/>
                  </a:cxn>
                  <a:cxn ang="0">
                    <a:pos x="1012" y="421"/>
                  </a:cxn>
                  <a:cxn ang="0">
                    <a:pos x="861" y="336"/>
                  </a:cxn>
                </a:cxnLst>
                <a:rect l="0" t="0" r="r" b="b"/>
                <a:pathLst>
                  <a:path w="1012" h="1031">
                    <a:moveTo>
                      <a:pt x="1012" y="336"/>
                    </a:moveTo>
                    <a:lnTo>
                      <a:pt x="1012" y="296"/>
                    </a:lnTo>
                    <a:lnTo>
                      <a:pt x="861" y="296"/>
                    </a:lnTo>
                    <a:lnTo>
                      <a:pt x="861" y="152"/>
                    </a:lnTo>
                    <a:lnTo>
                      <a:pt x="719" y="152"/>
                    </a:lnTo>
                    <a:lnTo>
                      <a:pt x="719" y="0"/>
                    </a:lnTo>
                    <a:lnTo>
                      <a:pt x="679" y="0"/>
                    </a:lnTo>
                    <a:lnTo>
                      <a:pt x="679" y="152"/>
                    </a:lnTo>
                    <a:lnTo>
                      <a:pt x="594" y="152"/>
                    </a:lnTo>
                    <a:lnTo>
                      <a:pt x="594" y="0"/>
                    </a:lnTo>
                    <a:lnTo>
                      <a:pt x="555" y="0"/>
                    </a:lnTo>
                    <a:lnTo>
                      <a:pt x="555" y="152"/>
                    </a:lnTo>
                    <a:lnTo>
                      <a:pt x="470" y="152"/>
                    </a:lnTo>
                    <a:lnTo>
                      <a:pt x="470" y="0"/>
                    </a:lnTo>
                    <a:lnTo>
                      <a:pt x="429" y="0"/>
                    </a:lnTo>
                    <a:lnTo>
                      <a:pt x="429" y="152"/>
                    </a:lnTo>
                    <a:lnTo>
                      <a:pt x="345" y="152"/>
                    </a:lnTo>
                    <a:lnTo>
                      <a:pt x="345" y="0"/>
                    </a:lnTo>
                    <a:lnTo>
                      <a:pt x="305" y="0"/>
                    </a:lnTo>
                    <a:lnTo>
                      <a:pt x="305" y="152"/>
                    </a:lnTo>
                    <a:lnTo>
                      <a:pt x="152" y="152"/>
                    </a:lnTo>
                    <a:lnTo>
                      <a:pt x="152" y="319"/>
                    </a:lnTo>
                    <a:lnTo>
                      <a:pt x="2" y="319"/>
                    </a:lnTo>
                    <a:lnTo>
                      <a:pt x="2" y="359"/>
                    </a:lnTo>
                    <a:lnTo>
                      <a:pt x="152" y="359"/>
                    </a:lnTo>
                    <a:lnTo>
                      <a:pt x="152" y="443"/>
                    </a:lnTo>
                    <a:lnTo>
                      <a:pt x="2" y="445"/>
                    </a:lnTo>
                    <a:lnTo>
                      <a:pt x="2" y="485"/>
                    </a:lnTo>
                    <a:lnTo>
                      <a:pt x="152" y="483"/>
                    </a:lnTo>
                    <a:lnTo>
                      <a:pt x="152" y="569"/>
                    </a:lnTo>
                    <a:lnTo>
                      <a:pt x="2" y="569"/>
                    </a:lnTo>
                    <a:lnTo>
                      <a:pt x="2" y="609"/>
                    </a:lnTo>
                    <a:lnTo>
                      <a:pt x="152" y="609"/>
                    </a:lnTo>
                    <a:lnTo>
                      <a:pt x="152" y="695"/>
                    </a:lnTo>
                    <a:lnTo>
                      <a:pt x="0" y="695"/>
                    </a:lnTo>
                    <a:lnTo>
                      <a:pt x="0" y="734"/>
                    </a:lnTo>
                    <a:lnTo>
                      <a:pt x="152" y="734"/>
                    </a:lnTo>
                    <a:lnTo>
                      <a:pt x="152" y="860"/>
                    </a:lnTo>
                    <a:lnTo>
                      <a:pt x="305" y="860"/>
                    </a:lnTo>
                    <a:lnTo>
                      <a:pt x="305" y="1020"/>
                    </a:lnTo>
                    <a:lnTo>
                      <a:pt x="344" y="1021"/>
                    </a:lnTo>
                    <a:lnTo>
                      <a:pt x="345" y="860"/>
                    </a:lnTo>
                    <a:lnTo>
                      <a:pt x="433" y="860"/>
                    </a:lnTo>
                    <a:lnTo>
                      <a:pt x="433" y="1031"/>
                    </a:lnTo>
                    <a:lnTo>
                      <a:pt x="472" y="1031"/>
                    </a:lnTo>
                    <a:lnTo>
                      <a:pt x="472" y="860"/>
                    </a:lnTo>
                    <a:lnTo>
                      <a:pt x="557" y="860"/>
                    </a:lnTo>
                    <a:lnTo>
                      <a:pt x="557" y="1031"/>
                    </a:lnTo>
                    <a:lnTo>
                      <a:pt x="597" y="1031"/>
                    </a:lnTo>
                    <a:lnTo>
                      <a:pt x="597" y="860"/>
                    </a:lnTo>
                    <a:lnTo>
                      <a:pt x="681" y="860"/>
                    </a:lnTo>
                    <a:lnTo>
                      <a:pt x="681" y="1021"/>
                    </a:lnTo>
                    <a:lnTo>
                      <a:pt x="722" y="1021"/>
                    </a:lnTo>
                    <a:lnTo>
                      <a:pt x="722" y="860"/>
                    </a:lnTo>
                    <a:lnTo>
                      <a:pt x="861" y="860"/>
                    </a:lnTo>
                    <a:lnTo>
                      <a:pt x="861" y="711"/>
                    </a:lnTo>
                    <a:lnTo>
                      <a:pt x="1012" y="711"/>
                    </a:lnTo>
                    <a:lnTo>
                      <a:pt x="1012" y="672"/>
                    </a:lnTo>
                    <a:lnTo>
                      <a:pt x="861" y="672"/>
                    </a:lnTo>
                    <a:lnTo>
                      <a:pt x="861" y="586"/>
                    </a:lnTo>
                    <a:lnTo>
                      <a:pt x="1012" y="586"/>
                    </a:lnTo>
                    <a:lnTo>
                      <a:pt x="1012" y="546"/>
                    </a:lnTo>
                    <a:lnTo>
                      <a:pt x="861" y="546"/>
                    </a:lnTo>
                    <a:lnTo>
                      <a:pt x="861" y="462"/>
                    </a:lnTo>
                    <a:lnTo>
                      <a:pt x="1012" y="462"/>
                    </a:lnTo>
                    <a:lnTo>
                      <a:pt x="1012" y="421"/>
                    </a:lnTo>
                    <a:lnTo>
                      <a:pt x="861" y="421"/>
                    </a:lnTo>
                    <a:lnTo>
                      <a:pt x="861" y="336"/>
                    </a:lnTo>
                    <a:lnTo>
                      <a:pt x="101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4" name="Freeform 8"/>
              <p:cNvSpPr>
                <a:spLocks/>
              </p:cNvSpPr>
              <p:nvPr/>
            </p:nvSpPr>
            <p:spPr bwMode="auto">
              <a:xfrm>
                <a:off x="6994525" y="3983038"/>
                <a:ext cx="180975" cy="227012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27" y="104"/>
                  </a:cxn>
                  <a:cxn ang="0">
                    <a:pos x="85" y="104"/>
                  </a:cxn>
                  <a:cxn ang="0">
                    <a:pos x="85" y="287"/>
                  </a:cxn>
                  <a:cxn ang="0">
                    <a:pos x="0" y="202"/>
                  </a:cxn>
                  <a:cxn ang="0">
                    <a:pos x="0" y="0"/>
                  </a:cxn>
                  <a:cxn ang="0">
                    <a:pos x="227" y="0"/>
                  </a:cxn>
                </a:cxnLst>
                <a:rect l="0" t="0" r="r" b="b"/>
                <a:pathLst>
                  <a:path w="227" h="287">
                    <a:moveTo>
                      <a:pt x="227" y="0"/>
                    </a:moveTo>
                    <a:lnTo>
                      <a:pt x="227" y="104"/>
                    </a:lnTo>
                    <a:lnTo>
                      <a:pt x="85" y="104"/>
                    </a:lnTo>
                    <a:lnTo>
                      <a:pt x="85" y="287"/>
                    </a:lnTo>
                    <a:lnTo>
                      <a:pt x="0" y="202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5" name="Freeform 9"/>
              <p:cNvSpPr>
                <a:spLocks/>
              </p:cNvSpPr>
              <p:nvPr/>
            </p:nvSpPr>
            <p:spPr bwMode="auto">
              <a:xfrm>
                <a:off x="7046913" y="4329113"/>
                <a:ext cx="60325" cy="60325"/>
              </a:xfrm>
              <a:custGeom>
                <a:avLst/>
                <a:gdLst/>
                <a:ahLst/>
                <a:cxnLst>
                  <a:cxn ang="0">
                    <a:pos x="40" y="76"/>
                  </a:cxn>
                  <a:cxn ang="0">
                    <a:pos x="32" y="75"/>
                  </a:cxn>
                  <a:cxn ang="0">
                    <a:pos x="25" y="74"/>
                  </a:cxn>
                  <a:cxn ang="0">
                    <a:pos x="18" y="70"/>
                  </a:cxn>
                  <a:cxn ang="0">
                    <a:pos x="12" y="65"/>
                  </a:cxn>
                  <a:cxn ang="0">
                    <a:pos x="7" y="59"/>
                  </a:cxn>
                  <a:cxn ang="0">
                    <a:pos x="4" y="53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2" y="30"/>
                  </a:cxn>
                  <a:cxn ang="0">
                    <a:pos x="4" y="23"/>
                  </a:cxn>
                  <a:cxn ang="0">
                    <a:pos x="7" y="16"/>
                  </a:cxn>
                  <a:cxn ang="0">
                    <a:pos x="12" y="10"/>
                  </a:cxn>
                  <a:cxn ang="0">
                    <a:pos x="18" y="6"/>
                  </a:cxn>
                  <a:cxn ang="0">
                    <a:pos x="25" y="2"/>
                  </a:cxn>
                  <a:cxn ang="0">
                    <a:pos x="32" y="1"/>
                  </a:cxn>
                  <a:cxn ang="0">
                    <a:pos x="40" y="0"/>
                  </a:cxn>
                  <a:cxn ang="0">
                    <a:pos x="48" y="1"/>
                  </a:cxn>
                  <a:cxn ang="0">
                    <a:pos x="55" y="2"/>
                  </a:cxn>
                  <a:cxn ang="0">
                    <a:pos x="60" y="6"/>
                  </a:cxn>
                  <a:cxn ang="0">
                    <a:pos x="66" y="10"/>
                  </a:cxn>
                  <a:cxn ang="0">
                    <a:pos x="72" y="16"/>
                  </a:cxn>
                  <a:cxn ang="0">
                    <a:pos x="75" y="23"/>
                  </a:cxn>
                  <a:cxn ang="0">
                    <a:pos x="76" y="30"/>
                  </a:cxn>
                  <a:cxn ang="0">
                    <a:pos x="78" y="38"/>
                  </a:cxn>
                  <a:cxn ang="0">
                    <a:pos x="76" y="46"/>
                  </a:cxn>
                  <a:cxn ang="0">
                    <a:pos x="74" y="53"/>
                  </a:cxn>
                  <a:cxn ang="0">
                    <a:pos x="71" y="59"/>
                  </a:cxn>
                  <a:cxn ang="0">
                    <a:pos x="66" y="65"/>
                  </a:cxn>
                  <a:cxn ang="0">
                    <a:pos x="60" y="69"/>
                  </a:cxn>
                  <a:cxn ang="0">
                    <a:pos x="55" y="73"/>
                  </a:cxn>
                  <a:cxn ang="0">
                    <a:pos x="48" y="75"/>
                  </a:cxn>
                  <a:cxn ang="0">
                    <a:pos x="40" y="76"/>
                  </a:cxn>
                </a:cxnLst>
                <a:rect l="0" t="0" r="r" b="b"/>
                <a:pathLst>
                  <a:path w="78" h="76">
                    <a:moveTo>
                      <a:pt x="40" y="76"/>
                    </a:moveTo>
                    <a:lnTo>
                      <a:pt x="32" y="75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2" y="65"/>
                    </a:lnTo>
                    <a:lnTo>
                      <a:pt x="7" y="59"/>
                    </a:lnTo>
                    <a:lnTo>
                      <a:pt x="4" y="53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2" y="30"/>
                    </a:lnTo>
                    <a:lnTo>
                      <a:pt x="4" y="23"/>
                    </a:lnTo>
                    <a:lnTo>
                      <a:pt x="7" y="16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8" y="1"/>
                    </a:lnTo>
                    <a:lnTo>
                      <a:pt x="55" y="2"/>
                    </a:lnTo>
                    <a:lnTo>
                      <a:pt x="60" y="6"/>
                    </a:lnTo>
                    <a:lnTo>
                      <a:pt x="66" y="10"/>
                    </a:lnTo>
                    <a:lnTo>
                      <a:pt x="72" y="16"/>
                    </a:lnTo>
                    <a:lnTo>
                      <a:pt x="75" y="23"/>
                    </a:lnTo>
                    <a:lnTo>
                      <a:pt x="76" y="30"/>
                    </a:lnTo>
                    <a:lnTo>
                      <a:pt x="78" y="38"/>
                    </a:lnTo>
                    <a:lnTo>
                      <a:pt x="76" y="46"/>
                    </a:lnTo>
                    <a:lnTo>
                      <a:pt x="74" y="53"/>
                    </a:lnTo>
                    <a:lnTo>
                      <a:pt x="71" y="59"/>
                    </a:lnTo>
                    <a:lnTo>
                      <a:pt x="66" y="65"/>
                    </a:lnTo>
                    <a:lnTo>
                      <a:pt x="60" y="69"/>
                    </a:lnTo>
                    <a:lnTo>
                      <a:pt x="55" y="73"/>
                    </a:lnTo>
                    <a:lnTo>
                      <a:pt x="48" y="75"/>
                    </a:lnTo>
                    <a:lnTo>
                      <a:pt x="40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6" name="Freeform 10"/>
              <p:cNvSpPr>
                <a:spLocks/>
              </p:cNvSpPr>
              <p:nvPr/>
            </p:nvSpPr>
            <p:spPr bwMode="auto">
              <a:xfrm>
                <a:off x="6896100" y="3983038"/>
                <a:ext cx="68262" cy="127000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85" y="161"/>
                  </a:cxn>
                  <a:cxn ang="0">
                    <a:pos x="0" y="76"/>
                  </a:cxn>
                  <a:cxn ang="0">
                    <a:pos x="0" y="0"/>
                  </a:cxn>
                  <a:cxn ang="0">
                    <a:pos x="85" y="0"/>
                  </a:cxn>
                </a:cxnLst>
                <a:rect l="0" t="0" r="r" b="b"/>
                <a:pathLst>
                  <a:path w="85" h="161">
                    <a:moveTo>
                      <a:pt x="85" y="0"/>
                    </a:moveTo>
                    <a:lnTo>
                      <a:pt x="85" y="161"/>
                    </a:lnTo>
                    <a:lnTo>
                      <a:pt x="0" y="76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7" name="Freeform 11"/>
              <p:cNvSpPr>
                <a:spLocks/>
              </p:cNvSpPr>
              <p:nvPr/>
            </p:nvSpPr>
            <p:spPr bwMode="auto">
              <a:xfrm>
                <a:off x="6675438" y="4411663"/>
                <a:ext cx="90487" cy="68262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0" y="0"/>
                  </a:cxn>
                  <a:cxn ang="0">
                    <a:pos x="114" y="0"/>
                  </a:cxn>
                  <a:cxn ang="0">
                    <a:pos x="115" y="85"/>
                  </a:cxn>
                  <a:cxn ang="0">
                    <a:pos x="0" y="85"/>
                  </a:cxn>
                </a:cxnLst>
                <a:rect l="0" t="0" r="r" b="b"/>
                <a:pathLst>
                  <a:path w="115" h="85">
                    <a:moveTo>
                      <a:pt x="0" y="85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115" y="8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8" name="Freeform 12"/>
              <p:cNvSpPr>
                <a:spLocks/>
              </p:cNvSpPr>
              <p:nvPr/>
            </p:nvSpPr>
            <p:spPr bwMode="auto">
              <a:xfrm>
                <a:off x="6675438" y="4211638"/>
                <a:ext cx="192087" cy="268287"/>
              </a:xfrm>
              <a:custGeom>
                <a:avLst/>
                <a:gdLst/>
                <a:ahLst/>
                <a:cxnLst>
                  <a:cxn ang="0">
                    <a:pos x="154" y="338"/>
                  </a:cxn>
                  <a:cxn ang="0">
                    <a:pos x="154" y="214"/>
                  </a:cxn>
                  <a:cxn ang="0">
                    <a:pos x="0" y="214"/>
                  </a:cxn>
                  <a:cxn ang="0">
                    <a:pos x="0" y="2"/>
                  </a:cxn>
                  <a:cxn ang="0">
                    <a:pos x="86" y="0"/>
                  </a:cxn>
                  <a:cxn ang="0">
                    <a:pos x="242" y="156"/>
                  </a:cxn>
                  <a:cxn ang="0">
                    <a:pos x="242" y="338"/>
                  </a:cxn>
                  <a:cxn ang="0">
                    <a:pos x="154" y="338"/>
                  </a:cxn>
                </a:cxnLst>
                <a:rect l="0" t="0" r="r" b="b"/>
                <a:pathLst>
                  <a:path w="242" h="338">
                    <a:moveTo>
                      <a:pt x="154" y="338"/>
                    </a:moveTo>
                    <a:lnTo>
                      <a:pt x="154" y="214"/>
                    </a:lnTo>
                    <a:lnTo>
                      <a:pt x="0" y="214"/>
                    </a:lnTo>
                    <a:lnTo>
                      <a:pt x="0" y="2"/>
                    </a:lnTo>
                    <a:lnTo>
                      <a:pt x="86" y="0"/>
                    </a:lnTo>
                    <a:lnTo>
                      <a:pt x="242" y="156"/>
                    </a:lnTo>
                    <a:lnTo>
                      <a:pt x="242" y="338"/>
                    </a:lnTo>
                    <a:lnTo>
                      <a:pt x="154" y="3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9" name="Freeform 13"/>
              <p:cNvSpPr>
                <a:spLocks/>
              </p:cNvSpPr>
              <p:nvPr/>
            </p:nvSpPr>
            <p:spPr bwMode="auto">
              <a:xfrm>
                <a:off x="6897688" y="4367213"/>
                <a:ext cx="68262" cy="112712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0" y="0"/>
                  </a:cxn>
                  <a:cxn ang="0">
                    <a:pos x="85" y="86"/>
                  </a:cxn>
                  <a:cxn ang="0">
                    <a:pos x="85" y="142"/>
                  </a:cxn>
                  <a:cxn ang="0">
                    <a:pos x="0" y="142"/>
                  </a:cxn>
                </a:cxnLst>
                <a:rect l="0" t="0" r="r" b="b"/>
                <a:pathLst>
                  <a:path w="85" h="142">
                    <a:moveTo>
                      <a:pt x="0" y="142"/>
                    </a:moveTo>
                    <a:lnTo>
                      <a:pt x="0" y="0"/>
                    </a:lnTo>
                    <a:lnTo>
                      <a:pt x="85" y="86"/>
                    </a:lnTo>
                    <a:lnTo>
                      <a:pt x="85" y="142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0" name="Freeform 14"/>
              <p:cNvSpPr>
                <a:spLocks/>
              </p:cNvSpPr>
              <p:nvPr/>
            </p:nvSpPr>
            <p:spPr bwMode="auto">
              <a:xfrm>
                <a:off x="6675438" y="3983038"/>
                <a:ext cx="388937" cy="496887"/>
              </a:xfrm>
              <a:custGeom>
                <a:avLst/>
                <a:gdLst/>
                <a:ahLst/>
                <a:cxnLst>
                  <a:cxn ang="0">
                    <a:pos x="406" y="555"/>
                  </a:cxn>
                  <a:cxn ang="0">
                    <a:pos x="0" y="250"/>
                  </a:cxn>
                  <a:cxn ang="0">
                    <a:pos x="114" y="0"/>
                  </a:cxn>
                  <a:cxn ang="0">
                    <a:pos x="102" y="63"/>
                  </a:cxn>
                  <a:cxn ang="0">
                    <a:pos x="80" y="77"/>
                  </a:cxn>
                  <a:cxn ang="0">
                    <a:pos x="65" y="97"/>
                  </a:cxn>
                  <a:cxn ang="0">
                    <a:pos x="57" y="121"/>
                  </a:cxn>
                  <a:cxn ang="0">
                    <a:pos x="57" y="149"/>
                  </a:cxn>
                  <a:cxn ang="0">
                    <a:pos x="69" y="178"/>
                  </a:cxn>
                  <a:cxn ang="0">
                    <a:pos x="85" y="195"/>
                  </a:cxn>
                  <a:cxn ang="0">
                    <a:pos x="98" y="203"/>
                  </a:cxn>
                  <a:cxn ang="0">
                    <a:pos x="112" y="209"/>
                  </a:cxn>
                  <a:cxn ang="0">
                    <a:pos x="126" y="212"/>
                  </a:cxn>
                  <a:cxn ang="0">
                    <a:pos x="140" y="212"/>
                  </a:cxn>
                  <a:cxn ang="0">
                    <a:pos x="151" y="210"/>
                  </a:cxn>
                  <a:cxn ang="0">
                    <a:pos x="162" y="208"/>
                  </a:cxn>
                  <a:cxn ang="0">
                    <a:pos x="171" y="203"/>
                  </a:cxn>
                  <a:cxn ang="0">
                    <a:pos x="365" y="389"/>
                  </a:cxn>
                  <a:cxn ang="0">
                    <a:pos x="204" y="171"/>
                  </a:cxn>
                  <a:cxn ang="0">
                    <a:pos x="211" y="153"/>
                  </a:cxn>
                  <a:cxn ang="0">
                    <a:pos x="213" y="134"/>
                  </a:cxn>
                  <a:cxn ang="0">
                    <a:pos x="207" y="104"/>
                  </a:cxn>
                  <a:cxn ang="0">
                    <a:pos x="190" y="78"/>
                  </a:cxn>
                  <a:cxn ang="0">
                    <a:pos x="182" y="72"/>
                  </a:cxn>
                  <a:cxn ang="0">
                    <a:pos x="174" y="66"/>
                  </a:cxn>
                  <a:cxn ang="0">
                    <a:pos x="163" y="61"/>
                  </a:cxn>
                  <a:cxn ang="0">
                    <a:pos x="154" y="58"/>
                  </a:cxn>
                  <a:cxn ang="0">
                    <a:pos x="238" y="0"/>
                  </a:cxn>
                  <a:cxn ang="0">
                    <a:pos x="488" y="344"/>
                  </a:cxn>
                  <a:cxn ang="0">
                    <a:pos x="475" y="404"/>
                  </a:cxn>
                  <a:cxn ang="0">
                    <a:pos x="454" y="417"/>
                  </a:cxn>
                  <a:cxn ang="0">
                    <a:pos x="439" y="437"/>
                  </a:cxn>
                  <a:cxn ang="0">
                    <a:pos x="429" y="461"/>
                  </a:cxn>
                  <a:cxn ang="0">
                    <a:pos x="429" y="490"/>
                  </a:cxn>
                  <a:cxn ang="0">
                    <a:pos x="441" y="519"/>
                  </a:cxn>
                  <a:cxn ang="0">
                    <a:pos x="456" y="535"/>
                  </a:cxn>
                  <a:cxn ang="0">
                    <a:pos x="464" y="542"/>
                  </a:cxn>
                  <a:cxn ang="0">
                    <a:pos x="474" y="547"/>
                  </a:cxn>
                  <a:cxn ang="0">
                    <a:pos x="485" y="551"/>
                  </a:cxn>
                  <a:cxn ang="0">
                    <a:pos x="490" y="627"/>
                  </a:cxn>
                </a:cxnLst>
                <a:rect l="0" t="0" r="r" b="b"/>
                <a:pathLst>
                  <a:path w="490" h="627">
                    <a:moveTo>
                      <a:pt x="406" y="627"/>
                    </a:moveTo>
                    <a:lnTo>
                      <a:pt x="406" y="555"/>
                    </a:lnTo>
                    <a:lnTo>
                      <a:pt x="102" y="249"/>
                    </a:lnTo>
                    <a:lnTo>
                      <a:pt x="0" y="25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9"/>
                    </a:lnTo>
                    <a:lnTo>
                      <a:pt x="102" y="63"/>
                    </a:lnTo>
                    <a:lnTo>
                      <a:pt x="91" y="69"/>
                    </a:lnTo>
                    <a:lnTo>
                      <a:pt x="80" y="77"/>
                    </a:lnTo>
                    <a:lnTo>
                      <a:pt x="72" y="87"/>
                    </a:lnTo>
                    <a:lnTo>
                      <a:pt x="65" y="97"/>
                    </a:lnTo>
                    <a:lnTo>
                      <a:pt x="61" y="108"/>
                    </a:lnTo>
                    <a:lnTo>
                      <a:pt x="57" y="121"/>
                    </a:lnTo>
                    <a:lnTo>
                      <a:pt x="56" y="134"/>
                    </a:lnTo>
                    <a:lnTo>
                      <a:pt x="57" y="149"/>
                    </a:lnTo>
                    <a:lnTo>
                      <a:pt x="62" y="164"/>
                    </a:lnTo>
                    <a:lnTo>
                      <a:pt x="69" y="178"/>
                    </a:lnTo>
                    <a:lnTo>
                      <a:pt x="79" y="189"/>
                    </a:lnTo>
                    <a:lnTo>
                      <a:pt x="85" y="195"/>
                    </a:lnTo>
                    <a:lnTo>
                      <a:pt x="91" y="200"/>
                    </a:lnTo>
                    <a:lnTo>
                      <a:pt x="98" y="203"/>
                    </a:lnTo>
                    <a:lnTo>
                      <a:pt x="105" y="206"/>
                    </a:lnTo>
                    <a:lnTo>
                      <a:pt x="112" y="209"/>
                    </a:lnTo>
                    <a:lnTo>
                      <a:pt x="120" y="211"/>
                    </a:lnTo>
                    <a:lnTo>
                      <a:pt x="126" y="212"/>
                    </a:lnTo>
                    <a:lnTo>
                      <a:pt x="135" y="212"/>
                    </a:lnTo>
                    <a:lnTo>
                      <a:pt x="140" y="212"/>
                    </a:lnTo>
                    <a:lnTo>
                      <a:pt x="146" y="211"/>
                    </a:lnTo>
                    <a:lnTo>
                      <a:pt x="151" y="210"/>
                    </a:lnTo>
                    <a:lnTo>
                      <a:pt x="156" y="209"/>
                    </a:lnTo>
                    <a:lnTo>
                      <a:pt x="162" y="208"/>
                    </a:lnTo>
                    <a:lnTo>
                      <a:pt x="167" y="205"/>
                    </a:lnTo>
                    <a:lnTo>
                      <a:pt x="171" y="203"/>
                    </a:lnTo>
                    <a:lnTo>
                      <a:pt x="176" y="201"/>
                    </a:lnTo>
                    <a:lnTo>
                      <a:pt x="365" y="389"/>
                    </a:lnTo>
                    <a:lnTo>
                      <a:pt x="394" y="361"/>
                    </a:lnTo>
                    <a:lnTo>
                      <a:pt x="204" y="171"/>
                    </a:lnTo>
                    <a:lnTo>
                      <a:pt x="207" y="161"/>
                    </a:lnTo>
                    <a:lnTo>
                      <a:pt x="211" y="153"/>
                    </a:lnTo>
                    <a:lnTo>
                      <a:pt x="212" y="144"/>
                    </a:lnTo>
                    <a:lnTo>
                      <a:pt x="213" y="134"/>
                    </a:lnTo>
                    <a:lnTo>
                      <a:pt x="212" y="119"/>
                    </a:lnTo>
                    <a:lnTo>
                      <a:pt x="207" y="104"/>
                    </a:lnTo>
                    <a:lnTo>
                      <a:pt x="200" y="90"/>
                    </a:lnTo>
                    <a:lnTo>
                      <a:pt x="190" y="78"/>
                    </a:lnTo>
                    <a:lnTo>
                      <a:pt x="186" y="75"/>
                    </a:lnTo>
                    <a:lnTo>
                      <a:pt x="182" y="72"/>
                    </a:lnTo>
                    <a:lnTo>
                      <a:pt x="178" y="68"/>
                    </a:lnTo>
                    <a:lnTo>
                      <a:pt x="174" y="66"/>
                    </a:lnTo>
                    <a:lnTo>
                      <a:pt x="169" y="63"/>
                    </a:lnTo>
                    <a:lnTo>
                      <a:pt x="163" y="61"/>
                    </a:lnTo>
                    <a:lnTo>
                      <a:pt x="159" y="59"/>
                    </a:lnTo>
                    <a:lnTo>
                      <a:pt x="154" y="58"/>
                    </a:lnTo>
                    <a:lnTo>
                      <a:pt x="154" y="0"/>
                    </a:lnTo>
                    <a:lnTo>
                      <a:pt x="238" y="0"/>
                    </a:lnTo>
                    <a:lnTo>
                      <a:pt x="238" y="92"/>
                    </a:lnTo>
                    <a:lnTo>
                      <a:pt x="488" y="344"/>
                    </a:lnTo>
                    <a:lnTo>
                      <a:pt x="488" y="399"/>
                    </a:lnTo>
                    <a:lnTo>
                      <a:pt x="475" y="404"/>
                    </a:lnTo>
                    <a:lnTo>
                      <a:pt x="464" y="409"/>
                    </a:lnTo>
                    <a:lnTo>
                      <a:pt x="454" y="417"/>
                    </a:lnTo>
                    <a:lnTo>
                      <a:pt x="446" y="427"/>
                    </a:lnTo>
                    <a:lnTo>
                      <a:pt x="439" y="437"/>
                    </a:lnTo>
                    <a:lnTo>
                      <a:pt x="433" y="449"/>
                    </a:lnTo>
                    <a:lnTo>
                      <a:pt x="429" y="461"/>
                    </a:lnTo>
                    <a:lnTo>
                      <a:pt x="428" y="475"/>
                    </a:lnTo>
                    <a:lnTo>
                      <a:pt x="429" y="490"/>
                    </a:lnTo>
                    <a:lnTo>
                      <a:pt x="434" y="505"/>
                    </a:lnTo>
                    <a:lnTo>
                      <a:pt x="441" y="519"/>
                    </a:lnTo>
                    <a:lnTo>
                      <a:pt x="451" y="530"/>
                    </a:lnTo>
                    <a:lnTo>
                      <a:pt x="456" y="535"/>
                    </a:lnTo>
                    <a:lnTo>
                      <a:pt x="459" y="538"/>
                    </a:lnTo>
                    <a:lnTo>
                      <a:pt x="464" y="542"/>
                    </a:lnTo>
                    <a:lnTo>
                      <a:pt x="470" y="544"/>
                    </a:lnTo>
                    <a:lnTo>
                      <a:pt x="474" y="547"/>
                    </a:lnTo>
                    <a:lnTo>
                      <a:pt x="479" y="549"/>
                    </a:lnTo>
                    <a:lnTo>
                      <a:pt x="485" y="551"/>
                    </a:lnTo>
                    <a:lnTo>
                      <a:pt x="490" y="552"/>
                    </a:lnTo>
                    <a:lnTo>
                      <a:pt x="490" y="627"/>
                    </a:lnTo>
                    <a:lnTo>
                      <a:pt x="406" y="6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1" name="Freeform 15"/>
              <p:cNvSpPr>
                <a:spLocks/>
              </p:cNvSpPr>
              <p:nvPr/>
            </p:nvSpPr>
            <p:spPr bwMode="auto">
              <a:xfrm>
                <a:off x="6751638" y="4057650"/>
                <a:ext cx="61912" cy="60325"/>
              </a:xfrm>
              <a:custGeom>
                <a:avLst/>
                <a:gdLst/>
                <a:ahLst/>
                <a:cxnLst>
                  <a:cxn ang="0">
                    <a:pos x="38" y="76"/>
                  </a:cxn>
                  <a:cxn ang="0">
                    <a:pos x="29" y="75"/>
                  </a:cxn>
                  <a:cxn ang="0">
                    <a:pos x="23" y="74"/>
                  </a:cxn>
                  <a:cxn ang="0">
                    <a:pos x="17" y="70"/>
                  </a:cxn>
                  <a:cxn ang="0">
                    <a:pos x="11" y="65"/>
                  </a:cxn>
                  <a:cxn ang="0">
                    <a:pos x="6" y="60"/>
                  </a:cxn>
                  <a:cxn ang="0">
                    <a:pos x="3" y="53"/>
                  </a:cxn>
                  <a:cxn ang="0">
                    <a:pos x="1" y="46"/>
                  </a:cxn>
                  <a:cxn ang="0">
                    <a:pos x="0" y="38"/>
                  </a:cxn>
                  <a:cxn ang="0">
                    <a:pos x="1" y="30"/>
                  </a:cxn>
                  <a:cxn ang="0">
                    <a:pos x="3" y="23"/>
                  </a:cxn>
                  <a:cxn ang="0">
                    <a:pos x="6" y="17"/>
                  </a:cxn>
                  <a:cxn ang="0">
                    <a:pos x="11" y="11"/>
                  </a:cxn>
                  <a:cxn ang="0">
                    <a:pos x="17" y="6"/>
                  </a:cxn>
                  <a:cxn ang="0">
                    <a:pos x="23" y="2"/>
                  </a:cxn>
                  <a:cxn ang="0">
                    <a:pos x="29" y="1"/>
                  </a:cxn>
                  <a:cxn ang="0">
                    <a:pos x="38" y="0"/>
                  </a:cxn>
                  <a:cxn ang="0">
                    <a:pos x="46" y="1"/>
                  </a:cxn>
                  <a:cxn ang="0">
                    <a:pos x="53" y="2"/>
                  </a:cxn>
                  <a:cxn ang="0">
                    <a:pos x="59" y="6"/>
                  </a:cxn>
                  <a:cxn ang="0">
                    <a:pos x="65" y="11"/>
                  </a:cxn>
                  <a:cxn ang="0">
                    <a:pos x="70" y="17"/>
                  </a:cxn>
                  <a:cxn ang="0">
                    <a:pos x="73" y="23"/>
                  </a:cxn>
                  <a:cxn ang="0">
                    <a:pos x="76" y="30"/>
                  </a:cxn>
                  <a:cxn ang="0">
                    <a:pos x="77" y="38"/>
                  </a:cxn>
                  <a:cxn ang="0">
                    <a:pos x="76" y="46"/>
                  </a:cxn>
                  <a:cxn ang="0">
                    <a:pos x="73" y="53"/>
                  </a:cxn>
                  <a:cxn ang="0">
                    <a:pos x="70" y="59"/>
                  </a:cxn>
                  <a:cxn ang="0">
                    <a:pos x="65" y="64"/>
                  </a:cxn>
                  <a:cxn ang="0">
                    <a:pos x="59" y="69"/>
                  </a:cxn>
                  <a:cxn ang="0">
                    <a:pos x="53" y="72"/>
                  </a:cxn>
                  <a:cxn ang="0">
                    <a:pos x="46" y="75"/>
                  </a:cxn>
                  <a:cxn ang="0">
                    <a:pos x="38" y="76"/>
                  </a:cxn>
                </a:cxnLst>
                <a:rect l="0" t="0" r="r" b="b"/>
                <a:pathLst>
                  <a:path w="77" h="76">
                    <a:moveTo>
                      <a:pt x="38" y="76"/>
                    </a:moveTo>
                    <a:lnTo>
                      <a:pt x="29" y="75"/>
                    </a:lnTo>
                    <a:lnTo>
                      <a:pt x="23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6"/>
                    </a:lnTo>
                    <a:lnTo>
                      <a:pt x="0" y="38"/>
                    </a:lnTo>
                    <a:lnTo>
                      <a:pt x="1" y="30"/>
                    </a:lnTo>
                    <a:lnTo>
                      <a:pt x="3" y="23"/>
                    </a:lnTo>
                    <a:lnTo>
                      <a:pt x="6" y="17"/>
                    </a:lnTo>
                    <a:lnTo>
                      <a:pt x="11" y="11"/>
                    </a:lnTo>
                    <a:lnTo>
                      <a:pt x="17" y="6"/>
                    </a:lnTo>
                    <a:lnTo>
                      <a:pt x="23" y="2"/>
                    </a:lnTo>
                    <a:lnTo>
                      <a:pt x="29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2"/>
                    </a:lnTo>
                    <a:lnTo>
                      <a:pt x="59" y="6"/>
                    </a:lnTo>
                    <a:lnTo>
                      <a:pt x="65" y="11"/>
                    </a:lnTo>
                    <a:lnTo>
                      <a:pt x="70" y="17"/>
                    </a:lnTo>
                    <a:lnTo>
                      <a:pt x="73" y="23"/>
                    </a:lnTo>
                    <a:lnTo>
                      <a:pt x="76" y="30"/>
                    </a:lnTo>
                    <a:lnTo>
                      <a:pt x="77" y="38"/>
                    </a:lnTo>
                    <a:lnTo>
                      <a:pt x="76" y="46"/>
                    </a:lnTo>
                    <a:lnTo>
                      <a:pt x="73" y="53"/>
                    </a:lnTo>
                    <a:lnTo>
                      <a:pt x="70" y="59"/>
                    </a:lnTo>
                    <a:lnTo>
                      <a:pt x="65" y="64"/>
                    </a:lnTo>
                    <a:lnTo>
                      <a:pt x="59" y="69"/>
                    </a:lnTo>
                    <a:lnTo>
                      <a:pt x="53" y="72"/>
                    </a:lnTo>
                    <a:lnTo>
                      <a:pt x="46" y="75"/>
                    </a:lnTo>
                    <a:lnTo>
                      <a:pt x="38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102" name="Freeform 16"/>
              <p:cNvSpPr>
                <a:spLocks/>
              </p:cNvSpPr>
              <p:nvPr/>
            </p:nvSpPr>
            <p:spPr bwMode="auto">
              <a:xfrm>
                <a:off x="7094538" y="4097338"/>
                <a:ext cx="80962" cy="382587"/>
              </a:xfrm>
              <a:custGeom>
                <a:avLst/>
                <a:gdLst/>
                <a:ahLst/>
                <a:cxnLst>
                  <a:cxn ang="0">
                    <a:pos x="102" y="483"/>
                  </a:cxn>
                  <a:cxn ang="0">
                    <a:pos x="3" y="483"/>
                  </a:cxn>
                  <a:cxn ang="0">
                    <a:pos x="3" y="405"/>
                  </a:cxn>
                  <a:cxn ang="0">
                    <a:pos x="11" y="401"/>
                  </a:cxn>
                  <a:cxn ang="0">
                    <a:pos x="19" y="398"/>
                  </a:cxn>
                  <a:cxn ang="0">
                    <a:pos x="27" y="392"/>
                  </a:cxn>
                  <a:cxn ang="0">
                    <a:pos x="34" y="386"/>
                  </a:cxn>
                  <a:cxn ang="0">
                    <a:pos x="44" y="375"/>
                  </a:cxn>
                  <a:cxn ang="0">
                    <a:pos x="51" y="361"/>
                  </a:cxn>
                  <a:cxn ang="0">
                    <a:pos x="56" y="346"/>
                  </a:cxn>
                  <a:cxn ang="0">
                    <a:pos x="57" y="331"/>
                  </a:cxn>
                  <a:cxn ang="0">
                    <a:pos x="56" y="316"/>
                  </a:cxn>
                  <a:cxn ang="0">
                    <a:pos x="51" y="301"/>
                  </a:cxn>
                  <a:cxn ang="0">
                    <a:pos x="44" y="287"/>
                  </a:cxn>
                  <a:cxn ang="0">
                    <a:pos x="34" y="276"/>
                  </a:cxn>
                  <a:cxn ang="0">
                    <a:pos x="27" y="269"/>
                  </a:cxn>
                  <a:cxn ang="0">
                    <a:pos x="19" y="264"/>
                  </a:cxn>
                  <a:cxn ang="0">
                    <a:pos x="10" y="260"/>
                  </a:cxn>
                  <a:cxn ang="0">
                    <a:pos x="0" y="256"/>
                  </a:cxn>
                  <a:cxn ang="0">
                    <a:pos x="0" y="0"/>
                  </a:cxn>
                  <a:cxn ang="0">
                    <a:pos x="102" y="0"/>
                  </a:cxn>
                  <a:cxn ang="0">
                    <a:pos x="102" y="483"/>
                  </a:cxn>
                </a:cxnLst>
                <a:rect l="0" t="0" r="r" b="b"/>
                <a:pathLst>
                  <a:path w="102" h="483">
                    <a:moveTo>
                      <a:pt x="102" y="483"/>
                    </a:moveTo>
                    <a:lnTo>
                      <a:pt x="3" y="483"/>
                    </a:lnTo>
                    <a:lnTo>
                      <a:pt x="3" y="405"/>
                    </a:lnTo>
                    <a:lnTo>
                      <a:pt x="11" y="401"/>
                    </a:lnTo>
                    <a:lnTo>
                      <a:pt x="19" y="398"/>
                    </a:lnTo>
                    <a:lnTo>
                      <a:pt x="27" y="392"/>
                    </a:lnTo>
                    <a:lnTo>
                      <a:pt x="34" y="386"/>
                    </a:lnTo>
                    <a:lnTo>
                      <a:pt x="44" y="375"/>
                    </a:lnTo>
                    <a:lnTo>
                      <a:pt x="51" y="361"/>
                    </a:lnTo>
                    <a:lnTo>
                      <a:pt x="56" y="346"/>
                    </a:lnTo>
                    <a:lnTo>
                      <a:pt x="57" y="331"/>
                    </a:lnTo>
                    <a:lnTo>
                      <a:pt x="56" y="316"/>
                    </a:lnTo>
                    <a:lnTo>
                      <a:pt x="51" y="301"/>
                    </a:lnTo>
                    <a:lnTo>
                      <a:pt x="44" y="287"/>
                    </a:lnTo>
                    <a:lnTo>
                      <a:pt x="34" y="276"/>
                    </a:lnTo>
                    <a:lnTo>
                      <a:pt x="27" y="269"/>
                    </a:lnTo>
                    <a:lnTo>
                      <a:pt x="19" y="264"/>
                    </a:lnTo>
                    <a:lnTo>
                      <a:pt x="10" y="260"/>
                    </a:lnTo>
                    <a:lnTo>
                      <a:pt x="0" y="256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48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</p:grpSp>
        <p:grpSp>
          <p:nvGrpSpPr>
            <p:cNvPr id="7" name="Group 58"/>
            <p:cNvGrpSpPr/>
            <p:nvPr/>
          </p:nvGrpSpPr>
          <p:grpSpPr>
            <a:xfrm rot="1209375">
              <a:off x="8425620" y="6036966"/>
              <a:ext cx="254655" cy="259176"/>
              <a:chOff x="6523038" y="3829050"/>
              <a:chExt cx="804862" cy="81915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83" name="Freeform 7"/>
              <p:cNvSpPr>
                <a:spLocks/>
              </p:cNvSpPr>
              <p:nvPr/>
            </p:nvSpPr>
            <p:spPr bwMode="auto">
              <a:xfrm>
                <a:off x="6523038" y="3829050"/>
                <a:ext cx="804862" cy="819150"/>
              </a:xfrm>
              <a:custGeom>
                <a:avLst/>
                <a:gdLst/>
                <a:ahLst/>
                <a:cxnLst>
                  <a:cxn ang="0">
                    <a:pos x="1012" y="296"/>
                  </a:cxn>
                  <a:cxn ang="0">
                    <a:pos x="861" y="152"/>
                  </a:cxn>
                  <a:cxn ang="0">
                    <a:pos x="719" y="0"/>
                  </a:cxn>
                  <a:cxn ang="0">
                    <a:pos x="679" y="152"/>
                  </a:cxn>
                  <a:cxn ang="0">
                    <a:pos x="594" y="0"/>
                  </a:cxn>
                  <a:cxn ang="0">
                    <a:pos x="555" y="152"/>
                  </a:cxn>
                  <a:cxn ang="0">
                    <a:pos x="470" y="0"/>
                  </a:cxn>
                  <a:cxn ang="0">
                    <a:pos x="429" y="152"/>
                  </a:cxn>
                  <a:cxn ang="0">
                    <a:pos x="345" y="0"/>
                  </a:cxn>
                  <a:cxn ang="0">
                    <a:pos x="305" y="152"/>
                  </a:cxn>
                  <a:cxn ang="0">
                    <a:pos x="152" y="319"/>
                  </a:cxn>
                  <a:cxn ang="0">
                    <a:pos x="2" y="359"/>
                  </a:cxn>
                  <a:cxn ang="0">
                    <a:pos x="152" y="443"/>
                  </a:cxn>
                  <a:cxn ang="0">
                    <a:pos x="2" y="485"/>
                  </a:cxn>
                  <a:cxn ang="0">
                    <a:pos x="152" y="569"/>
                  </a:cxn>
                  <a:cxn ang="0">
                    <a:pos x="2" y="609"/>
                  </a:cxn>
                  <a:cxn ang="0">
                    <a:pos x="152" y="695"/>
                  </a:cxn>
                  <a:cxn ang="0">
                    <a:pos x="0" y="734"/>
                  </a:cxn>
                  <a:cxn ang="0">
                    <a:pos x="152" y="860"/>
                  </a:cxn>
                  <a:cxn ang="0">
                    <a:pos x="305" y="1020"/>
                  </a:cxn>
                  <a:cxn ang="0">
                    <a:pos x="345" y="860"/>
                  </a:cxn>
                  <a:cxn ang="0">
                    <a:pos x="433" y="1031"/>
                  </a:cxn>
                  <a:cxn ang="0">
                    <a:pos x="472" y="860"/>
                  </a:cxn>
                  <a:cxn ang="0">
                    <a:pos x="557" y="1031"/>
                  </a:cxn>
                  <a:cxn ang="0">
                    <a:pos x="597" y="860"/>
                  </a:cxn>
                  <a:cxn ang="0">
                    <a:pos x="681" y="1021"/>
                  </a:cxn>
                  <a:cxn ang="0">
                    <a:pos x="722" y="860"/>
                  </a:cxn>
                  <a:cxn ang="0">
                    <a:pos x="861" y="711"/>
                  </a:cxn>
                  <a:cxn ang="0">
                    <a:pos x="1012" y="672"/>
                  </a:cxn>
                  <a:cxn ang="0">
                    <a:pos x="861" y="586"/>
                  </a:cxn>
                  <a:cxn ang="0">
                    <a:pos x="1012" y="546"/>
                  </a:cxn>
                  <a:cxn ang="0">
                    <a:pos x="861" y="462"/>
                  </a:cxn>
                  <a:cxn ang="0">
                    <a:pos x="1012" y="421"/>
                  </a:cxn>
                  <a:cxn ang="0">
                    <a:pos x="861" y="336"/>
                  </a:cxn>
                </a:cxnLst>
                <a:rect l="0" t="0" r="r" b="b"/>
                <a:pathLst>
                  <a:path w="1012" h="1031">
                    <a:moveTo>
                      <a:pt x="1012" y="336"/>
                    </a:moveTo>
                    <a:lnTo>
                      <a:pt x="1012" y="296"/>
                    </a:lnTo>
                    <a:lnTo>
                      <a:pt x="861" y="296"/>
                    </a:lnTo>
                    <a:lnTo>
                      <a:pt x="861" y="152"/>
                    </a:lnTo>
                    <a:lnTo>
                      <a:pt x="719" y="152"/>
                    </a:lnTo>
                    <a:lnTo>
                      <a:pt x="719" y="0"/>
                    </a:lnTo>
                    <a:lnTo>
                      <a:pt x="679" y="0"/>
                    </a:lnTo>
                    <a:lnTo>
                      <a:pt x="679" y="152"/>
                    </a:lnTo>
                    <a:lnTo>
                      <a:pt x="594" y="152"/>
                    </a:lnTo>
                    <a:lnTo>
                      <a:pt x="594" y="0"/>
                    </a:lnTo>
                    <a:lnTo>
                      <a:pt x="555" y="0"/>
                    </a:lnTo>
                    <a:lnTo>
                      <a:pt x="555" y="152"/>
                    </a:lnTo>
                    <a:lnTo>
                      <a:pt x="470" y="152"/>
                    </a:lnTo>
                    <a:lnTo>
                      <a:pt x="470" y="0"/>
                    </a:lnTo>
                    <a:lnTo>
                      <a:pt x="429" y="0"/>
                    </a:lnTo>
                    <a:lnTo>
                      <a:pt x="429" y="152"/>
                    </a:lnTo>
                    <a:lnTo>
                      <a:pt x="345" y="152"/>
                    </a:lnTo>
                    <a:lnTo>
                      <a:pt x="345" y="0"/>
                    </a:lnTo>
                    <a:lnTo>
                      <a:pt x="305" y="0"/>
                    </a:lnTo>
                    <a:lnTo>
                      <a:pt x="305" y="152"/>
                    </a:lnTo>
                    <a:lnTo>
                      <a:pt x="152" y="152"/>
                    </a:lnTo>
                    <a:lnTo>
                      <a:pt x="152" y="319"/>
                    </a:lnTo>
                    <a:lnTo>
                      <a:pt x="2" y="319"/>
                    </a:lnTo>
                    <a:lnTo>
                      <a:pt x="2" y="359"/>
                    </a:lnTo>
                    <a:lnTo>
                      <a:pt x="152" y="359"/>
                    </a:lnTo>
                    <a:lnTo>
                      <a:pt x="152" y="443"/>
                    </a:lnTo>
                    <a:lnTo>
                      <a:pt x="2" y="445"/>
                    </a:lnTo>
                    <a:lnTo>
                      <a:pt x="2" y="485"/>
                    </a:lnTo>
                    <a:lnTo>
                      <a:pt x="152" y="483"/>
                    </a:lnTo>
                    <a:lnTo>
                      <a:pt x="152" y="569"/>
                    </a:lnTo>
                    <a:lnTo>
                      <a:pt x="2" y="569"/>
                    </a:lnTo>
                    <a:lnTo>
                      <a:pt x="2" y="609"/>
                    </a:lnTo>
                    <a:lnTo>
                      <a:pt x="152" y="609"/>
                    </a:lnTo>
                    <a:lnTo>
                      <a:pt x="152" y="695"/>
                    </a:lnTo>
                    <a:lnTo>
                      <a:pt x="0" y="695"/>
                    </a:lnTo>
                    <a:lnTo>
                      <a:pt x="0" y="734"/>
                    </a:lnTo>
                    <a:lnTo>
                      <a:pt x="152" y="734"/>
                    </a:lnTo>
                    <a:lnTo>
                      <a:pt x="152" y="860"/>
                    </a:lnTo>
                    <a:lnTo>
                      <a:pt x="305" y="860"/>
                    </a:lnTo>
                    <a:lnTo>
                      <a:pt x="305" y="1020"/>
                    </a:lnTo>
                    <a:lnTo>
                      <a:pt x="344" y="1021"/>
                    </a:lnTo>
                    <a:lnTo>
                      <a:pt x="345" y="860"/>
                    </a:lnTo>
                    <a:lnTo>
                      <a:pt x="433" y="860"/>
                    </a:lnTo>
                    <a:lnTo>
                      <a:pt x="433" y="1031"/>
                    </a:lnTo>
                    <a:lnTo>
                      <a:pt x="472" y="1031"/>
                    </a:lnTo>
                    <a:lnTo>
                      <a:pt x="472" y="860"/>
                    </a:lnTo>
                    <a:lnTo>
                      <a:pt x="557" y="860"/>
                    </a:lnTo>
                    <a:lnTo>
                      <a:pt x="557" y="1031"/>
                    </a:lnTo>
                    <a:lnTo>
                      <a:pt x="597" y="1031"/>
                    </a:lnTo>
                    <a:lnTo>
                      <a:pt x="597" y="860"/>
                    </a:lnTo>
                    <a:lnTo>
                      <a:pt x="681" y="860"/>
                    </a:lnTo>
                    <a:lnTo>
                      <a:pt x="681" y="1021"/>
                    </a:lnTo>
                    <a:lnTo>
                      <a:pt x="722" y="1021"/>
                    </a:lnTo>
                    <a:lnTo>
                      <a:pt x="722" y="860"/>
                    </a:lnTo>
                    <a:lnTo>
                      <a:pt x="861" y="860"/>
                    </a:lnTo>
                    <a:lnTo>
                      <a:pt x="861" y="711"/>
                    </a:lnTo>
                    <a:lnTo>
                      <a:pt x="1012" y="711"/>
                    </a:lnTo>
                    <a:lnTo>
                      <a:pt x="1012" y="672"/>
                    </a:lnTo>
                    <a:lnTo>
                      <a:pt x="861" y="672"/>
                    </a:lnTo>
                    <a:lnTo>
                      <a:pt x="861" y="586"/>
                    </a:lnTo>
                    <a:lnTo>
                      <a:pt x="1012" y="586"/>
                    </a:lnTo>
                    <a:lnTo>
                      <a:pt x="1012" y="546"/>
                    </a:lnTo>
                    <a:lnTo>
                      <a:pt x="861" y="546"/>
                    </a:lnTo>
                    <a:lnTo>
                      <a:pt x="861" y="462"/>
                    </a:lnTo>
                    <a:lnTo>
                      <a:pt x="1012" y="462"/>
                    </a:lnTo>
                    <a:lnTo>
                      <a:pt x="1012" y="421"/>
                    </a:lnTo>
                    <a:lnTo>
                      <a:pt x="861" y="421"/>
                    </a:lnTo>
                    <a:lnTo>
                      <a:pt x="861" y="336"/>
                    </a:lnTo>
                    <a:lnTo>
                      <a:pt x="101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84" name="Freeform 8"/>
              <p:cNvSpPr>
                <a:spLocks/>
              </p:cNvSpPr>
              <p:nvPr/>
            </p:nvSpPr>
            <p:spPr bwMode="auto">
              <a:xfrm>
                <a:off x="6994525" y="3983038"/>
                <a:ext cx="180975" cy="227012"/>
              </a:xfrm>
              <a:custGeom>
                <a:avLst/>
                <a:gdLst/>
                <a:ahLst/>
                <a:cxnLst>
                  <a:cxn ang="0">
                    <a:pos x="227" y="0"/>
                  </a:cxn>
                  <a:cxn ang="0">
                    <a:pos x="227" y="104"/>
                  </a:cxn>
                  <a:cxn ang="0">
                    <a:pos x="85" y="104"/>
                  </a:cxn>
                  <a:cxn ang="0">
                    <a:pos x="85" y="287"/>
                  </a:cxn>
                  <a:cxn ang="0">
                    <a:pos x="0" y="202"/>
                  </a:cxn>
                  <a:cxn ang="0">
                    <a:pos x="0" y="0"/>
                  </a:cxn>
                  <a:cxn ang="0">
                    <a:pos x="227" y="0"/>
                  </a:cxn>
                </a:cxnLst>
                <a:rect l="0" t="0" r="r" b="b"/>
                <a:pathLst>
                  <a:path w="227" h="287">
                    <a:moveTo>
                      <a:pt x="227" y="0"/>
                    </a:moveTo>
                    <a:lnTo>
                      <a:pt x="227" y="104"/>
                    </a:lnTo>
                    <a:lnTo>
                      <a:pt x="85" y="104"/>
                    </a:lnTo>
                    <a:lnTo>
                      <a:pt x="85" y="287"/>
                    </a:lnTo>
                    <a:lnTo>
                      <a:pt x="0" y="202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85" name="Freeform 9"/>
              <p:cNvSpPr>
                <a:spLocks/>
              </p:cNvSpPr>
              <p:nvPr/>
            </p:nvSpPr>
            <p:spPr bwMode="auto">
              <a:xfrm>
                <a:off x="7046913" y="4329113"/>
                <a:ext cx="60325" cy="60325"/>
              </a:xfrm>
              <a:custGeom>
                <a:avLst/>
                <a:gdLst/>
                <a:ahLst/>
                <a:cxnLst>
                  <a:cxn ang="0">
                    <a:pos x="40" y="76"/>
                  </a:cxn>
                  <a:cxn ang="0">
                    <a:pos x="32" y="75"/>
                  </a:cxn>
                  <a:cxn ang="0">
                    <a:pos x="25" y="74"/>
                  </a:cxn>
                  <a:cxn ang="0">
                    <a:pos x="18" y="70"/>
                  </a:cxn>
                  <a:cxn ang="0">
                    <a:pos x="12" y="65"/>
                  </a:cxn>
                  <a:cxn ang="0">
                    <a:pos x="7" y="59"/>
                  </a:cxn>
                  <a:cxn ang="0">
                    <a:pos x="4" y="53"/>
                  </a:cxn>
                  <a:cxn ang="0">
                    <a:pos x="2" y="46"/>
                  </a:cxn>
                  <a:cxn ang="0">
                    <a:pos x="0" y="38"/>
                  </a:cxn>
                  <a:cxn ang="0">
                    <a:pos x="2" y="30"/>
                  </a:cxn>
                  <a:cxn ang="0">
                    <a:pos x="4" y="23"/>
                  </a:cxn>
                  <a:cxn ang="0">
                    <a:pos x="7" y="16"/>
                  </a:cxn>
                  <a:cxn ang="0">
                    <a:pos x="12" y="10"/>
                  </a:cxn>
                  <a:cxn ang="0">
                    <a:pos x="18" y="6"/>
                  </a:cxn>
                  <a:cxn ang="0">
                    <a:pos x="25" y="2"/>
                  </a:cxn>
                  <a:cxn ang="0">
                    <a:pos x="32" y="1"/>
                  </a:cxn>
                  <a:cxn ang="0">
                    <a:pos x="40" y="0"/>
                  </a:cxn>
                  <a:cxn ang="0">
                    <a:pos x="48" y="1"/>
                  </a:cxn>
                  <a:cxn ang="0">
                    <a:pos x="55" y="2"/>
                  </a:cxn>
                  <a:cxn ang="0">
                    <a:pos x="60" y="6"/>
                  </a:cxn>
                  <a:cxn ang="0">
                    <a:pos x="66" y="10"/>
                  </a:cxn>
                  <a:cxn ang="0">
                    <a:pos x="72" y="16"/>
                  </a:cxn>
                  <a:cxn ang="0">
                    <a:pos x="75" y="23"/>
                  </a:cxn>
                  <a:cxn ang="0">
                    <a:pos x="76" y="30"/>
                  </a:cxn>
                  <a:cxn ang="0">
                    <a:pos x="78" y="38"/>
                  </a:cxn>
                  <a:cxn ang="0">
                    <a:pos x="76" y="46"/>
                  </a:cxn>
                  <a:cxn ang="0">
                    <a:pos x="74" y="53"/>
                  </a:cxn>
                  <a:cxn ang="0">
                    <a:pos x="71" y="59"/>
                  </a:cxn>
                  <a:cxn ang="0">
                    <a:pos x="66" y="65"/>
                  </a:cxn>
                  <a:cxn ang="0">
                    <a:pos x="60" y="69"/>
                  </a:cxn>
                  <a:cxn ang="0">
                    <a:pos x="55" y="73"/>
                  </a:cxn>
                  <a:cxn ang="0">
                    <a:pos x="48" y="75"/>
                  </a:cxn>
                  <a:cxn ang="0">
                    <a:pos x="40" y="76"/>
                  </a:cxn>
                </a:cxnLst>
                <a:rect l="0" t="0" r="r" b="b"/>
                <a:pathLst>
                  <a:path w="78" h="76">
                    <a:moveTo>
                      <a:pt x="40" y="76"/>
                    </a:moveTo>
                    <a:lnTo>
                      <a:pt x="32" y="75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2" y="65"/>
                    </a:lnTo>
                    <a:lnTo>
                      <a:pt x="7" y="59"/>
                    </a:lnTo>
                    <a:lnTo>
                      <a:pt x="4" y="53"/>
                    </a:lnTo>
                    <a:lnTo>
                      <a:pt x="2" y="46"/>
                    </a:lnTo>
                    <a:lnTo>
                      <a:pt x="0" y="38"/>
                    </a:lnTo>
                    <a:lnTo>
                      <a:pt x="2" y="30"/>
                    </a:lnTo>
                    <a:lnTo>
                      <a:pt x="4" y="23"/>
                    </a:lnTo>
                    <a:lnTo>
                      <a:pt x="7" y="16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8" y="1"/>
                    </a:lnTo>
                    <a:lnTo>
                      <a:pt x="55" y="2"/>
                    </a:lnTo>
                    <a:lnTo>
                      <a:pt x="60" y="6"/>
                    </a:lnTo>
                    <a:lnTo>
                      <a:pt x="66" y="10"/>
                    </a:lnTo>
                    <a:lnTo>
                      <a:pt x="72" y="16"/>
                    </a:lnTo>
                    <a:lnTo>
                      <a:pt x="75" y="23"/>
                    </a:lnTo>
                    <a:lnTo>
                      <a:pt x="76" y="30"/>
                    </a:lnTo>
                    <a:lnTo>
                      <a:pt x="78" y="38"/>
                    </a:lnTo>
                    <a:lnTo>
                      <a:pt x="76" y="46"/>
                    </a:lnTo>
                    <a:lnTo>
                      <a:pt x="74" y="53"/>
                    </a:lnTo>
                    <a:lnTo>
                      <a:pt x="71" y="59"/>
                    </a:lnTo>
                    <a:lnTo>
                      <a:pt x="66" y="65"/>
                    </a:lnTo>
                    <a:lnTo>
                      <a:pt x="60" y="69"/>
                    </a:lnTo>
                    <a:lnTo>
                      <a:pt x="55" y="73"/>
                    </a:lnTo>
                    <a:lnTo>
                      <a:pt x="48" y="75"/>
                    </a:lnTo>
                    <a:lnTo>
                      <a:pt x="40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86" name="Freeform 10"/>
              <p:cNvSpPr>
                <a:spLocks/>
              </p:cNvSpPr>
              <p:nvPr/>
            </p:nvSpPr>
            <p:spPr bwMode="auto">
              <a:xfrm>
                <a:off x="6896100" y="3983038"/>
                <a:ext cx="68262" cy="127000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85" y="161"/>
                  </a:cxn>
                  <a:cxn ang="0">
                    <a:pos x="0" y="76"/>
                  </a:cxn>
                  <a:cxn ang="0">
                    <a:pos x="0" y="0"/>
                  </a:cxn>
                  <a:cxn ang="0">
                    <a:pos x="85" y="0"/>
                  </a:cxn>
                </a:cxnLst>
                <a:rect l="0" t="0" r="r" b="b"/>
                <a:pathLst>
                  <a:path w="85" h="161">
                    <a:moveTo>
                      <a:pt x="85" y="0"/>
                    </a:moveTo>
                    <a:lnTo>
                      <a:pt x="85" y="161"/>
                    </a:lnTo>
                    <a:lnTo>
                      <a:pt x="0" y="76"/>
                    </a:lnTo>
                    <a:lnTo>
                      <a:pt x="0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87" name="Freeform 11"/>
              <p:cNvSpPr>
                <a:spLocks/>
              </p:cNvSpPr>
              <p:nvPr/>
            </p:nvSpPr>
            <p:spPr bwMode="auto">
              <a:xfrm>
                <a:off x="6675438" y="4411663"/>
                <a:ext cx="90487" cy="68262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0" y="0"/>
                  </a:cxn>
                  <a:cxn ang="0">
                    <a:pos x="114" y="0"/>
                  </a:cxn>
                  <a:cxn ang="0">
                    <a:pos x="115" y="85"/>
                  </a:cxn>
                  <a:cxn ang="0">
                    <a:pos x="0" y="85"/>
                  </a:cxn>
                </a:cxnLst>
                <a:rect l="0" t="0" r="r" b="b"/>
                <a:pathLst>
                  <a:path w="115" h="85">
                    <a:moveTo>
                      <a:pt x="0" y="85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115" y="8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88" name="Freeform 12"/>
              <p:cNvSpPr>
                <a:spLocks/>
              </p:cNvSpPr>
              <p:nvPr/>
            </p:nvSpPr>
            <p:spPr bwMode="auto">
              <a:xfrm>
                <a:off x="6675438" y="4211638"/>
                <a:ext cx="192087" cy="268287"/>
              </a:xfrm>
              <a:custGeom>
                <a:avLst/>
                <a:gdLst/>
                <a:ahLst/>
                <a:cxnLst>
                  <a:cxn ang="0">
                    <a:pos x="154" y="338"/>
                  </a:cxn>
                  <a:cxn ang="0">
                    <a:pos x="154" y="214"/>
                  </a:cxn>
                  <a:cxn ang="0">
                    <a:pos x="0" y="214"/>
                  </a:cxn>
                  <a:cxn ang="0">
                    <a:pos x="0" y="2"/>
                  </a:cxn>
                  <a:cxn ang="0">
                    <a:pos x="86" y="0"/>
                  </a:cxn>
                  <a:cxn ang="0">
                    <a:pos x="242" y="156"/>
                  </a:cxn>
                  <a:cxn ang="0">
                    <a:pos x="242" y="338"/>
                  </a:cxn>
                  <a:cxn ang="0">
                    <a:pos x="154" y="338"/>
                  </a:cxn>
                </a:cxnLst>
                <a:rect l="0" t="0" r="r" b="b"/>
                <a:pathLst>
                  <a:path w="242" h="338">
                    <a:moveTo>
                      <a:pt x="154" y="338"/>
                    </a:moveTo>
                    <a:lnTo>
                      <a:pt x="154" y="214"/>
                    </a:lnTo>
                    <a:lnTo>
                      <a:pt x="0" y="214"/>
                    </a:lnTo>
                    <a:lnTo>
                      <a:pt x="0" y="2"/>
                    </a:lnTo>
                    <a:lnTo>
                      <a:pt x="86" y="0"/>
                    </a:lnTo>
                    <a:lnTo>
                      <a:pt x="242" y="156"/>
                    </a:lnTo>
                    <a:lnTo>
                      <a:pt x="242" y="338"/>
                    </a:lnTo>
                    <a:lnTo>
                      <a:pt x="154" y="3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89" name="Freeform 13"/>
              <p:cNvSpPr>
                <a:spLocks/>
              </p:cNvSpPr>
              <p:nvPr/>
            </p:nvSpPr>
            <p:spPr bwMode="auto">
              <a:xfrm>
                <a:off x="6897688" y="4367213"/>
                <a:ext cx="68262" cy="112712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0" y="0"/>
                  </a:cxn>
                  <a:cxn ang="0">
                    <a:pos x="85" y="86"/>
                  </a:cxn>
                  <a:cxn ang="0">
                    <a:pos x="85" y="142"/>
                  </a:cxn>
                  <a:cxn ang="0">
                    <a:pos x="0" y="142"/>
                  </a:cxn>
                </a:cxnLst>
                <a:rect l="0" t="0" r="r" b="b"/>
                <a:pathLst>
                  <a:path w="85" h="142">
                    <a:moveTo>
                      <a:pt x="0" y="142"/>
                    </a:moveTo>
                    <a:lnTo>
                      <a:pt x="0" y="0"/>
                    </a:lnTo>
                    <a:lnTo>
                      <a:pt x="85" y="86"/>
                    </a:lnTo>
                    <a:lnTo>
                      <a:pt x="85" y="142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0" name="Freeform 14"/>
              <p:cNvSpPr>
                <a:spLocks/>
              </p:cNvSpPr>
              <p:nvPr/>
            </p:nvSpPr>
            <p:spPr bwMode="auto">
              <a:xfrm>
                <a:off x="6675438" y="3983038"/>
                <a:ext cx="388937" cy="496887"/>
              </a:xfrm>
              <a:custGeom>
                <a:avLst/>
                <a:gdLst/>
                <a:ahLst/>
                <a:cxnLst>
                  <a:cxn ang="0">
                    <a:pos x="406" y="555"/>
                  </a:cxn>
                  <a:cxn ang="0">
                    <a:pos x="0" y="250"/>
                  </a:cxn>
                  <a:cxn ang="0">
                    <a:pos x="114" y="0"/>
                  </a:cxn>
                  <a:cxn ang="0">
                    <a:pos x="102" y="63"/>
                  </a:cxn>
                  <a:cxn ang="0">
                    <a:pos x="80" y="77"/>
                  </a:cxn>
                  <a:cxn ang="0">
                    <a:pos x="65" y="97"/>
                  </a:cxn>
                  <a:cxn ang="0">
                    <a:pos x="57" y="121"/>
                  </a:cxn>
                  <a:cxn ang="0">
                    <a:pos x="57" y="149"/>
                  </a:cxn>
                  <a:cxn ang="0">
                    <a:pos x="69" y="178"/>
                  </a:cxn>
                  <a:cxn ang="0">
                    <a:pos x="85" y="195"/>
                  </a:cxn>
                  <a:cxn ang="0">
                    <a:pos x="98" y="203"/>
                  </a:cxn>
                  <a:cxn ang="0">
                    <a:pos x="112" y="209"/>
                  </a:cxn>
                  <a:cxn ang="0">
                    <a:pos x="126" y="212"/>
                  </a:cxn>
                  <a:cxn ang="0">
                    <a:pos x="140" y="212"/>
                  </a:cxn>
                  <a:cxn ang="0">
                    <a:pos x="151" y="210"/>
                  </a:cxn>
                  <a:cxn ang="0">
                    <a:pos x="162" y="208"/>
                  </a:cxn>
                  <a:cxn ang="0">
                    <a:pos x="171" y="203"/>
                  </a:cxn>
                  <a:cxn ang="0">
                    <a:pos x="365" y="389"/>
                  </a:cxn>
                  <a:cxn ang="0">
                    <a:pos x="204" y="171"/>
                  </a:cxn>
                  <a:cxn ang="0">
                    <a:pos x="211" y="153"/>
                  </a:cxn>
                  <a:cxn ang="0">
                    <a:pos x="213" y="134"/>
                  </a:cxn>
                  <a:cxn ang="0">
                    <a:pos x="207" y="104"/>
                  </a:cxn>
                  <a:cxn ang="0">
                    <a:pos x="190" y="78"/>
                  </a:cxn>
                  <a:cxn ang="0">
                    <a:pos x="182" y="72"/>
                  </a:cxn>
                  <a:cxn ang="0">
                    <a:pos x="174" y="66"/>
                  </a:cxn>
                  <a:cxn ang="0">
                    <a:pos x="163" y="61"/>
                  </a:cxn>
                  <a:cxn ang="0">
                    <a:pos x="154" y="58"/>
                  </a:cxn>
                  <a:cxn ang="0">
                    <a:pos x="238" y="0"/>
                  </a:cxn>
                  <a:cxn ang="0">
                    <a:pos x="488" y="344"/>
                  </a:cxn>
                  <a:cxn ang="0">
                    <a:pos x="475" y="404"/>
                  </a:cxn>
                  <a:cxn ang="0">
                    <a:pos x="454" y="417"/>
                  </a:cxn>
                  <a:cxn ang="0">
                    <a:pos x="439" y="437"/>
                  </a:cxn>
                  <a:cxn ang="0">
                    <a:pos x="429" y="461"/>
                  </a:cxn>
                  <a:cxn ang="0">
                    <a:pos x="429" y="490"/>
                  </a:cxn>
                  <a:cxn ang="0">
                    <a:pos x="441" y="519"/>
                  </a:cxn>
                  <a:cxn ang="0">
                    <a:pos x="456" y="535"/>
                  </a:cxn>
                  <a:cxn ang="0">
                    <a:pos x="464" y="542"/>
                  </a:cxn>
                  <a:cxn ang="0">
                    <a:pos x="474" y="547"/>
                  </a:cxn>
                  <a:cxn ang="0">
                    <a:pos x="485" y="551"/>
                  </a:cxn>
                  <a:cxn ang="0">
                    <a:pos x="490" y="627"/>
                  </a:cxn>
                </a:cxnLst>
                <a:rect l="0" t="0" r="r" b="b"/>
                <a:pathLst>
                  <a:path w="490" h="627">
                    <a:moveTo>
                      <a:pt x="406" y="627"/>
                    </a:moveTo>
                    <a:lnTo>
                      <a:pt x="406" y="555"/>
                    </a:lnTo>
                    <a:lnTo>
                      <a:pt x="102" y="249"/>
                    </a:lnTo>
                    <a:lnTo>
                      <a:pt x="0" y="25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9"/>
                    </a:lnTo>
                    <a:lnTo>
                      <a:pt x="102" y="63"/>
                    </a:lnTo>
                    <a:lnTo>
                      <a:pt x="91" y="69"/>
                    </a:lnTo>
                    <a:lnTo>
                      <a:pt x="80" y="77"/>
                    </a:lnTo>
                    <a:lnTo>
                      <a:pt x="72" y="87"/>
                    </a:lnTo>
                    <a:lnTo>
                      <a:pt x="65" y="97"/>
                    </a:lnTo>
                    <a:lnTo>
                      <a:pt x="61" y="108"/>
                    </a:lnTo>
                    <a:lnTo>
                      <a:pt x="57" y="121"/>
                    </a:lnTo>
                    <a:lnTo>
                      <a:pt x="56" y="134"/>
                    </a:lnTo>
                    <a:lnTo>
                      <a:pt x="57" y="149"/>
                    </a:lnTo>
                    <a:lnTo>
                      <a:pt x="62" y="164"/>
                    </a:lnTo>
                    <a:lnTo>
                      <a:pt x="69" y="178"/>
                    </a:lnTo>
                    <a:lnTo>
                      <a:pt x="79" y="189"/>
                    </a:lnTo>
                    <a:lnTo>
                      <a:pt x="85" y="195"/>
                    </a:lnTo>
                    <a:lnTo>
                      <a:pt x="91" y="200"/>
                    </a:lnTo>
                    <a:lnTo>
                      <a:pt x="98" y="203"/>
                    </a:lnTo>
                    <a:lnTo>
                      <a:pt x="105" y="206"/>
                    </a:lnTo>
                    <a:lnTo>
                      <a:pt x="112" y="209"/>
                    </a:lnTo>
                    <a:lnTo>
                      <a:pt x="120" y="211"/>
                    </a:lnTo>
                    <a:lnTo>
                      <a:pt x="126" y="212"/>
                    </a:lnTo>
                    <a:lnTo>
                      <a:pt x="135" y="212"/>
                    </a:lnTo>
                    <a:lnTo>
                      <a:pt x="140" y="212"/>
                    </a:lnTo>
                    <a:lnTo>
                      <a:pt x="146" y="211"/>
                    </a:lnTo>
                    <a:lnTo>
                      <a:pt x="151" y="210"/>
                    </a:lnTo>
                    <a:lnTo>
                      <a:pt x="156" y="209"/>
                    </a:lnTo>
                    <a:lnTo>
                      <a:pt x="162" y="208"/>
                    </a:lnTo>
                    <a:lnTo>
                      <a:pt x="167" y="205"/>
                    </a:lnTo>
                    <a:lnTo>
                      <a:pt x="171" y="203"/>
                    </a:lnTo>
                    <a:lnTo>
                      <a:pt x="176" y="201"/>
                    </a:lnTo>
                    <a:lnTo>
                      <a:pt x="365" y="389"/>
                    </a:lnTo>
                    <a:lnTo>
                      <a:pt x="394" y="361"/>
                    </a:lnTo>
                    <a:lnTo>
                      <a:pt x="204" y="171"/>
                    </a:lnTo>
                    <a:lnTo>
                      <a:pt x="207" y="161"/>
                    </a:lnTo>
                    <a:lnTo>
                      <a:pt x="211" y="153"/>
                    </a:lnTo>
                    <a:lnTo>
                      <a:pt x="212" y="144"/>
                    </a:lnTo>
                    <a:lnTo>
                      <a:pt x="213" y="134"/>
                    </a:lnTo>
                    <a:lnTo>
                      <a:pt x="212" y="119"/>
                    </a:lnTo>
                    <a:lnTo>
                      <a:pt x="207" y="104"/>
                    </a:lnTo>
                    <a:lnTo>
                      <a:pt x="200" y="90"/>
                    </a:lnTo>
                    <a:lnTo>
                      <a:pt x="190" y="78"/>
                    </a:lnTo>
                    <a:lnTo>
                      <a:pt x="186" y="75"/>
                    </a:lnTo>
                    <a:lnTo>
                      <a:pt x="182" y="72"/>
                    </a:lnTo>
                    <a:lnTo>
                      <a:pt x="178" y="68"/>
                    </a:lnTo>
                    <a:lnTo>
                      <a:pt x="174" y="66"/>
                    </a:lnTo>
                    <a:lnTo>
                      <a:pt x="169" y="63"/>
                    </a:lnTo>
                    <a:lnTo>
                      <a:pt x="163" y="61"/>
                    </a:lnTo>
                    <a:lnTo>
                      <a:pt x="159" y="59"/>
                    </a:lnTo>
                    <a:lnTo>
                      <a:pt x="154" y="58"/>
                    </a:lnTo>
                    <a:lnTo>
                      <a:pt x="154" y="0"/>
                    </a:lnTo>
                    <a:lnTo>
                      <a:pt x="238" y="0"/>
                    </a:lnTo>
                    <a:lnTo>
                      <a:pt x="238" y="92"/>
                    </a:lnTo>
                    <a:lnTo>
                      <a:pt x="488" y="344"/>
                    </a:lnTo>
                    <a:lnTo>
                      <a:pt x="488" y="399"/>
                    </a:lnTo>
                    <a:lnTo>
                      <a:pt x="475" y="404"/>
                    </a:lnTo>
                    <a:lnTo>
                      <a:pt x="464" y="409"/>
                    </a:lnTo>
                    <a:lnTo>
                      <a:pt x="454" y="417"/>
                    </a:lnTo>
                    <a:lnTo>
                      <a:pt x="446" y="427"/>
                    </a:lnTo>
                    <a:lnTo>
                      <a:pt x="439" y="437"/>
                    </a:lnTo>
                    <a:lnTo>
                      <a:pt x="433" y="449"/>
                    </a:lnTo>
                    <a:lnTo>
                      <a:pt x="429" y="461"/>
                    </a:lnTo>
                    <a:lnTo>
                      <a:pt x="428" y="475"/>
                    </a:lnTo>
                    <a:lnTo>
                      <a:pt x="429" y="490"/>
                    </a:lnTo>
                    <a:lnTo>
                      <a:pt x="434" y="505"/>
                    </a:lnTo>
                    <a:lnTo>
                      <a:pt x="441" y="519"/>
                    </a:lnTo>
                    <a:lnTo>
                      <a:pt x="451" y="530"/>
                    </a:lnTo>
                    <a:lnTo>
                      <a:pt x="456" y="535"/>
                    </a:lnTo>
                    <a:lnTo>
                      <a:pt x="459" y="538"/>
                    </a:lnTo>
                    <a:lnTo>
                      <a:pt x="464" y="542"/>
                    </a:lnTo>
                    <a:lnTo>
                      <a:pt x="470" y="544"/>
                    </a:lnTo>
                    <a:lnTo>
                      <a:pt x="474" y="547"/>
                    </a:lnTo>
                    <a:lnTo>
                      <a:pt x="479" y="549"/>
                    </a:lnTo>
                    <a:lnTo>
                      <a:pt x="485" y="551"/>
                    </a:lnTo>
                    <a:lnTo>
                      <a:pt x="490" y="552"/>
                    </a:lnTo>
                    <a:lnTo>
                      <a:pt x="490" y="627"/>
                    </a:lnTo>
                    <a:lnTo>
                      <a:pt x="406" y="6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1" name="Freeform 15"/>
              <p:cNvSpPr>
                <a:spLocks/>
              </p:cNvSpPr>
              <p:nvPr/>
            </p:nvSpPr>
            <p:spPr bwMode="auto">
              <a:xfrm>
                <a:off x="6751638" y="4057650"/>
                <a:ext cx="61912" cy="60325"/>
              </a:xfrm>
              <a:custGeom>
                <a:avLst/>
                <a:gdLst/>
                <a:ahLst/>
                <a:cxnLst>
                  <a:cxn ang="0">
                    <a:pos x="38" y="76"/>
                  </a:cxn>
                  <a:cxn ang="0">
                    <a:pos x="29" y="75"/>
                  </a:cxn>
                  <a:cxn ang="0">
                    <a:pos x="23" y="74"/>
                  </a:cxn>
                  <a:cxn ang="0">
                    <a:pos x="17" y="70"/>
                  </a:cxn>
                  <a:cxn ang="0">
                    <a:pos x="11" y="65"/>
                  </a:cxn>
                  <a:cxn ang="0">
                    <a:pos x="6" y="60"/>
                  </a:cxn>
                  <a:cxn ang="0">
                    <a:pos x="3" y="53"/>
                  </a:cxn>
                  <a:cxn ang="0">
                    <a:pos x="1" y="46"/>
                  </a:cxn>
                  <a:cxn ang="0">
                    <a:pos x="0" y="38"/>
                  </a:cxn>
                  <a:cxn ang="0">
                    <a:pos x="1" y="30"/>
                  </a:cxn>
                  <a:cxn ang="0">
                    <a:pos x="3" y="23"/>
                  </a:cxn>
                  <a:cxn ang="0">
                    <a:pos x="6" y="17"/>
                  </a:cxn>
                  <a:cxn ang="0">
                    <a:pos x="11" y="11"/>
                  </a:cxn>
                  <a:cxn ang="0">
                    <a:pos x="17" y="6"/>
                  </a:cxn>
                  <a:cxn ang="0">
                    <a:pos x="23" y="2"/>
                  </a:cxn>
                  <a:cxn ang="0">
                    <a:pos x="29" y="1"/>
                  </a:cxn>
                  <a:cxn ang="0">
                    <a:pos x="38" y="0"/>
                  </a:cxn>
                  <a:cxn ang="0">
                    <a:pos x="46" y="1"/>
                  </a:cxn>
                  <a:cxn ang="0">
                    <a:pos x="53" y="2"/>
                  </a:cxn>
                  <a:cxn ang="0">
                    <a:pos x="59" y="6"/>
                  </a:cxn>
                  <a:cxn ang="0">
                    <a:pos x="65" y="11"/>
                  </a:cxn>
                  <a:cxn ang="0">
                    <a:pos x="70" y="17"/>
                  </a:cxn>
                  <a:cxn ang="0">
                    <a:pos x="73" y="23"/>
                  </a:cxn>
                  <a:cxn ang="0">
                    <a:pos x="76" y="30"/>
                  </a:cxn>
                  <a:cxn ang="0">
                    <a:pos x="77" y="38"/>
                  </a:cxn>
                  <a:cxn ang="0">
                    <a:pos x="76" y="46"/>
                  </a:cxn>
                  <a:cxn ang="0">
                    <a:pos x="73" y="53"/>
                  </a:cxn>
                  <a:cxn ang="0">
                    <a:pos x="70" y="59"/>
                  </a:cxn>
                  <a:cxn ang="0">
                    <a:pos x="65" y="64"/>
                  </a:cxn>
                  <a:cxn ang="0">
                    <a:pos x="59" y="69"/>
                  </a:cxn>
                  <a:cxn ang="0">
                    <a:pos x="53" y="72"/>
                  </a:cxn>
                  <a:cxn ang="0">
                    <a:pos x="46" y="75"/>
                  </a:cxn>
                  <a:cxn ang="0">
                    <a:pos x="38" y="76"/>
                  </a:cxn>
                </a:cxnLst>
                <a:rect l="0" t="0" r="r" b="b"/>
                <a:pathLst>
                  <a:path w="77" h="76">
                    <a:moveTo>
                      <a:pt x="38" y="76"/>
                    </a:moveTo>
                    <a:lnTo>
                      <a:pt x="29" y="75"/>
                    </a:lnTo>
                    <a:lnTo>
                      <a:pt x="23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6"/>
                    </a:lnTo>
                    <a:lnTo>
                      <a:pt x="0" y="38"/>
                    </a:lnTo>
                    <a:lnTo>
                      <a:pt x="1" y="30"/>
                    </a:lnTo>
                    <a:lnTo>
                      <a:pt x="3" y="23"/>
                    </a:lnTo>
                    <a:lnTo>
                      <a:pt x="6" y="17"/>
                    </a:lnTo>
                    <a:lnTo>
                      <a:pt x="11" y="11"/>
                    </a:lnTo>
                    <a:lnTo>
                      <a:pt x="17" y="6"/>
                    </a:lnTo>
                    <a:lnTo>
                      <a:pt x="23" y="2"/>
                    </a:lnTo>
                    <a:lnTo>
                      <a:pt x="29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2"/>
                    </a:lnTo>
                    <a:lnTo>
                      <a:pt x="59" y="6"/>
                    </a:lnTo>
                    <a:lnTo>
                      <a:pt x="65" y="11"/>
                    </a:lnTo>
                    <a:lnTo>
                      <a:pt x="70" y="17"/>
                    </a:lnTo>
                    <a:lnTo>
                      <a:pt x="73" y="23"/>
                    </a:lnTo>
                    <a:lnTo>
                      <a:pt x="76" y="30"/>
                    </a:lnTo>
                    <a:lnTo>
                      <a:pt x="77" y="38"/>
                    </a:lnTo>
                    <a:lnTo>
                      <a:pt x="76" y="46"/>
                    </a:lnTo>
                    <a:lnTo>
                      <a:pt x="73" y="53"/>
                    </a:lnTo>
                    <a:lnTo>
                      <a:pt x="70" y="59"/>
                    </a:lnTo>
                    <a:lnTo>
                      <a:pt x="65" y="64"/>
                    </a:lnTo>
                    <a:lnTo>
                      <a:pt x="59" y="69"/>
                    </a:lnTo>
                    <a:lnTo>
                      <a:pt x="53" y="72"/>
                    </a:lnTo>
                    <a:lnTo>
                      <a:pt x="46" y="75"/>
                    </a:lnTo>
                    <a:lnTo>
                      <a:pt x="38" y="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  <p:sp>
            <p:nvSpPr>
              <p:cNvPr id="92" name="Freeform 16"/>
              <p:cNvSpPr>
                <a:spLocks/>
              </p:cNvSpPr>
              <p:nvPr/>
            </p:nvSpPr>
            <p:spPr bwMode="auto">
              <a:xfrm>
                <a:off x="7094538" y="4097338"/>
                <a:ext cx="80962" cy="382587"/>
              </a:xfrm>
              <a:custGeom>
                <a:avLst/>
                <a:gdLst/>
                <a:ahLst/>
                <a:cxnLst>
                  <a:cxn ang="0">
                    <a:pos x="102" y="483"/>
                  </a:cxn>
                  <a:cxn ang="0">
                    <a:pos x="3" y="483"/>
                  </a:cxn>
                  <a:cxn ang="0">
                    <a:pos x="3" y="405"/>
                  </a:cxn>
                  <a:cxn ang="0">
                    <a:pos x="11" y="401"/>
                  </a:cxn>
                  <a:cxn ang="0">
                    <a:pos x="19" y="398"/>
                  </a:cxn>
                  <a:cxn ang="0">
                    <a:pos x="27" y="392"/>
                  </a:cxn>
                  <a:cxn ang="0">
                    <a:pos x="34" y="386"/>
                  </a:cxn>
                  <a:cxn ang="0">
                    <a:pos x="44" y="375"/>
                  </a:cxn>
                  <a:cxn ang="0">
                    <a:pos x="51" y="361"/>
                  </a:cxn>
                  <a:cxn ang="0">
                    <a:pos x="56" y="346"/>
                  </a:cxn>
                  <a:cxn ang="0">
                    <a:pos x="57" y="331"/>
                  </a:cxn>
                  <a:cxn ang="0">
                    <a:pos x="56" y="316"/>
                  </a:cxn>
                  <a:cxn ang="0">
                    <a:pos x="51" y="301"/>
                  </a:cxn>
                  <a:cxn ang="0">
                    <a:pos x="44" y="287"/>
                  </a:cxn>
                  <a:cxn ang="0">
                    <a:pos x="34" y="276"/>
                  </a:cxn>
                  <a:cxn ang="0">
                    <a:pos x="27" y="269"/>
                  </a:cxn>
                  <a:cxn ang="0">
                    <a:pos x="19" y="264"/>
                  </a:cxn>
                  <a:cxn ang="0">
                    <a:pos x="10" y="260"/>
                  </a:cxn>
                  <a:cxn ang="0">
                    <a:pos x="0" y="256"/>
                  </a:cxn>
                  <a:cxn ang="0">
                    <a:pos x="0" y="0"/>
                  </a:cxn>
                  <a:cxn ang="0">
                    <a:pos x="102" y="0"/>
                  </a:cxn>
                  <a:cxn ang="0">
                    <a:pos x="102" y="483"/>
                  </a:cxn>
                </a:cxnLst>
                <a:rect l="0" t="0" r="r" b="b"/>
                <a:pathLst>
                  <a:path w="102" h="483">
                    <a:moveTo>
                      <a:pt x="102" y="483"/>
                    </a:moveTo>
                    <a:lnTo>
                      <a:pt x="3" y="483"/>
                    </a:lnTo>
                    <a:lnTo>
                      <a:pt x="3" y="405"/>
                    </a:lnTo>
                    <a:lnTo>
                      <a:pt x="11" y="401"/>
                    </a:lnTo>
                    <a:lnTo>
                      <a:pt x="19" y="398"/>
                    </a:lnTo>
                    <a:lnTo>
                      <a:pt x="27" y="392"/>
                    </a:lnTo>
                    <a:lnTo>
                      <a:pt x="34" y="386"/>
                    </a:lnTo>
                    <a:lnTo>
                      <a:pt x="44" y="375"/>
                    </a:lnTo>
                    <a:lnTo>
                      <a:pt x="51" y="361"/>
                    </a:lnTo>
                    <a:lnTo>
                      <a:pt x="56" y="346"/>
                    </a:lnTo>
                    <a:lnTo>
                      <a:pt x="57" y="331"/>
                    </a:lnTo>
                    <a:lnTo>
                      <a:pt x="56" y="316"/>
                    </a:lnTo>
                    <a:lnTo>
                      <a:pt x="51" y="301"/>
                    </a:lnTo>
                    <a:lnTo>
                      <a:pt x="44" y="287"/>
                    </a:lnTo>
                    <a:lnTo>
                      <a:pt x="34" y="276"/>
                    </a:lnTo>
                    <a:lnTo>
                      <a:pt x="27" y="269"/>
                    </a:lnTo>
                    <a:lnTo>
                      <a:pt x="19" y="264"/>
                    </a:lnTo>
                    <a:lnTo>
                      <a:pt x="10" y="260"/>
                    </a:lnTo>
                    <a:lnTo>
                      <a:pt x="0" y="256"/>
                    </a:lnTo>
                    <a:lnTo>
                      <a:pt x="0" y="0"/>
                    </a:lnTo>
                    <a:lnTo>
                      <a:pt x="102" y="0"/>
                    </a:lnTo>
                    <a:lnTo>
                      <a:pt x="102" y="48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latin typeface="Arial" charset="0"/>
                </a:endParaRPr>
              </a:p>
            </p:txBody>
          </p:sp>
        </p:grpSp>
      </p:grpSp>
      <p:sp>
        <p:nvSpPr>
          <p:cNvPr id="113" name="Right Arrow 112"/>
          <p:cNvSpPr/>
          <p:nvPr/>
        </p:nvSpPr>
        <p:spPr bwMode="auto">
          <a:xfrm>
            <a:off x="0" y="3384385"/>
            <a:ext cx="685800" cy="461319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b="1" dirty="0">
                <a:latin typeface="Segoe Semibold" pitchFamily="34" charset="0"/>
              </a:rPr>
              <a:t>V 1</a:t>
            </a:r>
          </a:p>
        </p:txBody>
      </p:sp>
      <p:sp>
        <p:nvSpPr>
          <p:cNvPr id="114" name="Right Arrow 113"/>
          <p:cNvSpPr/>
          <p:nvPr/>
        </p:nvSpPr>
        <p:spPr bwMode="auto">
          <a:xfrm>
            <a:off x="729316" y="3378844"/>
            <a:ext cx="685800" cy="461319"/>
          </a:xfrm>
          <a:prstGeom prst="rightArrow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chemeClr val="tx2">
                    <a:lumMod val="50000"/>
                  </a:schemeClr>
                </a:gs>
                <a:gs pos="50000">
                  <a:schemeClr val="tx2">
                    <a:lumMod val="7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Segoe Semibold" pitchFamily="34" charset="0"/>
              </a:rPr>
              <a:t>V 2</a:t>
            </a:r>
          </a:p>
        </p:txBody>
      </p:sp>
      <p:sp>
        <p:nvSpPr>
          <p:cNvPr id="115" name="Right Arrow 114"/>
          <p:cNvSpPr/>
          <p:nvPr/>
        </p:nvSpPr>
        <p:spPr bwMode="auto">
          <a:xfrm>
            <a:off x="1438661" y="3378844"/>
            <a:ext cx="685800" cy="461319"/>
          </a:xfrm>
          <a:prstGeom prst="rightArrow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  <a:tileRect/>
          </a:gradFill>
          <a:ln w="12700" cap="flat" cmpd="sng" algn="ctr">
            <a:gradFill flip="none" rotWithShape="1">
              <a:gsLst>
                <a:gs pos="0">
                  <a:schemeClr val="tx2">
                    <a:lumMod val="50000"/>
                  </a:schemeClr>
                </a:gs>
                <a:gs pos="50000">
                  <a:schemeClr val="tx2">
                    <a:lumMod val="7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V 3</a:t>
            </a:r>
          </a:p>
        </p:txBody>
      </p:sp>
      <p:sp>
        <p:nvSpPr>
          <p:cNvPr id="116" name="AutoShape 38"/>
          <p:cNvSpPr>
            <a:spLocks noChangeArrowheads="1"/>
          </p:cNvSpPr>
          <p:nvPr/>
        </p:nvSpPr>
        <p:spPr bwMode="invGray">
          <a:xfrm>
            <a:off x="1168400" y="3895725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ALTER TABLE dbo.Auction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WITH CHECK ADD CONSTRAINT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 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Au_PK PRIMARY KEY (id)</a:t>
            </a:r>
          </a:p>
        </p:txBody>
      </p:sp>
      <p:sp>
        <p:nvSpPr>
          <p:cNvPr id="117" name="AutoShape 38"/>
          <p:cNvSpPr>
            <a:spLocks noChangeArrowheads="1"/>
          </p:cNvSpPr>
          <p:nvPr/>
        </p:nvSpPr>
        <p:spPr bwMode="invGray">
          <a:xfrm>
            <a:off x="1835150" y="3895725"/>
            <a:ext cx="5257800" cy="2286000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ALTER TABLE dbo.Auction 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 WITH CHECK ADD CONSTRAINT</a:t>
            </a:r>
          </a:p>
          <a:p>
            <a:pPr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800" dirty="0">
                <a:solidFill>
                  <a:srgbClr val="FFFFFF"/>
                </a:solidFill>
                <a:latin typeface="Lucida Console" pitchFamily="49" charset="0"/>
                <a:cs typeface="Segoe UI" pitchFamily="34" charset="0"/>
              </a:rPr>
              <a:t>  </a:t>
            </a:r>
            <a:r>
              <a:rPr lang="en-US" sz="1800" u="sng" dirty="0">
                <a:solidFill>
                  <a:srgbClr val="FFFF00"/>
                </a:solidFill>
                <a:latin typeface="Lucida Console" pitchFamily="49" charset="0"/>
                <a:cs typeface="Segoe UI" pitchFamily="34" charset="0"/>
              </a:rPr>
              <a:t>Au_SK UNIQUE (name)</a:t>
            </a:r>
          </a:p>
        </p:txBody>
      </p:sp>
    </p:spTree>
    <p:extLst>
      <p:ext uri="{BB962C8B-B14F-4D97-AF65-F5344CB8AC3E}">
        <p14:creationId xmlns:p14="http://schemas.microsoft.com/office/powerpoint/2010/main" val="7893374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5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1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3" grpId="0" animBg="1"/>
      <p:bldP spid="73" grpId="1" animBg="1"/>
      <p:bldP spid="74" grpId="0" animBg="1"/>
      <p:bldP spid="116" grpId="0" animBg="1"/>
      <p:bldP spid="116" grpId="1" animBg="1"/>
      <p:bldP spid="1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228600"/>
            <a:ext cx="9001125" cy="457200"/>
          </a:xfrm>
        </p:spPr>
        <p:txBody>
          <a:bodyPr/>
          <a:lstStyle/>
          <a:p>
            <a:r>
              <a:rPr lang="de-DE" sz="3200" dirty="0" smtClean="0"/>
              <a:t>Hand crafted versioning</a:t>
            </a:r>
          </a:p>
        </p:txBody>
      </p:sp>
      <p:sp>
        <p:nvSpPr>
          <p:cNvPr id="53" name="AutoShape 38"/>
          <p:cNvSpPr>
            <a:spLocks noChangeArrowheads="1"/>
          </p:cNvSpPr>
          <p:nvPr/>
        </p:nvSpPr>
        <p:spPr bwMode="invGray">
          <a:xfrm>
            <a:off x="835269" y="1301262"/>
            <a:ext cx="7936523" cy="4677508"/>
          </a:xfrm>
          <a:prstGeom prst="roundRect">
            <a:avLst>
              <a:gd name="adj" fmla="val 16667"/>
            </a:avLst>
          </a:prstGeom>
          <a:solidFill>
            <a:srgbClr val="0000FF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1 Add table dbo.Auction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OBJECT_ID (N'dbo.Auction', N'U') IS NULL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CREATE TABLE dbo.Auction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(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id    INT NOT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name  VARCHAR(25) NOT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start DATETIME NULL,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len   INT NULL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2 Add PK Au_PK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NOT EXISTS (SELECT * FROM sys.key_constraints WHERE name = 'Au_PK' AND type = 'PK')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ALTER TABLE Auction 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WITH CHECK ADD CONSTRAINT Au_PK PRIMARY KEY (id)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-- version 3 Add UC Au_SK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IF NOT EXISTS (SELECT * FROM sys.key_constraints WHERE name = 'Au_SK' AND type = ‘UQ')</a:t>
            </a:r>
          </a:p>
          <a:p>
            <a:pPr marL="3175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BEGIN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	ALTER TABLE Auction 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 	WITH CHECK ADD CONSTRAINT Au_SK UNIQUE (name)</a:t>
            </a:r>
          </a:p>
          <a:p>
            <a:pPr marL="3175" lvl="1">
              <a:lnSpc>
                <a:spcPct val="85000"/>
              </a:lnSpc>
              <a:spcBef>
                <a:spcPct val="20000"/>
              </a:spcBef>
              <a:tabLst>
                <a:tab pos="344488" algn="l"/>
                <a:tab pos="1085850" algn="l"/>
              </a:tabLst>
              <a:defRPr/>
            </a:pPr>
            <a:r>
              <a:rPr lang="en-US" sz="1100" dirty="0">
                <a:solidFill>
                  <a:schemeClr val="bg1"/>
                </a:solidFill>
                <a:latin typeface="Lucida Console" pitchFamily="49" charset="0"/>
                <a:cs typeface="Segoe UI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6057261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2043</Words>
  <Application>Microsoft Office PowerPoint</Application>
  <PresentationFormat>On-screen Show (4:3)</PresentationFormat>
  <Paragraphs>601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ALM and practical guidance for VSTS Database Projects</vt:lpstr>
      <vt:lpstr>Session objectives</vt:lpstr>
      <vt:lpstr>about:me</vt:lpstr>
      <vt:lpstr>Question</vt:lpstr>
      <vt:lpstr>General understanding of lifecycle Management</vt:lpstr>
      <vt:lpstr>Database Lifecycle</vt:lpstr>
      <vt:lpstr>The evolution of development tools</vt:lpstr>
      <vt:lpstr>Version Control Challenge</vt:lpstr>
      <vt:lpstr>Hand crafted versioning</vt:lpstr>
      <vt:lpstr>Hand crafted versioning</vt:lpstr>
      <vt:lpstr>Hand crafted versioning</vt:lpstr>
      <vt:lpstr>The enemy of a copy &amp; paste deployment - Data</vt:lpstr>
      <vt:lpstr>Deployment – Visual Studio Database Projects</vt:lpstr>
      <vt:lpstr>The advantages of Database projects</vt:lpstr>
      <vt:lpstr>Database development with various tools</vt:lpstr>
      <vt:lpstr>Visual Studio ALM Rangers</vt:lpstr>
      <vt:lpstr>Visual Studio Database Projects guidance  Rangers guidance vs. MSDN</vt:lpstr>
      <vt:lpstr>The guidance materialization</vt:lpstr>
      <vt:lpstr>Application lifecycle sub topics</vt:lpstr>
      <vt:lpstr>Development</vt:lpstr>
      <vt:lpstr>Development</vt:lpstr>
      <vt:lpstr>Development</vt:lpstr>
      <vt:lpstr>Development / Database guidance</vt:lpstr>
      <vt:lpstr>PowerPoint Presentation</vt:lpstr>
      <vt:lpstr>Build</vt:lpstr>
      <vt:lpstr>Build</vt:lpstr>
      <vt:lpstr>Build</vt:lpstr>
      <vt:lpstr>PowerPoint Presentation</vt:lpstr>
      <vt:lpstr>Test</vt:lpstr>
      <vt:lpstr>Test</vt:lpstr>
      <vt:lpstr>Test</vt:lpstr>
      <vt:lpstr>Test</vt:lpstr>
      <vt:lpstr>Test / Creating useful data</vt:lpstr>
      <vt:lpstr>Test / Creating useful data</vt:lpstr>
      <vt:lpstr>Test / Database guidance</vt:lpstr>
      <vt:lpstr>PowerPoint Presentation</vt:lpstr>
      <vt:lpstr>Test</vt:lpstr>
      <vt:lpstr>Deployment</vt:lpstr>
      <vt:lpstr>Deployment</vt:lpstr>
      <vt:lpstr>Deployment</vt:lpstr>
      <vt:lpstr>Deployment</vt:lpstr>
      <vt:lpstr>Deployment</vt:lpstr>
      <vt:lpstr>Deployment</vt:lpstr>
      <vt:lpstr>Deployment</vt:lpstr>
      <vt:lpstr>PowerPoint Presentation</vt:lpstr>
      <vt:lpstr>Summary</vt:lpstr>
      <vt:lpstr>Stay up to date with MSDN Belux</vt:lpstr>
      <vt:lpstr>TechDays  2011 On-Demand</vt:lpstr>
      <vt:lpstr>Additional Ressources</vt:lpstr>
      <vt:lpstr>Questions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2011-04-28T16:01:09Z</dcterms:created>
  <dcterms:modified xsi:type="dcterms:W3CDTF">2011-04-28T16:01:16Z</dcterms:modified>
</cp:coreProperties>
</file>